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6" r:id="rId4"/>
    <p:sldId id="259"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B8C8-37ED-3E67-6745-A2D5857C7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0B7737-AD23-5527-87FC-B59FE4377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BDA1F2-DAC5-5437-56E9-EDE4412CB3DF}"/>
              </a:ext>
            </a:extLst>
          </p:cNvPr>
          <p:cNvSpPr>
            <a:spLocks noGrp="1"/>
          </p:cNvSpPr>
          <p:nvPr>
            <p:ph type="dt" sz="half" idx="10"/>
          </p:nvPr>
        </p:nvSpPr>
        <p:spPr/>
        <p:txBody>
          <a:bodyPr/>
          <a:lstStyle/>
          <a:p>
            <a:fld id="{E0D24B0A-99C1-4B64-A4BE-9628CCB6AD99}" type="datetimeFigureOut">
              <a:rPr lang="en-US" smtClean="0"/>
              <a:t>17-Jan-23</a:t>
            </a:fld>
            <a:endParaRPr lang="en-US"/>
          </a:p>
        </p:txBody>
      </p:sp>
      <p:sp>
        <p:nvSpPr>
          <p:cNvPr id="5" name="Footer Placeholder 4">
            <a:extLst>
              <a:ext uri="{FF2B5EF4-FFF2-40B4-BE49-F238E27FC236}">
                <a16:creationId xmlns:a16="http://schemas.microsoft.com/office/drawing/2014/main" id="{5630E95E-2C96-FB89-E1B8-583B2B894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5FEAE-A619-2EA3-194E-BD4B2F2FE5D1}"/>
              </a:ext>
            </a:extLst>
          </p:cNvPr>
          <p:cNvSpPr>
            <a:spLocks noGrp="1"/>
          </p:cNvSpPr>
          <p:nvPr>
            <p:ph type="sldNum" sz="quarter" idx="12"/>
          </p:nvPr>
        </p:nvSpPr>
        <p:spPr/>
        <p:txBody>
          <a:bodyPr/>
          <a:lstStyle/>
          <a:p>
            <a:fld id="{A80F73DF-D18F-4381-8170-44A89E7B9FBD}" type="slidenum">
              <a:rPr lang="en-US" smtClean="0"/>
              <a:t>‹#›</a:t>
            </a:fld>
            <a:endParaRPr lang="en-US"/>
          </a:p>
        </p:txBody>
      </p:sp>
    </p:spTree>
    <p:extLst>
      <p:ext uri="{BB962C8B-B14F-4D97-AF65-F5344CB8AC3E}">
        <p14:creationId xmlns:p14="http://schemas.microsoft.com/office/powerpoint/2010/main" val="334836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048E-7568-E969-9EEA-F969719DA9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10E710-7B55-4B5E-5461-B284ED15A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C6EA5-612F-B30D-1F66-DC635EF4C9E7}"/>
              </a:ext>
            </a:extLst>
          </p:cNvPr>
          <p:cNvSpPr>
            <a:spLocks noGrp="1"/>
          </p:cNvSpPr>
          <p:nvPr>
            <p:ph type="dt" sz="half" idx="10"/>
          </p:nvPr>
        </p:nvSpPr>
        <p:spPr/>
        <p:txBody>
          <a:bodyPr/>
          <a:lstStyle/>
          <a:p>
            <a:fld id="{E0D24B0A-99C1-4B64-A4BE-9628CCB6AD99}" type="datetimeFigureOut">
              <a:rPr lang="en-US" smtClean="0"/>
              <a:t>17-Jan-23</a:t>
            </a:fld>
            <a:endParaRPr lang="en-US"/>
          </a:p>
        </p:txBody>
      </p:sp>
      <p:sp>
        <p:nvSpPr>
          <p:cNvPr id="5" name="Footer Placeholder 4">
            <a:extLst>
              <a:ext uri="{FF2B5EF4-FFF2-40B4-BE49-F238E27FC236}">
                <a16:creationId xmlns:a16="http://schemas.microsoft.com/office/drawing/2014/main" id="{78D06DBE-4521-8D31-BCF6-CA13B8EBC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0C6ED-F275-5D9E-63D1-75CE3BED3817}"/>
              </a:ext>
            </a:extLst>
          </p:cNvPr>
          <p:cNvSpPr>
            <a:spLocks noGrp="1"/>
          </p:cNvSpPr>
          <p:nvPr>
            <p:ph type="sldNum" sz="quarter" idx="12"/>
          </p:nvPr>
        </p:nvSpPr>
        <p:spPr/>
        <p:txBody>
          <a:bodyPr/>
          <a:lstStyle/>
          <a:p>
            <a:fld id="{A80F73DF-D18F-4381-8170-44A89E7B9FBD}" type="slidenum">
              <a:rPr lang="en-US" smtClean="0"/>
              <a:t>‹#›</a:t>
            </a:fld>
            <a:endParaRPr lang="en-US"/>
          </a:p>
        </p:txBody>
      </p:sp>
    </p:spTree>
    <p:extLst>
      <p:ext uri="{BB962C8B-B14F-4D97-AF65-F5344CB8AC3E}">
        <p14:creationId xmlns:p14="http://schemas.microsoft.com/office/powerpoint/2010/main" val="173732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FAC4BD-7084-39C4-E7EB-62B174AEAF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7936FE-1DA3-BD66-80F8-C3AB3B9511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17C0F-765E-F3D6-E1E7-C4EADBD4D8D5}"/>
              </a:ext>
            </a:extLst>
          </p:cNvPr>
          <p:cNvSpPr>
            <a:spLocks noGrp="1"/>
          </p:cNvSpPr>
          <p:nvPr>
            <p:ph type="dt" sz="half" idx="10"/>
          </p:nvPr>
        </p:nvSpPr>
        <p:spPr/>
        <p:txBody>
          <a:bodyPr/>
          <a:lstStyle/>
          <a:p>
            <a:fld id="{E0D24B0A-99C1-4B64-A4BE-9628CCB6AD99}" type="datetimeFigureOut">
              <a:rPr lang="en-US" smtClean="0"/>
              <a:t>17-Jan-23</a:t>
            </a:fld>
            <a:endParaRPr lang="en-US"/>
          </a:p>
        </p:txBody>
      </p:sp>
      <p:sp>
        <p:nvSpPr>
          <p:cNvPr id="5" name="Footer Placeholder 4">
            <a:extLst>
              <a:ext uri="{FF2B5EF4-FFF2-40B4-BE49-F238E27FC236}">
                <a16:creationId xmlns:a16="http://schemas.microsoft.com/office/drawing/2014/main" id="{E055F8CB-4AFC-08BC-F681-EB4CE0BFB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9D1A7-8846-D857-1E29-F674F0B6F23B}"/>
              </a:ext>
            </a:extLst>
          </p:cNvPr>
          <p:cNvSpPr>
            <a:spLocks noGrp="1"/>
          </p:cNvSpPr>
          <p:nvPr>
            <p:ph type="sldNum" sz="quarter" idx="12"/>
          </p:nvPr>
        </p:nvSpPr>
        <p:spPr/>
        <p:txBody>
          <a:bodyPr/>
          <a:lstStyle/>
          <a:p>
            <a:fld id="{A80F73DF-D18F-4381-8170-44A89E7B9FBD}" type="slidenum">
              <a:rPr lang="en-US" smtClean="0"/>
              <a:t>‹#›</a:t>
            </a:fld>
            <a:endParaRPr lang="en-US"/>
          </a:p>
        </p:txBody>
      </p:sp>
    </p:spTree>
    <p:extLst>
      <p:ext uri="{BB962C8B-B14F-4D97-AF65-F5344CB8AC3E}">
        <p14:creationId xmlns:p14="http://schemas.microsoft.com/office/powerpoint/2010/main" val="218322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763A-6436-9374-254F-DAE3ED406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8478D-065A-600D-BE5A-66DADACC53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79D96-EBF2-159B-1FB3-2B1164EE4C2D}"/>
              </a:ext>
            </a:extLst>
          </p:cNvPr>
          <p:cNvSpPr>
            <a:spLocks noGrp="1"/>
          </p:cNvSpPr>
          <p:nvPr>
            <p:ph type="dt" sz="half" idx="10"/>
          </p:nvPr>
        </p:nvSpPr>
        <p:spPr/>
        <p:txBody>
          <a:bodyPr/>
          <a:lstStyle/>
          <a:p>
            <a:fld id="{E0D24B0A-99C1-4B64-A4BE-9628CCB6AD99}" type="datetimeFigureOut">
              <a:rPr lang="en-US" smtClean="0"/>
              <a:t>17-Jan-23</a:t>
            </a:fld>
            <a:endParaRPr lang="en-US"/>
          </a:p>
        </p:txBody>
      </p:sp>
      <p:sp>
        <p:nvSpPr>
          <p:cNvPr id="5" name="Footer Placeholder 4">
            <a:extLst>
              <a:ext uri="{FF2B5EF4-FFF2-40B4-BE49-F238E27FC236}">
                <a16:creationId xmlns:a16="http://schemas.microsoft.com/office/drawing/2014/main" id="{51969E06-BCEF-B096-EE95-145C838BE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B5509-351C-971C-E2D5-815CC85D2E04}"/>
              </a:ext>
            </a:extLst>
          </p:cNvPr>
          <p:cNvSpPr>
            <a:spLocks noGrp="1"/>
          </p:cNvSpPr>
          <p:nvPr>
            <p:ph type="sldNum" sz="quarter" idx="12"/>
          </p:nvPr>
        </p:nvSpPr>
        <p:spPr/>
        <p:txBody>
          <a:bodyPr/>
          <a:lstStyle/>
          <a:p>
            <a:fld id="{A80F73DF-D18F-4381-8170-44A89E7B9FBD}" type="slidenum">
              <a:rPr lang="en-US" smtClean="0"/>
              <a:t>‹#›</a:t>
            </a:fld>
            <a:endParaRPr lang="en-US"/>
          </a:p>
        </p:txBody>
      </p:sp>
    </p:spTree>
    <p:extLst>
      <p:ext uri="{BB962C8B-B14F-4D97-AF65-F5344CB8AC3E}">
        <p14:creationId xmlns:p14="http://schemas.microsoft.com/office/powerpoint/2010/main" val="5457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80E1-58A2-56A0-0F6E-7A36C9F2FA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0210E8-E88C-5D32-1F34-764D9C24B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40B83-263B-323D-0D0F-9B5FEAD62966}"/>
              </a:ext>
            </a:extLst>
          </p:cNvPr>
          <p:cNvSpPr>
            <a:spLocks noGrp="1"/>
          </p:cNvSpPr>
          <p:nvPr>
            <p:ph type="dt" sz="half" idx="10"/>
          </p:nvPr>
        </p:nvSpPr>
        <p:spPr/>
        <p:txBody>
          <a:bodyPr/>
          <a:lstStyle/>
          <a:p>
            <a:fld id="{E0D24B0A-99C1-4B64-A4BE-9628CCB6AD99}" type="datetimeFigureOut">
              <a:rPr lang="en-US" smtClean="0"/>
              <a:t>17-Jan-23</a:t>
            </a:fld>
            <a:endParaRPr lang="en-US"/>
          </a:p>
        </p:txBody>
      </p:sp>
      <p:sp>
        <p:nvSpPr>
          <p:cNvPr id="5" name="Footer Placeholder 4">
            <a:extLst>
              <a:ext uri="{FF2B5EF4-FFF2-40B4-BE49-F238E27FC236}">
                <a16:creationId xmlns:a16="http://schemas.microsoft.com/office/drawing/2014/main" id="{9A8810E7-F93B-CD03-44EB-473CF044D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A2C4B-4507-6A34-8017-57A54FE15110}"/>
              </a:ext>
            </a:extLst>
          </p:cNvPr>
          <p:cNvSpPr>
            <a:spLocks noGrp="1"/>
          </p:cNvSpPr>
          <p:nvPr>
            <p:ph type="sldNum" sz="quarter" idx="12"/>
          </p:nvPr>
        </p:nvSpPr>
        <p:spPr/>
        <p:txBody>
          <a:bodyPr/>
          <a:lstStyle/>
          <a:p>
            <a:fld id="{A80F73DF-D18F-4381-8170-44A89E7B9FBD}" type="slidenum">
              <a:rPr lang="en-US" smtClean="0"/>
              <a:t>‹#›</a:t>
            </a:fld>
            <a:endParaRPr lang="en-US"/>
          </a:p>
        </p:txBody>
      </p:sp>
    </p:spTree>
    <p:extLst>
      <p:ext uri="{BB962C8B-B14F-4D97-AF65-F5344CB8AC3E}">
        <p14:creationId xmlns:p14="http://schemas.microsoft.com/office/powerpoint/2010/main" val="275872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2784-AF09-E14C-A15A-9513ACD64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1AEA38-F96B-D6C0-71EA-45B68E40C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33AC37-27B8-0F99-FEA6-26C3D28A1C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CE901A-1DA2-601F-2D98-BC3C1115D25A}"/>
              </a:ext>
            </a:extLst>
          </p:cNvPr>
          <p:cNvSpPr>
            <a:spLocks noGrp="1"/>
          </p:cNvSpPr>
          <p:nvPr>
            <p:ph type="dt" sz="half" idx="10"/>
          </p:nvPr>
        </p:nvSpPr>
        <p:spPr/>
        <p:txBody>
          <a:bodyPr/>
          <a:lstStyle/>
          <a:p>
            <a:fld id="{E0D24B0A-99C1-4B64-A4BE-9628CCB6AD99}" type="datetimeFigureOut">
              <a:rPr lang="en-US" smtClean="0"/>
              <a:t>17-Jan-23</a:t>
            </a:fld>
            <a:endParaRPr lang="en-US"/>
          </a:p>
        </p:txBody>
      </p:sp>
      <p:sp>
        <p:nvSpPr>
          <p:cNvPr id="6" name="Footer Placeholder 5">
            <a:extLst>
              <a:ext uri="{FF2B5EF4-FFF2-40B4-BE49-F238E27FC236}">
                <a16:creationId xmlns:a16="http://schemas.microsoft.com/office/drawing/2014/main" id="{60344548-8BCE-69E1-F0F5-4312CE31C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3E3A9-A727-5220-6362-D5E6C8213550}"/>
              </a:ext>
            </a:extLst>
          </p:cNvPr>
          <p:cNvSpPr>
            <a:spLocks noGrp="1"/>
          </p:cNvSpPr>
          <p:nvPr>
            <p:ph type="sldNum" sz="quarter" idx="12"/>
          </p:nvPr>
        </p:nvSpPr>
        <p:spPr/>
        <p:txBody>
          <a:bodyPr/>
          <a:lstStyle/>
          <a:p>
            <a:fld id="{A80F73DF-D18F-4381-8170-44A89E7B9FBD}" type="slidenum">
              <a:rPr lang="en-US" smtClean="0"/>
              <a:t>‹#›</a:t>
            </a:fld>
            <a:endParaRPr lang="en-US"/>
          </a:p>
        </p:txBody>
      </p:sp>
    </p:spTree>
    <p:extLst>
      <p:ext uri="{BB962C8B-B14F-4D97-AF65-F5344CB8AC3E}">
        <p14:creationId xmlns:p14="http://schemas.microsoft.com/office/powerpoint/2010/main" val="70340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214F-4D1C-20FB-B6DF-E4A4FE87BF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BFAAE-222F-EC6E-7C49-953C10979D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CBD113-AC61-1501-F7CF-141A59047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AF0185-0355-552C-AAAD-5B3A425A39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E5ABC5-60FF-BD39-045B-84C05F6E0B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0286B2-295E-FB61-B1EF-E4122056E04F}"/>
              </a:ext>
            </a:extLst>
          </p:cNvPr>
          <p:cNvSpPr>
            <a:spLocks noGrp="1"/>
          </p:cNvSpPr>
          <p:nvPr>
            <p:ph type="dt" sz="half" idx="10"/>
          </p:nvPr>
        </p:nvSpPr>
        <p:spPr/>
        <p:txBody>
          <a:bodyPr/>
          <a:lstStyle/>
          <a:p>
            <a:fld id="{E0D24B0A-99C1-4B64-A4BE-9628CCB6AD99}" type="datetimeFigureOut">
              <a:rPr lang="en-US" smtClean="0"/>
              <a:t>17-Jan-23</a:t>
            </a:fld>
            <a:endParaRPr lang="en-US"/>
          </a:p>
        </p:txBody>
      </p:sp>
      <p:sp>
        <p:nvSpPr>
          <p:cNvPr id="8" name="Footer Placeholder 7">
            <a:extLst>
              <a:ext uri="{FF2B5EF4-FFF2-40B4-BE49-F238E27FC236}">
                <a16:creationId xmlns:a16="http://schemas.microsoft.com/office/drawing/2014/main" id="{B7052C2D-E58E-983D-B1B8-A9EB7D01B8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D17D6E-DCF6-BFD9-505B-259B6E32BDBD}"/>
              </a:ext>
            </a:extLst>
          </p:cNvPr>
          <p:cNvSpPr>
            <a:spLocks noGrp="1"/>
          </p:cNvSpPr>
          <p:nvPr>
            <p:ph type="sldNum" sz="quarter" idx="12"/>
          </p:nvPr>
        </p:nvSpPr>
        <p:spPr/>
        <p:txBody>
          <a:bodyPr/>
          <a:lstStyle/>
          <a:p>
            <a:fld id="{A80F73DF-D18F-4381-8170-44A89E7B9FBD}" type="slidenum">
              <a:rPr lang="en-US" smtClean="0"/>
              <a:t>‹#›</a:t>
            </a:fld>
            <a:endParaRPr lang="en-US"/>
          </a:p>
        </p:txBody>
      </p:sp>
    </p:spTree>
    <p:extLst>
      <p:ext uri="{BB962C8B-B14F-4D97-AF65-F5344CB8AC3E}">
        <p14:creationId xmlns:p14="http://schemas.microsoft.com/office/powerpoint/2010/main" val="42530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6578-B1FD-E227-FA3F-B4F0EA34D4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D12829-8CC5-54F4-53EB-3BA48AB91CB5}"/>
              </a:ext>
            </a:extLst>
          </p:cNvPr>
          <p:cNvSpPr>
            <a:spLocks noGrp="1"/>
          </p:cNvSpPr>
          <p:nvPr>
            <p:ph type="dt" sz="half" idx="10"/>
          </p:nvPr>
        </p:nvSpPr>
        <p:spPr/>
        <p:txBody>
          <a:bodyPr/>
          <a:lstStyle/>
          <a:p>
            <a:fld id="{E0D24B0A-99C1-4B64-A4BE-9628CCB6AD99}" type="datetimeFigureOut">
              <a:rPr lang="en-US" smtClean="0"/>
              <a:t>17-Jan-23</a:t>
            </a:fld>
            <a:endParaRPr lang="en-US"/>
          </a:p>
        </p:txBody>
      </p:sp>
      <p:sp>
        <p:nvSpPr>
          <p:cNvPr id="4" name="Footer Placeholder 3">
            <a:extLst>
              <a:ext uri="{FF2B5EF4-FFF2-40B4-BE49-F238E27FC236}">
                <a16:creationId xmlns:a16="http://schemas.microsoft.com/office/drawing/2014/main" id="{D4C3C0F8-6048-F998-C357-E69301BD05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1470E5-DD37-4868-F0C4-7223CF92F8FB}"/>
              </a:ext>
            </a:extLst>
          </p:cNvPr>
          <p:cNvSpPr>
            <a:spLocks noGrp="1"/>
          </p:cNvSpPr>
          <p:nvPr>
            <p:ph type="sldNum" sz="quarter" idx="12"/>
          </p:nvPr>
        </p:nvSpPr>
        <p:spPr/>
        <p:txBody>
          <a:bodyPr/>
          <a:lstStyle/>
          <a:p>
            <a:fld id="{A80F73DF-D18F-4381-8170-44A89E7B9FBD}" type="slidenum">
              <a:rPr lang="en-US" smtClean="0"/>
              <a:t>‹#›</a:t>
            </a:fld>
            <a:endParaRPr lang="en-US"/>
          </a:p>
        </p:txBody>
      </p:sp>
    </p:spTree>
    <p:extLst>
      <p:ext uri="{BB962C8B-B14F-4D97-AF65-F5344CB8AC3E}">
        <p14:creationId xmlns:p14="http://schemas.microsoft.com/office/powerpoint/2010/main" val="138544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91D45-3786-0201-B2CB-432999FBCB0D}"/>
              </a:ext>
            </a:extLst>
          </p:cNvPr>
          <p:cNvSpPr>
            <a:spLocks noGrp="1"/>
          </p:cNvSpPr>
          <p:nvPr>
            <p:ph type="dt" sz="half" idx="10"/>
          </p:nvPr>
        </p:nvSpPr>
        <p:spPr/>
        <p:txBody>
          <a:bodyPr/>
          <a:lstStyle/>
          <a:p>
            <a:fld id="{E0D24B0A-99C1-4B64-A4BE-9628CCB6AD99}" type="datetimeFigureOut">
              <a:rPr lang="en-US" smtClean="0"/>
              <a:t>17-Jan-23</a:t>
            </a:fld>
            <a:endParaRPr lang="en-US"/>
          </a:p>
        </p:txBody>
      </p:sp>
      <p:sp>
        <p:nvSpPr>
          <p:cNvPr id="3" name="Footer Placeholder 2">
            <a:extLst>
              <a:ext uri="{FF2B5EF4-FFF2-40B4-BE49-F238E27FC236}">
                <a16:creationId xmlns:a16="http://schemas.microsoft.com/office/drawing/2014/main" id="{C90D19F7-3E2B-11AB-72E7-B4FBCDC4E2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DA63DB-8792-0356-8DD8-C30971425230}"/>
              </a:ext>
            </a:extLst>
          </p:cNvPr>
          <p:cNvSpPr>
            <a:spLocks noGrp="1"/>
          </p:cNvSpPr>
          <p:nvPr>
            <p:ph type="sldNum" sz="quarter" idx="12"/>
          </p:nvPr>
        </p:nvSpPr>
        <p:spPr/>
        <p:txBody>
          <a:bodyPr/>
          <a:lstStyle/>
          <a:p>
            <a:fld id="{A80F73DF-D18F-4381-8170-44A89E7B9FBD}" type="slidenum">
              <a:rPr lang="en-US" smtClean="0"/>
              <a:t>‹#›</a:t>
            </a:fld>
            <a:endParaRPr lang="en-US"/>
          </a:p>
        </p:txBody>
      </p:sp>
    </p:spTree>
    <p:extLst>
      <p:ext uri="{BB962C8B-B14F-4D97-AF65-F5344CB8AC3E}">
        <p14:creationId xmlns:p14="http://schemas.microsoft.com/office/powerpoint/2010/main" val="410938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A8BA-08AB-149A-7A87-9B7CBAB4E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F1E336-C9FA-B730-911E-6212C8526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2ED734-2439-DF28-827A-4A9C8B8AA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69D99-950D-A452-43A5-73B20D4A77E4}"/>
              </a:ext>
            </a:extLst>
          </p:cNvPr>
          <p:cNvSpPr>
            <a:spLocks noGrp="1"/>
          </p:cNvSpPr>
          <p:nvPr>
            <p:ph type="dt" sz="half" idx="10"/>
          </p:nvPr>
        </p:nvSpPr>
        <p:spPr/>
        <p:txBody>
          <a:bodyPr/>
          <a:lstStyle/>
          <a:p>
            <a:fld id="{E0D24B0A-99C1-4B64-A4BE-9628CCB6AD99}" type="datetimeFigureOut">
              <a:rPr lang="en-US" smtClean="0"/>
              <a:t>17-Jan-23</a:t>
            </a:fld>
            <a:endParaRPr lang="en-US"/>
          </a:p>
        </p:txBody>
      </p:sp>
      <p:sp>
        <p:nvSpPr>
          <p:cNvPr id="6" name="Footer Placeholder 5">
            <a:extLst>
              <a:ext uri="{FF2B5EF4-FFF2-40B4-BE49-F238E27FC236}">
                <a16:creationId xmlns:a16="http://schemas.microsoft.com/office/drawing/2014/main" id="{7FBDA08E-0107-962D-B4EB-0ECAE51B4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F38CC-C1A2-CF6A-4FA7-93B9C8191109}"/>
              </a:ext>
            </a:extLst>
          </p:cNvPr>
          <p:cNvSpPr>
            <a:spLocks noGrp="1"/>
          </p:cNvSpPr>
          <p:nvPr>
            <p:ph type="sldNum" sz="quarter" idx="12"/>
          </p:nvPr>
        </p:nvSpPr>
        <p:spPr/>
        <p:txBody>
          <a:bodyPr/>
          <a:lstStyle/>
          <a:p>
            <a:fld id="{A80F73DF-D18F-4381-8170-44A89E7B9FBD}" type="slidenum">
              <a:rPr lang="en-US" smtClean="0"/>
              <a:t>‹#›</a:t>
            </a:fld>
            <a:endParaRPr lang="en-US"/>
          </a:p>
        </p:txBody>
      </p:sp>
    </p:spTree>
    <p:extLst>
      <p:ext uri="{BB962C8B-B14F-4D97-AF65-F5344CB8AC3E}">
        <p14:creationId xmlns:p14="http://schemas.microsoft.com/office/powerpoint/2010/main" val="2491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7AE5-450A-0DB4-1CC6-CCD82DE0C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774A4E-D697-5B0F-9FAF-AC0E4C5DD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BC4FD2-C4B2-31AC-213A-337B37854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71B3-1F40-D3CA-BFEF-3204B3E0A9BA}"/>
              </a:ext>
            </a:extLst>
          </p:cNvPr>
          <p:cNvSpPr>
            <a:spLocks noGrp="1"/>
          </p:cNvSpPr>
          <p:nvPr>
            <p:ph type="dt" sz="half" idx="10"/>
          </p:nvPr>
        </p:nvSpPr>
        <p:spPr/>
        <p:txBody>
          <a:bodyPr/>
          <a:lstStyle/>
          <a:p>
            <a:fld id="{E0D24B0A-99C1-4B64-A4BE-9628CCB6AD99}" type="datetimeFigureOut">
              <a:rPr lang="en-US" smtClean="0"/>
              <a:t>17-Jan-23</a:t>
            </a:fld>
            <a:endParaRPr lang="en-US"/>
          </a:p>
        </p:txBody>
      </p:sp>
      <p:sp>
        <p:nvSpPr>
          <p:cNvPr id="6" name="Footer Placeholder 5">
            <a:extLst>
              <a:ext uri="{FF2B5EF4-FFF2-40B4-BE49-F238E27FC236}">
                <a16:creationId xmlns:a16="http://schemas.microsoft.com/office/drawing/2014/main" id="{183F0252-A485-7238-F4CA-2BF714FB3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D0BE3-0831-DCDC-409E-B658020617C4}"/>
              </a:ext>
            </a:extLst>
          </p:cNvPr>
          <p:cNvSpPr>
            <a:spLocks noGrp="1"/>
          </p:cNvSpPr>
          <p:nvPr>
            <p:ph type="sldNum" sz="quarter" idx="12"/>
          </p:nvPr>
        </p:nvSpPr>
        <p:spPr/>
        <p:txBody>
          <a:bodyPr/>
          <a:lstStyle/>
          <a:p>
            <a:fld id="{A80F73DF-D18F-4381-8170-44A89E7B9FBD}" type="slidenum">
              <a:rPr lang="en-US" smtClean="0"/>
              <a:t>‹#›</a:t>
            </a:fld>
            <a:endParaRPr lang="en-US"/>
          </a:p>
        </p:txBody>
      </p:sp>
    </p:spTree>
    <p:extLst>
      <p:ext uri="{BB962C8B-B14F-4D97-AF65-F5344CB8AC3E}">
        <p14:creationId xmlns:p14="http://schemas.microsoft.com/office/powerpoint/2010/main" val="25659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508612-2A18-D4A1-16D7-F4F86B122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62824F-8F5C-9E5C-0158-B4991BE95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3FDFA-617E-7865-683E-D2030A02B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24B0A-99C1-4B64-A4BE-9628CCB6AD99}" type="datetimeFigureOut">
              <a:rPr lang="en-US" smtClean="0"/>
              <a:t>17-Jan-23</a:t>
            </a:fld>
            <a:endParaRPr lang="en-US"/>
          </a:p>
        </p:txBody>
      </p:sp>
      <p:sp>
        <p:nvSpPr>
          <p:cNvPr id="5" name="Footer Placeholder 4">
            <a:extLst>
              <a:ext uri="{FF2B5EF4-FFF2-40B4-BE49-F238E27FC236}">
                <a16:creationId xmlns:a16="http://schemas.microsoft.com/office/drawing/2014/main" id="{F0DB151C-732C-180E-E759-CC0D336C8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C4F97D-B74C-683E-758C-225786FCF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F73DF-D18F-4381-8170-44A89E7B9FBD}" type="slidenum">
              <a:rPr lang="en-US" smtClean="0"/>
              <a:t>‹#›</a:t>
            </a:fld>
            <a:endParaRPr lang="en-US"/>
          </a:p>
        </p:txBody>
      </p:sp>
    </p:spTree>
    <p:extLst>
      <p:ext uri="{BB962C8B-B14F-4D97-AF65-F5344CB8AC3E}">
        <p14:creationId xmlns:p14="http://schemas.microsoft.com/office/powerpoint/2010/main" val="4156297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3752-AFB1-84D4-DE8E-24A7593A77FD}"/>
              </a:ext>
            </a:extLst>
          </p:cNvPr>
          <p:cNvSpPr>
            <a:spLocks noGrp="1"/>
          </p:cNvSpPr>
          <p:nvPr>
            <p:ph type="ctrTitle"/>
          </p:nvPr>
        </p:nvSpPr>
        <p:spPr/>
        <p:txBody>
          <a:bodyPr/>
          <a:lstStyle/>
          <a:p>
            <a:r>
              <a:rPr lang="en-US" dirty="0"/>
              <a:t>Discussion on </a:t>
            </a:r>
            <a:r>
              <a:rPr lang="en-US" dirty="0" err="1"/>
              <a:t>ChatGPT</a:t>
            </a:r>
            <a:endParaRPr lang="en-US" dirty="0"/>
          </a:p>
        </p:txBody>
      </p:sp>
      <p:sp>
        <p:nvSpPr>
          <p:cNvPr id="3" name="Subtitle 2">
            <a:extLst>
              <a:ext uri="{FF2B5EF4-FFF2-40B4-BE49-F238E27FC236}">
                <a16:creationId xmlns:a16="http://schemas.microsoft.com/office/drawing/2014/main" id="{10B798AB-68E0-84D4-BC6C-6A14884553F9}"/>
              </a:ext>
            </a:extLst>
          </p:cNvPr>
          <p:cNvSpPr>
            <a:spLocks noGrp="1"/>
          </p:cNvSpPr>
          <p:nvPr>
            <p:ph type="subTitle" idx="1"/>
          </p:nvPr>
        </p:nvSpPr>
        <p:spPr>
          <a:xfrm>
            <a:off x="1524000" y="3619500"/>
            <a:ext cx="9144000" cy="1638300"/>
          </a:xfrm>
        </p:spPr>
        <p:txBody>
          <a:bodyPr/>
          <a:lstStyle/>
          <a:p>
            <a:r>
              <a:rPr lang="en-US" dirty="0"/>
              <a:t>DO Van Quyet</a:t>
            </a:r>
          </a:p>
        </p:txBody>
      </p:sp>
    </p:spTree>
    <p:extLst>
      <p:ext uri="{BB962C8B-B14F-4D97-AF65-F5344CB8AC3E}">
        <p14:creationId xmlns:p14="http://schemas.microsoft.com/office/powerpoint/2010/main" val="3431358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4B4294-E3E1-6849-B1CF-5DDD1DC603FD}"/>
              </a:ext>
            </a:extLst>
          </p:cNvPr>
          <p:cNvSpPr>
            <a:spLocks noGrp="1"/>
          </p:cNvSpPr>
          <p:nvPr>
            <p:ph type="title"/>
          </p:nvPr>
        </p:nvSpPr>
        <p:spPr>
          <a:xfrm>
            <a:off x="419100" y="365125"/>
            <a:ext cx="11353800" cy="561975"/>
          </a:xfrm>
        </p:spPr>
        <p:txBody>
          <a:bodyPr>
            <a:normAutofit/>
          </a:bodyPr>
          <a:lstStyle/>
          <a:p>
            <a:r>
              <a:rPr lang="en-US" sz="3200" b="1" dirty="0"/>
              <a:t>5. How to do</a:t>
            </a:r>
          </a:p>
        </p:txBody>
      </p:sp>
      <p:sp>
        <p:nvSpPr>
          <p:cNvPr id="7" name="Content Placeholder 6">
            <a:extLst>
              <a:ext uri="{FF2B5EF4-FFF2-40B4-BE49-F238E27FC236}">
                <a16:creationId xmlns:a16="http://schemas.microsoft.com/office/drawing/2014/main" id="{915D9EB1-EA14-1E3D-88E8-FD187DB9E4AB}"/>
              </a:ext>
            </a:extLst>
          </p:cNvPr>
          <p:cNvSpPr>
            <a:spLocks noGrp="1"/>
          </p:cNvSpPr>
          <p:nvPr>
            <p:ph idx="1"/>
          </p:nvPr>
        </p:nvSpPr>
        <p:spPr>
          <a:xfrm>
            <a:off x="838200" y="1203325"/>
            <a:ext cx="10515600" cy="4351338"/>
          </a:xfrm>
        </p:spPr>
        <p:txBody>
          <a:bodyPr>
            <a:noAutofit/>
          </a:bodyPr>
          <a:lstStyle/>
          <a:p>
            <a:r>
              <a:rPr lang="en-US" sz="2400" b="1" dirty="0"/>
              <a:t>How to separate </a:t>
            </a:r>
            <a:r>
              <a:rPr lang="en-US" sz="2400" dirty="0" err="1"/>
              <a:t>understanding+reasoning</a:t>
            </a:r>
            <a:r>
              <a:rPr lang="en-US" sz="2400" dirty="0"/>
              <a:t> and </a:t>
            </a:r>
            <a:r>
              <a:rPr lang="en-US" sz="2400" dirty="0" err="1"/>
              <a:t>knowledge+memory</a:t>
            </a:r>
            <a:r>
              <a:rPr lang="en-US" sz="2400" dirty="0"/>
              <a:t>: ?</a:t>
            </a:r>
          </a:p>
          <a:p>
            <a:pPr lvl="1"/>
            <a:r>
              <a:rPr lang="en-US" dirty="0"/>
              <a:t>Training the model to perform the task, but un-train the model on pieces of info so that it doesn't remember details, just remember given info, how the model performs the reasoning task</a:t>
            </a:r>
          </a:p>
          <a:p>
            <a:pPr lvl="1"/>
            <a:r>
              <a:rPr lang="en-US" dirty="0"/>
              <a:t>Or re-train the system, give the reasoning model only 'partial mental states' ~ embedding = </a:t>
            </a:r>
            <a:r>
              <a:rPr lang="en-US" dirty="0" err="1"/>
              <a:t>knowledge_model</a:t>
            </a:r>
            <a:r>
              <a:rPr lang="en-US" dirty="0"/>
              <a:t>(</a:t>
            </a:r>
            <a:r>
              <a:rPr lang="en-US" dirty="0" err="1"/>
              <a:t>input_string</a:t>
            </a:r>
            <a:r>
              <a:rPr lang="en-US" dirty="0"/>
              <a:t>). Embedding will represent partial mental states. The output of the reasoning model is also embeddings, and it lets the knowledge model decode it.</a:t>
            </a:r>
          </a:p>
        </p:txBody>
      </p:sp>
    </p:spTree>
    <p:extLst>
      <p:ext uri="{BB962C8B-B14F-4D97-AF65-F5344CB8AC3E}">
        <p14:creationId xmlns:p14="http://schemas.microsoft.com/office/powerpoint/2010/main" val="8873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4B4294-E3E1-6849-B1CF-5DDD1DC603FD}"/>
              </a:ext>
            </a:extLst>
          </p:cNvPr>
          <p:cNvSpPr>
            <a:spLocks noGrp="1"/>
          </p:cNvSpPr>
          <p:nvPr>
            <p:ph type="title"/>
          </p:nvPr>
        </p:nvSpPr>
        <p:spPr>
          <a:xfrm>
            <a:off x="419100" y="365125"/>
            <a:ext cx="11353800" cy="561975"/>
          </a:xfrm>
        </p:spPr>
        <p:txBody>
          <a:bodyPr>
            <a:normAutofit/>
          </a:bodyPr>
          <a:lstStyle/>
          <a:p>
            <a:r>
              <a:rPr lang="en-US" sz="3200" b="1" dirty="0"/>
              <a:t>5. How to do</a:t>
            </a:r>
          </a:p>
        </p:txBody>
      </p:sp>
      <p:sp>
        <p:nvSpPr>
          <p:cNvPr id="7" name="Content Placeholder 6">
            <a:extLst>
              <a:ext uri="{FF2B5EF4-FFF2-40B4-BE49-F238E27FC236}">
                <a16:creationId xmlns:a16="http://schemas.microsoft.com/office/drawing/2014/main" id="{915D9EB1-EA14-1E3D-88E8-FD187DB9E4AB}"/>
              </a:ext>
            </a:extLst>
          </p:cNvPr>
          <p:cNvSpPr>
            <a:spLocks noGrp="1"/>
          </p:cNvSpPr>
          <p:nvPr>
            <p:ph idx="1"/>
          </p:nvPr>
        </p:nvSpPr>
        <p:spPr>
          <a:xfrm>
            <a:off x="838200" y="1203325"/>
            <a:ext cx="10515600" cy="4351338"/>
          </a:xfrm>
        </p:spPr>
        <p:txBody>
          <a:bodyPr>
            <a:noAutofit/>
          </a:bodyPr>
          <a:lstStyle/>
          <a:p>
            <a:r>
              <a:rPr lang="en-US" sz="2400" b="1" dirty="0"/>
              <a:t>How to apply K-Lines to train the reasoning model </a:t>
            </a:r>
            <a:r>
              <a:rPr lang="en-US" sz="2400" dirty="0"/>
              <a:t>and better store info in the knowledge model? (Sorry, I haven't understood the K-lines theory yet)</a:t>
            </a:r>
          </a:p>
          <a:p>
            <a:pPr lvl="1"/>
            <a:r>
              <a:rPr lang="en-US" dirty="0"/>
              <a:t>For reasoning model: use K-lines as objective function/reward model</a:t>
            </a:r>
          </a:p>
          <a:p>
            <a:pPr lvl="1"/>
            <a:r>
              <a:rPr lang="en-US" dirty="0"/>
              <a:t>For knowledge model: use K-lines to design the knowledge graph/memory unit</a:t>
            </a:r>
          </a:p>
          <a:p>
            <a:pPr lvl="1"/>
            <a:r>
              <a:rPr lang="en-US" dirty="0"/>
              <a:t>? Is this necessary: not sure, as my stance is that LLMs with enough training can remember all!</a:t>
            </a:r>
          </a:p>
          <a:p>
            <a:endParaRPr lang="en-US" sz="2400" dirty="0"/>
          </a:p>
        </p:txBody>
      </p:sp>
    </p:spTree>
    <p:extLst>
      <p:ext uri="{BB962C8B-B14F-4D97-AF65-F5344CB8AC3E}">
        <p14:creationId xmlns:p14="http://schemas.microsoft.com/office/powerpoint/2010/main" val="3958744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4B4294-E3E1-6849-B1CF-5DDD1DC603FD}"/>
              </a:ext>
            </a:extLst>
          </p:cNvPr>
          <p:cNvSpPr>
            <a:spLocks noGrp="1"/>
          </p:cNvSpPr>
          <p:nvPr>
            <p:ph type="title"/>
          </p:nvPr>
        </p:nvSpPr>
        <p:spPr>
          <a:xfrm>
            <a:off x="419100" y="365125"/>
            <a:ext cx="11353800" cy="561975"/>
          </a:xfrm>
        </p:spPr>
        <p:txBody>
          <a:bodyPr>
            <a:normAutofit/>
          </a:bodyPr>
          <a:lstStyle/>
          <a:p>
            <a:r>
              <a:rPr lang="en-US" sz="3200" b="1" dirty="0"/>
              <a:t>6. Conclusion</a:t>
            </a:r>
          </a:p>
        </p:txBody>
      </p:sp>
      <p:sp>
        <p:nvSpPr>
          <p:cNvPr id="7" name="Content Placeholder 6">
            <a:extLst>
              <a:ext uri="{FF2B5EF4-FFF2-40B4-BE49-F238E27FC236}">
                <a16:creationId xmlns:a16="http://schemas.microsoft.com/office/drawing/2014/main" id="{915D9EB1-EA14-1E3D-88E8-FD187DB9E4AB}"/>
              </a:ext>
            </a:extLst>
          </p:cNvPr>
          <p:cNvSpPr>
            <a:spLocks noGrp="1"/>
          </p:cNvSpPr>
          <p:nvPr>
            <p:ph idx="1"/>
          </p:nvPr>
        </p:nvSpPr>
        <p:spPr>
          <a:xfrm>
            <a:off x="838200" y="1203325"/>
            <a:ext cx="10515600" cy="4351338"/>
          </a:xfrm>
        </p:spPr>
        <p:txBody>
          <a:bodyPr>
            <a:noAutofit/>
          </a:bodyPr>
          <a:lstStyle/>
          <a:p>
            <a:r>
              <a:rPr lang="en-US" sz="2400" dirty="0"/>
              <a:t>Enough data + RLHF will solve almost all tasks, but data hungry</a:t>
            </a:r>
          </a:p>
          <a:p>
            <a:r>
              <a:rPr lang="en-US" sz="2400" dirty="0"/>
              <a:t>Separating reasoning and knowledge models likely requires less data to achieve that same performance, thus solve the data hunger</a:t>
            </a:r>
          </a:p>
          <a:p>
            <a:r>
              <a:rPr lang="en-US" sz="2400" dirty="0"/>
              <a:t>Rule + A few data = A lot of data!</a:t>
            </a:r>
          </a:p>
          <a:p>
            <a:r>
              <a:rPr lang="en-US" sz="2400" dirty="0"/>
              <a:t>To build efficient models, need linguistic theories</a:t>
            </a:r>
          </a:p>
        </p:txBody>
      </p:sp>
    </p:spTree>
    <p:extLst>
      <p:ext uri="{BB962C8B-B14F-4D97-AF65-F5344CB8AC3E}">
        <p14:creationId xmlns:p14="http://schemas.microsoft.com/office/powerpoint/2010/main" val="62119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4B4294-E3E1-6849-B1CF-5DDD1DC603FD}"/>
              </a:ext>
            </a:extLst>
          </p:cNvPr>
          <p:cNvSpPr>
            <a:spLocks noGrp="1"/>
          </p:cNvSpPr>
          <p:nvPr>
            <p:ph type="title"/>
          </p:nvPr>
        </p:nvSpPr>
        <p:spPr>
          <a:xfrm>
            <a:off x="419100" y="365125"/>
            <a:ext cx="10515600" cy="561975"/>
          </a:xfrm>
        </p:spPr>
        <p:txBody>
          <a:bodyPr>
            <a:normAutofit/>
          </a:bodyPr>
          <a:lstStyle/>
          <a:p>
            <a:r>
              <a:rPr lang="en-US" sz="3200" b="1" dirty="0"/>
              <a:t>0. Reference</a:t>
            </a:r>
          </a:p>
        </p:txBody>
      </p:sp>
      <p:sp>
        <p:nvSpPr>
          <p:cNvPr id="7" name="Content Placeholder 6">
            <a:extLst>
              <a:ext uri="{FF2B5EF4-FFF2-40B4-BE49-F238E27FC236}">
                <a16:creationId xmlns:a16="http://schemas.microsoft.com/office/drawing/2014/main" id="{915D9EB1-EA14-1E3D-88E8-FD187DB9E4AB}"/>
              </a:ext>
            </a:extLst>
          </p:cNvPr>
          <p:cNvSpPr>
            <a:spLocks noGrp="1"/>
          </p:cNvSpPr>
          <p:nvPr>
            <p:ph idx="1"/>
          </p:nvPr>
        </p:nvSpPr>
        <p:spPr>
          <a:xfrm>
            <a:off x="838200" y="1203325"/>
            <a:ext cx="10515600" cy="4351338"/>
          </a:xfrm>
        </p:spPr>
        <p:txBody>
          <a:bodyPr>
            <a:normAutofit/>
          </a:bodyPr>
          <a:lstStyle/>
          <a:p>
            <a:r>
              <a:rPr lang="en-US" sz="2400" dirty="0"/>
              <a:t>[1] [How does GPT Obtain its Ability?]</a:t>
            </a:r>
            <a:br>
              <a:rPr lang="en-US" sz="2400" dirty="0"/>
            </a:br>
            <a:r>
              <a:rPr lang="en-US" sz="2400" i="1" dirty="0"/>
              <a:t>(https://yaofu.notion.site/How-does-GPT-Obtain-its-Ability-Tracing-Emergent-Abilities-of-Language-Models-to-their-Sources-b9a57ac0fcf74f30a1ab9e3e36fa1dc1)</a:t>
            </a:r>
          </a:p>
          <a:p>
            <a:r>
              <a:rPr lang="en-US" sz="2400" dirty="0"/>
              <a:t>[2] [Some remarks on Large Language Models]</a:t>
            </a:r>
            <a:br>
              <a:rPr lang="en-US" sz="2400" dirty="0"/>
            </a:br>
            <a:r>
              <a:rPr lang="en-US" sz="2400" i="1" dirty="0"/>
              <a:t>(https://gist.github.com/yoavg/59d174608e92e845c8994ac2e234c8a9)</a:t>
            </a:r>
          </a:p>
        </p:txBody>
      </p:sp>
    </p:spTree>
    <p:extLst>
      <p:ext uri="{BB962C8B-B14F-4D97-AF65-F5344CB8AC3E}">
        <p14:creationId xmlns:p14="http://schemas.microsoft.com/office/powerpoint/2010/main" val="238976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4B4294-E3E1-6849-B1CF-5DDD1DC603FD}"/>
              </a:ext>
            </a:extLst>
          </p:cNvPr>
          <p:cNvSpPr>
            <a:spLocks noGrp="1"/>
          </p:cNvSpPr>
          <p:nvPr>
            <p:ph type="title"/>
          </p:nvPr>
        </p:nvSpPr>
        <p:spPr>
          <a:xfrm>
            <a:off x="419100" y="365125"/>
            <a:ext cx="11442700" cy="561975"/>
          </a:xfrm>
        </p:spPr>
        <p:txBody>
          <a:bodyPr>
            <a:normAutofit/>
          </a:bodyPr>
          <a:lstStyle/>
          <a:p>
            <a:r>
              <a:rPr lang="en-US" sz="3200" b="1" dirty="0"/>
              <a:t>1. Commonsense reasoning: What </a:t>
            </a:r>
            <a:r>
              <a:rPr lang="en-US" sz="3200" b="1" dirty="0" err="1"/>
              <a:t>ChatGPT</a:t>
            </a:r>
            <a:r>
              <a:rPr lang="en-US" sz="3200" b="1" dirty="0"/>
              <a:t> can and can't do</a:t>
            </a:r>
          </a:p>
        </p:txBody>
      </p:sp>
      <p:sp>
        <p:nvSpPr>
          <p:cNvPr id="7" name="Content Placeholder 6">
            <a:extLst>
              <a:ext uri="{FF2B5EF4-FFF2-40B4-BE49-F238E27FC236}">
                <a16:creationId xmlns:a16="http://schemas.microsoft.com/office/drawing/2014/main" id="{915D9EB1-EA14-1E3D-88E8-FD187DB9E4AB}"/>
              </a:ext>
            </a:extLst>
          </p:cNvPr>
          <p:cNvSpPr>
            <a:spLocks noGrp="1"/>
          </p:cNvSpPr>
          <p:nvPr>
            <p:ph idx="1"/>
          </p:nvPr>
        </p:nvSpPr>
        <p:spPr>
          <a:xfrm>
            <a:off x="838200" y="1203325"/>
            <a:ext cx="10731500" cy="4351338"/>
          </a:xfrm>
        </p:spPr>
        <p:txBody>
          <a:bodyPr>
            <a:normAutofit/>
          </a:bodyPr>
          <a:lstStyle/>
          <a:p>
            <a:r>
              <a:rPr lang="en-US" sz="2400" b="1" dirty="0"/>
              <a:t>can do: </a:t>
            </a:r>
            <a:r>
              <a:rPr lang="en-US" sz="2400" dirty="0"/>
              <a:t>(have systematically tested on) </a:t>
            </a:r>
            <a:r>
              <a:rPr lang="en-US" sz="2400" dirty="0" err="1"/>
              <a:t>Numersense</a:t>
            </a:r>
            <a:r>
              <a:rPr lang="en-US" sz="2400" dirty="0"/>
              <a:t> (22/30), </a:t>
            </a:r>
            <a:r>
              <a:rPr lang="en-US" sz="2400" dirty="0" err="1"/>
              <a:t>CommonsenseQA</a:t>
            </a:r>
            <a:r>
              <a:rPr lang="en-US" sz="2400" dirty="0"/>
              <a:t> (10/10?), Pep-3k (28/30), ...</a:t>
            </a:r>
          </a:p>
          <a:p>
            <a:pPr lvl="1"/>
            <a:r>
              <a:rPr lang="en-US" dirty="0"/>
              <a:t>with good explanations</a:t>
            </a:r>
          </a:p>
          <a:p>
            <a:pPr marL="457200" lvl="1" indent="0">
              <a:buNone/>
            </a:pPr>
            <a:endParaRPr lang="en-US" dirty="0"/>
          </a:p>
          <a:p>
            <a:r>
              <a:rPr lang="en-US" sz="2400" b="1" dirty="0"/>
              <a:t>can't do</a:t>
            </a:r>
            <a:r>
              <a:rPr lang="en-US" sz="2400" dirty="0"/>
              <a:t>: (few samples from) CSKB Population ~ refuse to answer due to lack of context</a:t>
            </a:r>
          </a:p>
          <a:p>
            <a:pPr lvl="1"/>
            <a:r>
              <a:rPr lang="en-US" dirty="0"/>
              <a:t>but, sooner or later, when </a:t>
            </a:r>
            <a:r>
              <a:rPr lang="en-US" dirty="0" err="1"/>
              <a:t>ChatGPT</a:t>
            </a:r>
            <a:r>
              <a:rPr lang="en-US" dirty="0"/>
              <a:t> is updated with RLHF on the topic</a:t>
            </a:r>
          </a:p>
          <a:p>
            <a:pPr lvl="1"/>
            <a:r>
              <a:rPr lang="en-US" dirty="0"/>
              <a:t> external engines, it will solve the task, </a:t>
            </a:r>
            <a:r>
              <a:rPr lang="en-US" dirty="0" err="1"/>
              <a:t>e.g</a:t>
            </a:r>
            <a:r>
              <a:rPr lang="en-US" dirty="0"/>
              <a:t> what happened for the Math dataset, accuracy 10/30 -&gt; 12.5/30, with better calculation</a:t>
            </a:r>
          </a:p>
        </p:txBody>
      </p:sp>
    </p:spTree>
    <p:extLst>
      <p:ext uri="{BB962C8B-B14F-4D97-AF65-F5344CB8AC3E}">
        <p14:creationId xmlns:p14="http://schemas.microsoft.com/office/powerpoint/2010/main" val="374198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4B4294-E3E1-6849-B1CF-5DDD1DC603FD}"/>
              </a:ext>
            </a:extLst>
          </p:cNvPr>
          <p:cNvSpPr>
            <a:spLocks noGrp="1"/>
          </p:cNvSpPr>
          <p:nvPr>
            <p:ph type="title"/>
          </p:nvPr>
        </p:nvSpPr>
        <p:spPr>
          <a:xfrm>
            <a:off x="419100" y="365125"/>
            <a:ext cx="10515600" cy="561975"/>
          </a:xfrm>
        </p:spPr>
        <p:txBody>
          <a:bodyPr>
            <a:normAutofit/>
          </a:bodyPr>
          <a:lstStyle/>
          <a:p>
            <a:r>
              <a:rPr lang="en-US" sz="3200" b="1" dirty="0"/>
              <a:t>2. (Listed) Problems w/ </a:t>
            </a:r>
            <a:r>
              <a:rPr lang="en-US" sz="3200" b="1" dirty="0" err="1"/>
              <a:t>ChatGPT</a:t>
            </a:r>
            <a:r>
              <a:rPr lang="en-US" sz="3200" b="1" dirty="0"/>
              <a:t> and (my) comment</a:t>
            </a:r>
          </a:p>
        </p:txBody>
      </p:sp>
      <p:sp>
        <p:nvSpPr>
          <p:cNvPr id="7" name="Content Placeholder 6">
            <a:extLst>
              <a:ext uri="{FF2B5EF4-FFF2-40B4-BE49-F238E27FC236}">
                <a16:creationId xmlns:a16="http://schemas.microsoft.com/office/drawing/2014/main" id="{915D9EB1-EA14-1E3D-88E8-FD187DB9E4AB}"/>
              </a:ext>
            </a:extLst>
          </p:cNvPr>
          <p:cNvSpPr>
            <a:spLocks noGrp="1"/>
          </p:cNvSpPr>
          <p:nvPr>
            <p:ph idx="1"/>
          </p:nvPr>
        </p:nvSpPr>
        <p:spPr>
          <a:xfrm>
            <a:off x="838200" y="1203325"/>
            <a:ext cx="10515600" cy="4351338"/>
          </a:xfrm>
        </p:spPr>
        <p:txBody>
          <a:bodyPr>
            <a:noAutofit/>
          </a:bodyPr>
          <a:lstStyle/>
          <a:p>
            <a:r>
              <a:rPr lang="en-US" sz="2400" b="1" dirty="0"/>
              <a:t>Model belief alignment [1]: </a:t>
            </a:r>
            <a:r>
              <a:rPr lang="en-US" sz="2400" dirty="0"/>
              <a:t>Wrong argument and wrong fact.</a:t>
            </a:r>
          </a:p>
          <a:p>
            <a:pPr lvl="1"/>
            <a:r>
              <a:rPr lang="en-US" dirty="0"/>
              <a:t>For fact: Need a knowledge graph to firmly store information, instead of relying on updating model parameters. May use a placeholder to train LMs, where the placeholder points to a node in the knowledge graph that stores the time-dependent info. (v)</a:t>
            </a:r>
          </a:p>
          <a:p>
            <a:pPr lvl="1"/>
            <a:r>
              <a:rPr lang="en-US" dirty="0"/>
              <a:t>For argument: Either need more data + supervised/RLHF tuning, or 'reading to learn' ~ need the manual = guidance, the RL reasoning model will parse the manual into a policy, then refine the policy by doing some real cases. (^)</a:t>
            </a:r>
          </a:p>
          <a:p>
            <a:endParaRPr lang="en-US" sz="2400" dirty="0"/>
          </a:p>
          <a:p>
            <a:r>
              <a:rPr lang="en-US" sz="2400" b="1" dirty="0"/>
              <a:t>Retrieval from the Internet [1]:</a:t>
            </a:r>
          </a:p>
          <a:p>
            <a:pPr lvl="1"/>
            <a:r>
              <a:rPr lang="en-US" dirty="0"/>
              <a:t>It demands the separation of reasoning and knowledge model that if the reasoning model cannot find info in the knowledge model, it should use and treat external knowledge similar to what is from the knowledge model. (^)</a:t>
            </a:r>
          </a:p>
        </p:txBody>
      </p:sp>
    </p:spTree>
    <p:extLst>
      <p:ext uri="{BB962C8B-B14F-4D97-AF65-F5344CB8AC3E}">
        <p14:creationId xmlns:p14="http://schemas.microsoft.com/office/powerpoint/2010/main" val="126685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4B4294-E3E1-6849-B1CF-5DDD1DC603FD}"/>
              </a:ext>
            </a:extLst>
          </p:cNvPr>
          <p:cNvSpPr>
            <a:spLocks noGrp="1"/>
          </p:cNvSpPr>
          <p:nvPr>
            <p:ph type="title"/>
          </p:nvPr>
        </p:nvSpPr>
        <p:spPr>
          <a:xfrm>
            <a:off x="419100" y="365125"/>
            <a:ext cx="10515600" cy="561975"/>
          </a:xfrm>
        </p:spPr>
        <p:txBody>
          <a:bodyPr>
            <a:normAutofit/>
          </a:bodyPr>
          <a:lstStyle/>
          <a:p>
            <a:r>
              <a:rPr lang="en-US" sz="3200" b="1" dirty="0"/>
              <a:t>2. (Listed) Problems w/ </a:t>
            </a:r>
            <a:r>
              <a:rPr lang="en-US" sz="3200" b="1" dirty="0" err="1"/>
              <a:t>ChatGPT</a:t>
            </a:r>
            <a:r>
              <a:rPr lang="en-US" sz="3200" b="1" dirty="0"/>
              <a:t> and (my) comment</a:t>
            </a:r>
          </a:p>
        </p:txBody>
      </p:sp>
      <p:sp>
        <p:nvSpPr>
          <p:cNvPr id="7" name="Content Placeholder 6">
            <a:extLst>
              <a:ext uri="{FF2B5EF4-FFF2-40B4-BE49-F238E27FC236}">
                <a16:creationId xmlns:a16="http://schemas.microsoft.com/office/drawing/2014/main" id="{915D9EB1-EA14-1E3D-88E8-FD187DB9E4AB}"/>
              </a:ext>
            </a:extLst>
          </p:cNvPr>
          <p:cNvSpPr>
            <a:spLocks noGrp="1"/>
          </p:cNvSpPr>
          <p:nvPr>
            <p:ph idx="1"/>
          </p:nvPr>
        </p:nvSpPr>
        <p:spPr>
          <a:xfrm>
            <a:off x="838200" y="1203325"/>
            <a:ext cx="10515600" cy="4351338"/>
          </a:xfrm>
        </p:spPr>
        <p:txBody>
          <a:bodyPr>
            <a:noAutofit/>
          </a:bodyPr>
          <a:lstStyle/>
          <a:p>
            <a:r>
              <a:rPr lang="en-US" sz="2400" b="1" dirty="0"/>
              <a:t>Relating multiple texts to each other [2]: </a:t>
            </a:r>
            <a:r>
              <a:rPr lang="en-US" sz="2400" dirty="0"/>
              <a:t>I think LLMs 'know' it, as the representations of aliases of an entity in related texts will be similar</a:t>
            </a:r>
          </a:p>
          <a:p>
            <a:r>
              <a:rPr lang="en-US" sz="2400" b="1" dirty="0"/>
              <a:t>A notion of time [2]: </a:t>
            </a:r>
            <a:r>
              <a:rPr lang="en-US" sz="2400" dirty="0"/>
              <a:t>Yes, but there are existing methods to help LMs unlearn/update info quickly (</a:t>
            </a:r>
            <a:r>
              <a:rPr lang="en-US" sz="2400" dirty="0" err="1"/>
              <a:t>e.g</a:t>
            </a:r>
            <a:r>
              <a:rPr lang="en-US" sz="2400" dirty="0"/>
              <a:t> ? C. Manning's demonstration)</a:t>
            </a:r>
          </a:p>
          <a:p>
            <a:r>
              <a:rPr lang="en-US" sz="2400" b="1" dirty="0"/>
              <a:t>Numbers and math [2]/Formal reasoning [1]: </a:t>
            </a:r>
            <a:r>
              <a:rPr lang="en-US" sz="2400" dirty="0"/>
              <a:t>Using external models (~ programming language) will help</a:t>
            </a:r>
          </a:p>
          <a:p>
            <a:r>
              <a:rPr lang="en-US" sz="2400" b="1" dirty="0"/>
              <a:t>Rare event/Data hunger [2]: </a:t>
            </a:r>
            <a:r>
              <a:rPr lang="en-US" sz="2400" dirty="0"/>
              <a:t>LLMs focus on common cases, thus it may be hard for LLMs to learn rare events. Thus, learning something not common (</a:t>
            </a:r>
            <a:r>
              <a:rPr lang="en-US" sz="2400" dirty="0" err="1"/>
              <a:t>e.g</a:t>
            </a:r>
            <a:r>
              <a:rPr lang="en-US" sz="2400" dirty="0"/>
              <a:t> specialized knowledge) needs a huge effort in data collection. Not yet solved</a:t>
            </a:r>
          </a:p>
          <a:p>
            <a:r>
              <a:rPr lang="en-US" sz="2400" b="1" dirty="0"/>
              <a:t>Modularity [2]: </a:t>
            </a:r>
            <a:r>
              <a:rPr lang="en-US" sz="2400" dirty="0"/>
              <a:t>"If we can modularize and separate the "core language understanding and reasoning" component from the "knowledge" component, we may be able to do much better w.r.t to the data-hunger problem". In short, we build a reasoning model on top of a knowledge/memory model (^)</a:t>
            </a:r>
          </a:p>
        </p:txBody>
      </p:sp>
    </p:spTree>
    <p:extLst>
      <p:ext uri="{BB962C8B-B14F-4D97-AF65-F5344CB8AC3E}">
        <p14:creationId xmlns:p14="http://schemas.microsoft.com/office/powerpoint/2010/main" val="102166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4B4294-E3E1-6849-B1CF-5DDD1DC603FD}"/>
              </a:ext>
            </a:extLst>
          </p:cNvPr>
          <p:cNvSpPr>
            <a:spLocks noGrp="1"/>
          </p:cNvSpPr>
          <p:nvPr>
            <p:ph type="title"/>
          </p:nvPr>
        </p:nvSpPr>
        <p:spPr>
          <a:xfrm>
            <a:off x="419100" y="365125"/>
            <a:ext cx="11353800" cy="561975"/>
          </a:xfrm>
        </p:spPr>
        <p:txBody>
          <a:bodyPr>
            <a:normAutofit/>
          </a:bodyPr>
          <a:lstStyle/>
          <a:p>
            <a:r>
              <a:rPr lang="en-US" sz="3200" b="1" dirty="0"/>
              <a:t>3. My stance toward </a:t>
            </a:r>
            <a:r>
              <a:rPr lang="en-US" sz="3200" b="1" dirty="0" err="1"/>
              <a:t>ChatGPT</a:t>
            </a:r>
            <a:r>
              <a:rPr lang="en-US" sz="3200" b="1" dirty="0"/>
              <a:t> (or LLMs + S/RL HF in general)</a:t>
            </a:r>
          </a:p>
        </p:txBody>
      </p:sp>
      <p:sp>
        <p:nvSpPr>
          <p:cNvPr id="7" name="Content Placeholder 6">
            <a:extLst>
              <a:ext uri="{FF2B5EF4-FFF2-40B4-BE49-F238E27FC236}">
                <a16:creationId xmlns:a16="http://schemas.microsoft.com/office/drawing/2014/main" id="{915D9EB1-EA14-1E3D-88E8-FD187DB9E4AB}"/>
              </a:ext>
            </a:extLst>
          </p:cNvPr>
          <p:cNvSpPr>
            <a:spLocks noGrp="1"/>
          </p:cNvSpPr>
          <p:nvPr>
            <p:ph idx="1"/>
          </p:nvPr>
        </p:nvSpPr>
        <p:spPr>
          <a:xfrm>
            <a:off x="838200" y="1203325"/>
            <a:ext cx="10515600" cy="4351338"/>
          </a:xfrm>
        </p:spPr>
        <p:txBody>
          <a:bodyPr>
            <a:noAutofit/>
          </a:bodyPr>
          <a:lstStyle/>
          <a:p>
            <a:r>
              <a:rPr lang="en-US" sz="2400" dirty="0"/>
              <a:t>Sooner or later, with **RLHF and enough data**, LLMs can learn everything in the world. Maybe it doesn't have reasoning capability, but by remembering data, LLMs can do well on many unseen tasks</a:t>
            </a:r>
          </a:p>
          <a:p>
            <a:r>
              <a:rPr lang="en-US" sz="2400" dirty="0"/>
              <a:t>Yet, humans actually can learn in this way (and draw the so-called rule/algorithm to solve the problem more quickly), instead of learning from rules and then apply. Thus, **RLHF and enough data are all LLMs needs**. But they are **costly**.</a:t>
            </a:r>
          </a:p>
          <a:p>
            <a:pPr marL="0" indent="0">
              <a:buNone/>
            </a:pPr>
            <a:endParaRPr lang="en-US" sz="2400" dirty="0">
              <a:sym typeface="Wingdings" panose="05000000000000000000" pitchFamily="2" charset="2"/>
            </a:endParaRPr>
          </a:p>
          <a:p>
            <a:pPr marL="0" indent="0">
              <a:buNone/>
            </a:pPr>
            <a:r>
              <a:rPr lang="en-US" sz="2400" dirty="0">
                <a:sym typeface="Wingdings" panose="05000000000000000000" pitchFamily="2" charset="2"/>
              </a:rPr>
              <a:t></a:t>
            </a:r>
            <a:r>
              <a:rPr lang="en-US" sz="2400" dirty="0"/>
              <a:t> </a:t>
            </a:r>
            <a:r>
              <a:rPr lang="en-US" sz="2400" b="1" dirty="0"/>
              <a:t>Thus,</a:t>
            </a:r>
            <a:r>
              <a:rPr lang="en-US" sz="2400" dirty="0"/>
              <a:t> if we need to solve a fundamental problem, it should be about **data**.</a:t>
            </a:r>
          </a:p>
        </p:txBody>
      </p:sp>
    </p:spTree>
    <p:extLst>
      <p:ext uri="{BB962C8B-B14F-4D97-AF65-F5344CB8AC3E}">
        <p14:creationId xmlns:p14="http://schemas.microsoft.com/office/powerpoint/2010/main" val="208516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4B4294-E3E1-6849-B1CF-5DDD1DC603FD}"/>
              </a:ext>
            </a:extLst>
          </p:cNvPr>
          <p:cNvSpPr>
            <a:spLocks noGrp="1"/>
          </p:cNvSpPr>
          <p:nvPr>
            <p:ph type="title"/>
          </p:nvPr>
        </p:nvSpPr>
        <p:spPr>
          <a:xfrm>
            <a:off x="419100" y="365125"/>
            <a:ext cx="11353800" cy="561975"/>
          </a:xfrm>
        </p:spPr>
        <p:txBody>
          <a:bodyPr>
            <a:normAutofit/>
          </a:bodyPr>
          <a:lstStyle/>
          <a:p>
            <a:r>
              <a:rPr lang="en-US" sz="3200" b="1" dirty="0"/>
              <a:t>3. My stance toward </a:t>
            </a:r>
            <a:r>
              <a:rPr lang="en-US" sz="3200" b="1" dirty="0" err="1"/>
              <a:t>ChatGPT</a:t>
            </a:r>
            <a:r>
              <a:rPr lang="en-US" sz="3200" b="1" dirty="0"/>
              <a:t> (or LLMs + S/RL HF in general)</a:t>
            </a:r>
          </a:p>
        </p:txBody>
      </p:sp>
      <p:sp>
        <p:nvSpPr>
          <p:cNvPr id="7" name="Content Placeholder 6">
            <a:extLst>
              <a:ext uri="{FF2B5EF4-FFF2-40B4-BE49-F238E27FC236}">
                <a16:creationId xmlns:a16="http://schemas.microsoft.com/office/drawing/2014/main" id="{915D9EB1-EA14-1E3D-88E8-FD187DB9E4AB}"/>
              </a:ext>
            </a:extLst>
          </p:cNvPr>
          <p:cNvSpPr>
            <a:spLocks noGrp="1"/>
          </p:cNvSpPr>
          <p:nvPr>
            <p:ph idx="1"/>
          </p:nvPr>
        </p:nvSpPr>
        <p:spPr>
          <a:xfrm>
            <a:off x="838200" y="1203325"/>
            <a:ext cx="10515600" cy="4351338"/>
          </a:xfrm>
        </p:spPr>
        <p:txBody>
          <a:bodyPr>
            <a:noAutofit/>
          </a:bodyPr>
          <a:lstStyle/>
          <a:p>
            <a:r>
              <a:rPr lang="en-US" sz="2400" dirty="0"/>
              <a:t>Suggested in [1], 'If we can modularize and separate the "core language understanding and reasoning" component from the "knowledge" component, we may be able to do much better w.r.t to the data-hunger problem and the resulting cultural knowledge gaps, we may be able to better deal with and control biases and stereotypes, we may get knowledge-of-knowledge almost "for free".'</a:t>
            </a:r>
          </a:p>
          <a:p>
            <a:r>
              <a:rPr lang="en-US" sz="2400" dirty="0"/>
              <a:t>We cannot always have enough data to train LLMs, thus </a:t>
            </a:r>
            <a:r>
              <a:rPr lang="en-US" sz="2400" b="1" dirty="0"/>
              <a:t>'reading to learn' is ideal</a:t>
            </a:r>
            <a:r>
              <a:rPr lang="en-US" sz="2400" dirty="0"/>
              <a:t>.</a:t>
            </a:r>
          </a:p>
        </p:txBody>
      </p:sp>
    </p:spTree>
    <p:extLst>
      <p:ext uri="{BB962C8B-B14F-4D97-AF65-F5344CB8AC3E}">
        <p14:creationId xmlns:p14="http://schemas.microsoft.com/office/powerpoint/2010/main" val="535347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4B4294-E3E1-6849-B1CF-5DDD1DC603FD}"/>
              </a:ext>
            </a:extLst>
          </p:cNvPr>
          <p:cNvSpPr>
            <a:spLocks noGrp="1"/>
          </p:cNvSpPr>
          <p:nvPr>
            <p:ph type="title"/>
          </p:nvPr>
        </p:nvSpPr>
        <p:spPr>
          <a:xfrm>
            <a:off x="419100" y="365125"/>
            <a:ext cx="11353800" cy="561975"/>
          </a:xfrm>
        </p:spPr>
        <p:txBody>
          <a:bodyPr>
            <a:normAutofit/>
          </a:bodyPr>
          <a:lstStyle/>
          <a:p>
            <a:r>
              <a:rPr lang="en-US" sz="3200" b="1" dirty="0"/>
              <a:t>4. What to do</a:t>
            </a:r>
          </a:p>
        </p:txBody>
      </p:sp>
      <p:sp>
        <p:nvSpPr>
          <p:cNvPr id="7" name="Content Placeholder 6">
            <a:extLst>
              <a:ext uri="{FF2B5EF4-FFF2-40B4-BE49-F238E27FC236}">
                <a16:creationId xmlns:a16="http://schemas.microsoft.com/office/drawing/2014/main" id="{915D9EB1-EA14-1E3D-88E8-FD187DB9E4AB}"/>
              </a:ext>
            </a:extLst>
          </p:cNvPr>
          <p:cNvSpPr>
            <a:spLocks noGrp="1"/>
          </p:cNvSpPr>
          <p:nvPr>
            <p:ph idx="1"/>
          </p:nvPr>
        </p:nvSpPr>
        <p:spPr>
          <a:xfrm>
            <a:off x="838200" y="1203325"/>
            <a:ext cx="10515600" cy="4351338"/>
          </a:xfrm>
        </p:spPr>
        <p:txBody>
          <a:bodyPr>
            <a:noAutofit/>
          </a:bodyPr>
          <a:lstStyle/>
          <a:p>
            <a:r>
              <a:rPr lang="en-US" sz="2400" dirty="0"/>
              <a:t>All (^) in section 2. propose to **build a reasoning RL model on top of a knowledge/memory model**.</a:t>
            </a:r>
          </a:p>
          <a:p>
            <a:r>
              <a:rPr lang="en-US" sz="2400" dirty="0"/>
              <a:t>Also, **a better knowledge model** is needed, </a:t>
            </a:r>
            <a:r>
              <a:rPr lang="en-US" sz="2400" dirty="0" err="1"/>
              <a:t>e.g</a:t>
            </a:r>
            <a:r>
              <a:rPr lang="en-US" sz="2400" dirty="0"/>
              <a:t> LMs + </a:t>
            </a:r>
            <a:r>
              <a:rPr lang="en-US" sz="2400" dirty="0" err="1"/>
              <a:t>KGs.</a:t>
            </a:r>
            <a:endParaRPr lang="en-US" sz="2400" dirty="0"/>
          </a:p>
          <a:p>
            <a:r>
              <a:rPr lang="en-US" sz="2400" dirty="0"/>
              <a:t>We focus on the first point.</a:t>
            </a:r>
          </a:p>
        </p:txBody>
      </p:sp>
    </p:spTree>
    <p:extLst>
      <p:ext uri="{BB962C8B-B14F-4D97-AF65-F5344CB8AC3E}">
        <p14:creationId xmlns:p14="http://schemas.microsoft.com/office/powerpoint/2010/main" val="1246147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4B4294-E3E1-6849-B1CF-5DDD1DC603FD}"/>
              </a:ext>
            </a:extLst>
          </p:cNvPr>
          <p:cNvSpPr>
            <a:spLocks noGrp="1"/>
          </p:cNvSpPr>
          <p:nvPr>
            <p:ph type="title"/>
          </p:nvPr>
        </p:nvSpPr>
        <p:spPr>
          <a:xfrm>
            <a:off x="419100" y="365125"/>
            <a:ext cx="11353800" cy="561975"/>
          </a:xfrm>
        </p:spPr>
        <p:txBody>
          <a:bodyPr>
            <a:normAutofit/>
          </a:bodyPr>
          <a:lstStyle/>
          <a:p>
            <a:r>
              <a:rPr lang="en-US" sz="3200" b="1" dirty="0"/>
              <a:t>4. What to do - Rationale</a:t>
            </a:r>
          </a:p>
        </p:txBody>
      </p:sp>
      <p:sp>
        <p:nvSpPr>
          <p:cNvPr id="7" name="Content Placeholder 6">
            <a:extLst>
              <a:ext uri="{FF2B5EF4-FFF2-40B4-BE49-F238E27FC236}">
                <a16:creationId xmlns:a16="http://schemas.microsoft.com/office/drawing/2014/main" id="{915D9EB1-EA14-1E3D-88E8-FD187DB9E4AB}"/>
              </a:ext>
            </a:extLst>
          </p:cNvPr>
          <p:cNvSpPr>
            <a:spLocks noGrp="1"/>
          </p:cNvSpPr>
          <p:nvPr>
            <p:ph idx="1"/>
          </p:nvPr>
        </p:nvSpPr>
        <p:spPr>
          <a:xfrm>
            <a:off x="838200" y="1203325"/>
            <a:ext cx="10515600" cy="4351338"/>
          </a:xfrm>
        </p:spPr>
        <p:txBody>
          <a:bodyPr>
            <a:noAutofit/>
          </a:bodyPr>
          <a:lstStyle/>
          <a:p>
            <a:r>
              <a:rPr lang="en-US" sz="2400" b="1" dirty="0"/>
              <a:t>Rationale</a:t>
            </a:r>
            <a:r>
              <a:rPr lang="en-US" sz="2400" dirty="0"/>
              <a:t>: Why the reasoning model </a:t>
            </a:r>
            <a:r>
              <a:rPr lang="en-US" sz="2400" b="1" dirty="0"/>
              <a:t>is RL model</a:t>
            </a:r>
            <a:r>
              <a:rPr lang="en-US" sz="2400" dirty="0"/>
              <a:t>.</a:t>
            </a:r>
          </a:p>
          <a:p>
            <a:pPr lvl="1"/>
            <a:r>
              <a:rPr lang="en-US" dirty="0"/>
              <a:t>For me, SL is experience-based, while RL is rule-based and interaction-based</a:t>
            </a:r>
            <a:br>
              <a:rPr lang="en-US" dirty="0"/>
            </a:br>
            <a:r>
              <a:rPr lang="en-US" dirty="0">
                <a:sym typeface="Wingdings" panose="05000000000000000000" pitchFamily="2" charset="2"/>
              </a:rPr>
              <a:t></a:t>
            </a:r>
            <a:r>
              <a:rPr lang="en-US" dirty="0"/>
              <a:t> RL suits the low-resource regime more than SL. </a:t>
            </a:r>
          </a:p>
          <a:p>
            <a:endParaRPr lang="en-US" sz="2400" dirty="0"/>
          </a:p>
          <a:p>
            <a:r>
              <a:rPr lang="en-US" sz="2400" b="1" dirty="0"/>
              <a:t>Rationale</a:t>
            </a:r>
            <a:r>
              <a:rPr lang="en-US" sz="2400" dirty="0"/>
              <a:t>: Why we need to </a:t>
            </a:r>
            <a:r>
              <a:rPr lang="en-US" sz="2400" b="1" dirty="0"/>
              <a:t>separate two models.</a:t>
            </a:r>
          </a:p>
          <a:p>
            <a:pPr lvl="1"/>
            <a:r>
              <a:rPr lang="en-US" dirty="0"/>
              <a:t>reasons are from section 2. Retrieval from the Internet [1] and Modularity [2]</a:t>
            </a:r>
          </a:p>
          <a:p>
            <a:pPr lvl="1"/>
            <a:r>
              <a:rPr lang="en-US" dirty="0"/>
              <a:t>basically, we can focus on the reasoning model, while relieving the burden to remember many things in the system or the knowledge model</a:t>
            </a:r>
          </a:p>
        </p:txBody>
      </p:sp>
    </p:spTree>
    <p:extLst>
      <p:ext uri="{BB962C8B-B14F-4D97-AF65-F5344CB8AC3E}">
        <p14:creationId xmlns:p14="http://schemas.microsoft.com/office/powerpoint/2010/main" val="2167690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1152</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Office Theme</vt:lpstr>
      <vt:lpstr>Discussion on ChatGPT</vt:lpstr>
      <vt:lpstr>0. Reference</vt:lpstr>
      <vt:lpstr>1. Commonsense reasoning: What ChatGPT can and can't do</vt:lpstr>
      <vt:lpstr>2. (Listed) Problems w/ ChatGPT and (my) comment</vt:lpstr>
      <vt:lpstr>2. (Listed) Problems w/ ChatGPT and (my) comment</vt:lpstr>
      <vt:lpstr>3. My stance toward ChatGPT (or LLMs + S/RL HF in general)</vt:lpstr>
      <vt:lpstr>3. My stance toward ChatGPT (or LLMs + S/RL HF in general)</vt:lpstr>
      <vt:lpstr>4. What to do</vt:lpstr>
      <vt:lpstr>4. What to do - Rationale</vt:lpstr>
      <vt:lpstr>5. How to do</vt:lpstr>
      <vt:lpstr>5. How to do</vt:lpstr>
      <vt:lpstr>6.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on ChatGPT</dc:title>
  <dc:creator>Quyet Do Van</dc:creator>
  <cp:lastModifiedBy>Quyet Do Van</cp:lastModifiedBy>
  <cp:revision>6</cp:revision>
  <dcterms:created xsi:type="dcterms:W3CDTF">2023-01-17T15:05:28Z</dcterms:created>
  <dcterms:modified xsi:type="dcterms:W3CDTF">2023-01-18T00:30:44Z</dcterms:modified>
</cp:coreProperties>
</file>