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0" r:id="rId5"/>
    <p:sldId id="268" r:id="rId6"/>
    <p:sldId id="269" r:id="rId7"/>
    <p:sldId id="274" r:id="rId8"/>
    <p:sldId id="273" r:id="rId9"/>
    <p:sldId id="267" r:id="rId10"/>
    <p:sldId id="275" r:id="rId11"/>
    <p:sldId id="270" r:id="rId12"/>
    <p:sldId id="276" r:id="rId13"/>
    <p:sldId id="261" r:id="rId14"/>
    <p:sldId id="263" r:id="rId15"/>
    <p:sldId id="266" r:id="rId16"/>
    <p:sldId id="265" r:id="rId17"/>
    <p:sldId id="277" r:id="rId18"/>
    <p:sldId id="278" r:id="rId19"/>
    <p:sldId id="279" r:id="rId20"/>
    <p:sldId id="280" r:id="rId21"/>
    <p:sldId id="283" r:id="rId22"/>
    <p:sldId id="284" r:id="rId23"/>
    <p:sldId id="271" r:id="rId24"/>
    <p:sldId id="281" r:id="rId25"/>
    <p:sldId id="282" r:id="rId26"/>
    <p:sldId id="285" r:id="rId27"/>
    <p:sldId id="272" r:id="rId28"/>
    <p:sldId id="264"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33"/>
  </p:normalViewPr>
  <p:slideViewPr>
    <p:cSldViewPr snapToGrid="0" snapToObjects="1">
      <p:cViewPr varScale="1">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13BF30-499F-0740-8999-B67454A4BEC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87494BF-243D-034A-A051-0CBE6A6F59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2D096AB-2F9C-F246-8B9E-85DC455F6441}"/>
              </a:ext>
            </a:extLst>
          </p:cNvPr>
          <p:cNvSpPr>
            <a:spLocks noGrp="1"/>
          </p:cNvSpPr>
          <p:nvPr>
            <p:ph type="dt" sz="half" idx="10"/>
          </p:nvPr>
        </p:nvSpPr>
        <p:spPr/>
        <p:txBody>
          <a:bodyPr/>
          <a:lstStyle/>
          <a:p>
            <a:fld id="{576D4D18-6276-EF49-955B-211622735A3E}" type="datetimeFigureOut">
              <a:rPr lang="fr-FR" smtClean="0"/>
              <a:t>16/09/2020</a:t>
            </a:fld>
            <a:endParaRPr lang="fr-FR"/>
          </a:p>
        </p:txBody>
      </p:sp>
      <p:sp>
        <p:nvSpPr>
          <p:cNvPr id="5" name="Espace réservé du pied de page 4">
            <a:extLst>
              <a:ext uri="{FF2B5EF4-FFF2-40B4-BE49-F238E27FC236}">
                <a16:creationId xmlns:a16="http://schemas.microsoft.com/office/drawing/2014/main" id="{B29E3C97-DEC9-8D4C-AAF0-59212BCBF0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5364F72-EAD7-2240-832A-320F7756712E}"/>
              </a:ext>
            </a:extLst>
          </p:cNvPr>
          <p:cNvSpPr>
            <a:spLocks noGrp="1"/>
          </p:cNvSpPr>
          <p:nvPr>
            <p:ph type="sldNum" sz="quarter" idx="12"/>
          </p:nvPr>
        </p:nvSpPr>
        <p:spPr/>
        <p:txBody>
          <a:bodyPr/>
          <a:lstStyle/>
          <a:p>
            <a:fld id="{C2D09D1E-BF52-6142-9BD3-E89395C14A95}" type="slidenum">
              <a:rPr lang="fr-FR" smtClean="0"/>
              <a:t>‹N°›</a:t>
            </a:fld>
            <a:endParaRPr lang="fr-FR"/>
          </a:p>
        </p:txBody>
      </p:sp>
    </p:spTree>
    <p:extLst>
      <p:ext uri="{BB962C8B-B14F-4D97-AF65-F5344CB8AC3E}">
        <p14:creationId xmlns:p14="http://schemas.microsoft.com/office/powerpoint/2010/main" val="4007591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0567FD-62A1-F440-AAA5-A9764D41D71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537E667-8CBF-A04A-92BD-0B541AC29898}"/>
              </a:ext>
            </a:extLst>
          </p:cNvPr>
          <p:cNvSpPr>
            <a:spLocks noGrp="1"/>
          </p:cNvSpPr>
          <p:nvPr>
            <p:ph type="body" orient="vert" idx="1"/>
          </p:nvPr>
        </p:nvSpPr>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2BB2BC25-FE34-5A49-A21F-0459AED42DC1}"/>
              </a:ext>
            </a:extLst>
          </p:cNvPr>
          <p:cNvSpPr>
            <a:spLocks noGrp="1"/>
          </p:cNvSpPr>
          <p:nvPr>
            <p:ph type="dt" sz="half" idx="10"/>
          </p:nvPr>
        </p:nvSpPr>
        <p:spPr/>
        <p:txBody>
          <a:bodyPr/>
          <a:lstStyle/>
          <a:p>
            <a:fld id="{576D4D18-6276-EF49-955B-211622735A3E}" type="datetimeFigureOut">
              <a:rPr lang="fr-FR" smtClean="0"/>
              <a:t>16/09/2020</a:t>
            </a:fld>
            <a:endParaRPr lang="fr-FR"/>
          </a:p>
        </p:txBody>
      </p:sp>
      <p:sp>
        <p:nvSpPr>
          <p:cNvPr id="5" name="Espace réservé du pied de page 4">
            <a:extLst>
              <a:ext uri="{FF2B5EF4-FFF2-40B4-BE49-F238E27FC236}">
                <a16:creationId xmlns:a16="http://schemas.microsoft.com/office/drawing/2014/main" id="{ED49932A-43F3-A446-AC5B-AFCB86FD0F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BF0F9EB-58E7-0348-9B50-B18BEE93291A}"/>
              </a:ext>
            </a:extLst>
          </p:cNvPr>
          <p:cNvSpPr>
            <a:spLocks noGrp="1"/>
          </p:cNvSpPr>
          <p:nvPr>
            <p:ph type="sldNum" sz="quarter" idx="12"/>
          </p:nvPr>
        </p:nvSpPr>
        <p:spPr/>
        <p:txBody>
          <a:bodyPr/>
          <a:lstStyle/>
          <a:p>
            <a:fld id="{C2D09D1E-BF52-6142-9BD3-E89395C14A95}" type="slidenum">
              <a:rPr lang="fr-FR" smtClean="0"/>
              <a:t>‹N°›</a:t>
            </a:fld>
            <a:endParaRPr lang="fr-FR"/>
          </a:p>
        </p:txBody>
      </p:sp>
    </p:spTree>
    <p:extLst>
      <p:ext uri="{BB962C8B-B14F-4D97-AF65-F5344CB8AC3E}">
        <p14:creationId xmlns:p14="http://schemas.microsoft.com/office/powerpoint/2010/main" val="55039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2EE3B62-BAF2-C640-8265-8BEB24524AD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27D516D-98ED-9B45-B47B-70653C4F2024}"/>
              </a:ext>
            </a:extLst>
          </p:cNvPr>
          <p:cNvSpPr>
            <a:spLocks noGrp="1"/>
          </p:cNvSpPr>
          <p:nvPr>
            <p:ph type="body" orient="vert" idx="1"/>
          </p:nvPr>
        </p:nvSpPr>
        <p:spPr>
          <a:xfrm>
            <a:off x="838200" y="365125"/>
            <a:ext cx="7734300" cy="5811838"/>
          </a:xfrm>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93A8095C-50C4-B341-AB10-319731E7BBA0}"/>
              </a:ext>
            </a:extLst>
          </p:cNvPr>
          <p:cNvSpPr>
            <a:spLocks noGrp="1"/>
          </p:cNvSpPr>
          <p:nvPr>
            <p:ph type="dt" sz="half" idx="10"/>
          </p:nvPr>
        </p:nvSpPr>
        <p:spPr/>
        <p:txBody>
          <a:bodyPr/>
          <a:lstStyle/>
          <a:p>
            <a:fld id="{576D4D18-6276-EF49-955B-211622735A3E}" type="datetimeFigureOut">
              <a:rPr lang="fr-FR" smtClean="0"/>
              <a:t>16/09/2020</a:t>
            </a:fld>
            <a:endParaRPr lang="fr-FR"/>
          </a:p>
        </p:txBody>
      </p:sp>
      <p:sp>
        <p:nvSpPr>
          <p:cNvPr id="5" name="Espace réservé du pied de page 4">
            <a:extLst>
              <a:ext uri="{FF2B5EF4-FFF2-40B4-BE49-F238E27FC236}">
                <a16:creationId xmlns:a16="http://schemas.microsoft.com/office/drawing/2014/main" id="{E7798AEC-64C5-804F-83FD-A32AE3E25F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850F746-8C8F-C342-8909-076315978F96}"/>
              </a:ext>
            </a:extLst>
          </p:cNvPr>
          <p:cNvSpPr>
            <a:spLocks noGrp="1"/>
          </p:cNvSpPr>
          <p:nvPr>
            <p:ph type="sldNum" sz="quarter" idx="12"/>
          </p:nvPr>
        </p:nvSpPr>
        <p:spPr/>
        <p:txBody>
          <a:bodyPr/>
          <a:lstStyle/>
          <a:p>
            <a:fld id="{C2D09D1E-BF52-6142-9BD3-E89395C14A95}" type="slidenum">
              <a:rPr lang="fr-FR" smtClean="0"/>
              <a:t>‹N°›</a:t>
            </a:fld>
            <a:endParaRPr lang="fr-FR"/>
          </a:p>
        </p:txBody>
      </p:sp>
    </p:spTree>
    <p:extLst>
      <p:ext uri="{BB962C8B-B14F-4D97-AF65-F5344CB8AC3E}">
        <p14:creationId xmlns:p14="http://schemas.microsoft.com/office/powerpoint/2010/main" val="211188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EB06E9-55A6-834D-B52B-31F2E4D66C1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5EF2016-9EB1-7741-ADA5-3B29AFD22DA4}"/>
              </a:ext>
            </a:extLst>
          </p:cNvPr>
          <p:cNvSpPr>
            <a:spLocks noGrp="1"/>
          </p:cNvSpPr>
          <p:nvPr>
            <p:ph idx="1"/>
          </p:nvPr>
        </p:nvSpPr>
        <p:spPr/>
        <p:txBody>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5B80ACDF-42D0-AF41-B2B5-38DBDAE799A9}"/>
              </a:ext>
            </a:extLst>
          </p:cNvPr>
          <p:cNvSpPr>
            <a:spLocks noGrp="1"/>
          </p:cNvSpPr>
          <p:nvPr>
            <p:ph type="dt" sz="half" idx="10"/>
          </p:nvPr>
        </p:nvSpPr>
        <p:spPr/>
        <p:txBody>
          <a:bodyPr/>
          <a:lstStyle/>
          <a:p>
            <a:fld id="{576D4D18-6276-EF49-955B-211622735A3E}" type="datetimeFigureOut">
              <a:rPr lang="fr-FR" smtClean="0"/>
              <a:t>16/09/2020</a:t>
            </a:fld>
            <a:endParaRPr lang="fr-FR"/>
          </a:p>
        </p:txBody>
      </p:sp>
      <p:sp>
        <p:nvSpPr>
          <p:cNvPr id="5" name="Espace réservé du pied de page 4">
            <a:extLst>
              <a:ext uri="{FF2B5EF4-FFF2-40B4-BE49-F238E27FC236}">
                <a16:creationId xmlns:a16="http://schemas.microsoft.com/office/drawing/2014/main" id="{9E7F2AEA-5B5C-5242-8E6A-17C061072CB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145C6F-9F39-4D49-834A-DD69857ABDF0}"/>
              </a:ext>
            </a:extLst>
          </p:cNvPr>
          <p:cNvSpPr>
            <a:spLocks noGrp="1"/>
          </p:cNvSpPr>
          <p:nvPr>
            <p:ph type="sldNum" sz="quarter" idx="12"/>
          </p:nvPr>
        </p:nvSpPr>
        <p:spPr/>
        <p:txBody>
          <a:bodyPr/>
          <a:lstStyle/>
          <a:p>
            <a:fld id="{C2D09D1E-BF52-6142-9BD3-E89395C14A95}" type="slidenum">
              <a:rPr lang="fr-FR" smtClean="0"/>
              <a:t>‹N°›</a:t>
            </a:fld>
            <a:endParaRPr lang="fr-FR"/>
          </a:p>
        </p:txBody>
      </p:sp>
    </p:spTree>
    <p:extLst>
      <p:ext uri="{BB962C8B-B14F-4D97-AF65-F5344CB8AC3E}">
        <p14:creationId xmlns:p14="http://schemas.microsoft.com/office/powerpoint/2010/main" val="235742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32F08D-E985-DE4E-BD9E-E48CD06DEE6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2EC4261-A983-1041-95A6-77BB2D62F5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7684C698-0100-2342-A783-E7E180A80A6E}"/>
              </a:ext>
            </a:extLst>
          </p:cNvPr>
          <p:cNvSpPr>
            <a:spLocks noGrp="1"/>
          </p:cNvSpPr>
          <p:nvPr>
            <p:ph type="dt" sz="half" idx="10"/>
          </p:nvPr>
        </p:nvSpPr>
        <p:spPr/>
        <p:txBody>
          <a:bodyPr/>
          <a:lstStyle/>
          <a:p>
            <a:fld id="{576D4D18-6276-EF49-955B-211622735A3E}" type="datetimeFigureOut">
              <a:rPr lang="fr-FR" smtClean="0"/>
              <a:t>16/09/2020</a:t>
            </a:fld>
            <a:endParaRPr lang="fr-FR"/>
          </a:p>
        </p:txBody>
      </p:sp>
      <p:sp>
        <p:nvSpPr>
          <p:cNvPr id="5" name="Espace réservé du pied de page 4">
            <a:extLst>
              <a:ext uri="{FF2B5EF4-FFF2-40B4-BE49-F238E27FC236}">
                <a16:creationId xmlns:a16="http://schemas.microsoft.com/office/drawing/2014/main" id="{086A3FF2-71F3-124C-9E77-81F4FF0D523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6D4AE1-5807-AC41-9D4E-49BD64CA44CB}"/>
              </a:ext>
            </a:extLst>
          </p:cNvPr>
          <p:cNvSpPr>
            <a:spLocks noGrp="1"/>
          </p:cNvSpPr>
          <p:nvPr>
            <p:ph type="sldNum" sz="quarter" idx="12"/>
          </p:nvPr>
        </p:nvSpPr>
        <p:spPr/>
        <p:txBody>
          <a:bodyPr/>
          <a:lstStyle/>
          <a:p>
            <a:fld id="{C2D09D1E-BF52-6142-9BD3-E89395C14A95}" type="slidenum">
              <a:rPr lang="fr-FR" smtClean="0"/>
              <a:t>‹N°›</a:t>
            </a:fld>
            <a:endParaRPr lang="fr-FR"/>
          </a:p>
        </p:txBody>
      </p:sp>
    </p:spTree>
    <p:extLst>
      <p:ext uri="{BB962C8B-B14F-4D97-AF65-F5344CB8AC3E}">
        <p14:creationId xmlns:p14="http://schemas.microsoft.com/office/powerpoint/2010/main" val="3789122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02ADAD-21BC-064F-B5A4-0B27621C640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568A80F-E4E2-6648-AE45-4FD731EBE9FD}"/>
              </a:ext>
            </a:extLst>
          </p:cNvPr>
          <p:cNvSpPr>
            <a:spLocks noGrp="1"/>
          </p:cNvSpPr>
          <p:nvPr>
            <p:ph sz="half" idx="1"/>
          </p:nvPr>
        </p:nvSpPr>
        <p:spPr>
          <a:xfrm>
            <a:off x="838200" y="1825625"/>
            <a:ext cx="5181600" cy="4351338"/>
          </a:xfrm>
        </p:spPr>
        <p:txBody>
          <a:body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6DBE9D80-993F-6646-B48C-676093CD70D9}"/>
              </a:ext>
            </a:extLst>
          </p:cNvPr>
          <p:cNvSpPr>
            <a:spLocks noGrp="1"/>
          </p:cNvSpPr>
          <p:nvPr>
            <p:ph sz="half" idx="2"/>
          </p:nvPr>
        </p:nvSpPr>
        <p:spPr>
          <a:xfrm>
            <a:off x="6172200" y="1825625"/>
            <a:ext cx="5181600" cy="4351338"/>
          </a:xfrm>
        </p:spPr>
        <p:txBody>
          <a:body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188EE82D-8262-1E40-BC2A-D88A44F57E5D}"/>
              </a:ext>
            </a:extLst>
          </p:cNvPr>
          <p:cNvSpPr>
            <a:spLocks noGrp="1"/>
          </p:cNvSpPr>
          <p:nvPr>
            <p:ph type="dt" sz="half" idx="10"/>
          </p:nvPr>
        </p:nvSpPr>
        <p:spPr/>
        <p:txBody>
          <a:bodyPr/>
          <a:lstStyle/>
          <a:p>
            <a:fld id="{576D4D18-6276-EF49-955B-211622735A3E}" type="datetimeFigureOut">
              <a:rPr lang="fr-FR" smtClean="0"/>
              <a:t>16/09/2020</a:t>
            </a:fld>
            <a:endParaRPr lang="fr-FR"/>
          </a:p>
        </p:txBody>
      </p:sp>
      <p:sp>
        <p:nvSpPr>
          <p:cNvPr id="6" name="Espace réservé du pied de page 5">
            <a:extLst>
              <a:ext uri="{FF2B5EF4-FFF2-40B4-BE49-F238E27FC236}">
                <a16:creationId xmlns:a16="http://schemas.microsoft.com/office/drawing/2014/main" id="{92165BC6-E18F-6246-BA35-57D5F6E41CA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5EF684A-454D-6C49-ACF7-739D2837A60B}"/>
              </a:ext>
            </a:extLst>
          </p:cNvPr>
          <p:cNvSpPr>
            <a:spLocks noGrp="1"/>
          </p:cNvSpPr>
          <p:nvPr>
            <p:ph type="sldNum" sz="quarter" idx="12"/>
          </p:nvPr>
        </p:nvSpPr>
        <p:spPr/>
        <p:txBody>
          <a:bodyPr/>
          <a:lstStyle/>
          <a:p>
            <a:fld id="{C2D09D1E-BF52-6142-9BD3-E89395C14A95}" type="slidenum">
              <a:rPr lang="fr-FR" smtClean="0"/>
              <a:t>‹N°›</a:t>
            </a:fld>
            <a:endParaRPr lang="fr-FR"/>
          </a:p>
        </p:txBody>
      </p:sp>
    </p:spTree>
    <p:extLst>
      <p:ext uri="{BB962C8B-B14F-4D97-AF65-F5344CB8AC3E}">
        <p14:creationId xmlns:p14="http://schemas.microsoft.com/office/powerpoint/2010/main" val="26117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F8AF74-D3B7-3B43-9B98-9731FB2EA3D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EF86401-4871-5141-AA04-B9B33EB4A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1BB84E4B-CAE7-5543-9462-9CAB7DE6DB2B}"/>
              </a:ext>
            </a:extLst>
          </p:cNvPr>
          <p:cNvSpPr>
            <a:spLocks noGrp="1"/>
          </p:cNvSpPr>
          <p:nvPr>
            <p:ph sz="half" idx="2"/>
          </p:nvPr>
        </p:nvSpPr>
        <p:spPr>
          <a:xfrm>
            <a:off x="839788" y="2505075"/>
            <a:ext cx="5157787" cy="3684588"/>
          </a:xfrm>
        </p:spPr>
        <p:txBody>
          <a:bodyPr/>
          <a:lstStyle/>
          <a:p>
            <a:r>
              <a:rPr lang="fr-FR"/>
              <a:t>Modifier les styles du texte du masque
Deuxième niveau
Troisième niveau
Quatrième niveau
Cinquième niveau</a:t>
            </a:r>
          </a:p>
        </p:txBody>
      </p:sp>
      <p:sp>
        <p:nvSpPr>
          <p:cNvPr id="5" name="Espace réservé du texte 4">
            <a:extLst>
              <a:ext uri="{FF2B5EF4-FFF2-40B4-BE49-F238E27FC236}">
                <a16:creationId xmlns:a16="http://schemas.microsoft.com/office/drawing/2014/main" id="{8878B868-ED73-9444-AF09-D0F1E14E5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6" name="Espace réservé du contenu 5">
            <a:extLst>
              <a:ext uri="{FF2B5EF4-FFF2-40B4-BE49-F238E27FC236}">
                <a16:creationId xmlns:a16="http://schemas.microsoft.com/office/drawing/2014/main" id="{0365E035-33F5-EE44-854C-38BE04BCA874}"/>
              </a:ext>
            </a:extLst>
          </p:cNvPr>
          <p:cNvSpPr>
            <a:spLocks noGrp="1"/>
          </p:cNvSpPr>
          <p:nvPr>
            <p:ph sz="quarter" idx="4"/>
          </p:nvPr>
        </p:nvSpPr>
        <p:spPr>
          <a:xfrm>
            <a:off x="6172200" y="2505075"/>
            <a:ext cx="5183188" cy="3684588"/>
          </a:xfrm>
        </p:spPr>
        <p:txBody>
          <a:bodyPr/>
          <a:lstStyle/>
          <a:p>
            <a:r>
              <a:rPr lang="fr-FR"/>
              <a:t>Modifier les styles du texte du masque
Deuxième niveau
Troisième niveau
Quatrième niveau
Cinquième niveau</a:t>
            </a:r>
          </a:p>
        </p:txBody>
      </p:sp>
      <p:sp>
        <p:nvSpPr>
          <p:cNvPr id="7" name="Espace réservé de la date 6">
            <a:extLst>
              <a:ext uri="{FF2B5EF4-FFF2-40B4-BE49-F238E27FC236}">
                <a16:creationId xmlns:a16="http://schemas.microsoft.com/office/drawing/2014/main" id="{2F6B504D-AFAB-ED4A-B7A8-42C78D29AA57}"/>
              </a:ext>
            </a:extLst>
          </p:cNvPr>
          <p:cNvSpPr>
            <a:spLocks noGrp="1"/>
          </p:cNvSpPr>
          <p:nvPr>
            <p:ph type="dt" sz="half" idx="10"/>
          </p:nvPr>
        </p:nvSpPr>
        <p:spPr/>
        <p:txBody>
          <a:bodyPr/>
          <a:lstStyle/>
          <a:p>
            <a:fld id="{576D4D18-6276-EF49-955B-211622735A3E}" type="datetimeFigureOut">
              <a:rPr lang="fr-FR" smtClean="0"/>
              <a:t>16/09/2020</a:t>
            </a:fld>
            <a:endParaRPr lang="fr-FR"/>
          </a:p>
        </p:txBody>
      </p:sp>
      <p:sp>
        <p:nvSpPr>
          <p:cNvPr id="8" name="Espace réservé du pied de page 7">
            <a:extLst>
              <a:ext uri="{FF2B5EF4-FFF2-40B4-BE49-F238E27FC236}">
                <a16:creationId xmlns:a16="http://schemas.microsoft.com/office/drawing/2014/main" id="{76C8480B-8EBB-F447-9065-E12429E74BD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442F962-51AF-BE43-A8E0-75A8C978E272}"/>
              </a:ext>
            </a:extLst>
          </p:cNvPr>
          <p:cNvSpPr>
            <a:spLocks noGrp="1"/>
          </p:cNvSpPr>
          <p:nvPr>
            <p:ph type="sldNum" sz="quarter" idx="12"/>
          </p:nvPr>
        </p:nvSpPr>
        <p:spPr/>
        <p:txBody>
          <a:bodyPr/>
          <a:lstStyle/>
          <a:p>
            <a:fld id="{C2D09D1E-BF52-6142-9BD3-E89395C14A95}" type="slidenum">
              <a:rPr lang="fr-FR" smtClean="0"/>
              <a:t>‹N°›</a:t>
            </a:fld>
            <a:endParaRPr lang="fr-FR"/>
          </a:p>
        </p:txBody>
      </p:sp>
    </p:spTree>
    <p:extLst>
      <p:ext uri="{BB962C8B-B14F-4D97-AF65-F5344CB8AC3E}">
        <p14:creationId xmlns:p14="http://schemas.microsoft.com/office/powerpoint/2010/main" val="272135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4C6E2B-27A4-0C46-9A61-8AD5E81076D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D0732D2-05A8-2144-ADFB-0380B61A4C19}"/>
              </a:ext>
            </a:extLst>
          </p:cNvPr>
          <p:cNvSpPr>
            <a:spLocks noGrp="1"/>
          </p:cNvSpPr>
          <p:nvPr>
            <p:ph type="dt" sz="half" idx="10"/>
          </p:nvPr>
        </p:nvSpPr>
        <p:spPr/>
        <p:txBody>
          <a:bodyPr/>
          <a:lstStyle/>
          <a:p>
            <a:fld id="{576D4D18-6276-EF49-955B-211622735A3E}" type="datetimeFigureOut">
              <a:rPr lang="fr-FR" smtClean="0"/>
              <a:t>16/09/2020</a:t>
            </a:fld>
            <a:endParaRPr lang="fr-FR"/>
          </a:p>
        </p:txBody>
      </p:sp>
      <p:sp>
        <p:nvSpPr>
          <p:cNvPr id="4" name="Espace réservé du pied de page 3">
            <a:extLst>
              <a:ext uri="{FF2B5EF4-FFF2-40B4-BE49-F238E27FC236}">
                <a16:creationId xmlns:a16="http://schemas.microsoft.com/office/drawing/2014/main" id="{C9A806F0-862F-E243-BCD0-DB639CAB1CC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5166E75-AA86-9740-BF60-372DCCD79C50}"/>
              </a:ext>
            </a:extLst>
          </p:cNvPr>
          <p:cNvSpPr>
            <a:spLocks noGrp="1"/>
          </p:cNvSpPr>
          <p:nvPr>
            <p:ph type="sldNum" sz="quarter" idx="12"/>
          </p:nvPr>
        </p:nvSpPr>
        <p:spPr/>
        <p:txBody>
          <a:bodyPr/>
          <a:lstStyle/>
          <a:p>
            <a:fld id="{C2D09D1E-BF52-6142-9BD3-E89395C14A95}" type="slidenum">
              <a:rPr lang="fr-FR" smtClean="0"/>
              <a:t>‹N°›</a:t>
            </a:fld>
            <a:endParaRPr lang="fr-FR"/>
          </a:p>
        </p:txBody>
      </p:sp>
    </p:spTree>
    <p:extLst>
      <p:ext uri="{BB962C8B-B14F-4D97-AF65-F5344CB8AC3E}">
        <p14:creationId xmlns:p14="http://schemas.microsoft.com/office/powerpoint/2010/main" val="312398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4F92F3D-8CD1-BB4E-81F9-C9AC4D370BBD}"/>
              </a:ext>
            </a:extLst>
          </p:cNvPr>
          <p:cNvSpPr>
            <a:spLocks noGrp="1"/>
          </p:cNvSpPr>
          <p:nvPr>
            <p:ph type="dt" sz="half" idx="10"/>
          </p:nvPr>
        </p:nvSpPr>
        <p:spPr/>
        <p:txBody>
          <a:bodyPr/>
          <a:lstStyle/>
          <a:p>
            <a:fld id="{576D4D18-6276-EF49-955B-211622735A3E}" type="datetimeFigureOut">
              <a:rPr lang="fr-FR" smtClean="0"/>
              <a:t>16/09/2020</a:t>
            </a:fld>
            <a:endParaRPr lang="fr-FR"/>
          </a:p>
        </p:txBody>
      </p:sp>
      <p:sp>
        <p:nvSpPr>
          <p:cNvPr id="3" name="Espace réservé du pied de page 2">
            <a:extLst>
              <a:ext uri="{FF2B5EF4-FFF2-40B4-BE49-F238E27FC236}">
                <a16:creationId xmlns:a16="http://schemas.microsoft.com/office/drawing/2014/main" id="{A9FC0E50-C1BD-2648-B8BC-8F4CBF6C395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140A810-3297-C94D-8BE3-37C1829D6231}"/>
              </a:ext>
            </a:extLst>
          </p:cNvPr>
          <p:cNvSpPr>
            <a:spLocks noGrp="1"/>
          </p:cNvSpPr>
          <p:nvPr>
            <p:ph type="sldNum" sz="quarter" idx="12"/>
          </p:nvPr>
        </p:nvSpPr>
        <p:spPr/>
        <p:txBody>
          <a:bodyPr/>
          <a:lstStyle/>
          <a:p>
            <a:fld id="{C2D09D1E-BF52-6142-9BD3-E89395C14A95}" type="slidenum">
              <a:rPr lang="fr-FR" smtClean="0"/>
              <a:t>‹N°›</a:t>
            </a:fld>
            <a:endParaRPr lang="fr-FR"/>
          </a:p>
        </p:txBody>
      </p:sp>
    </p:spTree>
    <p:extLst>
      <p:ext uri="{BB962C8B-B14F-4D97-AF65-F5344CB8AC3E}">
        <p14:creationId xmlns:p14="http://schemas.microsoft.com/office/powerpoint/2010/main" val="1646181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CAA032-2524-7140-AF7A-BE0F9731365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293A556-11B4-AE44-88B9-59E1D4BD0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fr-FR"/>
              <a:t>Modifier les styles du texte du masque
Deuxième niveau
Troisième niveau
Quatrième niveau
Cinquième niveau</a:t>
            </a:r>
          </a:p>
        </p:txBody>
      </p:sp>
      <p:sp>
        <p:nvSpPr>
          <p:cNvPr id="4" name="Espace réservé du texte 3">
            <a:extLst>
              <a:ext uri="{FF2B5EF4-FFF2-40B4-BE49-F238E27FC236}">
                <a16:creationId xmlns:a16="http://schemas.microsoft.com/office/drawing/2014/main" id="{08D516FC-ADC8-8F42-88AC-8D0CFFD7B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EE1DEE9F-F8D2-8540-AFCB-B8E258FA99B2}"/>
              </a:ext>
            </a:extLst>
          </p:cNvPr>
          <p:cNvSpPr>
            <a:spLocks noGrp="1"/>
          </p:cNvSpPr>
          <p:nvPr>
            <p:ph type="dt" sz="half" idx="10"/>
          </p:nvPr>
        </p:nvSpPr>
        <p:spPr/>
        <p:txBody>
          <a:bodyPr/>
          <a:lstStyle/>
          <a:p>
            <a:fld id="{576D4D18-6276-EF49-955B-211622735A3E}" type="datetimeFigureOut">
              <a:rPr lang="fr-FR" smtClean="0"/>
              <a:t>16/09/2020</a:t>
            </a:fld>
            <a:endParaRPr lang="fr-FR"/>
          </a:p>
        </p:txBody>
      </p:sp>
      <p:sp>
        <p:nvSpPr>
          <p:cNvPr id="6" name="Espace réservé du pied de page 5">
            <a:extLst>
              <a:ext uri="{FF2B5EF4-FFF2-40B4-BE49-F238E27FC236}">
                <a16:creationId xmlns:a16="http://schemas.microsoft.com/office/drawing/2014/main" id="{3E1BDD74-2A9A-0F4D-B051-97075E2CBF3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9AFDD16-EFF1-4840-AD07-C1EB97D08E91}"/>
              </a:ext>
            </a:extLst>
          </p:cNvPr>
          <p:cNvSpPr>
            <a:spLocks noGrp="1"/>
          </p:cNvSpPr>
          <p:nvPr>
            <p:ph type="sldNum" sz="quarter" idx="12"/>
          </p:nvPr>
        </p:nvSpPr>
        <p:spPr/>
        <p:txBody>
          <a:bodyPr/>
          <a:lstStyle/>
          <a:p>
            <a:fld id="{C2D09D1E-BF52-6142-9BD3-E89395C14A95}" type="slidenum">
              <a:rPr lang="fr-FR" smtClean="0"/>
              <a:t>‹N°›</a:t>
            </a:fld>
            <a:endParaRPr lang="fr-FR"/>
          </a:p>
        </p:txBody>
      </p:sp>
    </p:spTree>
    <p:extLst>
      <p:ext uri="{BB962C8B-B14F-4D97-AF65-F5344CB8AC3E}">
        <p14:creationId xmlns:p14="http://schemas.microsoft.com/office/powerpoint/2010/main" val="59416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9D95FF-022A-004A-9D50-600296F4305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00D23D3-35B5-354C-B9EC-E7B081A45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47EFCFC-9C01-7347-BDC0-14E9D5330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98E27F8D-633D-9D4C-B74B-C9C7BF0E904B}"/>
              </a:ext>
            </a:extLst>
          </p:cNvPr>
          <p:cNvSpPr>
            <a:spLocks noGrp="1"/>
          </p:cNvSpPr>
          <p:nvPr>
            <p:ph type="dt" sz="half" idx="10"/>
          </p:nvPr>
        </p:nvSpPr>
        <p:spPr/>
        <p:txBody>
          <a:bodyPr/>
          <a:lstStyle/>
          <a:p>
            <a:fld id="{576D4D18-6276-EF49-955B-211622735A3E}" type="datetimeFigureOut">
              <a:rPr lang="fr-FR" smtClean="0"/>
              <a:t>16/09/2020</a:t>
            </a:fld>
            <a:endParaRPr lang="fr-FR"/>
          </a:p>
        </p:txBody>
      </p:sp>
      <p:sp>
        <p:nvSpPr>
          <p:cNvPr id="6" name="Espace réservé du pied de page 5">
            <a:extLst>
              <a:ext uri="{FF2B5EF4-FFF2-40B4-BE49-F238E27FC236}">
                <a16:creationId xmlns:a16="http://schemas.microsoft.com/office/drawing/2014/main" id="{21C4EF38-8117-DD4F-B5D1-5BECD46ED5D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9DCABE4-70EC-8E47-9038-355D99B7CFC2}"/>
              </a:ext>
            </a:extLst>
          </p:cNvPr>
          <p:cNvSpPr>
            <a:spLocks noGrp="1"/>
          </p:cNvSpPr>
          <p:nvPr>
            <p:ph type="sldNum" sz="quarter" idx="12"/>
          </p:nvPr>
        </p:nvSpPr>
        <p:spPr/>
        <p:txBody>
          <a:bodyPr/>
          <a:lstStyle/>
          <a:p>
            <a:fld id="{C2D09D1E-BF52-6142-9BD3-E89395C14A95}" type="slidenum">
              <a:rPr lang="fr-FR" smtClean="0"/>
              <a:t>‹N°›</a:t>
            </a:fld>
            <a:endParaRPr lang="fr-FR"/>
          </a:p>
        </p:txBody>
      </p:sp>
    </p:spTree>
    <p:extLst>
      <p:ext uri="{BB962C8B-B14F-4D97-AF65-F5344CB8AC3E}">
        <p14:creationId xmlns:p14="http://schemas.microsoft.com/office/powerpoint/2010/main" val="858826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C0E1ACE-D001-524C-8B88-819B03F771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13920F2-6D5E-D842-B1A6-61E050A484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919FE60A-4832-1442-AC11-E4FF7C9E9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D4D18-6276-EF49-955B-211622735A3E}" type="datetimeFigureOut">
              <a:rPr lang="fr-FR" smtClean="0"/>
              <a:t>16/09/2020</a:t>
            </a:fld>
            <a:endParaRPr lang="fr-FR"/>
          </a:p>
        </p:txBody>
      </p:sp>
      <p:sp>
        <p:nvSpPr>
          <p:cNvPr id="5" name="Espace réservé du pied de page 4">
            <a:extLst>
              <a:ext uri="{FF2B5EF4-FFF2-40B4-BE49-F238E27FC236}">
                <a16:creationId xmlns:a16="http://schemas.microsoft.com/office/drawing/2014/main" id="{49A5028A-3097-F548-B746-80A11E076F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D17D65F-B11D-FE46-84DC-E4457605CC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09D1E-BF52-6142-9BD3-E89395C14A95}" type="slidenum">
              <a:rPr lang="fr-FR" smtClean="0"/>
              <a:t>‹N°›</a:t>
            </a:fld>
            <a:endParaRPr lang="fr-FR"/>
          </a:p>
        </p:txBody>
      </p:sp>
    </p:spTree>
    <p:extLst>
      <p:ext uri="{BB962C8B-B14F-4D97-AF65-F5344CB8AC3E}">
        <p14:creationId xmlns:p14="http://schemas.microsoft.com/office/powerpoint/2010/main" val="1141299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3ED9CD-BA0C-C542-BCEA-C8F426D50C35}"/>
              </a:ext>
            </a:extLst>
          </p:cNvPr>
          <p:cNvSpPr/>
          <p:nvPr/>
        </p:nvSpPr>
        <p:spPr>
          <a:xfrm>
            <a:off x="3358445" y="2551289"/>
            <a:ext cx="7394222" cy="17554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Exercice P1-2</a:t>
            </a:r>
          </a:p>
          <a:p>
            <a:r>
              <a:rPr lang="fr-FR" dirty="0"/>
              <a:t> </a:t>
            </a:r>
          </a:p>
          <a:p>
            <a:r>
              <a:rPr lang="fr-FR" dirty="0"/>
              <a:t>Ecrire un programme permettant de calculer la somme des 10 premiers entiers naturels pairs.</a:t>
            </a:r>
          </a:p>
          <a:p>
            <a:pPr algn="ctr"/>
            <a:endParaRPr lang="fr-FR" dirty="0">
              <a:solidFill>
                <a:schemeClr val="bg1"/>
              </a:solidFill>
            </a:endParaRPr>
          </a:p>
        </p:txBody>
      </p:sp>
      <p:sp>
        <p:nvSpPr>
          <p:cNvPr id="6" name="Rectangle 5">
            <a:extLst>
              <a:ext uri="{FF2B5EF4-FFF2-40B4-BE49-F238E27FC236}">
                <a16:creationId xmlns:a16="http://schemas.microsoft.com/office/drawing/2014/main" id="{47DFA4BB-6A25-C74F-8F6D-551A6372CF91}"/>
              </a:ext>
            </a:extLst>
          </p:cNvPr>
          <p:cNvSpPr/>
          <p:nvPr/>
        </p:nvSpPr>
        <p:spPr>
          <a:xfrm>
            <a:off x="3358445" y="4611512"/>
            <a:ext cx="7394222" cy="18739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Exercice P1-3</a:t>
            </a:r>
          </a:p>
          <a:p>
            <a:r>
              <a:rPr lang="fr-FR" dirty="0"/>
              <a:t> </a:t>
            </a:r>
          </a:p>
          <a:p>
            <a:r>
              <a:rPr lang="fr-FR" dirty="0"/>
              <a:t>Soit la liste d’entiers suivants : liste (12; 23; 54; 89; 90; 67; 87)</a:t>
            </a:r>
          </a:p>
          <a:p>
            <a:pPr marL="342900" indent="-342900">
              <a:buFont typeface="+mj-lt"/>
              <a:buAutoNum type="arabicPeriod"/>
            </a:pPr>
            <a:r>
              <a:rPr lang="fr-FR" dirty="0"/>
              <a:t>Calculer la somme des éléments de cette liste</a:t>
            </a:r>
          </a:p>
          <a:p>
            <a:pPr marL="342900" indent="-342900">
              <a:buFont typeface="+mj-lt"/>
              <a:buAutoNum type="arabicPeriod"/>
            </a:pPr>
            <a:r>
              <a:rPr lang="fr-FR" dirty="0"/>
              <a:t>Calculer la moyenne des valeurs de la liste</a:t>
            </a:r>
          </a:p>
          <a:p>
            <a:pPr marL="342900" indent="-342900">
              <a:buFont typeface="+mj-lt"/>
              <a:buAutoNum type="arabicPeriod"/>
            </a:pPr>
            <a:r>
              <a:rPr lang="fr-FR" dirty="0"/>
              <a:t>Calculer le maximum des valeurs de la liste</a:t>
            </a:r>
          </a:p>
          <a:p>
            <a:pPr algn="ctr"/>
            <a:endParaRPr lang="fr-FR" dirty="0">
              <a:solidFill>
                <a:schemeClr val="bg1"/>
              </a:solidFill>
            </a:endParaRPr>
          </a:p>
        </p:txBody>
      </p:sp>
      <p:sp>
        <p:nvSpPr>
          <p:cNvPr id="7" name="Rectangle 6">
            <a:extLst>
              <a:ext uri="{FF2B5EF4-FFF2-40B4-BE49-F238E27FC236}">
                <a16:creationId xmlns:a16="http://schemas.microsoft.com/office/drawing/2014/main" id="{6B190BF1-A89E-6347-96AF-135C47F54013}"/>
              </a:ext>
            </a:extLst>
          </p:cNvPr>
          <p:cNvSpPr/>
          <p:nvPr/>
        </p:nvSpPr>
        <p:spPr>
          <a:xfrm>
            <a:off x="3358445" y="310443"/>
            <a:ext cx="7394222" cy="19360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Exercice P1-1</a:t>
            </a:r>
          </a:p>
          <a:p>
            <a:r>
              <a:rPr lang="fr-FR" dirty="0"/>
              <a:t> </a:t>
            </a:r>
          </a:p>
          <a:p>
            <a:r>
              <a:rPr lang="fr-FR" dirty="0"/>
              <a:t>Soit les entiers a = 12; b = 34; c = 45</a:t>
            </a:r>
          </a:p>
          <a:p>
            <a:pPr marL="342900" indent="-342900">
              <a:buFont typeface="+mj-lt"/>
              <a:buAutoNum type="arabicPeriod"/>
            </a:pPr>
            <a:r>
              <a:rPr lang="fr-FR" dirty="0"/>
              <a:t>Calculer la somme des entiers a, b et c</a:t>
            </a:r>
          </a:p>
          <a:p>
            <a:pPr marL="342900" indent="-342900">
              <a:buFont typeface="+mj-lt"/>
              <a:buAutoNum type="arabicPeriod"/>
            </a:pPr>
            <a:r>
              <a:rPr lang="fr-FR" dirty="0"/>
              <a:t>Déterminer le minimum de a, b et c</a:t>
            </a:r>
          </a:p>
          <a:p>
            <a:pPr algn="ctr"/>
            <a:endParaRPr lang="fr-FR" dirty="0">
              <a:solidFill>
                <a:schemeClr val="bg1"/>
              </a:solidFill>
            </a:endParaRPr>
          </a:p>
        </p:txBody>
      </p:sp>
      <p:sp>
        <p:nvSpPr>
          <p:cNvPr id="9" name="Rectangle 8">
            <a:extLst>
              <a:ext uri="{FF2B5EF4-FFF2-40B4-BE49-F238E27FC236}">
                <a16:creationId xmlns:a16="http://schemas.microsoft.com/office/drawing/2014/main" id="{744E21DF-5DF4-8340-84C0-9EBA28579432}"/>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Première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Variables, Types, Listes</a:t>
            </a:r>
          </a:p>
          <a:p>
            <a:pPr marL="285750" indent="-285750">
              <a:buFont typeface="Arial" panose="020B0604020202020204" pitchFamily="34" charset="0"/>
              <a:buChar char="•"/>
            </a:pPr>
            <a:r>
              <a:rPr lang="fr-FR" dirty="0"/>
              <a:t>Structures de contrôle</a:t>
            </a:r>
          </a:p>
          <a:p>
            <a:pPr marL="285750" indent="-285750">
              <a:buFont typeface="Arial" panose="020B0604020202020204" pitchFamily="34" charset="0"/>
              <a:buChar char="•"/>
            </a:pPr>
            <a:r>
              <a:rPr lang="fr-FR" dirty="0"/>
              <a:t>Boucles</a:t>
            </a:r>
          </a:p>
          <a:p>
            <a:pPr marL="285750" indent="-285750">
              <a:buFont typeface="Arial" panose="020B0604020202020204" pitchFamily="34" charset="0"/>
              <a:buChar char="•"/>
            </a:pPr>
            <a:r>
              <a:rPr lang="fr-FR" dirty="0"/>
              <a:t>Classes, attributs, méthodes</a:t>
            </a:r>
          </a:p>
          <a:p>
            <a:pPr algn="ctr"/>
            <a:endParaRPr lang="fr-FR" dirty="0"/>
          </a:p>
        </p:txBody>
      </p:sp>
      <p:sp>
        <p:nvSpPr>
          <p:cNvPr id="8" name="Rectangle 7">
            <a:extLst>
              <a:ext uri="{FF2B5EF4-FFF2-40B4-BE49-F238E27FC236}">
                <a16:creationId xmlns:a16="http://schemas.microsoft.com/office/drawing/2014/main" id="{F0CB6C1F-EAD4-5947-91BD-646D6A1104B5}"/>
              </a:ext>
            </a:extLst>
          </p:cNvPr>
          <p:cNvSpPr/>
          <p:nvPr/>
        </p:nvSpPr>
        <p:spPr>
          <a:xfrm>
            <a:off x="3358445" y="298868"/>
            <a:ext cx="5657155"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err="1"/>
              <a:t>Cheat</a:t>
            </a:r>
            <a:r>
              <a:rPr lang="fr-FR" dirty="0"/>
              <a:t> </a:t>
            </a:r>
            <a:r>
              <a:rPr lang="fr-FR" dirty="0" err="1"/>
              <a:t>Sheet</a:t>
            </a:r>
            <a:r>
              <a:rPr lang="fr-FR" dirty="0"/>
              <a:t> -1</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spTree>
    <p:extLst>
      <p:ext uri="{BB962C8B-B14F-4D97-AF65-F5344CB8AC3E}">
        <p14:creationId xmlns:p14="http://schemas.microsoft.com/office/powerpoint/2010/main" val="83038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190BF1-A89E-6347-96AF-135C47F54013}"/>
              </a:ext>
            </a:extLst>
          </p:cNvPr>
          <p:cNvSpPr/>
          <p:nvPr/>
        </p:nvSpPr>
        <p:spPr>
          <a:xfrm>
            <a:off x="3358444" y="310441"/>
            <a:ext cx="7714369" cy="63475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400050">
              <a:buFont typeface="+mj-lt"/>
              <a:buAutoNum type="romanUcPeriod"/>
            </a:pPr>
            <a:r>
              <a:rPr lang="fr-FR" dirty="0"/>
              <a:t>Nouvelle version du jeu</a:t>
            </a:r>
          </a:p>
          <a:p>
            <a:pPr marL="800100" lvl="1" indent="-342900">
              <a:buFont typeface="Arial" panose="020B0604020202020204" pitchFamily="34" charset="0"/>
              <a:buChar char="•"/>
            </a:pPr>
            <a:r>
              <a:rPr lang="fr-FR" dirty="0"/>
              <a:t>Ajouter un personnage Fée : </a:t>
            </a:r>
            <a:r>
              <a:rPr lang="fr-FR" dirty="0" err="1"/>
              <a:t>canAttack</a:t>
            </a:r>
            <a:r>
              <a:rPr lang="fr-FR" dirty="0"/>
              <a:t>() retourne </a:t>
            </a:r>
            <a:r>
              <a:rPr lang="fr-FR" dirty="0" err="1"/>
              <a:t>true</a:t>
            </a:r>
            <a:r>
              <a:rPr lang="fr-FR" dirty="0"/>
              <a:t>, </a:t>
            </a:r>
            <a:r>
              <a:rPr lang="fr-FR" dirty="0" err="1"/>
              <a:t>canHeal</a:t>
            </a:r>
            <a:r>
              <a:rPr lang="fr-FR" dirty="0"/>
              <a:t>() retourne </a:t>
            </a:r>
            <a:r>
              <a:rPr lang="fr-FR" dirty="0" err="1"/>
              <a:t>true</a:t>
            </a:r>
            <a:r>
              <a:rPr lang="fr-FR" dirty="0"/>
              <a:t>, et </a:t>
            </a:r>
            <a:r>
              <a:rPr lang="fr-FR" dirty="0" err="1"/>
              <a:t>actionPoints</a:t>
            </a:r>
            <a:r>
              <a:rPr lang="fr-FR" dirty="0"/>
              <a:t>() retourne 100</a:t>
            </a:r>
          </a:p>
          <a:p>
            <a:pPr marL="800100" lvl="1" indent="-342900">
              <a:buFont typeface="Arial" panose="020B0604020202020204" pitchFamily="34" charset="0"/>
              <a:buChar char="•"/>
            </a:pPr>
            <a:r>
              <a:rPr lang="fr-FR" dirty="0"/>
              <a:t>Créer une fée avec un </a:t>
            </a:r>
            <a:r>
              <a:rPr lang="fr-FR" dirty="0" err="1"/>
              <a:t>lifePoints</a:t>
            </a:r>
            <a:r>
              <a:rPr lang="fr-FR" dirty="0"/>
              <a:t> à 250</a:t>
            </a:r>
          </a:p>
          <a:p>
            <a:pPr marL="800100" lvl="1" indent="-342900">
              <a:buFont typeface="Arial" panose="020B0604020202020204" pitchFamily="34" charset="0"/>
              <a:buChar char="•"/>
            </a:pPr>
            <a:r>
              <a:rPr lang="fr-FR" dirty="0"/>
              <a:t>Dans cette version, le combat se fait en équipes. Constituez 2 équipes avec les 4 personnages du jeu et combattez tant qu’un personnage de l’équipe adverse est vivante (</a:t>
            </a:r>
            <a:r>
              <a:rPr lang="fr-FR" dirty="0" err="1"/>
              <a:t>lifePoints</a:t>
            </a:r>
            <a:r>
              <a:rPr lang="fr-FR" dirty="0"/>
              <a:t>&gt;0). Un personnage dont le niveau de vie est nul ne peut plus participer au combat. Equipe A : (Roi et Mage), Equipe B : (Fée et Soldat). Le pouvoir de soigner s’applique uniquement sur les membres de son équipe. Un combattant qui peut soigner et attaquer fait les 2 actions lorsque son tour arrive.</a:t>
            </a:r>
          </a:p>
        </p:txBody>
      </p:sp>
      <p:sp>
        <p:nvSpPr>
          <p:cNvPr id="8" name="Rectangle 7">
            <a:extLst>
              <a:ext uri="{FF2B5EF4-FFF2-40B4-BE49-F238E27FC236}">
                <a16:creationId xmlns:a16="http://schemas.microsoft.com/office/drawing/2014/main" id="{C60757E0-DF3A-8B4F-86AE-692A6E825C66}"/>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Héritage</a:t>
            </a:r>
          </a:p>
          <a:p>
            <a:pPr marL="285750" indent="-285750">
              <a:buFont typeface="Arial" panose="020B0604020202020204" pitchFamily="34" charset="0"/>
              <a:buChar char="•"/>
            </a:pPr>
            <a:r>
              <a:rPr lang="fr-FR" dirty="0"/>
              <a:t>Interface</a:t>
            </a:r>
          </a:p>
          <a:p>
            <a:pPr marL="285750" indent="-285750">
              <a:buFont typeface="Arial" panose="020B0604020202020204" pitchFamily="34" charset="0"/>
              <a:buChar char="•"/>
            </a:pPr>
            <a:r>
              <a:rPr lang="fr-FR" dirty="0"/>
              <a:t>Classe abstraite</a:t>
            </a:r>
          </a:p>
          <a:p>
            <a:pPr algn="ctr"/>
            <a:endParaRPr lang="fr-FR" dirty="0"/>
          </a:p>
        </p:txBody>
      </p:sp>
      <p:sp>
        <p:nvSpPr>
          <p:cNvPr id="4" name="Rectangle 3">
            <a:extLst>
              <a:ext uri="{FF2B5EF4-FFF2-40B4-BE49-F238E27FC236}">
                <a16:creationId xmlns:a16="http://schemas.microsoft.com/office/drawing/2014/main" id="{F23F2017-92F2-6947-B2A0-32182FE20084}"/>
              </a:ext>
            </a:extLst>
          </p:cNvPr>
          <p:cNvSpPr/>
          <p:nvPr/>
        </p:nvSpPr>
        <p:spPr>
          <a:xfrm>
            <a:off x="3358444" y="310442"/>
            <a:ext cx="5657155"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 P2-1 – Jeu de combat</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spTree>
    <p:extLst>
      <p:ext uri="{BB962C8B-B14F-4D97-AF65-F5344CB8AC3E}">
        <p14:creationId xmlns:p14="http://schemas.microsoft.com/office/powerpoint/2010/main" val="3704776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190BF1-A89E-6347-96AF-135C47F54013}"/>
              </a:ext>
            </a:extLst>
          </p:cNvPr>
          <p:cNvSpPr/>
          <p:nvPr/>
        </p:nvSpPr>
        <p:spPr>
          <a:xfrm>
            <a:off x="3358444" y="310442"/>
            <a:ext cx="7657219" cy="57331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Nous allons programmer un jeu de cartes en utilisant un paquet de 52 cartes classiques réparties en 4 couleurs et 9 cartes numérotés de 2 à 10 et un as, un valet une dame et un roi. </a:t>
            </a:r>
          </a:p>
          <a:p>
            <a:r>
              <a:rPr lang="fr-FR" dirty="0"/>
              <a:t>Au début du jeu, un paquet complet de cartes mélangé est sur la table, retourné.</a:t>
            </a:r>
          </a:p>
          <a:p>
            <a:r>
              <a:rPr lang="fr-FR" dirty="0"/>
              <a:t>Le joueur A prend la carte du dessus et la retourne, le joueur B prend et retourne la carte suivante. Elles sont comparées et le joueur qui a retourné la carte la plus forte gagne deux points. </a:t>
            </a:r>
          </a:p>
          <a:p>
            <a:r>
              <a:rPr lang="fr-FR" dirty="0"/>
              <a:t>Si les cartes ont le même rang, chacun de joueurs reçoit un point. On répète l’opération jusqu’à l’épuisement du paquet de cartes. </a:t>
            </a:r>
          </a:p>
          <a:p>
            <a:r>
              <a:rPr lang="fr-FR" dirty="0"/>
              <a:t>Le joueur qui a plus de points a gagné.</a:t>
            </a:r>
          </a:p>
          <a:p>
            <a:r>
              <a:rPr lang="fr-FR" dirty="0"/>
              <a:t>Modélisez le jeu en créant à minima les classes Paquet et Carte dont vous identifierez les attributs et les méthodes.</a:t>
            </a:r>
          </a:p>
          <a:p>
            <a:r>
              <a:rPr lang="fr-FR" dirty="0"/>
              <a:t>Les couleurs et les rangs sont des énumérations</a:t>
            </a:r>
          </a:p>
          <a:p>
            <a:r>
              <a:rPr lang="fr-FR" dirty="0"/>
              <a:t> </a:t>
            </a:r>
          </a:p>
          <a:p>
            <a:endParaRPr lang="fr-FR" dirty="0"/>
          </a:p>
        </p:txBody>
      </p:sp>
      <p:sp>
        <p:nvSpPr>
          <p:cNvPr id="8" name="Rectangle 7">
            <a:extLst>
              <a:ext uri="{FF2B5EF4-FFF2-40B4-BE49-F238E27FC236}">
                <a16:creationId xmlns:a16="http://schemas.microsoft.com/office/drawing/2014/main" id="{C60757E0-DF3A-8B4F-86AE-692A6E825C66}"/>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Héritage</a:t>
            </a:r>
          </a:p>
          <a:p>
            <a:pPr marL="285750" indent="-285750">
              <a:buFont typeface="Arial" panose="020B0604020202020204" pitchFamily="34" charset="0"/>
              <a:buChar char="•"/>
            </a:pPr>
            <a:r>
              <a:rPr lang="fr-FR" dirty="0"/>
              <a:t>Interface</a:t>
            </a:r>
          </a:p>
          <a:p>
            <a:pPr marL="285750" indent="-285750">
              <a:buFont typeface="Arial" panose="020B0604020202020204" pitchFamily="34" charset="0"/>
              <a:buChar char="•"/>
            </a:pPr>
            <a:r>
              <a:rPr lang="fr-FR" dirty="0"/>
              <a:t>Classe abstraite</a:t>
            </a:r>
          </a:p>
          <a:p>
            <a:pPr marL="285750" indent="-285750">
              <a:buFont typeface="Arial" panose="020B0604020202020204" pitchFamily="34" charset="0"/>
              <a:buChar char="•"/>
            </a:pPr>
            <a:r>
              <a:rPr lang="fr-FR" dirty="0"/>
              <a:t>Enumération</a:t>
            </a:r>
          </a:p>
          <a:p>
            <a:pPr algn="ctr"/>
            <a:endParaRPr lang="fr-FR" dirty="0"/>
          </a:p>
        </p:txBody>
      </p:sp>
      <p:sp>
        <p:nvSpPr>
          <p:cNvPr id="4" name="Rectangle 3">
            <a:extLst>
              <a:ext uri="{FF2B5EF4-FFF2-40B4-BE49-F238E27FC236}">
                <a16:creationId xmlns:a16="http://schemas.microsoft.com/office/drawing/2014/main" id="{F23F2017-92F2-6947-B2A0-32182FE20084}"/>
              </a:ext>
            </a:extLst>
          </p:cNvPr>
          <p:cNvSpPr/>
          <p:nvPr/>
        </p:nvSpPr>
        <p:spPr>
          <a:xfrm>
            <a:off x="3358444" y="624767"/>
            <a:ext cx="5657155"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 P2-2 – Jeu de cartes</a:t>
            </a:r>
          </a:p>
          <a:p>
            <a:endParaRPr lang="fr-FR" dirty="0"/>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spTree>
    <p:extLst>
      <p:ext uri="{BB962C8B-B14F-4D97-AF65-F5344CB8AC3E}">
        <p14:creationId xmlns:p14="http://schemas.microsoft.com/office/powerpoint/2010/main" val="1306961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190BF1-A89E-6347-96AF-135C47F54013}"/>
              </a:ext>
            </a:extLst>
          </p:cNvPr>
          <p:cNvSpPr/>
          <p:nvPr/>
        </p:nvSpPr>
        <p:spPr>
          <a:xfrm>
            <a:off x="3358444" y="310442"/>
            <a:ext cx="7657219" cy="57331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1. Créer et afficher le paquet de cartes</a:t>
            </a:r>
          </a:p>
          <a:p>
            <a:r>
              <a:rPr lang="fr-FR" dirty="0"/>
              <a:t>2. Implémenter le jeu entre 2 joueurs Alpha et Bêta</a:t>
            </a:r>
          </a:p>
          <a:p>
            <a:r>
              <a:rPr lang="fr-FR" dirty="0"/>
              <a:t>3. Afficher le gagnant et le perdant avec leurs nombre de points</a:t>
            </a:r>
          </a:p>
          <a:p>
            <a:r>
              <a:rPr lang="fr-FR" dirty="0"/>
              <a:t> </a:t>
            </a:r>
          </a:p>
          <a:p>
            <a:endParaRPr lang="fr-FR" dirty="0"/>
          </a:p>
        </p:txBody>
      </p:sp>
      <p:sp>
        <p:nvSpPr>
          <p:cNvPr id="8" name="Rectangle 7">
            <a:extLst>
              <a:ext uri="{FF2B5EF4-FFF2-40B4-BE49-F238E27FC236}">
                <a16:creationId xmlns:a16="http://schemas.microsoft.com/office/drawing/2014/main" id="{C60757E0-DF3A-8B4F-86AE-692A6E825C66}"/>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Héritage</a:t>
            </a:r>
          </a:p>
          <a:p>
            <a:pPr marL="285750" indent="-285750">
              <a:buFont typeface="Arial" panose="020B0604020202020204" pitchFamily="34" charset="0"/>
              <a:buChar char="•"/>
            </a:pPr>
            <a:r>
              <a:rPr lang="fr-FR" dirty="0"/>
              <a:t>Interface</a:t>
            </a:r>
          </a:p>
          <a:p>
            <a:pPr marL="285750" indent="-285750">
              <a:buFont typeface="Arial" panose="020B0604020202020204" pitchFamily="34" charset="0"/>
              <a:buChar char="•"/>
            </a:pPr>
            <a:r>
              <a:rPr lang="fr-FR" dirty="0"/>
              <a:t>Classe abstraite</a:t>
            </a:r>
          </a:p>
          <a:p>
            <a:pPr marL="285750" indent="-285750">
              <a:buFont typeface="Arial" panose="020B0604020202020204" pitchFamily="34" charset="0"/>
              <a:buChar char="•"/>
            </a:pPr>
            <a:r>
              <a:rPr lang="fr-FR" dirty="0"/>
              <a:t>Enumération</a:t>
            </a:r>
          </a:p>
          <a:p>
            <a:pPr algn="ctr"/>
            <a:endParaRPr lang="fr-FR" dirty="0"/>
          </a:p>
        </p:txBody>
      </p:sp>
      <p:sp>
        <p:nvSpPr>
          <p:cNvPr id="4" name="Rectangle 3">
            <a:extLst>
              <a:ext uri="{FF2B5EF4-FFF2-40B4-BE49-F238E27FC236}">
                <a16:creationId xmlns:a16="http://schemas.microsoft.com/office/drawing/2014/main" id="{F23F2017-92F2-6947-B2A0-32182FE20084}"/>
              </a:ext>
            </a:extLst>
          </p:cNvPr>
          <p:cNvSpPr/>
          <p:nvPr/>
        </p:nvSpPr>
        <p:spPr>
          <a:xfrm>
            <a:off x="3358444" y="624767"/>
            <a:ext cx="5657155"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 P2-2 – Jeu de cartes</a:t>
            </a:r>
          </a:p>
          <a:p>
            <a:endParaRPr lang="fr-FR" dirty="0"/>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spTree>
    <p:extLst>
      <p:ext uri="{BB962C8B-B14F-4D97-AF65-F5344CB8AC3E}">
        <p14:creationId xmlns:p14="http://schemas.microsoft.com/office/powerpoint/2010/main" val="1362837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B2431E-099E-9D44-8622-7128443838F7}"/>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dirty="0" err="1"/>
              <a:t>Définitons</a:t>
            </a:r>
            <a:r>
              <a:rPr lang="fr-FR" dirty="0"/>
              <a:t>, Objectifs et Classification</a:t>
            </a:r>
          </a:p>
          <a:p>
            <a:pPr algn="ctr"/>
            <a:endParaRPr lang="fr-FR" dirty="0"/>
          </a:p>
        </p:txBody>
      </p:sp>
      <p:sp>
        <p:nvSpPr>
          <p:cNvPr id="3" name="Rectangle 2">
            <a:extLst>
              <a:ext uri="{FF2B5EF4-FFF2-40B4-BE49-F238E27FC236}">
                <a16:creationId xmlns:a16="http://schemas.microsoft.com/office/drawing/2014/main" id="{0876320F-1DC0-BC4D-8F93-8C038A7779D1}"/>
              </a:ext>
            </a:extLst>
          </p:cNvPr>
          <p:cNvSpPr/>
          <p:nvPr/>
        </p:nvSpPr>
        <p:spPr>
          <a:xfrm>
            <a:off x="3358443" y="502920"/>
            <a:ext cx="7814381" cy="56121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t>Définition</a:t>
            </a:r>
          </a:p>
          <a:p>
            <a:r>
              <a:rPr lang="fr-FR" dirty="0"/>
              <a:t>Un design pattern ou modèle de conception est une solution à un problème récurrent dans la conception d’applications orientées objet</a:t>
            </a:r>
          </a:p>
          <a:p>
            <a:endParaRPr lang="fr-FR" dirty="0"/>
          </a:p>
          <a:p>
            <a:pPr marL="285750" indent="-285750">
              <a:buFont typeface="Arial" panose="020B0604020202020204" pitchFamily="34" charset="0"/>
              <a:buChar char="•"/>
            </a:pPr>
            <a:r>
              <a:rPr lang="fr-FR" dirty="0"/>
              <a:t>Objectifs</a:t>
            </a:r>
          </a:p>
          <a:p>
            <a:pPr marL="742950" lvl="1" indent="-285750">
              <a:buFont typeface="Arial" panose="020B0604020202020204" pitchFamily="34" charset="0"/>
              <a:buChar char="•"/>
            </a:pPr>
            <a:r>
              <a:rPr lang="fr-FR" dirty="0"/>
              <a:t>Pour </a:t>
            </a:r>
            <a:r>
              <a:rPr lang="fr-FR" b="1" dirty="0"/>
              <a:t>accélérer le processus de développement</a:t>
            </a:r>
            <a:r>
              <a:rPr lang="fr-FR" dirty="0"/>
              <a:t> en fournissant des paradigmes de développement éprouvés.</a:t>
            </a:r>
          </a:p>
          <a:p>
            <a:pPr marL="742950" lvl="1" indent="-285750">
              <a:buFont typeface="Arial" panose="020B0604020202020204" pitchFamily="34" charset="0"/>
              <a:buChar char="•"/>
            </a:pPr>
            <a:r>
              <a:rPr lang="fr-FR" dirty="0"/>
              <a:t>Pour </a:t>
            </a:r>
            <a:r>
              <a:rPr lang="fr-FR" b="1" dirty="0"/>
              <a:t>anticiper</a:t>
            </a:r>
            <a:r>
              <a:rPr lang="fr-FR" dirty="0"/>
              <a:t> des problématiques qui peuvent ne devenir visibles que plus tard dans la mise en œuvre.</a:t>
            </a:r>
          </a:p>
          <a:p>
            <a:pPr marL="742950" lvl="1" indent="-285750">
              <a:buFont typeface="Arial" panose="020B0604020202020204" pitchFamily="34" charset="0"/>
              <a:buChar char="•"/>
            </a:pPr>
            <a:r>
              <a:rPr lang="fr-FR" dirty="0"/>
              <a:t>Pour améliorer la </a:t>
            </a:r>
            <a:r>
              <a:rPr lang="fr-FR" b="1" dirty="0"/>
              <a:t>lisibilité</a:t>
            </a:r>
            <a:r>
              <a:rPr lang="fr-FR" dirty="0"/>
              <a:t> du code en fournissant une standardisation.</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Classification en 3 groupes</a:t>
            </a:r>
          </a:p>
          <a:p>
            <a:pPr marL="742950" lvl="1" indent="-285750">
              <a:buFont typeface="Arial" panose="020B0604020202020204" pitchFamily="34" charset="0"/>
              <a:buChar char="•"/>
            </a:pPr>
            <a:r>
              <a:rPr lang="fr-FR" dirty="0"/>
              <a:t>Modèles de création =&gt; instanciation et configuration d’objets</a:t>
            </a:r>
          </a:p>
          <a:p>
            <a:pPr marL="742950" lvl="1" indent="-285750">
              <a:buFont typeface="Arial" panose="020B0604020202020204" pitchFamily="34" charset="0"/>
              <a:buChar char="•"/>
            </a:pPr>
            <a:r>
              <a:rPr lang="fr-FR" dirty="0"/>
              <a:t>Modèle de structuration =&gt; organisation des classes d’une application </a:t>
            </a:r>
          </a:p>
          <a:p>
            <a:pPr marL="742950" lvl="1" indent="-285750">
              <a:buFont typeface="Arial" panose="020B0604020202020204" pitchFamily="34" charset="0"/>
              <a:buChar char="•"/>
            </a:pPr>
            <a:r>
              <a:rPr lang="fr-FR" dirty="0"/>
              <a:t>Modèles de comportement =&gt; régissent la collaboration entre objets</a:t>
            </a:r>
          </a:p>
          <a:p>
            <a:endParaRPr lang="fr-FR" dirty="0">
              <a:solidFill>
                <a:schemeClr val="bg1"/>
              </a:solidFill>
            </a:endParaRPr>
          </a:p>
        </p:txBody>
      </p:sp>
    </p:spTree>
    <p:extLst>
      <p:ext uri="{BB962C8B-B14F-4D97-AF65-F5344CB8AC3E}">
        <p14:creationId xmlns:p14="http://schemas.microsoft.com/office/powerpoint/2010/main" val="1628645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B2431E-099E-9D44-8622-7128443838F7}"/>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dirty="0"/>
              <a:t>23 Design Pattern</a:t>
            </a:r>
          </a:p>
          <a:p>
            <a:pPr algn="ctr"/>
            <a:endParaRPr lang="fr-FR" dirty="0"/>
          </a:p>
        </p:txBody>
      </p:sp>
      <p:sp>
        <p:nvSpPr>
          <p:cNvPr id="3" name="Rectangle 2">
            <a:extLst>
              <a:ext uri="{FF2B5EF4-FFF2-40B4-BE49-F238E27FC236}">
                <a16:creationId xmlns:a16="http://schemas.microsoft.com/office/drawing/2014/main" id="{0876320F-1DC0-BC4D-8F93-8C038A7779D1}"/>
              </a:ext>
            </a:extLst>
          </p:cNvPr>
          <p:cNvSpPr/>
          <p:nvPr/>
        </p:nvSpPr>
        <p:spPr>
          <a:xfrm>
            <a:off x="3335583" y="377190"/>
            <a:ext cx="7814381" cy="56121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fr-FR" sz="1400" dirty="0"/>
              <a:t>Modèles de création </a:t>
            </a:r>
          </a:p>
          <a:p>
            <a:pPr marL="1200150" lvl="2" indent="-285750">
              <a:buFont typeface="Arial" panose="020B0604020202020204" pitchFamily="34" charset="0"/>
              <a:buChar char="•"/>
            </a:pPr>
            <a:r>
              <a:rPr lang="fr-FR" sz="1400" dirty="0" err="1">
                <a:solidFill>
                  <a:srgbClr val="FF0000"/>
                </a:solidFill>
              </a:rPr>
              <a:t>Factory</a:t>
            </a:r>
            <a:endParaRPr lang="fr-FR" sz="1400" dirty="0">
              <a:solidFill>
                <a:srgbClr val="FF0000"/>
              </a:solidFill>
            </a:endParaRPr>
          </a:p>
          <a:p>
            <a:pPr marL="1200150" lvl="2" indent="-285750">
              <a:buFont typeface="Arial" panose="020B0604020202020204" pitchFamily="34" charset="0"/>
              <a:buChar char="•"/>
            </a:pPr>
            <a:r>
              <a:rPr lang="fr-FR" sz="1400" dirty="0"/>
              <a:t>Abstract </a:t>
            </a:r>
            <a:r>
              <a:rPr lang="fr-FR" sz="1400" dirty="0" err="1"/>
              <a:t>Factory</a:t>
            </a:r>
            <a:endParaRPr lang="fr-FR" sz="1400" dirty="0"/>
          </a:p>
          <a:p>
            <a:pPr marL="1200150" lvl="2" indent="-285750">
              <a:buFont typeface="Arial" panose="020B0604020202020204" pitchFamily="34" charset="0"/>
              <a:buChar char="•"/>
            </a:pPr>
            <a:r>
              <a:rPr lang="fr-FR" sz="1400" dirty="0" err="1">
                <a:solidFill>
                  <a:srgbClr val="FF0000"/>
                </a:solidFill>
              </a:rPr>
              <a:t>Builder</a:t>
            </a:r>
            <a:endParaRPr lang="fr-FR" sz="1400" dirty="0">
              <a:solidFill>
                <a:srgbClr val="FF0000"/>
              </a:solidFill>
            </a:endParaRPr>
          </a:p>
          <a:p>
            <a:pPr marL="1200150" lvl="2" indent="-285750">
              <a:buFont typeface="Arial" panose="020B0604020202020204" pitchFamily="34" charset="0"/>
              <a:buChar char="•"/>
            </a:pPr>
            <a:r>
              <a:rPr lang="fr-FR" sz="1400" dirty="0"/>
              <a:t>Prototype</a:t>
            </a:r>
          </a:p>
          <a:p>
            <a:pPr marL="1200150" lvl="2" indent="-285750">
              <a:buFont typeface="Arial" panose="020B0604020202020204" pitchFamily="34" charset="0"/>
              <a:buChar char="•"/>
            </a:pPr>
            <a:r>
              <a:rPr lang="fr-FR" sz="1400" dirty="0">
                <a:solidFill>
                  <a:srgbClr val="FF0000"/>
                </a:solidFill>
              </a:rPr>
              <a:t>Singleton</a:t>
            </a:r>
          </a:p>
          <a:p>
            <a:pPr marL="742950" lvl="1" indent="-285750">
              <a:buFont typeface="Arial" panose="020B0604020202020204" pitchFamily="34" charset="0"/>
              <a:buChar char="•"/>
            </a:pPr>
            <a:r>
              <a:rPr lang="fr-FR" sz="1400" dirty="0"/>
              <a:t>Modèle de structuration </a:t>
            </a:r>
          </a:p>
          <a:p>
            <a:pPr marL="1200150" lvl="2" indent="-285750">
              <a:buFont typeface="Arial" panose="020B0604020202020204" pitchFamily="34" charset="0"/>
              <a:buChar char="•"/>
            </a:pPr>
            <a:r>
              <a:rPr lang="fr-FR" sz="1400" dirty="0"/>
              <a:t>Adapter</a:t>
            </a:r>
          </a:p>
          <a:p>
            <a:pPr marL="1200150" lvl="2" indent="-285750">
              <a:buFont typeface="Arial" panose="020B0604020202020204" pitchFamily="34" charset="0"/>
              <a:buChar char="•"/>
            </a:pPr>
            <a:r>
              <a:rPr lang="fr-FR" sz="1400" dirty="0"/>
              <a:t>Bridge</a:t>
            </a:r>
          </a:p>
          <a:p>
            <a:pPr marL="1200150" lvl="2" indent="-285750">
              <a:buFont typeface="Arial" panose="020B0604020202020204" pitchFamily="34" charset="0"/>
              <a:buChar char="•"/>
            </a:pPr>
            <a:r>
              <a:rPr lang="fr-FR" sz="1400" dirty="0" err="1"/>
              <a:t>Filter</a:t>
            </a:r>
            <a:endParaRPr lang="fr-FR" sz="1400" dirty="0"/>
          </a:p>
          <a:p>
            <a:pPr marL="1200150" lvl="2" indent="-285750">
              <a:buFont typeface="Arial" panose="020B0604020202020204" pitchFamily="34" charset="0"/>
              <a:buChar char="•"/>
            </a:pPr>
            <a:r>
              <a:rPr lang="fr-FR" sz="1400" dirty="0"/>
              <a:t>Composite</a:t>
            </a:r>
          </a:p>
          <a:p>
            <a:pPr marL="1200150" lvl="2" indent="-285750">
              <a:buFont typeface="Arial" panose="020B0604020202020204" pitchFamily="34" charset="0"/>
              <a:buChar char="•"/>
            </a:pPr>
            <a:r>
              <a:rPr lang="fr-FR" sz="1400" dirty="0" err="1">
                <a:solidFill>
                  <a:srgbClr val="FF0000"/>
                </a:solidFill>
              </a:rPr>
              <a:t>Decorator</a:t>
            </a:r>
            <a:endParaRPr lang="fr-FR" sz="1400" dirty="0">
              <a:solidFill>
                <a:srgbClr val="FF0000"/>
              </a:solidFill>
            </a:endParaRPr>
          </a:p>
          <a:p>
            <a:pPr marL="1200150" lvl="2" indent="-285750">
              <a:buFont typeface="Arial" panose="020B0604020202020204" pitchFamily="34" charset="0"/>
              <a:buChar char="•"/>
            </a:pPr>
            <a:r>
              <a:rPr lang="fr-FR" sz="1400" dirty="0" err="1">
                <a:solidFill>
                  <a:srgbClr val="FF0000"/>
                </a:solidFill>
              </a:rPr>
              <a:t>Facade</a:t>
            </a:r>
            <a:endParaRPr lang="fr-FR" sz="1400" dirty="0">
              <a:solidFill>
                <a:srgbClr val="FF0000"/>
              </a:solidFill>
            </a:endParaRPr>
          </a:p>
          <a:p>
            <a:pPr marL="1200150" lvl="2" indent="-285750">
              <a:buFont typeface="Arial" panose="020B0604020202020204" pitchFamily="34" charset="0"/>
              <a:buChar char="•"/>
            </a:pPr>
            <a:r>
              <a:rPr lang="fr-FR" sz="1400" dirty="0" err="1"/>
              <a:t>Flyweight</a:t>
            </a:r>
            <a:endParaRPr lang="fr-FR" sz="1400" dirty="0"/>
          </a:p>
          <a:p>
            <a:pPr marL="1200150" lvl="2" indent="-285750">
              <a:buFont typeface="Arial" panose="020B0604020202020204" pitchFamily="34" charset="0"/>
              <a:buChar char="•"/>
            </a:pPr>
            <a:r>
              <a:rPr lang="fr-FR" sz="1400" dirty="0"/>
              <a:t>Proxy</a:t>
            </a:r>
          </a:p>
          <a:p>
            <a:pPr marL="742950" lvl="1" indent="-285750">
              <a:buFont typeface="Arial" panose="020B0604020202020204" pitchFamily="34" charset="0"/>
              <a:buChar char="•"/>
            </a:pPr>
            <a:r>
              <a:rPr lang="fr-FR" sz="1400" dirty="0"/>
              <a:t>Modèles de comportement</a:t>
            </a:r>
          </a:p>
          <a:p>
            <a:pPr marL="1200150" lvl="2" indent="-285750">
              <a:buFont typeface="Arial" panose="020B0604020202020204" pitchFamily="34" charset="0"/>
              <a:buChar char="•"/>
            </a:pPr>
            <a:r>
              <a:rPr lang="fr-FR" sz="1400" dirty="0">
                <a:solidFill>
                  <a:schemeClr val="bg1"/>
                </a:solidFill>
              </a:rPr>
              <a:t>Chain of </a:t>
            </a:r>
            <a:r>
              <a:rPr lang="fr-FR" sz="1400" dirty="0" err="1">
                <a:solidFill>
                  <a:schemeClr val="bg1"/>
                </a:solidFill>
              </a:rPr>
              <a:t>responsability</a:t>
            </a:r>
            <a:endParaRPr lang="fr-FR" sz="1400" dirty="0">
              <a:solidFill>
                <a:schemeClr val="bg1"/>
              </a:solidFill>
            </a:endParaRPr>
          </a:p>
          <a:p>
            <a:pPr marL="1200150" lvl="2" indent="-285750">
              <a:buFont typeface="Arial" panose="020B0604020202020204" pitchFamily="34" charset="0"/>
              <a:buChar char="•"/>
            </a:pPr>
            <a:r>
              <a:rPr lang="fr-FR" sz="1400" dirty="0" err="1">
                <a:solidFill>
                  <a:schemeClr val="bg1"/>
                </a:solidFill>
              </a:rPr>
              <a:t>Iterator</a:t>
            </a:r>
            <a:endParaRPr lang="fr-FR" sz="1400" dirty="0">
              <a:solidFill>
                <a:schemeClr val="bg1"/>
              </a:solidFill>
            </a:endParaRPr>
          </a:p>
          <a:p>
            <a:pPr marL="1200150" lvl="2" indent="-285750">
              <a:buFont typeface="Arial" panose="020B0604020202020204" pitchFamily="34" charset="0"/>
              <a:buChar char="•"/>
            </a:pPr>
            <a:r>
              <a:rPr lang="fr-FR" sz="1400" dirty="0">
                <a:solidFill>
                  <a:schemeClr val="bg1"/>
                </a:solidFill>
              </a:rPr>
              <a:t>Memento</a:t>
            </a:r>
          </a:p>
          <a:p>
            <a:pPr marL="1200150" lvl="2" indent="-285750">
              <a:buFont typeface="Arial" panose="020B0604020202020204" pitchFamily="34" charset="0"/>
              <a:buChar char="•"/>
            </a:pPr>
            <a:r>
              <a:rPr lang="fr-FR" sz="1400" dirty="0">
                <a:solidFill>
                  <a:schemeClr val="bg1"/>
                </a:solidFill>
              </a:rPr>
              <a:t>State</a:t>
            </a:r>
          </a:p>
          <a:p>
            <a:pPr marL="1200150" lvl="2" indent="-285750">
              <a:buFont typeface="Arial" panose="020B0604020202020204" pitchFamily="34" charset="0"/>
              <a:buChar char="•"/>
            </a:pPr>
            <a:r>
              <a:rPr lang="fr-FR" sz="1400" dirty="0">
                <a:solidFill>
                  <a:schemeClr val="bg1"/>
                </a:solidFill>
              </a:rPr>
              <a:t>Template Method</a:t>
            </a:r>
          </a:p>
          <a:p>
            <a:pPr marL="1200150" lvl="2" indent="-285750">
              <a:buFont typeface="Arial" panose="020B0604020202020204" pitchFamily="34" charset="0"/>
              <a:buChar char="•"/>
            </a:pPr>
            <a:r>
              <a:rPr lang="fr-FR" sz="1400" dirty="0">
                <a:solidFill>
                  <a:schemeClr val="bg1"/>
                </a:solidFill>
              </a:rPr>
              <a:t>Command</a:t>
            </a:r>
          </a:p>
          <a:p>
            <a:pPr marL="1200150" lvl="2" indent="-285750">
              <a:buFont typeface="Arial" panose="020B0604020202020204" pitchFamily="34" charset="0"/>
              <a:buChar char="•"/>
            </a:pPr>
            <a:r>
              <a:rPr lang="fr-FR" sz="1400" dirty="0" err="1">
                <a:solidFill>
                  <a:schemeClr val="bg1"/>
                </a:solidFill>
              </a:rPr>
              <a:t>Mediator</a:t>
            </a:r>
            <a:endParaRPr lang="fr-FR" sz="1400" dirty="0">
              <a:solidFill>
                <a:schemeClr val="bg1"/>
              </a:solidFill>
            </a:endParaRPr>
          </a:p>
          <a:p>
            <a:pPr marL="1200150" lvl="2" indent="-285750">
              <a:buFont typeface="Arial" panose="020B0604020202020204" pitchFamily="34" charset="0"/>
              <a:buChar char="•"/>
            </a:pPr>
            <a:r>
              <a:rPr lang="fr-FR" sz="1400" dirty="0" err="1">
                <a:solidFill>
                  <a:schemeClr val="bg1"/>
                </a:solidFill>
              </a:rPr>
              <a:t>Strategy</a:t>
            </a:r>
            <a:endParaRPr lang="fr-FR" sz="1400" dirty="0">
              <a:solidFill>
                <a:schemeClr val="bg1"/>
              </a:solidFill>
            </a:endParaRPr>
          </a:p>
          <a:p>
            <a:pPr marL="1200150" lvl="2" indent="-285750">
              <a:buFont typeface="Arial" panose="020B0604020202020204" pitchFamily="34" charset="0"/>
              <a:buChar char="•"/>
            </a:pPr>
            <a:r>
              <a:rPr lang="fr-FR" sz="1400" dirty="0">
                <a:solidFill>
                  <a:schemeClr val="bg1"/>
                </a:solidFill>
              </a:rPr>
              <a:t>Observer</a:t>
            </a:r>
          </a:p>
          <a:p>
            <a:pPr marL="1200150" lvl="2" indent="-285750">
              <a:buFont typeface="Arial" panose="020B0604020202020204" pitchFamily="34" charset="0"/>
              <a:buChar char="•"/>
            </a:pPr>
            <a:r>
              <a:rPr lang="fr-FR" sz="1400" dirty="0" err="1">
                <a:solidFill>
                  <a:schemeClr val="bg1"/>
                </a:solidFill>
              </a:rPr>
              <a:t>Visitor</a:t>
            </a:r>
            <a:endParaRPr lang="fr-FR" sz="1400" dirty="0">
              <a:solidFill>
                <a:schemeClr val="bg1"/>
              </a:solidFill>
            </a:endParaRPr>
          </a:p>
        </p:txBody>
      </p:sp>
    </p:spTree>
    <p:extLst>
      <p:ext uri="{BB962C8B-B14F-4D97-AF65-F5344CB8AC3E}">
        <p14:creationId xmlns:p14="http://schemas.microsoft.com/office/powerpoint/2010/main" val="410116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B2431E-099E-9D44-8622-7128443838F7}"/>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dirty="0" err="1"/>
              <a:t>Factory</a:t>
            </a:r>
            <a:endParaRPr lang="fr-FR" dirty="0"/>
          </a:p>
          <a:p>
            <a:pPr algn="ctr"/>
            <a:endParaRPr lang="fr-FR" dirty="0"/>
          </a:p>
        </p:txBody>
      </p:sp>
      <p:sp>
        <p:nvSpPr>
          <p:cNvPr id="3" name="Rectangle 2">
            <a:extLst>
              <a:ext uri="{FF2B5EF4-FFF2-40B4-BE49-F238E27FC236}">
                <a16:creationId xmlns:a16="http://schemas.microsoft.com/office/drawing/2014/main" id="{0876320F-1DC0-BC4D-8F93-8C038A7779D1}"/>
              </a:ext>
            </a:extLst>
          </p:cNvPr>
          <p:cNvSpPr/>
          <p:nvPr/>
        </p:nvSpPr>
        <p:spPr>
          <a:xfrm>
            <a:off x="3335583" y="377190"/>
            <a:ext cx="7814381" cy="56121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fr-FR" b="1" dirty="0" err="1">
                <a:solidFill>
                  <a:schemeClr val="bg1"/>
                </a:solidFill>
              </a:rPr>
              <a:t>Factory</a:t>
            </a:r>
            <a:endParaRPr lang="fr-FR" b="1" dirty="0">
              <a:solidFill>
                <a:schemeClr val="bg1"/>
              </a:solidFill>
            </a:endParaRPr>
          </a:p>
          <a:p>
            <a:pPr lvl="1"/>
            <a:r>
              <a:rPr lang="fr-FR" dirty="0"/>
              <a:t>Ce pattern permet de créer un objet dont le type dépend du contexte : cet objet fait partie d'un ensemble de sous-classes. L'objet retourné par la fabrique est donc toujours du type de la classe mère mais grâce au polymorphisme les traitements exécutés sont ceux de l'instance créée.</a:t>
            </a:r>
          </a:p>
          <a:p>
            <a:pPr lvl="1"/>
            <a:r>
              <a:rPr lang="fr-FR" dirty="0"/>
              <a:t>Ce motif de conception est utilisé lorsqu'à l'exécution il est nécessaire de déterminer dynamiquement quel objet d'un ensemble de sous-classes doit être instancié.</a:t>
            </a:r>
          </a:p>
          <a:p>
            <a:pPr lvl="2"/>
            <a:r>
              <a:rPr lang="fr-FR" dirty="0"/>
              <a:t>Il est utilisable lorsque :</a:t>
            </a:r>
          </a:p>
          <a:p>
            <a:pPr marL="1200150" lvl="2" indent="-285750">
              <a:buFont typeface="Arial" panose="020B0604020202020204" pitchFamily="34" charset="0"/>
              <a:buChar char="•"/>
            </a:pPr>
            <a:r>
              <a:rPr lang="fr-FR" dirty="0"/>
              <a:t>Le client ne peut déterminer le type d'objet à créer qu'à l'exécution</a:t>
            </a:r>
          </a:p>
          <a:p>
            <a:pPr marL="1200150" lvl="2" indent="-285750">
              <a:buFont typeface="Arial" panose="020B0604020202020204" pitchFamily="34" charset="0"/>
              <a:buChar char="•"/>
            </a:pPr>
            <a:r>
              <a:rPr lang="fr-FR" dirty="0"/>
              <a:t>Il y a une volonté de centraliser la création des objets</a:t>
            </a:r>
          </a:p>
          <a:p>
            <a:pPr lvl="1"/>
            <a:endParaRPr lang="fr-FR" dirty="0"/>
          </a:p>
          <a:p>
            <a:pPr lvl="1"/>
            <a:endParaRPr lang="fr-FR" sz="1400" dirty="0">
              <a:solidFill>
                <a:schemeClr val="bg1"/>
              </a:solidFill>
            </a:endParaRPr>
          </a:p>
          <a:p>
            <a:pPr lvl="1"/>
            <a:endParaRPr lang="fr-FR" sz="1400" dirty="0">
              <a:solidFill>
                <a:schemeClr val="bg1"/>
              </a:solidFill>
            </a:endParaRPr>
          </a:p>
          <a:p>
            <a:pPr lvl="1"/>
            <a:endParaRPr lang="fr-FR" sz="1400" dirty="0">
              <a:solidFill>
                <a:schemeClr val="bg1"/>
              </a:solidFill>
            </a:endParaRPr>
          </a:p>
        </p:txBody>
      </p:sp>
    </p:spTree>
    <p:extLst>
      <p:ext uri="{BB962C8B-B14F-4D97-AF65-F5344CB8AC3E}">
        <p14:creationId xmlns:p14="http://schemas.microsoft.com/office/powerpoint/2010/main" val="388317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B2431E-099E-9D44-8622-7128443838F7}"/>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dirty="0" err="1"/>
              <a:t>Factory</a:t>
            </a:r>
            <a:endParaRPr lang="fr-FR" dirty="0"/>
          </a:p>
          <a:p>
            <a:pPr algn="ctr"/>
            <a:endParaRPr lang="fr-FR" dirty="0"/>
          </a:p>
        </p:txBody>
      </p:sp>
      <p:sp>
        <p:nvSpPr>
          <p:cNvPr id="3" name="Rectangle 2">
            <a:extLst>
              <a:ext uri="{FF2B5EF4-FFF2-40B4-BE49-F238E27FC236}">
                <a16:creationId xmlns:a16="http://schemas.microsoft.com/office/drawing/2014/main" id="{0876320F-1DC0-BC4D-8F93-8C038A7779D1}"/>
              </a:ext>
            </a:extLst>
          </p:cNvPr>
          <p:cNvSpPr/>
          <p:nvPr/>
        </p:nvSpPr>
        <p:spPr>
          <a:xfrm>
            <a:off x="3335583" y="377190"/>
            <a:ext cx="7814381" cy="56121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fr-FR" sz="1400" dirty="0">
                <a:solidFill>
                  <a:schemeClr val="bg1"/>
                </a:solidFill>
              </a:rPr>
              <a:t>Exercice - </a:t>
            </a:r>
            <a:r>
              <a:rPr lang="fr-FR" sz="1400" dirty="0" err="1">
                <a:solidFill>
                  <a:schemeClr val="bg1"/>
                </a:solidFill>
              </a:rPr>
              <a:t>Factory</a:t>
            </a:r>
            <a:r>
              <a:rPr lang="fr-FR" sz="1400" dirty="0">
                <a:solidFill>
                  <a:schemeClr val="bg1"/>
                </a:solidFill>
              </a:rPr>
              <a:t> </a:t>
            </a:r>
          </a:p>
          <a:p>
            <a:pPr lvl="1"/>
            <a:endParaRPr lang="fr-FR" sz="1400" dirty="0">
              <a:solidFill>
                <a:schemeClr val="bg1"/>
              </a:solidFill>
            </a:endParaRPr>
          </a:p>
          <a:p>
            <a:pPr lvl="1"/>
            <a:r>
              <a:rPr lang="fr-FR" sz="1400" dirty="0">
                <a:solidFill>
                  <a:schemeClr val="bg1"/>
                </a:solidFill>
              </a:rPr>
              <a:t>Une entreprise de fabrication de moules dispose d’un catalogue de 5 moules identifiables par leur couleur et leur forme.</a:t>
            </a:r>
          </a:p>
          <a:p>
            <a:pPr lvl="1"/>
            <a:r>
              <a:rPr lang="fr-FR" sz="1400" dirty="0">
                <a:solidFill>
                  <a:schemeClr val="bg1"/>
                </a:solidFill>
              </a:rPr>
              <a:t>La moule A : Rouge, Carré</a:t>
            </a:r>
          </a:p>
          <a:p>
            <a:pPr lvl="1"/>
            <a:r>
              <a:rPr lang="fr-FR" sz="1400" dirty="0">
                <a:solidFill>
                  <a:schemeClr val="bg1"/>
                </a:solidFill>
              </a:rPr>
              <a:t>La moule B: Rouge, Losange</a:t>
            </a:r>
          </a:p>
          <a:p>
            <a:pPr lvl="1"/>
            <a:r>
              <a:rPr lang="fr-FR" sz="1400" dirty="0">
                <a:solidFill>
                  <a:schemeClr val="bg1"/>
                </a:solidFill>
              </a:rPr>
              <a:t>La moule C: Gris, Carré</a:t>
            </a:r>
          </a:p>
          <a:p>
            <a:pPr lvl="1"/>
            <a:r>
              <a:rPr lang="fr-FR" sz="1400" dirty="0">
                <a:solidFill>
                  <a:schemeClr val="bg1"/>
                </a:solidFill>
              </a:rPr>
              <a:t>La moule D: Gris, Rond</a:t>
            </a:r>
          </a:p>
          <a:p>
            <a:pPr lvl="1"/>
            <a:r>
              <a:rPr lang="fr-FR" sz="1400" dirty="0">
                <a:solidFill>
                  <a:schemeClr val="bg1"/>
                </a:solidFill>
              </a:rPr>
              <a:t>La moule E: Gris, Sphère</a:t>
            </a:r>
          </a:p>
          <a:p>
            <a:pPr lvl="1"/>
            <a:r>
              <a:rPr lang="fr-FR" sz="1400" dirty="0">
                <a:solidFill>
                  <a:schemeClr val="bg1"/>
                </a:solidFill>
              </a:rPr>
              <a:t>Cette entreprise est en plein essor, et envisage d’agrandir son catalogue mais avant tout elle veut se doter d’un programme simple et évolutif lui permettant de fabriquer ses moule et de les enrichir à sa guise plus tard. </a:t>
            </a:r>
          </a:p>
          <a:p>
            <a:pPr lvl="1"/>
            <a:r>
              <a:rPr lang="fr-FR" sz="1400" dirty="0">
                <a:solidFill>
                  <a:schemeClr val="bg1"/>
                </a:solidFill>
              </a:rPr>
              <a:t>Proposer à cette entreprise un programme permettant de fabriquer ses moules de façon :</a:t>
            </a:r>
          </a:p>
          <a:p>
            <a:pPr marL="1200150" lvl="2" indent="-285750">
              <a:buFont typeface="Arial" panose="020B0604020202020204" pitchFamily="34" charset="0"/>
              <a:buChar char="•"/>
            </a:pPr>
            <a:r>
              <a:rPr lang="fr-FR" sz="1400" dirty="0">
                <a:solidFill>
                  <a:schemeClr val="bg1"/>
                </a:solidFill>
              </a:rPr>
              <a:t>Centralisée et maîtrisée</a:t>
            </a:r>
          </a:p>
          <a:p>
            <a:pPr marL="1200150" lvl="2" indent="-285750">
              <a:buFont typeface="Arial" panose="020B0604020202020204" pitchFamily="34" charset="0"/>
              <a:buChar char="•"/>
            </a:pPr>
            <a:r>
              <a:rPr lang="fr-FR" sz="1400" dirty="0">
                <a:solidFill>
                  <a:schemeClr val="bg1"/>
                </a:solidFill>
              </a:rPr>
              <a:t>Et en se basant sur la forme et la couleur de la moule à créer</a:t>
            </a:r>
          </a:p>
          <a:p>
            <a:pPr marL="1200150" lvl="2" indent="-285750">
              <a:buFont typeface="Arial" panose="020B0604020202020204" pitchFamily="34" charset="0"/>
              <a:buChar char="•"/>
            </a:pPr>
            <a:endParaRPr lang="fr-FR" sz="1400" dirty="0">
              <a:solidFill>
                <a:schemeClr val="bg1"/>
              </a:solidFill>
            </a:endParaRPr>
          </a:p>
          <a:p>
            <a:pPr lvl="1"/>
            <a:r>
              <a:rPr lang="fr-FR" sz="1400" dirty="0">
                <a:solidFill>
                  <a:schemeClr val="bg1"/>
                </a:solidFill>
              </a:rPr>
              <a:t>Créer et afficher les différentes moules de cette entreprise.</a:t>
            </a:r>
          </a:p>
          <a:p>
            <a:pPr lvl="2"/>
            <a:r>
              <a:rPr lang="fr-FR" sz="1400" dirty="0">
                <a:solidFill>
                  <a:schemeClr val="bg1"/>
                </a:solidFill>
              </a:rPr>
              <a:t> </a:t>
            </a:r>
          </a:p>
          <a:p>
            <a:pPr lvl="1"/>
            <a:r>
              <a:rPr lang="fr-FR" sz="1400" dirty="0">
                <a:solidFill>
                  <a:schemeClr val="bg1"/>
                </a:solidFill>
              </a:rPr>
              <a:t>N.B la moule C a une particularité hormis sa couleur et sa forme, elle n’est vendue qu’à des grossistes et cette information doit être prise en compte</a:t>
            </a:r>
          </a:p>
        </p:txBody>
      </p:sp>
    </p:spTree>
    <p:extLst>
      <p:ext uri="{BB962C8B-B14F-4D97-AF65-F5344CB8AC3E}">
        <p14:creationId xmlns:p14="http://schemas.microsoft.com/office/powerpoint/2010/main" val="3115972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B2431E-099E-9D44-8622-7128443838F7}"/>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dirty="0"/>
              <a:t>Singleton</a:t>
            </a:r>
          </a:p>
          <a:p>
            <a:pPr algn="ctr"/>
            <a:endParaRPr lang="fr-FR" dirty="0"/>
          </a:p>
        </p:txBody>
      </p:sp>
      <p:sp>
        <p:nvSpPr>
          <p:cNvPr id="3" name="Rectangle 2">
            <a:extLst>
              <a:ext uri="{FF2B5EF4-FFF2-40B4-BE49-F238E27FC236}">
                <a16:creationId xmlns:a16="http://schemas.microsoft.com/office/drawing/2014/main" id="{0876320F-1DC0-BC4D-8F93-8C038A7779D1}"/>
              </a:ext>
            </a:extLst>
          </p:cNvPr>
          <p:cNvSpPr/>
          <p:nvPr/>
        </p:nvSpPr>
        <p:spPr>
          <a:xfrm>
            <a:off x="3335583" y="377190"/>
            <a:ext cx="7814381" cy="56121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fr-FR" b="1" dirty="0">
                <a:solidFill>
                  <a:schemeClr val="bg1"/>
                </a:solidFill>
              </a:rPr>
              <a:t>Singleton</a:t>
            </a:r>
          </a:p>
          <a:p>
            <a:pPr lvl="1"/>
            <a:r>
              <a:rPr lang="fr-FR" dirty="0"/>
              <a:t>Ce pattern propose de n'avoir qu'une seule et unique instance d'une classe dans une application.</a:t>
            </a:r>
          </a:p>
          <a:p>
            <a:pPr lvl="1"/>
            <a:r>
              <a:rPr lang="fr-FR" dirty="0"/>
              <a:t>La mise en </a:t>
            </a:r>
            <a:r>
              <a:rPr lang="fr-FR" dirty="0" err="1"/>
              <a:t>oeuvre</a:t>
            </a:r>
            <a:r>
              <a:rPr lang="fr-FR" dirty="0"/>
              <a:t> du design pattern Singleton doit :</a:t>
            </a:r>
          </a:p>
          <a:p>
            <a:pPr marL="1200150" lvl="2" indent="-285750">
              <a:buFont typeface="Arial" panose="020B0604020202020204" pitchFamily="34" charset="0"/>
              <a:buChar char="•"/>
            </a:pPr>
            <a:r>
              <a:rPr lang="fr-FR" dirty="0"/>
              <a:t>assurer qu'il n'existe qu'une seule instance de la classe</a:t>
            </a:r>
          </a:p>
          <a:p>
            <a:pPr marL="1200150" lvl="2" indent="-285750">
              <a:buFont typeface="Arial" panose="020B0604020202020204" pitchFamily="34" charset="0"/>
              <a:buChar char="•"/>
            </a:pPr>
            <a:r>
              <a:rPr lang="fr-FR" dirty="0"/>
              <a:t>fournir un moyen d'obtenir cette instance unique</a:t>
            </a:r>
          </a:p>
          <a:p>
            <a:pPr lvl="1"/>
            <a:endParaRPr lang="fr-FR" dirty="0"/>
          </a:p>
          <a:p>
            <a:pPr lvl="1"/>
            <a:endParaRPr lang="fr-FR" sz="1400" dirty="0">
              <a:solidFill>
                <a:schemeClr val="bg1"/>
              </a:solidFill>
            </a:endParaRPr>
          </a:p>
          <a:p>
            <a:pPr lvl="1"/>
            <a:endParaRPr lang="fr-FR" sz="1400" dirty="0">
              <a:solidFill>
                <a:schemeClr val="bg1"/>
              </a:solidFill>
            </a:endParaRPr>
          </a:p>
          <a:p>
            <a:pPr lvl="1"/>
            <a:endParaRPr lang="fr-FR" sz="1400" dirty="0">
              <a:solidFill>
                <a:schemeClr val="bg1"/>
              </a:solidFill>
            </a:endParaRPr>
          </a:p>
        </p:txBody>
      </p:sp>
    </p:spTree>
    <p:extLst>
      <p:ext uri="{BB962C8B-B14F-4D97-AF65-F5344CB8AC3E}">
        <p14:creationId xmlns:p14="http://schemas.microsoft.com/office/powerpoint/2010/main" val="1920560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A822410E-D014-9D4F-8781-7EFA9E18CB50}"/>
              </a:ext>
            </a:extLst>
          </p:cNvPr>
          <p:cNvGrpSpPr/>
          <p:nvPr/>
        </p:nvGrpSpPr>
        <p:grpSpPr>
          <a:xfrm>
            <a:off x="3358445" y="310442"/>
            <a:ext cx="8014406" cy="6191958"/>
            <a:chOff x="3358444" y="310442"/>
            <a:chExt cx="8054623" cy="6191958"/>
          </a:xfrm>
        </p:grpSpPr>
        <p:grpSp>
          <p:nvGrpSpPr>
            <p:cNvPr id="8" name="Groupe 7">
              <a:extLst>
                <a:ext uri="{FF2B5EF4-FFF2-40B4-BE49-F238E27FC236}">
                  <a16:creationId xmlns:a16="http://schemas.microsoft.com/office/drawing/2014/main" id="{C3A33DFD-A35C-2145-9051-0B402BF4D709}"/>
                </a:ext>
              </a:extLst>
            </p:cNvPr>
            <p:cNvGrpSpPr/>
            <p:nvPr/>
          </p:nvGrpSpPr>
          <p:grpSpPr>
            <a:xfrm>
              <a:off x="3358444" y="310442"/>
              <a:ext cx="8054623" cy="6191958"/>
              <a:chOff x="3358444" y="310442"/>
              <a:chExt cx="8054623" cy="6191958"/>
            </a:xfrm>
          </p:grpSpPr>
          <p:sp>
            <p:nvSpPr>
              <p:cNvPr id="7" name="Rectangle 6">
                <a:extLst>
                  <a:ext uri="{FF2B5EF4-FFF2-40B4-BE49-F238E27FC236}">
                    <a16:creationId xmlns:a16="http://schemas.microsoft.com/office/drawing/2014/main" id="{6B190BF1-A89E-6347-96AF-135C47F54013}"/>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pic>
            <p:nvPicPr>
              <p:cNvPr id="6" name="Image 5">
                <a:extLst>
                  <a:ext uri="{FF2B5EF4-FFF2-40B4-BE49-F238E27FC236}">
                    <a16:creationId xmlns:a16="http://schemas.microsoft.com/office/drawing/2014/main" id="{76C28464-5781-2443-94A4-D9057B8352B2}"/>
                  </a:ext>
                </a:extLst>
              </p:cNvPr>
              <p:cNvPicPr>
                <a:picLocks noChangeAspect="1"/>
              </p:cNvPicPr>
              <p:nvPr/>
            </p:nvPicPr>
            <p:blipFill rotWithShape="1">
              <a:blip r:embed="rId2"/>
              <a:srcRect r="295"/>
              <a:stretch/>
            </p:blipFill>
            <p:spPr>
              <a:xfrm>
                <a:off x="3984348" y="1297959"/>
                <a:ext cx="6788427" cy="4974253"/>
              </a:xfrm>
              <a:prstGeom prst="rect">
                <a:avLst/>
              </a:prstGeom>
            </p:spPr>
          </p:pic>
        </p:grpSp>
        <p:sp>
          <p:nvSpPr>
            <p:cNvPr id="9" name="Rectangle 8">
              <a:extLst>
                <a:ext uri="{FF2B5EF4-FFF2-40B4-BE49-F238E27FC236}">
                  <a16:creationId xmlns:a16="http://schemas.microsoft.com/office/drawing/2014/main" id="{8867BBFE-83C6-C84E-9E60-E11AF8451090}"/>
                </a:ext>
              </a:extLst>
            </p:cNvPr>
            <p:cNvSpPr/>
            <p:nvPr/>
          </p:nvSpPr>
          <p:spPr>
            <a:xfrm>
              <a:off x="3984348" y="60223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 P1-5</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
        <p:nvSpPr>
          <p:cNvPr id="11" name="Rectangle 10">
            <a:extLst>
              <a:ext uri="{FF2B5EF4-FFF2-40B4-BE49-F238E27FC236}">
                <a16:creationId xmlns:a16="http://schemas.microsoft.com/office/drawing/2014/main" id="{E1B1A610-30EE-D547-AE31-3E543EED7A6C}"/>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dirty="0"/>
              <a:t>Singleton</a:t>
            </a:r>
          </a:p>
          <a:p>
            <a:pPr algn="ctr"/>
            <a:endParaRPr lang="fr-FR" dirty="0"/>
          </a:p>
        </p:txBody>
      </p:sp>
      <p:grpSp>
        <p:nvGrpSpPr>
          <p:cNvPr id="12" name="Groupe 11">
            <a:extLst>
              <a:ext uri="{FF2B5EF4-FFF2-40B4-BE49-F238E27FC236}">
                <a16:creationId xmlns:a16="http://schemas.microsoft.com/office/drawing/2014/main" id="{3D69BEA2-177E-2740-9C16-661120BE6239}"/>
              </a:ext>
            </a:extLst>
          </p:cNvPr>
          <p:cNvGrpSpPr/>
          <p:nvPr/>
        </p:nvGrpSpPr>
        <p:grpSpPr>
          <a:xfrm>
            <a:off x="3358445" y="322016"/>
            <a:ext cx="8014406" cy="6191958"/>
            <a:chOff x="3358444" y="310442"/>
            <a:chExt cx="8054623" cy="6191958"/>
          </a:xfrm>
        </p:grpSpPr>
        <p:grpSp>
          <p:nvGrpSpPr>
            <p:cNvPr id="13" name="Groupe 12">
              <a:extLst>
                <a:ext uri="{FF2B5EF4-FFF2-40B4-BE49-F238E27FC236}">
                  <a16:creationId xmlns:a16="http://schemas.microsoft.com/office/drawing/2014/main" id="{285FC9CE-0D4E-C045-AE03-DD94647E598A}"/>
                </a:ext>
              </a:extLst>
            </p:cNvPr>
            <p:cNvGrpSpPr/>
            <p:nvPr/>
          </p:nvGrpSpPr>
          <p:grpSpPr>
            <a:xfrm>
              <a:off x="3358444" y="310442"/>
              <a:ext cx="8054623" cy="6191958"/>
              <a:chOff x="3358444" y="310442"/>
              <a:chExt cx="8054623" cy="6191958"/>
            </a:xfrm>
          </p:grpSpPr>
          <p:sp>
            <p:nvSpPr>
              <p:cNvPr id="15" name="Rectangle 14">
                <a:extLst>
                  <a:ext uri="{FF2B5EF4-FFF2-40B4-BE49-F238E27FC236}">
                    <a16:creationId xmlns:a16="http://schemas.microsoft.com/office/drawing/2014/main" id="{1A9CC4A7-1944-4840-BE7A-EC73D24FF33C}"/>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pic>
            <p:nvPicPr>
              <p:cNvPr id="16" name="Image 15">
                <a:extLst>
                  <a:ext uri="{FF2B5EF4-FFF2-40B4-BE49-F238E27FC236}">
                    <a16:creationId xmlns:a16="http://schemas.microsoft.com/office/drawing/2014/main" id="{19521612-B877-A34D-9C58-D598A29E7AEC}"/>
                  </a:ext>
                </a:extLst>
              </p:cNvPr>
              <p:cNvPicPr>
                <a:picLocks noChangeAspect="1"/>
              </p:cNvPicPr>
              <p:nvPr/>
            </p:nvPicPr>
            <p:blipFill>
              <a:blip r:embed="rId3"/>
              <a:stretch>
                <a:fillRect/>
              </a:stretch>
            </p:blipFill>
            <p:spPr>
              <a:xfrm>
                <a:off x="4573206" y="1910069"/>
                <a:ext cx="5610710" cy="3750032"/>
              </a:xfrm>
              <a:prstGeom prst="rect">
                <a:avLst/>
              </a:prstGeom>
            </p:spPr>
          </p:pic>
        </p:grpSp>
        <p:sp>
          <p:nvSpPr>
            <p:cNvPr id="14" name="Rectangle 13">
              <a:extLst>
                <a:ext uri="{FF2B5EF4-FFF2-40B4-BE49-F238E27FC236}">
                  <a16:creationId xmlns:a16="http://schemas.microsoft.com/office/drawing/2014/main" id="{5D426C15-681E-1546-A5C0-01EBACF4899E}"/>
                </a:ext>
              </a:extLst>
            </p:cNvPr>
            <p:cNvSpPr/>
            <p:nvPr/>
          </p:nvSpPr>
          <p:spPr>
            <a:xfrm>
              <a:off x="3984348" y="60223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Implémentation d’un singleton</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
        <p:nvSpPr>
          <p:cNvPr id="17" name="Rectangle 16">
            <a:extLst>
              <a:ext uri="{FF2B5EF4-FFF2-40B4-BE49-F238E27FC236}">
                <a16:creationId xmlns:a16="http://schemas.microsoft.com/office/drawing/2014/main" id="{A88C6F52-BF51-6947-ADF9-38C555B94EAB}"/>
              </a:ext>
            </a:extLst>
          </p:cNvPr>
          <p:cNvSpPr/>
          <p:nvPr/>
        </p:nvSpPr>
        <p:spPr>
          <a:xfrm>
            <a:off x="5397148" y="1225918"/>
            <a:ext cx="5657155"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Fonctionnelle mais non thread </a:t>
            </a:r>
            <a:r>
              <a:rPr lang="fr-FR" dirty="0" err="1"/>
              <a:t>safe</a:t>
            </a:r>
            <a:endParaRPr lang="fr-FR" dirty="0">
              <a:solidFill>
                <a:schemeClr val="bg1"/>
              </a:solidFill>
            </a:endParaRPr>
          </a:p>
        </p:txBody>
      </p:sp>
    </p:spTree>
    <p:extLst>
      <p:ext uri="{BB962C8B-B14F-4D97-AF65-F5344CB8AC3E}">
        <p14:creationId xmlns:p14="http://schemas.microsoft.com/office/powerpoint/2010/main" val="4172121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A822410E-D014-9D4F-8781-7EFA9E18CB50}"/>
              </a:ext>
            </a:extLst>
          </p:cNvPr>
          <p:cNvGrpSpPr/>
          <p:nvPr/>
        </p:nvGrpSpPr>
        <p:grpSpPr>
          <a:xfrm>
            <a:off x="3358445" y="310442"/>
            <a:ext cx="8014406" cy="6191958"/>
            <a:chOff x="3358444" y="310442"/>
            <a:chExt cx="8054623" cy="6191958"/>
          </a:xfrm>
        </p:grpSpPr>
        <p:grpSp>
          <p:nvGrpSpPr>
            <p:cNvPr id="8" name="Groupe 7">
              <a:extLst>
                <a:ext uri="{FF2B5EF4-FFF2-40B4-BE49-F238E27FC236}">
                  <a16:creationId xmlns:a16="http://schemas.microsoft.com/office/drawing/2014/main" id="{C3A33DFD-A35C-2145-9051-0B402BF4D709}"/>
                </a:ext>
              </a:extLst>
            </p:cNvPr>
            <p:cNvGrpSpPr/>
            <p:nvPr/>
          </p:nvGrpSpPr>
          <p:grpSpPr>
            <a:xfrm>
              <a:off x="3358444" y="310442"/>
              <a:ext cx="8054623" cy="6191958"/>
              <a:chOff x="3358444" y="310442"/>
              <a:chExt cx="8054623" cy="6191958"/>
            </a:xfrm>
          </p:grpSpPr>
          <p:sp>
            <p:nvSpPr>
              <p:cNvPr id="7" name="Rectangle 6">
                <a:extLst>
                  <a:ext uri="{FF2B5EF4-FFF2-40B4-BE49-F238E27FC236}">
                    <a16:creationId xmlns:a16="http://schemas.microsoft.com/office/drawing/2014/main" id="{6B190BF1-A89E-6347-96AF-135C47F54013}"/>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pic>
            <p:nvPicPr>
              <p:cNvPr id="6" name="Image 5">
                <a:extLst>
                  <a:ext uri="{FF2B5EF4-FFF2-40B4-BE49-F238E27FC236}">
                    <a16:creationId xmlns:a16="http://schemas.microsoft.com/office/drawing/2014/main" id="{76C28464-5781-2443-94A4-D9057B8352B2}"/>
                  </a:ext>
                </a:extLst>
              </p:cNvPr>
              <p:cNvPicPr>
                <a:picLocks noChangeAspect="1"/>
              </p:cNvPicPr>
              <p:nvPr/>
            </p:nvPicPr>
            <p:blipFill rotWithShape="1">
              <a:blip r:embed="rId2"/>
              <a:srcRect r="295"/>
              <a:stretch/>
            </p:blipFill>
            <p:spPr>
              <a:xfrm>
                <a:off x="3984348" y="1297959"/>
                <a:ext cx="6788427" cy="4974253"/>
              </a:xfrm>
              <a:prstGeom prst="rect">
                <a:avLst/>
              </a:prstGeom>
            </p:spPr>
          </p:pic>
        </p:grpSp>
        <p:sp>
          <p:nvSpPr>
            <p:cNvPr id="9" name="Rectangle 8">
              <a:extLst>
                <a:ext uri="{FF2B5EF4-FFF2-40B4-BE49-F238E27FC236}">
                  <a16:creationId xmlns:a16="http://schemas.microsoft.com/office/drawing/2014/main" id="{8867BBFE-83C6-C84E-9E60-E11AF8451090}"/>
                </a:ext>
              </a:extLst>
            </p:cNvPr>
            <p:cNvSpPr/>
            <p:nvPr/>
          </p:nvSpPr>
          <p:spPr>
            <a:xfrm>
              <a:off x="3984348" y="60223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 P1-5</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
        <p:nvSpPr>
          <p:cNvPr id="11" name="Rectangle 10">
            <a:extLst>
              <a:ext uri="{FF2B5EF4-FFF2-40B4-BE49-F238E27FC236}">
                <a16:creationId xmlns:a16="http://schemas.microsoft.com/office/drawing/2014/main" id="{E1B1A610-30EE-D547-AE31-3E543EED7A6C}"/>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dirty="0"/>
              <a:t>Singleton</a:t>
            </a:r>
          </a:p>
          <a:p>
            <a:pPr algn="ctr"/>
            <a:endParaRPr lang="fr-FR" dirty="0"/>
          </a:p>
        </p:txBody>
      </p:sp>
      <p:grpSp>
        <p:nvGrpSpPr>
          <p:cNvPr id="12" name="Groupe 11">
            <a:extLst>
              <a:ext uri="{FF2B5EF4-FFF2-40B4-BE49-F238E27FC236}">
                <a16:creationId xmlns:a16="http://schemas.microsoft.com/office/drawing/2014/main" id="{3D69BEA2-177E-2740-9C16-661120BE6239}"/>
              </a:ext>
            </a:extLst>
          </p:cNvPr>
          <p:cNvGrpSpPr/>
          <p:nvPr/>
        </p:nvGrpSpPr>
        <p:grpSpPr>
          <a:xfrm>
            <a:off x="3358445" y="322016"/>
            <a:ext cx="8014406" cy="6191958"/>
            <a:chOff x="3358444" y="310442"/>
            <a:chExt cx="8054623" cy="6191958"/>
          </a:xfrm>
        </p:grpSpPr>
        <p:grpSp>
          <p:nvGrpSpPr>
            <p:cNvPr id="13" name="Groupe 12">
              <a:extLst>
                <a:ext uri="{FF2B5EF4-FFF2-40B4-BE49-F238E27FC236}">
                  <a16:creationId xmlns:a16="http://schemas.microsoft.com/office/drawing/2014/main" id="{285FC9CE-0D4E-C045-AE03-DD94647E598A}"/>
                </a:ext>
              </a:extLst>
            </p:cNvPr>
            <p:cNvGrpSpPr/>
            <p:nvPr/>
          </p:nvGrpSpPr>
          <p:grpSpPr>
            <a:xfrm>
              <a:off x="3358444" y="310442"/>
              <a:ext cx="8054623" cy="6191958"/>
              <a:chOff x="3358444" y="310442"/>
              <a:chExt cx="8054623" cy="6191958"/>
            </a:xfrm>
          </p:grpSpPr>
          <p:sp>
            <p:nvSpPr>
              <p:cNvPr id="15" name="Rectangle 14">
                <a:extLst>
                  <a:ext uri="{FF2B5EF4-FFF2-40B4-BE49-F238E27FC236}">
                    <a16:creationId xmlns:a16="http://schemas.microsoft.com/office/drawing/2014/main" id="{1A9CC4A7-1944-4840-BE7A-EC73D24FF33C}"/>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pic>
            <p:nvPicPr>
              <p:cNvPr id="16" name="Image 15">
                <a:extLst>
                  <a:ext uri="{FF2B5EF4-FFF2-40B4-BE49-F238E27FC236}">
                    <a16:creationId xmlns:a16="http://schemas.microsoft.com/office/drawing/2014/main" id="{19521612-B877-A34D-9C58-D598A29E7AEC}"/>
                  </a:ext>
                </a:extLst>
              </p:cNvPr>
              <p:cNvPicPr>
                <a:picLocks noChangeAspect="1"/>
              </p:cNvPicPr>
              <p:nvPr/>
            </p:nvPicPr>
            <p:blipFill>
              <a:blip r:embed="rId3"/>
              <a:stretch>
                <a:fillRect/>
              </a:stretch>
            </p:blipFill>
            <p:spPr>
              <a:xfrm>
                <a:off x="4573206" y="1931813"/>
                <a:ext cx="5610710" cy="3706544"/>
              </a:xfrm>
              <a:prstGeom prst="rect">
                <a:avLst/>
              </a:prstGeom>
            </p:spPr>
          </p:pic>
        </p:grpSp>
        <p:sp>
          <p:nvSpPr>
            <p:cNvPr id="14" name="Rectangle 13">
              <a:extLst>
                <a:ext uri="{FF2B5EF4-FFF2-40B4-BE49-F238E27FC236}">
                  <a16:creationId xmlns:a16="http://schemas.microsoft.com/office/drawing/2014/main" id="{5D426C15-681E-1546-A5C0-01EBACF4899E}"/>
                </a:ext>
              </a:extLst>
            </p:cNvPr>
            <p:cNvSpPr/>
            <p:nvPr/>
          </p:nvSpPr>
          <p:spPr>
            <a:xfrm>
              <a:off x="3984348" y="60223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Implémentation d’un singleton</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
        <p:nvSpPr>
          <p:cNvPr id="17" name="Rectangle 16">
            <a:extLst>
              <a:ext uri="{FF2B5EF4-FFF2-40B4-BE49-F238E27FC236}">
                <a16:creationId xmlns:a16="http://schemas.microsoft.com/office/drawing/2014/main" id="{A88C6F52-BF51-6947-ADF9-38C555B94EAB}"/>
              </a:ext>
            </a:extLst>
          </p:cNvPr>
          <p:cNvSpPr/>
          <p:nvPr/>
        </p:nvSpPr>
        <p:spPr>
          <a:xfrm>
            <a:off x="4567142" y="1225918"/>
            <a:ext cx="6487161"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Thread </a:t>
            </a:r>
            <a:r>
              <a:rPr lang="fr-FR" dirty="0" err="1"/>
              <a:t>safe</a:t>
            </a:r>
            <a:r>
              <a:rPr lang="fr-FR" dirty="0"/>
              <a:t> mais non optimisée pour des requêtes multiples</a:t>
            </a:r>
            <a:endParaRPr lang="fr-FR" dirty="0">
              <a:solidFill>
                <a:schemeClr val="bg1"/>
              </a:solidFill>
            </a:endParaRPr>
          </a:p>
        </p:txBody>
      </p:sp>
    </p:spTree>
    <p:extLst>
      <p:ext uri="{BB962C8B-B14F-4D97-AF65-F5344CB8AC3E}">
        <p14:creationId xmlns:p14="http://schemas.microsoft.com/office/powerpoint/2010/main" val="1348021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B2431E-099E-9D44-8622-7128443838F7}"/>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Première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Variables, Types, Listes</a:t>
            </a:r>
          </a:p>
          <a:p>
            <a:pPr marL="285750" indent="-285750">
              <a:buFont typeface="Arial" panose="020B0604020202020204" pitchFamily="34" charset="0"/>
              <a:buChar char="•"/>
            </a:pPr>
            <a:r>
              <a:rPr lang="fr-FR" dirty="0"/>
              <a:t>Structures de contrôle</a:t>
            </a:r>
          </a:p>
          <a:p>
            <a:pPr marL="285750" indent="-285750">
              <a:buFont typeface="Arial" panose="020B0604020202020204" pitchFamily="34" charset="0"/>
              <a:buChar char="•"/>
            </a:pPr>
            <a:r>
              <a:rPr lang="fr-FR" dirty="0"/>
              <a:t>Boucles</a:t>
            </a:r>
          </a:p>
          <a:p>
            <a:pPr marL="285750" indent="-285750">
              <a:buFont typeface="Arial" panose="020B0604020202020204" pitchFamily="34" charset="0"/>
              <a:buChar char="•"/>
            </a:pPr>
            <a:r>
              <a:rPr lang="fr-FR" dirty="0"/>
              <a:t>Classes, attributs, méthodes</a:t>
            </a:r>
          </a:p>
          <a:p>
            <a:pPr algn="ctr"/>
            <a:endParaRPr lang="fr-FR" dirty="0"/>
          </a:p>
        </p:txBody>
      </p:sp>
      <p:sp>
        <p:nvSpPr>
          <p:cNvPr id="7" name="Rectangle 6">
            <a:extLst>
              <a:ext uri="{FF2B5EF4-FFF2-40B4-BE49-F238E27FC236}">
                <a16:creationId xmlns:a16="http://schemas.microsoft.com/office/drawing/2014/main" id="{6B190BF1-A89E-6347-96AF-135C47F54013}"/>
              </a:ext>
            </a:extLst>
          </p:cNvPr>
          <p:cNvSpPr/>
          <p:nvPr/>
        </p:nvSpPr>
        <p:spPr>
          <a:xfrm>
            <a:off x="3358444" y="310442"/>
            <a:ext cx="7814381" cy="36186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Exercice P1-4</a:t>
            </a:r>
          </a:p>
          <a:p>
            <a:r>
              <a:rPr lang="fr-FR" dirty="0"/>
              <a:t> </a:t>
            </a:r>
          </a:p>
          <a:p>
            <a:r>
              <a:rPr lang="fr-FR" dirty="0"/>
              <a:t>Soit une classe Article définie par les attributs </a:t>
            </a:r>
            <a:r>
              <a:rPr lang="fr-FR" dirty="0" err="1"/>
              <a:t>nomArticle</a:t>
            </a:r>
            <a:r>
              <a:rPr lang="fr-FR" dirty="0"/>
              <a:t> : String, </a:t>
            </a:r>
            <a:r>
              <a:rPr lang="fr-FR" dirty="0" err="1"/>
              <a:t>prixUnitaire</a:t>
            </a:r>
            <a:r>
              <a:rPr lang="fr-FR" dirty="0"/>
              <a:t>: Double</a:t>
            </a:r>
          </a:p>
          <a:p>
            <a:r>
              <a:rPr lang="fr-FR" dirty="0">
                <a:solidFill>
                  <a:schemeClr val="bg1"/>
                </a:solidFill>
              </a:rPr>
              <a:t>Créer la classe </a:t>
            </a:r>
            <a:r>
              <a:rPr lang="fr-FR" dirty="0"/>
              <a:t>Article</a:t>
            </a:r>
            <a:r>
              <a:rPr lang="fr-FR" dirty="0">
                <a:solidFill>
                  <a:schemeClr val="bg1"/>
                </a:solidFill>
              </a:rPr>
              <a:t> avec les attributs et méthodes nécessaire à son utilisation</a:t>
            </a:r>
          </a:p>
          <a:p>
            <a:pPr marL="342900" indent="-342900">
              <a:buFont typeface="+mj-lt"/>
              <a:buAutoNum type="arabicPeriod"/>
            </a:pPr>
            <a:r>
              <a:rPr lang="fr-FR" dirty="0">
                <a:solidFill>
                  <a:schemeClr val="bg1"/>
                </a:solidFill>
              </a:rPr>
              <a:t>Créer une facture constituée de la liste d’articles suivants  : pain(«  pain»,1) – quantité 2; jus (« jus d’orange »,3) – quantité 5; saucisse(«  saucisse», 5.6) – quantité 9</a:t>
            </a:r>
          </a:p>
          <a:p>
            <a:pPr marL="342900" indent="-342900">
              <a:buFont typeface="+mj-lt"/>
              <a:buAutoNum type="arabicPeriod"/>
            </a:pPr>
            <a:r>
              <a:rPr lang="fr-FR" dirty="0">
                <a:solidFill>
                  <a:schemeClr val="bg1"/>
                </a:solidFill>
              </a:rPr>
              <a:t>Calculer et afficher le total de la facture</a:t>
            </a:r>
          </a:p>
          <a:p>
            <a:pPr marL="342900" indent="-342900">
              <a:buFont typeface="+mj-lt"/>
              <a:buAutoNum type="arabicPeriod"/>
            </a:pPr>
            <a:r>
              <a:rPr lang="fr-FR" dirty="0">
                <a:solidFill>
                  <a:schemeClr val="bg1"/>
                </a:solidFill>
              </a:rPr>
              <a:t>Déterminer l’article le plus cher</a:t>
            </a:r>
          </a:p>
          <a:p>
            <a:endParaRPr lang="fr-FR" dirty="0">
              <a:solidFill>
                <a:schemeClr val="bg1"/>
              </a:solidFill>
            </a:endParaRPr>
          </a:p>
        </p:txBody>
      </p:sp>
      <p:sp>
        <p:nvSpPr>
          <p:cNvPr id="6" name="Rectangle 5">
            <a:extLst>
              <a:ext uri="{FF2B5EF4-FFF2-40B4-BE49-F238E27FC236}">
                <a16:creationId xmlns:a16="http://schemas.microsoft.com/office/drawing/2014/main" id="{D0167162-B311-BA4A-8565-368E68B23BEB}"/>
              </a:ext>
            </a:extLst>
          </p:cNvPr>
          <p:cNvSpPr/>
          <p:nvPr/>
        </p:nvSpPr>
        <p:spPr>
          <a:xfrm>
            <a:off x="3358444" y="4226805"/>
            <a:ext cx="7814381" cy="23311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Exercice P1-5</a:t>
            </a:r>
          </a:p>
          <a:p>
            <a:r>
              <a:rPr lang="fr-FR" dirty="0"/>
              <a:t> Soit une liste de voitures : voitures(</a:t>
            </a:r>
            <a:r>
              <a:rPr lang="fr-FR" dirty="0" err="1"/>
              <a:t>citroen</a:t>
            </a:r>
            <a:r>
              <a:rPr lang="fr-FR" dirty="0"/>
              <a:t> c4, </a:t>
            </a:r>
            <a:r>
              <a:rPr lang="fr-FR" dirty="0" err="1"/>
              <a:t>mazda</a:t>
            </a:r>
            <a:r>
              <a:rPr lang="fr-FR" dirty="0"/>
              <a:t>, </a:t>
            </a:r>
            <a:r>
              <a:rPr lang="fr-FR" dirty="0" err="1"/>
              <a:t>citroen</a:t>
            </a:r>
            <a:r>
              <a:rPr lang="fr-FR" dirty="0"/>
              <a:t> </a:t>
            </a:r>
            <a:r>
              <a:rPr lang="fr-FR" dirty="0" err="1"/>
              <a:t>picasso</a:t>
            </a:r>
            <a:r>
              <a:rPr lang="fr-FR" dirty="0"/>
              <a:t>, </a:t>
            </a:r>
            <a:r>
              <a:rPr lang="fr-FR" dirty="0" err="1"/>
              <a:t>mercedez</a:t>
            </a:r>
            <a:r>
              <a:rPr lang="fr-FR" dirty="0"/>
              <a:t> classe c)</a:t>
            </a:r>
          </a:p>
          <a:p>
            <a:pPr marL="342900" indent="-342900">
              <a:buFont typeface="+mj-lt"/>
              <a:buAutoNum type="arabicPeriod"/>
            </a:pPr>
            <a:r>
              <a:rPr lang="fr-FR" dirty="0"/>
              <a:t>Afficher le nombre de voitures dans la liste</a:t>
            </a:r>
          </a:p>
          <a:p>
            <a:pPr marL="342900" indent="-342900">
              <a:buFont typeface="+mj-lt"/>
              <a:buAutoNum type="arabicPeriod"/>
            </a:pPr>
            <a:r>
              <a:rPr lang="fr-FR" dirty="0"/>
              <a:t>Afficher les voitures de la marque </a:t>
            </a:r>
            <a:r>
              <a:rPr lang="fr-FR" dirty="0" err="1"/>
              <a:t>citroen</a:t>
            </a:r>
            <a:endParaRPr lang="fr-FR" dirty="0"/>
          </a:p>
          <a:p>
            <a:pPr marL="342900" indent="-342900">
              <a:buFont typeface="+mj-lt"/>
              <a:buAutoNum type="arabicPeriod"/>
            </a:pPr>
            <a:r>
              <a:rPr lang="fr-FR" dirty="0"/>
              <a:t>Afficher le nombre de voiture </a:t>
            </a:r>
            <a:r>
              <a:rPr lang="fr-FR" dirty="0" err="1"/>
              <a:t>citroen</a:t>
            </a:r>
            <a:endParaRPr lang="fr-FR" dirty="0"/>
          </a:p>
          <a:p>
            <a:endParaRPr lang="fr-FR" dirty="0"/>
          </a:p>
          <a:p>
            <a:pPr algn="ctr"/>
            <a:endParaRPr lang="fr-FR" dirty="0">
              <a:solidFill>
                <a:schemeClr val="bg1"/>
              </a:solidFill>
            </a:endParaRPr>
          </a:p>
        </p:txBody>
      </p:sp>
    </p:spTree>
    <p:extLst>
      <p:ext uri="{BB962C8B-B14F-4D97-AF65-F5344CB8AC3E}">
        <p14:creationId xmlns:p14="http://schemas.microsoft.com/office/powerpoint/2010/main" val="3695199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A822410E-D014-9D4F-8781-7EFA9E18CB50}"/>
              </a:ext>
            </a:extLst>
          </p:cNvPr>
          <p:cNvGrpSpPr/>
          <p:nvPr/>
        </p:nvGrpSpPr>
        <p:grpSpPr>
          <a:xfrm>
            <a:off x="3358445" y="310442"/>
            <a:ext cx="8014406" cy="6191958"/>
            <a:chOff x="3358444" y="310442"/>
            <a:chExt cx="8054623" cy="6191958"/>
          </a:xfrm>
        </p:grpSpPr>
        <p:grpSp>
          <p:nvGrpSpPr>
            <p:cNvPr id="8" name="Groupe 7">
              <a:extLst>
                <a:ext uri="{FF2B5EF4-FFF2-40B4-BE49-F238E27FC236}">
                  <a16:creationId xmlns:a16="http://schemas.microsoft.com/office/drawing/2014/main" id="{C3A33DFD-A35C-2145-9051-0B402BF4D709}"/>
                </a:ext>
              </a:extLst>
            </p:cNvPr>
            <p:cNvGrpSpPr/>
            <p:nvPr/>
          </p:nvGrpSpPr>
          <p:grpSpPr>
            <a:xfrm>
              <a:off x="3358444" y="310442"/>
              <a:ext cx="8054623" cy="6191958"/>
              <a:chOff x="3358444" y="310442"/>
              <a:chExt cx="8054623" cy="6191958"/>
            </a:xfrm>
          </p:grpSpPr>
          <p:sp>
            <p:nvSpPr>
              <p:cNvPr id="7" name="Rectangle 6">
                <a:extLst>
                  <a:ext uri="{FF2B5EF4-FFF2-40B4-BE49-F238E27FC236}">
                    <a16:creationId xmlns:a16="http://schemas.microsoft.com/office/drawing/2014/main" id="{6B190BF1-A89E-6347-96AF-135C47F54013}"/>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pic>
            <p:nvPicPr>
              <p:cNvPr id="6" name="Image 5">
                <a:extLst>
                  <a:ext uri="{FF2B5EF4-FFF2-40B4-BE49-F238E27FC236}">
                    <a16:creationId xmlns:a16="http://schemas.microsoft.com/office/drawing/2014/main" id="{76C28464-5781-2443-94A4-D9057B8352B2}"/>
                  </a:ext>
                </a:extLst>
              </p:cNvPr>
              <p:cNvPicPr>
                <a:picLocks noChangeAspect="1"/>
              </p:cNvPicPr>
              <p:nvPr/>
            </p:nvPicPr>
            <p:blipFill rotWithShape="1">
              <a:blip r:embed="rId2"/>
              <a:srcRect r="295"/>
              <a:stretch/>
            </p:blipFill>
            <p:spPr>
              <a:xfrm>
                <a:off x="3984348" y="1297959"/>
                <a:ext cx="6788427" cy="4974253"/>
              </a:xfrm>
              <a:prstGeom prst="rect">
                <a:avLst/>
              </a:prstGeom>
            </p:spPr>
          </p:pic>
        </p:grpSp>
        <p:sp>
          <p:nvSpPr>
            <p:cNvPr id="9" name="Rectangle 8">
              <a:extLst>
                <a:ext uri="{FF2B5EF4-FFF2-40B4-BE49-F238E27FC236}">
                  <a16:creationId xmlns:a16="http://schemas.microsoft.com/office/drawing/2014/main" id="{8867BBFE-83C6-C84E-9E60-E11AF8451090}"/>
                </a:ext>
              </a:extLst>
            </p:cNvPr>
            <p:cNvSpPr/>
            <p:nvPr/>
          </p:nvSpPr>
          <p:spPr>
            <a:xfrm>
              <a:off x="3984348" y="60223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 P1-5</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
        <p:nvSpPr>
          <p:cNvPr id="11" name="Rectangle 10">
            <a:extLst>
              <a:ext uri="{FF2B5EF4-FFF2-40B4-BE49-F238E27FC236}">
                <a16:creationId xmlns:a16="http://schemas.microsoft.com/office/drawing/2014/main" id="{E1B1A610-30EE-D547-AE31-3E543EED7A6C}"/>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dirty="0"/>
              <a:t>Singleton</a:t>
            </a:r>
          </a:p>
          <a:p>
            <a:pPr algn="ctr"/>
            <a:endParaRPr lang="fr-FR" dirty="0"/>
          </a:p>
        </p:txBody>
      </p:sp>
      <p:grpSp>
        <p:nvGrpSpPr>
          <p:cNvPr id="12" name="Groupe 11">
            <a:extLst>
              <a:ext uri="{FF2B5EF4-FFF2-40B4-BE49-F238E27FC236}">
                <a16:creationId xmlns:a16="http://schemas.microsoft.com/office/drawing/2014/main" id="{3D69BEA2-177E-2740-9C16-661120BE6239}"/>
              </a:ext>
            </a:extLst>
          </p:cNvPr>
          <p:cNvGrpSpPr/>
          <p:nvPr/>
        </p:nvGrpSpPr>
        <p:grpSpPr>
          <a:xfrm>
            <a:off x="3358445" y="322016"/>
            <a:ext cx="8014406" cy="6191958"/>
            <a:chOff x="3358444" y="310442"/>
            <a:chExt cx="8054623" cy="6191958"/>
          </a:xfrm>
        </p:grpSpPr>
        <p:grpSp>
          <p:nvGrpSpPr>
            <p:cNvPr id="13" name="Groupe 12">
              <a:extLst>
                <a:ext uri="{FF2B5EF4-FFF2-40B4-BE49-F238E27FC236}">
                  <a16:creationId xmlns:a16="http://schemas.microsoft.com/office/drawing/2014/main" id="{285FC9CE-0D4E-C045-AE03-DD94647E598A}"/>
                </a:ext>
              </a:extLst>
            </p:cNvPr>
            <p:cNvGrpSpPr/>
            <p:nvPr/>
          </p:nvGrpSpPr>
          <p:grpSpPr>
            <a:xfrm>
              <a:off x="3358444" y="310442"/>
              <a:ext cx="8054623" cy="6191958"/>
              <a:chOff x="3358444" y="310442"/>
              <a:chExt cx="8054623" cy="6191958"/>
            </a:xfrm>
          </p:grpSpPr>
          <p:sp>
            <p:nvSpPr>
              <p:cNvPr id="15" name="Rectangle 14">
                <a:extLst>
                  <a:ext uri="{FF2B5EF4-FFF2-40B4-BE49-F238E27FC236}">
                    <a16:creationId xmlns:a16="http://schemas.microsoft.com/office/drawing/2014/main" id="{1A9CC4A7-1944-4840-BE7A-EC73D24FF33C}"/>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pic>
            <p:nvPicPr>
              <p:cNvPr id="16" name="Image 15">
                <a:extLst>
                  <a:ext uri="{FF2B5EF4-FFF2-40B4-BE49-F238E27FC236}">
                    <a16:creationId xmlns:a16="http://schemas.microsoft.com/office/drawing/2014/main" id="{19521612-B877-A34D-9C58-D598A29E7AEC}"/>
                  </a:ext>
                </a:extLst>
              </p:cNvPr>
              <p:cNvPicPr>
                <a:picLocks noChangeAspect="1"/>
              </p:cNvPicPr>
              <p:nvPr/>
            </p:nvPicPr>
            <p:blipFill>
              <a:blip r:embed="rId3"/>
              <a:stretch>
                <a:fillRect/>
              </a:stretch>
            </p:blipFill>
            <p:spPr>
              <a:xfrm>
                <a:off x="4573206" y="2729533"/>
                <a:ext cx="5610710" cy="2111103"/>
              </a:xfrm>
              <a:prstGeom prst="rect">
                <a:avLst/>
              </a:prstGeom>
            </p:spPr>
          </p:pic>
        </p:grpSp>
        <p:sp>
          <p:nvSpPr>
            <p:cNvPr id="14" name="Rectangle 13">
              <a:extLst>
                <a:ext uri="{FF2B5EF4-FFF2-40B4-BE49-F238E27FC236}">
                  <a16:creationId xmlns:a16="http://schemas.microsoft.com/office/drawing/2014/main" id="{5D426C15-681E-1546-A5C0-01EBACF4899E}"/>
                </a:ext>
              </a:extLst>
            </p:cNvPr>
            <p:cNvSpPr/>
            <p:nvPr/>
          </p:nvSpPr>
          <p:spPr>
            <a:xfrm>
              <a:off x="3984348" y="60223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Implémentation d’un singleton</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
        <p:nvSpPr>
          <p:cNvPr id="17" name="Rectangle 16">
            <a:extLst>
              <a:ext uri="{FF2B5EF4-FFF2-40B4-BE49-F238E27FC236}">
                <a16:creationId xmlns:a16="http://schemas.microsoft.com/office/drawing/2014/main" id="{A88C6F52-BF51-6947-ADF9-38C555B94EAB}"/>
              </a:ext>
            </a:extLst>
          </p:cNvPr>
          <p:cNvSpPr/>
          <p:nvPr/>
        </p:nvSpPr>
        <p:spPr>
          <a:xfrm>
            <a:off x="4567142" y="1225918"/>
            <a:ext cx="6487161"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Simple, rapide, sûr et thread </a:t>
            </a:r>
            <a:r>
              <a:rPr lang="fr-FR" dirty="0" err="1"/>
              <a:t>safe</a:t>
            </a:r>
            <a:endParaRPr lang="fr-FR" dirty="0">
              <a:solidFill>
                <a:schemeClr val="bg1"/>
              </a:solidFill>
            </a:endParaRPr>
          </a:p>
        </p:txBody>
      </p:sp>
    </p:spTree>
    <p:extLst>
      <p:ext uri="{BB962C8B-B14F-4D97-AF65-F5344CB8AC3E}">
        <p14:creationId xmlns:p14="http://schemas.microsoft.com/office/powerpoint/2010/main" val="409224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A822410E-D014-9D4F-8781-7EFA9E18CB50}"/>
              </a:ext>
            </a:extLst>
          </p:cNvPr>
          <p:cNvGrpSpPr/>
          <p:nvPr/>
        </p:nvGrpSpPr>
        <p:grpSpPr>
          <a:xfrm>
            <a:off x="3358445" y="310442"/>
            <a:ext cx="8014406" cy="6191958"/>
            <a:chOff x="3358444" y="310442"/>
            <a:chExt cx="8054623" cy="6191958"/>
          </a:xfrm>
        </p:grpSpPr>
        <p:grpSp>
          <p:nvGrpSpPr>
            <p:cNvPr id="8" name="Groupe 7">
              <a:extLst>
                <a:ext uri="{FF2B5EF4-FFF2-40B4-BE49-F238E27FC236}">
                  <a16:creationId xmlns:a16="http://schemas.microsoft.com/office/drawing/2014/main" id="{C3A33DFD-A35C-2145-9051-0B402BF4D709}"/>
                </a:ext>
              </a:extLst>
            </p:cNvPr>
            <p:cNvGrpSpPr/>
            <p:nvPr/>
          </p:nvGrpSpPr>
          <p:grpSpPr>
            <a:xfrm>
              <a:off x="3358444" y="310442"/>
              <a:ext cx="8054623" cy="6191958"/>
              <a:chOff x="3358444" y="310442"/>
              <a:chExt cx="8054623" cy="6191958"/>
            </a:xfrm>
          </p:grpSpPr>
          <p:sp>
            <p:nvSpPr>
              <p:cNvPr id="7" name="Rectangle 6">
                <a:extLst>
                  <a:ext uri="{FF2B5EF4-FFF2-40B4-BE49-F238E27FC236}">
                    <a16:creationId xmlns:a16="http://schemas.microsoft.com/office/drawing/2014/main" id="{6B190BF1-A89E-6347-96AF-135C47F54013}"/>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pic>
            <p:nvPicPr>
              <p:cNvPr id="6" name="Image 5">
                <a:extLst>
                  <a:ext uri="{FF2B5EF4-FFF2-40B4-BE49-F238E27FC236}">
                    <a16:creationId xmlns:a16="http://schemas.microsoft.com/office/drawing/2014/main" id="{76C28464-5781-2443-94A4-D9057B8352B2}"/>
                  </a:ext>
                </a:extLst>
              </p:cNvPr>
              <p:cNvPicPr>
                <a:picLocks noChangeAspect="1"/>
              </p:cNvPicPr>
              <p:nvPr/>
            </p:nvPicPr>
            <p:blipFill rotWithShape="1">
              <a:blip r:embed="rId2"/>
              <a:srcRect r="295"/>
              <a:stretch/>
            </p:blipFill>
            <p:spPr>
              <a:xfrm>
                <a:off x="3984348" y="1297959"/>
                <a:ext cx="6788427" cy="4974253"/>
              </a:xfrm>
              <a:prstGeom prst="rect">
                <a:avLst/>
              </a:prstGeom>
            </p:spPr>
          </p:pic>
        </p:grpSp>
        <p:sp>
          <p:nvSpPr>
            <p:cNvPr id="9" name="Rectangle 8">
              <a:extLst>
                <a:ext uri="{FF2B5EF4-FFF2-40B4-BE49-F238E27FC236}">
                  <a16:creationId xmlns:a16="http://schemas.microsoft.com/office/drawing/2014/main" id="{8867BBFE-83C6-C84E-9E60-E11AF8451090}"/>
                </a:ext>
              </a:extLst>
            </p:cNvPr>
            <p:cNvSpPr/>
            <p:nvPr/>
          </p:nvSpPr>
          <p:spPr>
            <a:xfrm>
              <a:off x="3984348" y="60223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 P1-5</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
        <p:nvSpPr>
          <p:cNvPr id="11" name="Rectangle 10">
            <a:extLst>
              <a:ext uri="{FF2B5EF4-FFF2-40B4-BE49-F238E27FC236}">
                <a16:creationId xmlns:a16="http://schemas.microsoft.com/office/drawing/2014/main" id="{E1B1A610-30EE-D547-AE31-3E543EED7A6C}"/>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dirty="0"/>
              <a:t>Singleton</a:t>
            </a:r>
          </a:p>
          <a:p>
            <a:pPr algn="ctr"/>
            <a:endParaRPr lang="fr-FR" dirty="0"/>
          </a:p>
        </p:txBody>
      </p:sp>
      <p:grpSp>
        <p:nvGrpSpPr>
          <p:cNvPr id="12" name="Groupe 11">
            <a:extLst>
              <a:ext uri="{FF2B5EF4-FFF2-40B4-BE49-F238E27FC236}">
                <a16:creationId xmlns:a16="http://schemas.microsoft.com/office/drawing/2014/main" id="{3D69BEA2-177E-2740-9C16-661120BE6239}"/>
              </a:ext>
            </a:extLst>
          </p:cNvPr>
          <p:cNvGrpSpPr/>
          <p:nvPr/>
        </p:nvGrpSpPr>
        <p:grpSpPr>
          <a:xfrm>
            <a:off x="3358445" y="322016"/>
            <a:ext cx="8014406" cy="6191958"/>
            <a:chOff x="3358444" y="310442"/>
            <a:chExt cx="8054623" cy="6191958"/>
          </a:xfrm>
        </p:grpSpPr>
        <p:sp>
          <p:nvSpPr>
            <p:cNvPr id="15" name="Rectangle 14">
              <a:extLst>
                <a:ext uri="{FF2B5EF4-FFF2-40B4-BE49-F238E27FC236}">
                  <a16:creationId xmlns:a16="http://schemas.microsoft.com/office/drawing/2014/main" id="{1A9CC4A7-1944-4840-BE7A-EC73D24FF33C}"/>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sp>
          <p:nvSpPr>
            <p:cNvPr id="14" name="Rectangle 13">
              <a:extLst>
                <a:ext uri="{FF2B5EF4-FFF2-40B4-BE49-F238E27FC236}">
                  <a16:creationId xmlns:a16="http://schemas.microsoft.com/office/drawing/2014/main" id="{5D426C15-681E-1546-A5C0-01EBACF4899E}"/>
                </a:ext>
              </a:extLst>
            </p:cNvPr>
            <p:cNvSpPr/>
            <p:nvPr/>
          </p:nvSpPr>
          <p:spPr>
            <a:xfrm>
              <a:off x="3649654" y="70575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
        <p:nvSpPr>
          <p:cNvPr id="17" name="Rectangle 16">
            <a:extLst>
              <a:ext uri="{FF2B5EF4-FFF2-40B4-BE49-F238E27FC236}">
                <a16:creationId xmlns:a16="http://schemas.microsoft.com/office/drawing/2014/main" id="{A88C6F52-BF51-6947-ADF9-38C555B94EAB}"/>
              </a:ext>
            </a:extLst>
          </p:cNvPr>
          <p:cNvSpPr/>
          <p:nvPr/>
        </p:nvSpPr>
        <p:spPr>
          <a:xfrm>
            <a:off x="3981223" y="1401479"/>
            <a:ext cx="6192923" cy="48707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t>Implémentez dans un milieu bancaire le pattern singleton. Tout d’abord vous allez concevoir une classe </a:t>
            </a:r>
            <a:r>
              <a:rPr lang="fr-FR" sz="1400" dirty="0" err="1"/>
              <a:t>CompteBancaire</a:t>
            </a:r>
            <a:r>
              <a:rPr lang="fr-FR" sz="1400" dirty="0"/>
              <a:t> qui permet de déposer ou retirer de l’argent sur un compte. Vous allez afficher les opérations effectuées dans la console. Pour cela, vous allez implémenter une classe distincte nommée Journalisation reprenant le pattern Singleton. Ainsi nous allons garantir que notre programme va utiliser une seule et même instance de la classe Journalisation. Une troisième classe intitulée Main permettra d’exécuter l’application et d’obtenir un résultat en console.</a:t>
            </a:r>
          </a:p>
          <a:p>
            <a:r>
              <a:rPr lang="fr-FR" sz="1400" dirty="0"/>
              <a:t> </a:t>
            </a:r>
          </a:p>
          <a:p>
            <a:r>
              <a:rPr lang="fr-FR" sz="1400" dirty="0"/>
              <a:t>1. Spécifier l’attribut et les méthodes nécessaires afin que la classe Journalisation soit basée sur le pattern Singleton. Elle possède aussi deux méthodes, </a:t>
            </a:r>
            <a:r>
              <a:rPr lang="fr-FR" sz="1400" dirty="0" err="1"/>
              <a:t>ajouterLog</a:t>
            </a:r>
            <a:r>
              <a:rPr lang="fr-FR" sz="1400" dirty="0"/>
              <a:t>(string) qui permet d'ajouter un message de log et </a:t>
            </a:r>
            <a:r>
              <a:rPr lang="fr-FR" sz="1400" dirty="0" err="1"/>
              <a:t>getLog</a:t>
            </a:r>
            <a:r>
              <a:rPr lang="fr-FR" sz="1400" dirty="0"/>
              <a:t>() qui retourne tous les messages de log. </a:t>
            </a:r>
          </a:p>
          <a:p>
            <a:r>
              <a:rPr lang="fr-FR" sz="1400" dirty="0"/>
              <a:t>2. La classe </a:t>
            </a:r>
            <a:r>
              <a:rPr lang="fr-FR" sz="1400" dirty="0" err="1"/>
              <a:t>CompteBancaire</a:t>
            </a:r>
            <a:r>
              <a:rPr lang="fr-FR" sz="1400" dirty="0"/>
              <a:t> correspond à un compte. Celui-ci possède un numéro (identifiant) et un solde. Il est possible de déposer de l’argent ou d’en retirer grâce aux méthodes </a:t>
            </a:r>
            <a:r>
              <a:rPr lang="fr-FR" sz="1400" dirty="0" err="1"/>
              <a:t>deposerArgent</a:t>
            </a:r>
            <a:r>
              <a:rPr lang="fr-FR" sz="1400" dirty="0"/>
              <a:t>(double) et </a:t>
            </a:r>
            <a:r>
              <a:rPr lang="fr-FR" sz="1400" dirty="0" err="1"/>
              <a:t>retirerArgent</a:t>
            </a:r>
            <a:r>
              <a:rPr lang="fr-FR" sz="1400" dirty="0"/>
              <a:t>(double). Ces deux dernières méthodes utilisent la classe Journalisation pour tracer les opérations. </a:t>
            </a:r>
          </a:p>
          <a:p>
            <a:r>
              <a:rPr lang="fr-FR" sz="1400" dirty="0"/>
              <a:t>3. La classe Main est la classe principale de notre programme. Elle va permettre d’exécuter un exemple et d’afficher son résultat en sortie. En effet, sur le compte numéro 123 on va déposer 100 DA et retirer 80 DA. Puis sur le compte 321 on va déposer 200 DA et retirer 110DA.</a:t>
            </a:r>
          </a:p>
        </p:txBody>
      </p:sp>
    </p:spTree>
    <p:extLst>
      <p:ext uri="{BB962C8B-B14F-4D97-AF65-F5344CB8AC3E}">
        <p14:creationId xmlns:p14="http://schemas.microsoft.com/office/powerpoint/2010/main" val="2269777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A822410E-D014-9D4F-8781-7EFA9E18CB50}"/>
              </a:ext>
            </a:extLst>
          </p:cNvPr>
          <p:cNvGrpSpPr/>
          <p:nvPr/>
        </p:nvGrpSpPr>
        <p:grpSpPr>
          <a:xfrm>
            <a:off x="3358445" y="310442"/>
            <a:ext cx="8014406" cy="6191958"/>
            <a:chOff x="3358444" y="310442"/>
            <a:chExt cx="8054623" cy="6191958"/>
          </a:xfrm>
        </p:grpSpPr>
        <p:grpSp>
          <p:nvGrpSpPr>
            <p:cNvPr id="8" name="Groupe 7">
              <a:extLst>
                <a:ext uri="{FF2B5EF4-FFF2-40B4-BE49-F238E27FC236}">
                  <a16:creationId xmlns:a16="http://schemas.microsoft.com/office/drawing/2014/main" id="{C3A33DFD-A35C-2145-9051-0B402BF4D709}"/>
                </a:ext>
              </a:extLst>
            </p:cNvPr>
            <p:cNvGrpSpPr/>
            <p:nvPr/>
          </p:nvGrpSpPr>
          <p:grpSpPr>
            <a:xfrm>
              <a:off x="3358444" y="310442"/>
              <a:ext cx="8054623" cy="6191958"/>
              <a:chOff x="3358444" y="310442"/>
              <a:chExt cx="8054623" cy="6191958"/>
            </a:xfrm>
          </p:grpSpPr>
          <p:sp>
            <p:nvSpPr>
              <p:cNvPr id="7" name="Rectangle 6">
                <a:extLst>
                  <a:ext uri="{FF2B5EF4-FFF2-40B4-BE49-F238E27FC236}">
                    <a16:creationId xmlns:a16="http://schemas.microsoft.com/office/drawing/2014/main" id="{6B190BF1-A89E-6347-96AF-135C47F54013}"/>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pic>
            <p:nvPicPr>
              <p:cNvPr id="6" name="Image 5">
                <a:extLst>
                  <a:ext uri="{FF2B5EF4-FFF2-40B4-BE49-F238E27FC236}">
                    <a16:creationId xmlns:a16="http://schemas.microsoft.com/office/drawing/2014/main" id="{76C28464-5781-2443-94A4-D9057B8352B2}"/>
                  </a:ext>
                </a:extLst>
              </p:cNvPr>
              <p:cNvPicPr>
                <a:picLocks noChangeAspect="1"/>
              </p:cNvPicPr>
              <p:nvPr/>
            </p:nvPicPr>
            <p:blipFill rotWithShape="1">
              <a:blip r:embed="rId2"/>
              <a:srcRect r="295"/>
              <a:stretch/>
            </p:blipFill>
            <p:spPr>
              <a:xfrm>
                <a:off x="3984348" y="1297959"/>
                <a:ext cx="6788427" cy="4974253"/>
              </a:xfrm>
              <a:prstGeom prst="rect">
                <a:avLst/>
              </a:prstGeom>
            </p:spPr>
          </p:pic>
        </p:grpSp>
        <p:sp>
          <p:nvSpPr>
            <p:cNvPr id="9" name="Rectangle 8">
              <a:extLst>
                <a:ext uri="{FF2B5EF4-FFF2-40B4-BE49-F238E27FC236}">
                  <a16:creationId xmlns:a16="http://schemas.microsoft.com/office/drawing/2014/main" id="{8867BBFE-83C6-C84E-9E60-E11AF8451090}"/>
                </a:ext>
              </a:extLst>
            </p:cNvPr>
            <p:cNvSpPr/>
            <p:nvPr/>
          </p:nvSpPr>
          <p:spPr>
            <a:xfrm>
              <a:off x="3984348" y="60223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 P1-5</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
        <p:nvSpPr>
          <p:cNvPr id="11" name="Rectangle 10">
            <a:extLst>
              <a:ext uri="{FF2B5EF4-FFF2-40B4-BE49-F238E27FC236}">
                <a16:creationId xmlns:a16="http://schemas.microsoft.com/office/drawing/2014/main" id="{E1B1A610-30EE-D547-AE31-3E543EED7A6C}"/>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dirty="0"/>
              <a:t>Singleton</a:t>
            </a:r>
          </a:p>
          <a:p>
            <a:pPr algn="ctr"/>
            <a:endParaRPr lang="fr-FR" dirty="0"/>
          </a:p>
        </p:txBody>
      </p:sp>
      <p:grpSp>
        <p:nvGrpSpPr>
          <p:cNvPr id="12" name="Groupe 11">
            <a:extLst>
              <a:ext uri="{FF2B5EF4-FFF2-40B4-BE49-F238E27FC236}">
                <a16:creationId xmlns:a16="http://schemas.microsoft.com/office/drawing/2014/main" id="{3D69BEA2-177E-2740-9C16-661120BE6239}"/>
              </a:ext>
            </a:extLst>
          </p:cNvPr>
          <p:cNvGrpSpPr/>
          <p:nvPr/>
        </p:nvGrpSpPr>
        <p:grpSpPr>
          <a:xfrm>
            <a:off x="3358445" y="322016"/>
            <a:ext cx="8014406" cy="6191958"/>
            <a:chOff x="3358444" y="310442"/>
            <a:chExt cx="8054623" cy="6191958"/>
          </a:xfrm>
        </p:grpSpPr>
        <p:grpSp>
          <p:nvGrpSpPr>
            <p:cNvPr id="13" name="Groupe 12">
              <a:extLst>
                <a:ext uri="{FF2B5EF4-FFF2-40B4-BE49-F238E27FC236}">
                  <a16:creationId xmlns:a16="http://schemas.microsoft.com/office/drawing/2014/main" id="{285FC9CE-0D4E-C045-AE03-DD94647E598A}"/>
                </a:ext>
              </a:extLst>
            </p:cNvPr>
            <p:cNvGrpSpPr/>
            <p:nvPr/>
          </p:nvGrpSpPr>
          <p:grpSpPr>
            <a:xfrm>
              <a:off x="3358444" y="310442"/>
              <a:ext cx="8054623" cy="6191958"/>
              <a:chOff x="3358444" y="310442"/>
              <a:chExt cx="8054623" cy="6191958"/>
            </a:xfrm>
          </p:grpSpPr>
          <p:sp>
            <p:nvSpPr>
              <p:cNvPr id="15" name="Rectangle 14">
                <a:extLst>
                  <a:ext uri="{FF2B5EF4-FFF2-40B4-BE49-F238E27FC236}">
                    <a16:creationId xmlns:a16="http://schemas.microsoft.com/office/drawing/2014/main" id="{1A9CC4A7-1944-4840-BE7A-EC73D24FF33C}"/>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pic>
            <p:nvPicPr>
              <p:cNvPr id="16" name="Image 15">
                <a:extLst>
                  <a:ext uri="{FF2B5EF4-FFF2-40B4-BE49-F238E27FC236}">
                    <a16:creationId xmlns:a16="http://schemas.microsoft.com/office/drawing/2014/main" id="{19521612-B877-A34D-9C58-D598A29E7AEC}"/>
                  </a:ext>
                </a:extLst>
              </p:cNvPr>
              <p:cNvPicPr>
                <a:picLocks noChangeAspect="1"/>
              </p:cNvPicPr>
              <p:nvPr/>
            </p:nvPicPr>
            <p:blipFill>
              <a:blip r:embed="rId3"/>
              <a:stretch>
                <a:fillRect/>
              </a:stretch>
            </p:blipFill>
            <p:spPr>
              <a:xfrm>
                <a:off x="4444519" y="2058201"/>
                <a:ext cx="4859130" cy="2111103"/>
              </a:xfrm>
              <a:prstGeom prst="rect">
                <a:avLst/>
              </a:prstGeom>
            </p:spPr>
          </p:pic>
        </p:grpSp>
        <p:sp>
          <p:nvSpPr>
            <p:cNvPr id="14" name="Rectangle 13">
              <a:extLst>
                <a:ext uri="{FF2B5EF4-FFF2-40B4-BE49-F238E27FC236}">
                  <a16:creationId xmlns:a16="http://schemas.microsoft.com/office/drawing/2014/main" id="{5D426C15-681E-1546-A5C0-01EBACF4899E}"/>
                </a:ext>
              </a:extLst>
            </p:cNvPr>
            <p:cNvSpPr/>
            <p:nvPr/>
          </p:nvSpPr>
          <p:spPr>
            <a:xfrm>
              <a:off x="3984348" y="60223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
        <p:nvSpPr>
          <p:cNvPr id="17" name="Rectangle 16">
            <a:extLst>
              <a:ext uri="{FF2B5EF4-FFF2-40B4-BE49-F238E27FC236}">
                <a16:creationId xmlns:a16="http://schemas.microsoft.com/office/drawing/2014/main" id="{A88C6F52-BF51-6947-ADF9-38C555B94EAB}"/>
              </a:ext>
            </a:extLst>
          </p:cNvPr>
          <p:cNvSpPr/>
          <p:nvPr/>
        </p:nvSpPr>
        <p:spPr>
          <a:xfrm>
            <a:off x="4567142" y="1225918"/>
            <a:ext cx="6487161"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Diagramme de classes</a:t>
            </a:r>
            <a:endParaRPr lang="fr-FR" dirty="0">
              <a:solidFill>
                <a:schemeClr val="bg1"/>
              </a:solidFill>
            </a:endParaRPr>
          </a:p>
        </p:txBody>
      </p:sp>
    </p:spTree>
    <p:extLst>
      <p:ext uri="{BB962C8B-B14F-4D97-AF65-F5344CB8AC3E}">
        <p14:creationId xmlns:p14="http://schemas.microsoft.com/office/powerpoint/2010/main" val="531112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B2431E-099E-9D44-8622-7128443838F7}"/>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dirty="0" err="1"/>
              <a:t>Facade</a:t>
            </a:r>
            <a:endParaRPr lang="fr-FR" dirty="0"/>
          </a:p>
          <a:p>
            <a:pPr algn="ctr"/>
            <a:endParaRPr lang="fr-FR" dirty="0"/>
          </a:p>
        </p:txBody>
      </p:sp>
      <p:sp>
        <p:nvSpPr>
          <p:cNvPr id="3" name="Rectangle 2">
            <a:extLst>
              <a:ext uri="{FF2B5EF4-FFF2-40B4-BE49-F238E27FC236}">
                <a16:creationId xmlns:a16="http://schemas.microsoft.com/office/drawing/2014/main" id="{0876320F-1DC0-BC4D-8F93-8C038A7779D1}"/>
              </a:ext>
            </a:extLst>
          </p:cNvPr>
          <p:cNvSpPr/>
          <p:nvPr/>
        </p:nvSpPr>
        <p:spPr>
          <a:xfrm>
            <a:off x="3335583" y="377190"/>
            <a:ext cx="7814381" cy="56121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fr-FR" sz="1400" dirty="0">
              <a:solidFill>
                <a:schemeClr val="bg1"/>
              </a:solidFill>
            </a:endParaRPr>
          </a:p>
        </p:txBody>
      </p:sp>
      <p:sp>
        <p:nvSpPr>
          <p:cNvPr id="5" name="Rectangle 4">
            <a:extLst>
              <a:ext uri="{FF2B5EF4-FFF2-40B4-BE49-F238E27FC236}">
                <a16:creationId xmlns:a16="http://schemas.microsoft.com/office/drawing/2014/main" id="{5ED0D6E9-F1AA-5D47-93C4-DCF3C80BB7C6}"/>
              </a:ext>
            </a:extLst>
          </p:cNvPr>
          <p:cNvSpPr/>
          <p:nvPr/>
        </p:nvSpPr>
        <p:spPr>
          <a:xfrm>
            <a:off x="3726581" y="636958"/>
            <a:ext cx="5657155"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err="1"/>
              <a:t>Facade</a:t>
            </a:r>
            <a:endParaRPr lang="fr-FR" dirty="0"/>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sp>
        <p:nvSpPr>
          <p:cNvPr id="6" name="Rectangle 5">
            <a:extLst>
              <a:ext uri="{FF2B5EF4-FFF2-40B4-BE49-F238E27FC236}">
                <a16:creationId xmlns:a16="http://schemas.microsoft.com/office/drawing/2014/main" id="{0EA50494-EFA5-A347-9E6F-471EF8F2FCB9}"/>
              </a:ext>
            </a:extLst>
          </p:cNvPr>
          <p:cNvSpPr/>
          <p:nvPr/>
        </p:nvSpPr>
        <p:spPr>
          <a:xfrm>
            <a:off x="3726581" y="1056760"/>
            <a:ext cx="7037875" cy="14772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600" dirty="0"/>
          </a:p>
          <a:p>
            <a:endParaRPr lang="fr-FR" sz="1600" dirty="0"/>
          </a:p>
          <a:p>
            <a:endParaRPr lang="fr-FR" sz="1600" dirty="0"/>
          </a:p>
          <a:p>
            <a:r>
              <a:rPr lang="fr-FR" sz="1600" dirty="0"/>
              <a:t>Une bonne pratique de conception est d'essayer de limiter le couplage existant entre des fonctionnalités proposées par différentes entités. Dans la pratique, il est préférable de développer un petit nombre de classes et de proposer une classe pour les utiliser. C'est ce que propose le motif de conception façade.</a:t>
            </a:r>
            <a:endParaRPr lang="fr-FR" sz="1600" dirty="0">
              <a:solidFill>
                <a:schemeClr val="bg1"/>
              </a:solidFill>
            </a:endParaRPr>
          </a:p>
          <a:p>
            <a:endParaRPr lang="fr-FR" sz="1600" dirty="0"/>
          </a:p>
          <a:p>
            <a:r>
              <a:rPr lang="fr-FR" sz="1600" dirty="0"/>
              <a:t> </a:t>
            </a:r>
            <a:endParaRPr lang="fr-FR" sz="1600" dirty="0">
              <a:solidFill>
                <a:schemeClr val="bg1"/>
              </a:solidFill>
            </a:endParaRPr>
          </a:p>
          <a:p>
            <a:r>
              <a:rPr lang="fr-FR" sz="1600" dirty="0">
                <a:solidFill>
                  <a:schemeClr val="bg1"/>
                </a:solidFill>
              </a:rPr>
              <a:t> </a:t>
            </a:r>
          </a:p>
          <a:p>
            <a:endParaRPr lang="fr-FR" sz="1600" dirty="0">
              <a:solidFill>
                <a:schemeClr val="bg1"/>
              </a:solidFill>
            </a:endParaRPr>
          </a:p>
        </p:txBody>
      </p:sp>
      <p:pic>
        <p:nvPicPr>
          <p:cNvPr id="7" name="Image 6">
            <a:extLst>
              <a:ext uri="{FF2B5EF4-FFF2-40B4-BE49-F238E27FC236}">
                <a16:creationId xmlns:a16="http://schemas.microsoft.com/office/drawing/2014/main" id="{627C9673-BC3D-3E40-88DC-A2F22C9459D4}"/>
              </a:ext>
            </a:extLst>
          </p:cNvPr>
          <p:cNvPicPr>
            <a:picLocks noChangeAspect="1"/>
          </p:cNvPicPr>
          <p:nvPr/>
        </p:nvPicPr>
        <p:blipFill>
          <a:blip r:embed="rId2"/>
          <a:stretch>
            <a:fillRect/>
          </a:stretch>
        </p:blipFill>
        <p:spPr>
          <a:xfrm>
            <a:off x="4977114" y="2319962"/>
            <a:ext cx="4548851" cy="2820753"/>
          </a:xfrm>
          <a:prstGeom prst="rect">
            <a:avLst/>
          </a:prstGeom>
        </p:spPr>
      </p:pic>
    </p:spTree>
    <p:extLst>
      <p:ext uri="{BB962C8B-B14F-4D97-AF65-F5344CB8AC3E}">
        <p14:creationId xmlns:p14="http://schemas.microsoft.com/office/powerpoint/2010/main" val="1486875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B2431E-099E-9D44-8622-7128443838F7}"/>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dirty="0"/>
              <a:t>Décorateur</a:t>
            </a:r>
          </a:p>
          <a:p>
            <a:pPr algn="ctr"/>
            <a:endParaRPr lang="fr-FR" dirty="0"/>
          </a:p>
        </p:txBody>
      </p:sp>
      <p:sp>
        <p:nvSpPr>
          <p:cNvPr id="3" name="Rectangle 2">
            <a:extLst>
              <a:ext uri="{FF2B5EF4-FFF2-40B4-BE49-F238E27FC236}">
                <a16:creationId xmlns:a16="http://schemas.microsoft.com/office/drawing/2014/main" id="{0876320F-1DC0-BC4D-8F93-8C038A7779D1}"/>
              </a:ext>
            </a:extLst>
          </p:cNvPr>
          <p:cNvSpPr/>
          <p:nvPr/>
        </p:nvSpPr>
        <p:spPr>
          <a:xfrm>
            <a:off x="3335583" y="377190"/>
            <a:ext cx="7814381" cy="56121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fr-FR" sz="1400" dirty="0">
              <a:solidFill>
                <a:schemeClr val="bg1"/>
              </a:solidFill>
            </a:endParaRPr>
          </a:p>
        </p:txBody>
      </p:sp>
      <p:sp>
        <p:nvSpPr>
          <p:cNvPr id="5" name="Rectangle 4">
            <a:extLst>
              <a:ext uri="{FF2B5EF4-FFF2-40B4-BE49-F238E27FC236}">
                <a16:creationId xmlns:a16="http://schemas.microsoft.com/office/drawing/2014/main" id="{5ED0D6E9-F1AA-5D47-93C4-DCF3C80BB7C6}"/>
              </a:ext>
            </a:extLst>
          </p:cNvPr>
          <p:cNvSpPr/>
          <p:nvPr/>
        </p:nvSpPr>
        <p:spPr>
          <a:xfrm>
            <a:off x="3726581" y="636958"/>
            <a:ext cx="5657155"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Décorateur</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sp>
        <p:nvSpPr>
          <p:cNvPr id="6" name="Rectangle 5">
            <a:extLst>
              <a:ext uri="{FF2B5EF4-FFF2-40B4-BE49-F238E27FC236}">
                <a16:creationId xmlns:a16="http://schemas.microsoft.com/office/drawing/2014/main" id="{0EA50494-EFA5-A347-9E6F-471EF8F2FCB9}"/>
              </a:ext>
            </a:extLst>
          </p:cNvPr>
          <p:cNvSpPr/>
          <p:nvPr/>
        </p:nvSpPr>
        <p:spPr>
          <a:xfrm>
            <a:off x="3681951" y="1300659"/>
            <a:ext cx="7121643" cy="14352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dirty="0"/>
          </a:p>
          <a:p>
            <a:endParaRPr lang="fr-FR" sz="1400" dirty="0"/>
          </a:p>
          <a:p>
            <a:endParaRPr lang="fr-FR" sz="1400" dirty="0"/>
          </a:p>
          <a:p>
            <a:r>
              <a:rPr lang="fr-FR" sz="1400" dirty="0"/>
              <a:t>Le motif de conception décorateur permet d'ajouter des fonctionnalités à un objet en mettant en </a:t>
            </a:r>
            <a:r>
              <a:rPr lang="fr-FR" sz="1400" dirty="0" err="1"/>
              <a:t>oeuvre</a:t>
            </a:r>
            <a:r>
              <a:rPr lang="fr-FR" sz="1400" dirty="0"/>
              <a:t> une solution plus souple que l'héritage : il permet d'ajouter des fonctionnalités à une ou plusieurs méthodes existantes d'une classe dynamiquement grâce aux interfaces. Le motif décorateur repose sur deux entités :</a:t>
            </a:r>
          </a:p>
          <a:p>
            <a:r>
              <a:rPr lang="fr-FR" sz="1400" dirty="0"/>
              <a:t>le décoré : interface ou classe qui définit les fonctionnalités de base</a:t>
            </a:r>
          </a:p>
          <a:p>
            <a:r>
              <a:rPr lang="fr-FR" sz="1400" dirty="0"/>
              <a:t>le décorateur : classe enrichie qui contient les fonctionnalités de base plus celles ajoutées</a:t>
            </a:r>
          </a:p>
          <a:p>
            <a:endParaRPr lang="fr-FR" sz="1400" dirty="0"/>
          </a:p>
          <a:p>
            <a:r>
              <a:rPr lang="fr-FR" sz="1400" dirty="0"/>
              <a:t> </a:t>
            </a:r>
            <a:endParaRPr lang="fr-FR" sz="1400" dirty="0">
              <a:solidFill>
                <a:schemeClr val="bg1"/>
              </a:solidFill>
            </a:endParaRPr>
          </a:p>
          <a:p>
            <a:r>
              <a:rPr lang="fr-FR" sz="1400" dirty="0">
                <a:solidFill>
                  <a:schemeClr val="bg1"/>
                </a:solidFill>
              </a:rPr>
              <a:t> </a:t>
            </a:r>
          </a:p>
          <a:p>
            <a:endParaRPr lang="fr-FR" sz="1400" dirty="0">
              <a:solidFill>
                <a:schemeClr val="bg1"/>
              </a:solidFill>
            </a:endParaRPr>
          </a:p>
        </p:txBody>
      </p:sp>
      <p:pic>
        <p:nvPicPr>
          <p:cNvPr id="8" name="Image 7">
            <a:extLst>
              <a:ext uri="{FF2B5EF4-FFF2-40B4-BE49-F238E27FC236}">
                <a16:creationId xmlns:a16="http://schemas.microsoft.com/office/drawing/2014/main" id="{009359DF-D84B-6443-B53A-856F33657E37}"/>
              </a:ext>
            </a:extLst>
          </p:cNvPr>
          <p:cNvPicPr>
            <a:picLocks noChangeAspect="1"/>
          </p:cNvPicPr>
          <p:nvPr/>
        </p:nvPicPr>
        <p:blipFill>
          <a:blip r:embed="rId2"/>
          <a:stretch>
            <a:fillRect/>
          </a:stretch>
        </p:blipFill>
        <p:spPr>
          <a:xfrm>
            <a:off x="5056935" y="2735920"/>
            <a:ext cx="4104751" cy="2820753"/>
          </a:xfrm>
          <a:prstGeom prst="rect">
            <a:avLst/>
          </a:prstGeom>
        </p:spPr>
      </p:pic>
    </p:spTree>
    <p:extLst>
      <p:ext uri="{BB962C8B-B14F-4D97-AF65-F5344CB8AC3E}">
        <p14:creationId xmlns:p14="http://schemas.microsoft.com/office/powerpoint/2010/main" val="2717200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B2431E-099E-9D44-8622-7128443838F7}"/>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dirty="0"/>
              <a:t>Observer</a:t>
            </a:r>
          </a:p>
          <a:p>
            <a:pPr algn="ctr"/>
            <a:endParaRPr lang="fr-FR" dirty="0"/>
          </a:p>
        </p:txBody>
      </p:sp>
      <p:sp>
        <p:nvSpPr>
          <p:cNvPr id="3" name="Rectangle 2">
            <a:extLst>
              <a:ext uri="{FF2B5EF4-FFF2-40B4-BE49-F238E27FC236}">
                <a16:creationId xmlns:a16="http://schemas.microsoft.com/office/drawing/2014/main" id="{0876320F-1DC0-BC4D-8F93-8C038A7779D1}"/>
              </a:ext>
            </a:extLst>
          </p:cNvPr>
          <p:cNvSpPr/>
          <p:nvPr/>
        </p:nvSpPr>
        <p:spPr>
          <a:xfrm>
            <a:off x="3335583" y="377190"/>
            <a:ext cx="7814381" cy="56121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fr-FR" sz="1400" dirty="0">
              <a:solidFill>
                <a:schemeClr val="bg1"/>
              </a:solidFill>
            </a:endParaRPr>
          </a:p>
        </p:txBody>
      </p:sp>
      <p:sp>
        <p:nvSpPr>
          <p:cNvPr id="5" name="Rectangle 4">
            <a:extLst>
              <a:ext uri="{FF2B5EF4-FFF2-40B4-BE49-F238E27FC236}">
                <a16:creationId xmlns:a16="http://schemas.microsoft.com/office/drawing/2014/main" id="{5ED0D6E9-F1AA-5D47-93C4-DCF3C80BB7C6}"/>
              </a:ext>
            </a:extLst>
          </p:cNvPr>
          <p:cNvSpPr/>
          <p:nvPr/>
        </p:nvSpPr>
        <p:spPr>
          <a:xfrm>
            <a:off x="3726581" y="636958"/>
            <a:ext cx="5657155"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Observer</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sp>
        <p:nvSpPr>
          <p:cNvPr id="6" name="Rectangle 5">
            <a:extLst>
              <a:ext uri="{FF2B5EF4-FFF2-40B4-BE49-F238E27FC236}">
                <a16:creationId xmlns:a16="http://schemas.microsoft.com/office/drawing/2014/main" id="{0EA50494-EFA5-A347-9E6F-471EF8F2FCB9}"/>
              </a:ext>
            </a:extLst>
          </p:cNvPr>
          <p:cNvSpPr/>
          <p:nvPr/>
        </p:nvSpPr>
        <p:spPr>
          <a:xfrm>
            <a:off x="3681951" y="1504709"/>
            <a:ext cx="7121643" cy="1231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dirty="0"/>
          </a:p>
          <a:p>
            <a:endParaRPr lang="fr-FR" sz="1400" dirty="0"/>
          </a:p>
          <a:p>
            <a:endParaRPr lang="fr-FR" sz="1400" dirty="0"/>
          </a:p>
          <a:p>
            <a:r>
              <a:rPr lang="fr-FR" sz="1400" dirty="0"/>
              <a:t>Il est utilisé pour envoyer un signal à des modules qui jouent le rôle d'observateurs. En cas de notification, les observateurs effectuent alors l'action adéquate en fonction des informations qui parviennent depuis les modules qu'ils observent (les observables).</a:t>
            </a:r>
          </a:p>
          <a:p>
            <a:r>
              <a:rPr lang="fr-FR" sz="1400" dirty="0"/>
              <a:t>Il est recommandé dès qu'il est nécessaire de gérer des évènements, quand une classe déclenche l'exécution d'une ou plusieurs autres.</a:t>
            </a:r>
          </a:p>
          <a:p>
            <a:r>
              <a:rPr lang="fr-FR" sz="1400" dirty="0"/>
              <a:t> </a:t>
            </a:r>
            <a:endParaRPr lang="fr-FR" sz="1400" dirty="0">
              <a:solidFill>
                <a:schemeClr val="bg1"/>
              </a:solidFill>
            </a:endParaRPr>
          </a:p>
          <a:p>
            <a:r>
              <a:rPr lang="fr-FR" sz="1400" dirty="0">
                <a:solidFill>
                  <a:schemeClr val="bg1"/>
                </a:solidFill>
              </a:rPr>
              <a:t> </a:t>
            </a:r>
          </a:p>
          <a:p>
            <a:endParaRPr lang="fr-FR" sz="1400" dirty="0">
              <a:solidFill>
                <a:schemeClr val="bg1"/>
              </a:solidFill>
            </a:endParaRPr>
          </a:p>
        </p:txBody>
      </p:sp>
      <p:pic>
        <p:nvPicPr>
          <p:cNvPr id="8" name="Image 7">
            <a:extLst>
              <a:ext uri="{FF2B5EF4-FFF2-40B4-BE49-F238E27FC236}">
                <a16:creationId xmlns:a16="http://schemas.microsoft.com/office/drawing/2014/main" id="{009359DF-D84B-6443-B53A-856F33657E37}"/>
              </a:ext>
            </a:extLst>
          </p:cNvPr>
          <p:cNvPicPr>
            <a:picLocks noChangeAspect="1"/>
          </p:cNvPicPr>
          <p:nvPr/>
        </p:nvPicPr>
        <p:blipFill>
          <a:blip r:embed="rId2"/>
          <a:stretch>
            <a:fillRect/>
          </a:stretch>
        </p:blipFill>
        <p:spPr>
          <a:xfrm>
            <a:off x="5056935" y="3304322"/>
            <a:ext cx="4104751" cy="1822848"/>
          </a:xfrm>
          <a:prstGeom prst="rect">
            <a:avLst/>
          </a:prstGeom>
        </p:spPr>
      </p:pic>
    </p:spTree>
    <p:extLst>
      <p:ext uri="{BB962C8B-B14F-4D97-AF65-F5344CB8AC3E}">
        <p14:creationId xmlns:p14="http://schemas.microsoft.com/office/powerpoint/2010/main" val="1573599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B2431E-099E-9D44-8622-7128443838F7}"/>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dirty="0"/>
              <a:t>Observer</a:t>
            </a:r>
          </a:p>
          <a:p>
            <a:pPr algn="ctr"/>
            <a:endParaRPr lang="fr-FR" dirty="0"/>
          </a:p>
        </p:txBody>
      </p:sp>
      <p:sp>
        <p:nvSpPr>
          <p:cNvPr id="3" name="Rectangle 2">
            <a:extLst>
              <a:ext uri="{FF2B5EF4-FFF2-40B4-BE49-F238E27FC236}">
                <a16:creationId xmlns:a16="http://schemas.microsoft.com/office/drawing/2014/main" id="{0876320F-1DC0-BC4D-8F93-8C038A7779D1}"/>
              </a:ext>
            </a:extLst>
          </p:cNvPr>
          <p:cNvSpPr/>
          <p:nvPr/>
        </p:nvSpPr>
        <p:spPr>
          <a:xfrm>
            <a:off x="3335583" y="377190"/>
            <a:ext cx="7814381" cy="56121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fr-FR" sz="1400" dirty="0">
              <a:solidFill>
                <a:schemeClr val="bg1"/>
              </a:solidFill>
            </a:endParaRPr>
          </a:p>
        </p:txBody>
      </p:sp>
      <p:sp>
        <p:nvSpPr>
          <p:cNvPr id="5" name="Rectangle 4">
            <a:extLst>
              <a:ext uri="{FF2B5EF4-FFF2-40B4-BE49-F238E27FC236}">
                <a16:creationId xmlns:a16="http://schemas.microsoft.com/office/drawing/2014/main" id="{5ED0D6E9-F1AA-5D47-93C4-DCF3C80BB7C6}"/>
              </a:ext>
            </a:extLst>
          </p:cNvPr>
          <p:cNvSpPr/>
          <p:nvPr/>
        </p:nvSpPr>
        <p:spPr>
          <a:xfrm>
            <a:off x="3726581" y="636958"/>
            <a:ext cx="5657155"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err="1"/>
              <a:t>Builder</a:t>
            </a:r>
            <a:endParaRPr lang="fr-FR" dirty="0"/>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sp>
        <p:nvSpPr>
          <p:cNvPr id="6" name="Rectangle 5">
            <a:extLst>
              <a:ext uri="{FF2B5EF4-FFF2-40B4-BE49-F238E27FC236}">
                <a16:creationId xmlns:a16="http://schemas.microsoft.com/office/drawing/2014/main" id="{0EA50494-EFA5-A347-9E6F-471EF8F2FCB9}"/>
              </a:ext>
            </a:extLst>
          </p:cNvPr>
          <p:cNvSpPr/>
          <p:nvPr/>
        </p:nvSpPr>
        <p:spPr>
          <a:xfrm>
            <a:off x="3548488" y="1210961"/>
            <a:ext cx="7121643" cy="1231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dirty="0"/>
          </a:p>
          <a:p>
            <a:endParaRPr lang="fr-FR" sz="1400" dirty="0"/>
          </a:p>
          <a:p>
            <a:endParaRPr lang="fr-FR" sz="1400" dirty="0"/>
          </a:p>
          <a:p>
            <a:r>
              <a:rPr lang="fr-FR" sz="1400" dirty="0"/>
              <a:t>Le pattern </a:t>
            </a:r>
            <a:r>
              <a:rPr lang="fr-FR" sz="1400" dirty="0" err="1"/>
              <a:t>Builder</a:t>
            </a:r>
            <a:r>
              <a:rPr lang="fr-FR" sz="1400" dirty="0"/>
              <a:t> est utilisé pour la création d’objets complexes dont les différentes parties peuvent être de façon incrémentale. Une classe externe contrôle l’algorithme de construction. Il permet de dissocier la construction d’un objet de sa représentation, afin que le même processus de construction ait la possibilité de créer des représentations différentes   </a:t>
            </a:r>
            <a:endParaRPr lang="fr-FR" sz="1400" dirty="0">
              <a:solidFill>
                <a:schemeClr val="bg1"/>
              </a:solidFill>
            </a:endParaRPr>
          </a:p>
          <a:p>
            <a:r>
              <a:rPr lang="fr-FR" sz="1400" dirty="0">
                <a:solidFill>
                  <a:schemeClr val="bg1"/>
                </a:solidFill>
              </a:rPr>
              <a:t> </a:t>
            </a:r>
          </a:p>
          <a:p>
            <a:endParaRPr lang="fr-FR" sz="1400" dirty="0">
              <a:solidFill>
                <a:schemeClr val="bg1"/>
              </a:solidFill>
            </a:endParaRPr>
          </a:p>
        </p:txBody>
      </p:sp>
      <p:pic>
        <p:nvPicPr>
          <p:cNvPr id="8" name="Image 7">
            <a:extLst>
              <a:ext uri="{FF2B5EF4-FFF2-40B4-BE49-F238E27FC236}">
                <a16:creationId xmlns:a16="http://schemas.microsoft.com/office/drawing/2014/main" id="{009359DF-D84B-6443-B53A-856F33657E37}"/>
              </a:ext>
            </a:extLst>
          </p:cNvPr>
          <p:cNvPicPr>
            <a:picLocks noChangeAspect="1"/>
          </p:cNvPicPr>
          <p:nvPr/>
        </p:nvPicPr>
        <p:blipFill>
          <a:blip r:embed="rId2"/>
          <a:stretch>
            <a:fillRect/>
          </a:stretch>
        </p:blipFill>
        <p:spPr>
          <a:xfrm>
            <a:off x="4405577" y="3032567"/>
            <a:ext cx="4978159" cy="1422331"/>
          </a:xfrm>
          <a:prstGeom prst="rect">
            <a:avLst/>
          </a:prstGeom>
        </p:spPr>
      </p:pic>
    </p:spTree>
    <p:extLst>
      <p:ext uri="{BB962C8B-B14F-4D97-AF65-F5344CB8AC3E}">
        <p14:creationId xmlns:p14="http://schemas.microsoft.com/office/powerpoint/2010/main" val="2614015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B2431E-099E-9D44-8622-7128443838F7}"/>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r>
              <a:rPr lang="fr-FR" dirty="0"/>
              <a:t>Singleton</a:t>
            </a:r>
          </a:p>
          <a:p>
            <a:pPr algn="ctr"/>
            <a:endParaRPr lang="fr-FR" dirty="0"/>
          </a:p>
        </p:txBody>
      </p:sp>
      <p:sp>
        <p:nvSpPr>
          <p:cNvPr id="3" name="Rectangle 2">
            <a:extLst>
              <a:ext uri="{FF2B5EF4-FFF2-40B4-BE49-F238E27FC236}">
                <a16:creationId xmlns:a16="http://schemas.microsoft.com/office/drawing/2014/main" id="{0876320F-1DC0-BC4D-8F93-8C038A7779D1}"/>
              </a:ext>
            </a:extLst>
          </p:cNvPr>
          <p:cNvSpPr/>
          <p:nvPr/>
        </p:nvSpPr>
        <p:spPr>
          <a:xfrm>
            <a:off x="3335583" y="377190"/>
            <a:ext cx="7814381" cy="56121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fr-FR" sz="1400" dirty="0">
              <a:solidFill>
                <a:schemeClr val="bg1"/>
              </a:solidFill>
            </a:endParaRPr>
          </a:p>
        </p:txBody>
      </p:sp>
      <p:sp>
        <p:nvSpPr>
          <p:cNvPr id="5" name="Rectangle 4">
            <a:extLst>
              <a:ext uri="{FF2B5EF4-FFF2-40B4-BE49-F238E27FC236}">
                <a16:creationId xmlns:a16="http://schemas.microsoft.com/office/drawing/2014/main" id="{3891E6AE-F427-C24B-AB8C-5E9102024AEC}"/>
              </a:ext>
            </a:extLst>
          </p:cNvPr>
          <p:cNvSpPr/>
          <p:nvPr/>
        </p:nvSpPr>
        <p:spPr>
          <a:xfrm>
            <a:off x="3576110" y="2779322"/>
            <a:ext cx="5657155"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Fin</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spTree>
    <p:extLst>
      <p:ext uri="{BB962C8B-B14F-4D97-AF65-F5344CB8AC3E}">
        <p14:creationId xmlns:p14="http://schemas.microsoft.com/office/powerpoint/2010/main" val="2211171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92639B-7C0B-B146-B463-F3165D54EEBE}"/>
              </a:ext>
            </a:extLst>
          </p:cNvPr>
          <p:cNvSpPr>
            <a:spLocks noGrp="1"/>
          </p:cNvSpPr>
          <p:nvPr>
            <p:ph type="title"/>
          </p:nvPr>
        </p:nvSpPr>
        <p:spPr>
          <a:xfrm>
            <a:off x="838199" y="365125"/>
            <a:ext cx="10528139" cy="2667442"/>
          </a:xfrm>
        </p:spPr>
        <p:txBody>
          <a:bodyPr>
            <a:normAutofit/>
          </a:bodyPr>
          <a:lstStyle/>
          <a:p>
            <a:r>
              <a:rPr lang="fr-FR" sz="1600" dirty="0"/>
              <a:t>Public class </a:t>
            </a:r>
            <a:r>
              <a:rPr lang="fr-FR" sz="1600" dirty="0" err="1"/>
              <a:t>NomDeLaClasse</a:t>
            </a:r>
            <a:r>
              <a:rPr lang="fr-FR" sz="1600" dirty="0"/>
              <a:t> {</a:t>
            </a:r>
            <a:br>
              <a:rPr lang="fr-FR" sz="1600" dirty="0"/>
            </a:br>
            <a:r>
              <a:rPr lang="fr-FR" sz="1600" dirty="0" err="1"/>
              <a:t>typeJava</a:t>
            </a:r>
            <a:r>
              <a:rPr lang="fr-FR" sz="1600" dirty="0"/>
              <a:t> </a:t>
            </a:r>
            <a:r>
              <a:rPr lang="fr-FR" sz="1600" dirty="0" err="1"/>
              <a:t>nomDeVariableUn</a:t>
            </a:r>
            <a:r>
              <a:rPr lang="fr-FR" sz="1600" dirty="0"/>
              <a:t>;</a:t>
            </a:r>
            <a:br>
              <a:rPr lang="fr-FR" sz="1600" dirty="0"/>
            </a:br>
            <a:br>
              <a:rPr lang="fr-FR" sz="1600" dirty="0"/>
            </a:br>
            <a:r>
              <a:rPr lang="fr-FR" sz="1600" dirty="0"/>
              <a:t>public </a:t>
            </a:r>
            <a:r>
              <a:rPr lang="fr-FR" sz="1600" dirty="0" err="1"/>
              <a:t>typeJava</a:t>
            </a:r>
            <a:r>
              <a:rPr lang="fr-FR" sz="1600" dirty="0"/>
              <a:t> </a:t>
            </a:r>
            <a:r>
              <a:rPr lang="fr-FR" sz="1600" dirty="0" err="1"/>
              <a:t>nomDeLaMethode</a:t>
            </a:r>
            <a:r>
              <a:rPr lang="fr-FR" sz="1600" dirty="0"/>
              <a:t>(){</a:t>
            </a:r>
            <a:br>
              <a:rPr lang="fr-FR" sz="1600" dirty="0"/>
            </a:br>
            <a:r>
              <a:rPr lang="fr-FR" sz="1600" dirty="0" err="1"/>
              <a:t>typeJava</a:t>
            </a:r>
            <a:r>
              <a:rPr lang="fr-FR" sz="1600" dirty="0"/>
              <a:t> </a:t>
            </a:r>
            <a:r>
              <a:rPr lang="fr-FR" sz="1600" dirty="0" err="1"/>
              <a:t>nomDeVariableDeux</a:t>
            </a:r>
            <a:r>
              <a:rPr lang="fr-FR" sz="1600" dirty="0"/>
              <a:t>;</a:t>
            </a:r>
            <a:br>
              <a:rPr lang="fr-FR" sz="1600" dirty="0"/>
            </a:br>
            <a:r>
              <a:rPr lang="fr-FR" sz="1600" dirty="0"/>
              <a:t>------- instructions ----;</a:t>
            </a:r>
            <a:br>
              <a:rPr lang="fr-FR" sz="1600" dirty="0"/>
            </a:br>
            <a:r>
              <a:rPr lang="fr-FR" sz="1600" dirty="0"/>
              <a:t>------ instructions -----;</a:t>
            </a:r>
            <a:br>
              <a:rPr lang="fr-FR" sz="1600" dirty="0"/>
            </a:br>
            <a:br>
              <a:rPr lang="fr-FR" sz="1600" dirty="0"/>
            </a:br>
            <a:r>
              <a:rPr lang="fr-FR" sz="1600" dirty="0"/>
              <a:t>}</a:t>
            </a:r>
            <a:br>
              <a:rPr lang="fr-FR" sz="1600" dirty="0"/>
            </a:br>
            <a:r>
              <a:rPr lang="fr-FR" sz="1600" dirty="0"/>
              <a:t>}</a:t>
            </a:r>
          </a:p>
        </p:txBody>
      </p:sp>
      <p:sp>
        <p:nvSpPr>
          <p:cNvPr id="4" name="Titre 1">
            <a:extLst>
              <a:ext uri="{FF2B5EF4-FFF2-40B4-BE49-F238E27FC236}">
                <a16:creationId xmlns:a16="http://schemas.microsoft.com/office/drawing/2014/main" id="{3094796F-28F6-374B-88EC-701B4455AC90}"/>
              </a:ext>
            </a:extLst>
          </p:cNvPr>
          <p:cNvSpPr txBox="1">
            <a:spLocks/>
          </p:cNvSpPr>
          <p:nvPr/>
        </p:nvSpPr>
        <p:spPr>
          <a:xfrm>
            <a:off x="838199" y="2882096"/>
            <a:ext cx="9879958" cy="15510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dirty="0"/>
              <a:t>Types Java</a:t>
            </a:r>
          </a:p>
          <a:p>
            <a:endParaRPr lang="fr-FR" sz="1600" dirty="0"/>
          </a:p>
          <a:p>
            <a:pPr marL="285750" indent="-285750">
              <a:buFont typeface="Arial" panose="020B0604020202020204" pitchFamily="34" charset="0"/>
              <a:buChar char="•"/>
            </a:pPr>
            <a:r>
              <a:rPr lang="fr-FR" sz="1600" dirty="0"/>
              <a:t> Variables simples :  </a:t>
            </a:r>
            <a:r>
              <a:rPr lang="fr-FR" sz="1600" dirty="0" err="1"/>
              <a:t>int</a:t>
            </a:r>
            <a:r>
              <a:rPr lang="fr-FR" sz="1600" dirty="0"/>
              <a:t>, double, </a:t>
            </a:r>
            <a:r>
              <a:rPr lang="fr-FR" sz="1600" dirty="0" err="1"/>
              <a:t>float</a:t>
            </a:r>
            <a:r>
              <a:rPr lang="fr-FR" sz="1600" dirty="0"/>
              <a:t>, String</a:t>
            </a:r>
          </a:p>
          <a:p>
            <a:pPr marL="285750" indent="-285750">
              <a:buFont typeface="Arial" panose="020B0604020202020204" pitchFamily="34" charset="0"/>
              <a:buChar char="•"/>
            </a:pPr>
            <a:r>
              <a:rPr lang="fr-FR" sz="1600" dirty="0"/>
              <a:t> Listes : Tableaux : </a:t>
            </a:r>
            <a:r>
              <a:rPr lang="fr-FR" sz="1600" dirty="0" err="1"/>
              <a:t>int</a:t>
            </a:r>
            <a:r>
              <a:rPr lang="fr-FR" sz="1600" dirty="0"/>
              <a:t>[], </a:t>
            </a:r>
            <a:r>
              <a:rPr lang="fr-FR" sz="1600" dirty="0" err="1"/>
              <a:t>ArrayList</a:t>
            </a:r>
            <a:r>
              <a:rPr lang="fr-FR" sz="1600" dirty="0"/>
              <a:t>&lt;</a:t>
            </a:r>
            <a:r>
              <a:rPr lang="fr-FR" sz="1600" dirty="0" err="1"/>
              <a:t>typeJava</a:t>
            </a:r>
            <a:r>
              <a:rPr lang="fr-FR" sz="1600" dirty="0"/>
              <a:t>&gt;</a:t>
            </a:r>
          </a:p>
          <a:p>
            <a:endParaRPr lang="fr-FR" sz="1600" dirty="0"/>
          </a:p>
          <a:p>
            <a:br>
              <a:rPr lang="fr-FR" sz="1600" dirty="0"/>
            </a:br>
            <a:endParaRPr lang="fr-FR" sz="1600" dirty="0"/>
          </a:p>
        </p:txBody>
      </p:sp>
      <p:sp>
        <p:nvSpPr>
          <p:cNvPr id="6" name="Titre 1">
            <a:extLst>
              <a:ext uri="{FF2B5EF4-FFF2-40B4-BE49-F238E27FC236}">
                <a16:creationId xmlns:a16="http://schemas.microsoft.com/office/drawing/2014/main" id="{3931F051-0198-DE42-9DD2-667816C12D10}"/>
              </a:ext>
            </a:extLst>
          </p:cNvPr>
          <p:cNvSpPr txBox="1">
            <a:spLocks/>
          </p:cNvSpPr>
          <p:nvPr/>
        </p:nvSpPr>
        <p:spPr>
          <a:xfrm>
            <a:off x="838198" y="4044828"/>
            <a:ext cx="10435543" cy="22865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dirty="0"/>
              <a:t>Structures de contrôle</a:t>
            </a:r>
          </a:p>
          <a:p>
            <a:endParaRPr lang="fr-FR" sz="1600" dirty="0"/>
          </a:p>
          <a:p>
            <a:r>
              <a:rPr lang="fr-FR" sz="1600" dirty="0"/>
              <a:t>if (condition) {</a:t>
            </a:r>
          </a:p>
          <a:p>
            <a:r>
              <a:rPr lang="fr-FR" sz="1600" dirty="0"/>
              <a:t>Instructions…..</a:t>
            </a:r>
          </a:p>
          <a:p>
            <a:r>
              <a:rPr lang="fr-FR" sz="1600" dirty="0"/>
              <a:t>}</a:t>
            </a:r>
          </a:p>
          <a:p>
            <a:endParaRPr lang="fr-FR" sz="1600" dirty="0"/>
          </a:p>
          <a:p>
            <a:br>
              <a:rPr lang="fr-FR" sz="1600" dirty="0"/>
            </a:br>
            <a:endParaRPr lang="fr-FR" sz="1600" dirty="0"/>
          </a:p>
        </p:txBody>
      </p:sp>
    </p:spTree>
    <p:extLst>
      <p:ext uri="{BB962C8B-B14F-4D97-AF65-F5344CB8AC3E}">
        <p14:creationId xmlns:p14="http://schemas.microsoft.com/office/powerpoint/2010/main" val="250561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190BF1-A89E-6347-96AF-135C47F54013}"/>
              </a:ext>
            </a:extLst>
          </p:cNvPr>
          <p:cNvSpPr/>
          <p:nvPr/>
        </p:nvSpPr>
        <p:spPr>
          <a:xfrm>
            <a:off x="3358444" y="310442"/>
            <a:ext cx="7591777" cy="61355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Exercice P1-4-a</a:t>
            </a:r>
          </a:p>
          <a:p>
            <a:r>
              <a:rPr lang="fr-FR" dirty="0"/>
              <a:t> </a:t>
            </a:r>
          </a:p>
          <a:p>
            <a:r>
              <a:rPr lang="fr-FR" dirty="0"/>
              <a:t>Soit un objet Personne défini par son </a:t>
            </a:r>
            <a:r>
              <a:rPr lang="fr-FR" b="1" dirty="0"/>
              <a:t>nom</a:t>
            </a:r>
            <a:r>
              <a:rPr lang="fr-FR" dirty="0"/>
              <a:t> de type chaine de caractères et son </a:t>
            </a:r>
            <a:r>
              <a:rPr lang="fr-FR" b="1" dirty="0"/>
              <a:t>âge</a:t>
            </a:r>
            <a:r>
              <a:rPr lang="fr-FR" dirty="0"/>
              <a:t> de type entier.</a:t>
            </a:r>
          </a:p>
          <a:p>
            <a:pPr marL="342900" indent="-342900">
              <a:buFont typeface="+mj-lt"/>
              <a:buAutoNum type="arabicPeriod"/>
            </a:pPr>
            <a:r>
              <a:rPr lang="fr-FR" dirty="0"/>
              <a:t>Créer la classe Personne avec ses attributs et les méthodes de base (getter et setter) y compris un constructeur .</a:t>
            </a:r>
          </a:p>
          <a:p>
            <a:pPr marL="342900" indent="-342900">
              <a:buFont typeface="+mj-lt"/>
              <a:buAutoNum type="arabicPeriod"/>
            </a:pPr>
            <a:r>
              <a:rPr lang="fr-FR" dirty="0"/>
              <a:t>Créer une méthode display() permettant d’afficher une Personne</a:t>
            </a:r>
          </a:p>
          <a:p>
            <a:pPr marL="342900" indent="-342900">
              <a:buFont typeface="+mj-lt"/>
              <a:buAutoNum type="arabicPeriod"/>
            </a:pPr>
            <a:r>
              <a:rPr lang="fr-FR" dirty="0"/>
              <a:t>Créer une méthode </a:t>
            </a:r>
            <a:r>
              <a:rPr lang="fr-FR" dirty="0" err="1"/>
              <a:t>lifeStatus</a:t>
            </a:r>
            <a:r>
              <a:rPr lang="fr-FR" dirty="0"/>
              <a:t>() qui en fonction de l'âge de la personne retourne une chaine de caractère indiquant si la personne est un enfant, un adolescent ou bien un adulte :</a:t>
            </a:r>
          </a:p>
          <a:p>
            <a:pPr marL="800100" lvl="1" indent="-342900">
              <a:buFont typeface="Arial" panose="020B0604020202020204" pitchFamily="34" charset="0"/>
              <a:buChar char="•"/>
            </a:pPr>
            <a:r>
              <a:rPr lang="fr-FR" dirty="0"/>
              <a:t>	âge &gt;= 10 =&gt; «Enfant  »</a:t>
            </a:r>
          </a:p>
          <a:p>
            <a:pPr marL="800100" lvl="1" indent="-342900">
              <a:buFont typeface="Arial" panose="020B0604020202020204" pitchFamily="34" charset="0"/>
              <a:buChar char="•"/>
            </a:pPr>
            <a:r>
              <a:rPr lang="fr-FR" dirty="0"/>
              <a:t>	âge &gt;10 et âge &lt;18 =&gt; « adolescent »</a:t>
            </a:r>
          </a:p>
          <a:p>
            <a:pPr marL="800100" lvl="1" indent="-342900">
              <a:buFont typeface="Arial" panose="020B0604020202020204" pitchFamily="34" charset="0"/>
              <a:buChar char="•"/>
            </a:pPr>
            <a:r>
              <a:rPr lang="fr-FR" dirty="0"/>
              <a:t>	âge &gt;= 18 =&gt; « adulte »</a:t>
            </a:r>
          </a:p>
          <a:p>
            <a:pPr marL="342900" indent="-342900">
              <a:buFont typeface="+mj-lt"/>
              <a:buAutoNum type="arabicPeriod"/>
            </a:pPr>
            <a:endParaRPr lang="fr-FR" dirty="0"/>
          </a:p>
          <a:p>
            <a:pPr marL="342900" indent="-342900">
              <a:buFont typeface="+mj-lt"/>
              <a:buAutoNum type="arabicPeriod"/>
            </a:pPr>
            <a:r>
              <a:rPr lang="fr-FR" dirty="0"/>
              <a:t> Créer les personne suivantes : </a:t>
            </a:r>
            <a:r>
              <a:rPr lang="fr-FR" dirty="0" err="1"/>
              <a:t>personneUn</a:t>
            </a:r>
            <a:r>
              <a:rPr lang="fr-FR" dirty="0"/>
              <a:t>(«Nico», 9), </a:t>
            </a:r>
            <a:r>
              <a:rPr lang="fr-FR" dirty="0" err="1"/>
              <a:t>personneDeux</a:t>
            </a:r>
            <a:r>
              <a:rPr lang="fr-FR" dirty="0"/>
              <a:t>(« Lyne», 23)</a:t>
            </a:r>
          </a:p>
          <a:p>
            <a:pPr marL="342900" indent="-342900">
              <a:buFont typeface="+mj-lt"/>
              <a:buAutoNum type="arabicPeriod"/>
            </a:pPr>
            <a:r>
              <a:rPr lang="fr-FR" dirty="0"/>
              <a:t>Afficher les personnes créées</a:t>
            </a:r>
          </a:p>
          <a:p>
            <a:pPr marL="342900" indent="-342900">
              <a:buFont typeface="+mj-lt"/>
              <a:buAutoNum type="arabicPeriod"/>
            </a:pPr>
            <a:r>
              <a:rPr lang="fr-FR" dirty="0"/>
              <a:t>Indiquer la période de vie (</a:t>
            </a:r>
            <a:r>
              <a:rPr lang="fr-FR" dirty="0" err="1"/>
              <a:t>lifeStatus</a:t>
            </a:r>
            <a:r>
              <a:rPr lang="fr-FR" dirty="0"/>
              <a:t>) de chacune des personnes créées. </a:t>
            </a:r>
          </a:p>
          <a:p>
            <a:pPr marL="342900" indent="-342900">
              <a:buFont typeface="+mj-lt"/>
              <a:buAutoNum type="arabicPeriod"/>
            </a:pPr>
            <a:r>
              <a:rPr lang="fr-FR" dirty="0"/>
              <a:t>Créer une liste de personnes composé de 10 personnes et afficher la personne la plus </a:t>
            </a:r>
            <a:r>
              <a:rPr lang="fr-FR" dirty="0" err="1"/>
              <a:t>agée</a:t>
            </a:r>
            <a:endParaRPr lang="fr-FR" dirty="0"/>
          </a:p>
          <a:p>
            <a:pPr algn="ctr"/>
            <a:endParaRPr lang="fr-FR" dirty="0">
              <a:solidFill>
                <a:schemeClr val="bg1"/>
              </a:solidFill>
            </a:endParaRPr>
          </a:p>
        </p:txBody>
      </p:sp>
      <p:sp>
        <p:nvSpPr>
          <p:cNvPr id="8" name="Rectangle 7">
            <a:extLst>
              <a:ext uri="{FF2B5EF4-FFF2-40B4-BE49-F238E27FC236}">
                <a16:creationId xmlns:a16="http://schemas.microsoft.com/office/drawing/2014/main" id="{C60757E0-DF3A-8B4F-86AE-692A6E825C66}"/>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Première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Variables, Types, Listes</a:t>
            </a:r>
          </a:p>
          <a:p>
            <a:pPr marL="285750" indent="-285750">
              <a:buFont typeface="Arial" panose="020B0604020202020204" pitchFamily="34" charset="0"/>
              <a:buChar char="•"/>
            </a:pPr>
            <a:r>
              <a:rPr lang="fr-FR" dirty="0"/>
              <a:t>Structures de contrôle</a:t>
            </a:r>
          </a:p>
          <a:p>
            <a:pPr marL="285750" indent="-285750">
              <a:buFont typeface="Arial" panose="020B0604020202020204" pitchFamily="34" charset="0"/>
              <a:buChar char="•"/>
            </a:pPr>
            <a:r>
              <a:rPr lang="fr-FR" dirty="0"/>
              <a:t>Boucles</a:t>
            </a:r>
          </a:p>
          <a:p>
            <a:pPr marL="285750" indent="-285750">
              <a:buFont typeface="Arial" panose="020B0604020202020204" pitchFamily="34" charset="0"/>
              <a:buChar char="•"/>
            </a:pPr>
            <a:r>
              <a:rPr lang="fr-FR" dirty="0"/>
              <a:t>Classes, attributs, méthodes</a:t>
            </a:r>
          </a:p>
          <a:p>
            <a:pPr algn="ctr"/>
            <a:endParaRPr lang="fr-FR" dirty="0"/>
          </a:p>
        </p:txBody>
      </p:sp>
    </p:spTree>
    <p:extLst>
      <p:ext uri="{BB962C8B-B14F-4D97-AF65-F5344CB8AC3E}">
        <p14:creationId xmlns:p14="http://schemas.microsoft.com/office/powerpoint/2010/main" val="288508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A822410E-D014-9D4F-8781-7EFA9E18CB50}"/>
              </a:ext>
            </a:extLst>
          </p:cNvPr>
          <p:cNvGrpSpPr/>
          <p:nvPr/>
        </p:nvGrpSpPr>
        <p:grpSpPr>
          <a:xfrm>
            <a:off x="3358445" y="310442"/>
            <a:ext cx="8014406" cy="6191958"/>
            <a:chOff x="3358444" y="310442"/>
            <a:chExt cx="8054623" cy="6191958"/>
          </a:xfrm>
        </p:grpSpPr>
        <p:grpSp>
          <p:nvGrpSpPr>
            <p:cNvPr id="8" name="Groupe 7">
              <a:extLst>
                <a:ext uri="{FF2B5EF4-FFF2-40B4-BE49-F238E27FC236}">
                  <a16:creationId xmlns:a16="http://schemas.microsoft.com/office/drawing/2014/main" id="{C3A33DFD-A35C-2145-9051-0B402BF4D709}"/>
                </a:ext>
              </a:extLst>
            </p:cNvPr>
            <p:cNvGrpSpPr/>
            <p:nvPr/>
          </p:nvGrpSpPr>
          <p:grpSpPr>
            <a:xfrm>
              <a:off x="3358444" y="310442"/>
              <a:ext cx="8054623" cy="6191958"/>
              <a:chOff x="3358444" y="310442"/>
              <a:chExt cx="8054623" cy="6191958"/>
            </a:xfrm>
          </p:grpSpPr>
          <p:sp>
            <p:nvSpPr>
              <p:cNvPr id="7" name="Rectangle 6">
                <a:extLst>
                  <a:ext uri="{FF2B5EF4-FFF2-40B4-BE49-F238E27FC236}">
                    <a16:creationId xmlns:a16="http://schemas.microsoft.com/office/drawing/2014/main" id="{6B190BF1-A89E-6347-96AF-135C47F54013}"/>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pic>
            <p:nvPicPr>
              <p:cNvPr id="6" name="Image 5">
                <a:extLst>
                  <a:ext uri="{FF2B5EF4-FFF2-40B4-BE49-F238E27FC236}">
                    <a16:creationId xmlns:a16="http://schemas.microsoft.com/office/drawing/2014/main" id="{76C28464-5781-2443-94A4-D9057B8352B2}"/>
                  </a:ext>
                </a:extLst>
              </p:cNvPr>
              <p:cNvPicPr>
                <a:picLocks noChangeAspect="1"/>
              </p:cNvPicPr>
              <p:nvPr/>
            </p:nvPicPr>
            <p:blipFill rotWithShape="1">
              <a:blip r:embed="rId2"/>
              <a:srcRect r="295"/>
              <a:stretch/>
            </p:blipFill>
            <p:spPr>
              <a:xfrm>
                <a:off x="3984348" y="1297959"/>
                <a:ext cx="6788427" cy="4974253"/>
              </a:xfrm>
              <a:prstGeom prst="rect">
                <a:avLst/>
              </a:prstGeom>
            </p:spPr>
          </p:pic>
        </p:grpSp>
        <p:sp>
          <p:nvSpPr>
            <p:cNvPr id="9" name="Rectangle 8">
              <a:extLst>
                <a:ext uri="{FF2B5EF4-FFF2-40B4-BE49-F238E27FC236}">
                  <a16:creationId xmlns:a16="http://schemas.microsoft.com/office/drawing/2014/main" id="{8867BBFE-83C6-C84E-9E60-E11AF8451090}"/>
                </a:ext>
              </a:extLst>
            </p:cNvPr>
            <p:cNvSpPr/>
            <p:nvPr/>
          </p:nvSpPr>
          <p:spPr>
            <a:xfrm>
              <a:off x="3984348" y="60223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 P1-6</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
        <p:nvSpPr>
          <p:cNvPr id="11" name="Rectangle 10">
            <a:extLst>
              <a:ext uri="{FF2B5EF4-FFF2-40B4-BE49-F238E27FC236}">
                <a16:creationId xmlns:a16="http://schemas.microsoft.com/office/drawing/2014/main" id="{E1B1A610-30EE-D547-AE31-3E543EED7A6C}"/>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Première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Variables, Types, Listes</a:t>
            </a:r>
          </a:p>
          <a:p>
            <a:pPr marL="285750" indent="-285750">
              <a:buFont typeface="Arial" panose="020B0604020202020204" pitchFamily="34" charset="0"/>
              <a:buChar char="•"/>
            </a:pPr>
            <a:r>
              <a:rPr lang="fr-FR" dirty="0"/>
              <a:t>Structures de contrôle</a:t>
            </a:r>
          </a:p>
          <a:p>
            <a:pPr marL="285750" indent="-285750">
              <a:buFont typeface="Arial" panose="020B0604020202020204" pitchFamily="34" charset="0"/>
              <a:buChar char="•"/>
            </a:pPr>
            <a:r>
              <a:rPr lang="fr-FR" dirty="0"/>
              <a:t>Boucles</a:t>
            </a:r>
          </a:p>
          <a:p>
            <a:pPr marL="285750" indent="-285750">
              <a:buFont typeface="Arial" panose="020B0604020202020204" pitchFamily="34" charset="0"/>
              <a:buChar char="•"/>
            </a:pPr>
            <a:r>
              <a:rPr lang="fr-FR" dirty="0"/>
              <a:t>Classes, attributs, méthodes</a:t>
            </a:r>
          </a:p>
          <a:p>
            <a:pPr algn="ctr"/>
            <a:endParaRPr lang="fr-FR" dirty="0"/>
          </a:p>
        </p:txBody>
      </p:sp>
    </p:spTree>
    <p:extLst>
      <p:ext uri="{BB962C8B-B14F-4D97-AF65-F5344CB8AC3E}">
        <p14:creationId xmlns:p14="http://schemas.microsoft.com/office/powerpoint/2010/main" val="69177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A822410E-D014-9D4F-8781-7EFA9E18CB50}"/>
              </a:ext>
            </a:extLst>
          </p:cNvPr>
          <p:cNvGrpSpPr/>
          <p:nvPr/>
        </p:nvGrpSpPr>
        <p:grpSpPr>
          <a:xfrm>
            <a:off x="3358445" y="310442"/>
            <a:ext cx="8014406" cy="6191958"/>
            <a:chOff x="3358444" y="310442"/>
            <a:chExt cx="8054623" cy="6191958"/>
          </a:xfrm>
        </p:grpSpPr>
        <p:sp>
          <p:nvSpPr>
            <p:cNvPr id="7" name="Rectangle 6">
              <a:extLst>
                <a:ext uri="{FF2B5EF4-FFF2-40B4-BE49-F238E27FC236}">
                  <a16:creationId xmlns:a16="http://schemas.microsoft.com/office/drawing/2014/main" id="{6B190BF1-A89E-6347-96AF-135C47F54013}"/>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sp>
          <p:nvSpPr>
            <p:cNvPr id="9" name="Rectangle 8">
              <a:extLst>
                <a:ext uri="{FF2B5EF4-FFF2-40B4-BE49-F238E27FC236}">
                  <a16:creationId xmlns:a16="http://schemas.microsoft.com/office/drawing/2014/main" id="{8867BBFE-83C6-C84E-9E60-E11AF8451090}"/>
                </a:ext>
              </a:extLst>
            </p:cNvPr>
            <p:cNvSpPr/>
            <p:nvPr/>
          </p:nvSpPr>
          <p:spPr>
            <a:xfrm>
              <a:off x="3984348" y="60223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 P1-5</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
        <p:nvSpPr>
          <p:cNvPr id="11" name="Rectangle 10">
            <a:extLst>
              <a:ext uri="{FF2B5EF4-FFF2-40B4-BE49-F238E27FC236}">
                <a16:creationId xmlns:a16="http://schemas.microsoft.com/office/drawing/2014/main" id="{E1B1A610-30EE-D547-AE31-3E543EED7A6C}"/>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Première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Variables, Types, Listes</a:t>
            </a:r>
          </a:p>
          <a:p>
            <a:pPr marL="285750" indent="-285750">
              <a:buFont typeface="Arial" panose="020B0604020202020204" pitchFamily="34" charset="0"/>
              <a:buChar char="•"/>
            </a:pPr>
            <a:r>
              <a:rPr lang="fr-FR" dirty="0"/>
              <a:t>Structures de contrôle</a:t>
            </a:r>
          </a:p>
          <a:p>
            <a:pPr marL="285750" indent="-285750">
              <a:buFont typeface="Arial" panose="020B0604020202020204" pitchFamily="34" charset="0"/>
              <a:buChar char="•"/>
            </a:pPr>
            <a:r>
              <a:rPr lang="fr-FR" dirty="0"/>
              <a:t>Boucles</a:t>
            </a:r>
          </a:p>
          <a:p>
            <a:pPr marL="285750" indent="-285750">
              <a:buFont typeface="Arial" panose="020B0604020202020204" pitchFamily="34" charset="0"/>
              <a:buChar char="•"/>
            </a:pPr>
            <a:r>
              <a:rPr lang="fr-FR" dirty="0"/>
              <a:t>Classes, attributs, méthodes</a:t>
            </a:r>
          </a:p>
          <a:p>
            <a:pPr algn="ctr"/>
            <a:endParaRPr lang="fr-FR" dirty="0"/>
          </a:p>
        </p:txBody>
      </p:sp>
    </p:spTree>
    <p:extLst>
      <p:ext uri="{BB962C8B-B14F-4D97-AF65-F5344CB8AC3E}">
        <p14:creationId xmlns:p14="http://schemas.microsoft.com/office/powerpoint/2010/main" val="2168886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A822410E-D014-9D4F-8781-7EFA9E18CB50}"/>
              </a:ext>
            </a:extLst>
          </p:cNvPr>
          <p:cNvGrpSpPr/>
          <p:nvPr/>
        </p:nvGrpSpPr>
        <p:grpSpPr>
          <a:xfrm>
            <a:off x="3358445" y="310442"/>
            <a:ext cx="8014406" cy="6191958"/>
            <a:chOff x="3358444" y="310442"/>
            <a:chExt cx="8054623" cy="6191958"/>
          </a:xfrm>
        </p:grpSpPr>
        <p:grpSp>
          <p:nvGrpSpPr>
            <p:cNvPr id="8" name="Groupe 7">
              <a:extLst>
                <a:ext uri="{FF2B5EF4-FFF2-40B4-BE49-F238E27FC236}">
                  <a16:creationId xmlns:a16="http://schemas.microsoft.com/office/drawing/2014/main" id="{C3A33DFD-A35C-2145-9051-0B402BF4D709}"/>
                </a:ext>
              </a:extLst>
            </p:cNvPr>
            <p:cNvGrpSpPr/>
            <p:nvPr/>
          </p:nvGrpSpPr>
          <p:grpSpPr>
            <a:xfrm>
              <a:off x="3358444" y="310442"/>
              <a:ext cx="8054623" cy="6191958"/>
              <a:chOff x="3358444" y="310442"/>
              <a:chExt cx="8054623" cy="6191958"/>
            </a:xfrm>
          </p:grpSpPr>
          <p:sp>
            <p:nvSpPr>
              <p:cNvPr id="7" name="Rectangle 6">
                <a:extLst>
                  <a:ext uri="{FF2B5EF4-FFF2-40B4-BE49-F238E27FC236}">
                    <a16:creationId xmlns:a16="http://schemas.microsoft.com/office/drawing/2014/main" id="{6B190BF1-A89E-6347-96AF-135C47F54013}"/>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pic>
            <p:nvPicPr>
              <p:cNvPr id="6" name="Image 5">
                <a:extLst>
                  <a:ext uri="{FF2B5EF4-FFF2-40B4-BE49-F238E27FC236}">
                    <a16:creationId xmlns:a16="http://schemas.microsoft.com/office/drawing/2014/main" id="{76C28464-5781-2443-94A4-D9057B8352B2}"/>
                  </a:ext>
                </a:extLst>
              </p:cNvPr>
              <p:cNvPicPr>
                <a:picLocks noChangeAspect="1"/>
              </p:cNvPicPr>
              <p:nvPr/>
            </p:nvPicPr>
            <p:blipFill rotWithShape="1">
              <a:blip r:embed="rId2"/>
              <a:srcRect r="295"/>
              <a:stretch/>
            </p:blipFill>
            <p:spPr>
              <a:xfrm>
                <a:off x="3984348" y="1297959"/>
                <a:ext cx="6788427" cy="4974253"/>
              </a:xfrm>
              <a:prstGeom prst="rect">
                <a:avLst/>
              </a:prstGeom>
            </p:spPr>
          </p:pic>
        </p:grpSp>
        <p:sp>
          <p:nvSpPr>
            <p:cNvPr id="9" name="Rectangle 8">
              <a:extLst>
                <a:ext uri="{FF2B5EF4-FFF2-40B4-BE49-F238E27FC236}">
                  <a16:creationId xmlns:a16="http://schemas.microsoft.com/office/drawing/2014/main" id="{8867BBFE-83C6-C84E-9E60-E11AF8451090}"/>
                </a:ext>
              </a:extLst>
            </p:cNvPr>
            <p:cNvSpPr/>
            <p:nvPr/>
          </p:nvSpPr>
          <p:spPr>
            <a:xfrm>
              <a:off x="3984348" y="60223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 P1-5</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
        <p:nvSpPr>
          <p:cNvPr id="11" name="Rectangle 10">
            <a:extLst>
              <a:ext uri="{FF2B5EF4-FFF2-40B4-BE49-F238E27FC236}">
                <a16:creationId xmlns:a16="http://schemas.microsoft.com/office/drawing/2014/main" id="{E1B1A610-30EE-D547-AE31-3E543EED7A6C}"/>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Variables, Types, Listes</a:t>
            </a:r>
          </a:p>
          <a:p>
            <a:pPr marL="285750" indent="-285750">
              <a:buFont typeface="Arial" panose="020B0604020202020204" pitchFamily="34" charset="0"/>
              <a:buChar char="•"/>
            </a:pPr>
            <a:r>
              <a:rPr lang="fr-FR" dirty="0"/>
              <a:t>Structures de contrôle</a:t>
            </a:r>
          </a:p>
          <a:p>
            <a:pPr marL="285750" indent="-285750">
              <a:buFont typeface="Arial" panose="020B0604020202020204" pitchFamily="34" charset="0"/>
              <a:buChar char="•"/>
            </a:pPr>
            <a:r>
              <a:rPr lang="fr-FR" dirty="0"/>
              <a:t>Boucles</a:t>
            </a:r>
          </a:p>
          <a:p>
            <a:pPr marL="285750" indent="-285750">
              <a:buFont typeface="Arial" panose="020B0604020202020204" pitchFamily="34" charset="0"/>
              <a:buChar char="•"/>
            </a:pPr>
            <a:r>
              <a:rPr lang="fr-FR" dirty="0"/>
              <a:t>Classes, attributs, méthodes</a:t>
            </a:r>
          </a:p>
          <a:p>
            <a:pPr algn="ctr"/>
            <a:endParaRPr lang="fr-FR" dirty="0"/>
          </a:p>
        </p:txBody>
      </p:sp>
      <p:grpSp>
        <p:nvGrpSpPr>
          <p:cNvPr id="12" name="Groupe 11">
            <a:extLst>
              <a:ext uri="{FF2B5EF4-FFF2-40B4-BE49-F238E27FC236}">
                <a16:creationId xmlns:a16="http://schemas.microsoft.com/office/drawing/2014/main" id="{3D69BEA2-177E-2740-9C16-661120BE6239}"/>
              </a:ext>
            </a:extLst>
          </p:cNvPr>
          <p:cNvGrpSpPr/>
          <p:nvPr/>
        </p:nvGrpSpPr>
        <p:grpSpPr>
          <a:xfrm>
            <a:off x="3358445" y="298868"/>
            <a:ext cx="8014406" cy="6215106"/>
            <a:chOff x="3358444" y="287294"/>
            <a:chExt cx="8054623" cy="6215106"/>
          </a:xfrm>
        </p:grpSpPr>
        <p:grpSp>
          <p:nvGrpSpPr>
            <p:cNvPr id="13" name="Groupe 12">
              <a:extLst>
                <a:ext uri="{FF2B5EF4-FFF2-40B4-BE49-F238E27FC236}">
                  <a16:creationId xmlns:a16="http://schemas.microsoft.com/office/drawing/2014/main" id="{285FC9CE-0D4E-C045-AE03-DD94647E598A}"/>
                </a:ext>
              </a:extLst>
            </p:cNvPr>
            <p:cNvGrpSpPr/>
            <p:nvPr/>
          </p:nvGrpSpPr>
          <p:grpSpPr>
            <a:xfrm>
              <a:off x="3358444" y="310442"/>
              <a:ext cx="8054623" cy="6191958"/>
              <a:chOff x="3358444" y="310442"/>
              <a:chExt cx="8054623" cy="6191958"/>
            </a:xfrm>
          </p:grpSpPr>
          <p:sp>
            <p:nvSpPr>
              <p:cNvPr id="15" name="Rectangle 14">
                <a:extLst>
                  <a:ext uri="{FF2B5EF4-FFF2-40B4-BE49-F238E27FC236}">
                    <a16:creationId xmlns:a16="http://schemas.microsoft.com/office/drawing/2014/main" id="{1A9CC4A7-1944-4840-BE7A-EC73D24FF33C}"/>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pic>
            <p:nvPicPr>
              <p:cNvPr id="16" name="Image 15">
                <a:extLst>
                  <a:ext uri="{FF2B5EF4-FFF2-40B4-BE49-F238E27FC236}">
                    <a16:creationId xmlns:a16="http://schemas.microsoft.com/office/drawing/2014/main" id="{19521612-B877-A34D-9C58-D598A29E7AEC}"/>
                  </a:ext>
                </a:extLst>
              </p:cNvPr>
              <p:cNvPicPr>
                <a:picLocks noChangeAspect="1"/>
              </p:cNvPicPr>
              <p:nvPr/>
            </p:nvPicPr>
            <p:blipFill>
              <a:blip r:embed="rId3"/>
              <a:stretch>
                <a:fillRect/>
              </a:stretch>
            </p:blipFill>
            <p:spPr>
              <a:xfrm>
                <a:off x="4448857" y="837801"/>
                <a:ext cx="6323918" cy="5253568"/>
              </a:xfrm>
              <a:prstGeom prst="rect">
                <a:avLst/>
              </a:prstGeom>
            </p:spPr>
          </p:pic>
        </p:grpSp>
        <p:sp>
          <p:nvSpPr>
            <p:cNvPr id="14" name="Rectangle 13">
              <a:extLst>
                <a:ext uri="{FF2B5EF4-FFF2-40B4-BE49-F238E27FC236}">
                  <a16:creationId xmlns:a16="http://schemas.microsoft.com/office/drawing/2014/main" id="{5D426C15-681E-1546-A5C0-01EBACF4899E}"/>
                </a:ext>
              </a:extLst>
            </p:cNvPr>
            <p:cNvSpPr/>
            <p:nvPr/>
          </p:nvSpPr>
          <p:spPr>
            <a:xfrm>
              <a:off x="3358444" y="28729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err="1"/>
                <a:t>Cheat</a:t>
              </a:r>
              <a:r>
                <a:rPr lang="fr-FR" dirty="0"/>
                <a:t> </a:t>
              </a:r>
              <a:r>
                <a:rPr lang="fr-FR" dirty="0" err="1"/>
                <a:t>Sheet</a:t>
              </a:r>
              <a:r>
                <a:rPr lang="fr-FR" dirty="0"/>
                <a:t> -1</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Tree>
    <p:extLst>
      <p:ext uri="{BB962C8B-B14F-4D97-AF65-F5344CB8AC3E}">
        <p14:creationId xmlns:p14="http://schemas.microsoft.com/office/powerpoint/2010/main" val="111889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A822410E-D014-9D4F-8781-7EFA9E18CB50}"/>
              </a:ext>
            </a:extLst>
          </p:cNvPr>
          <p:cNvGrpSpPr/>
          <p:nvPr/>
        </p:nvGrpSpPr>
        <p:grpSpPr>
          <a:xfrm>
            <a:off x="3358445" y="310442"/>
            <a:ext cx="8014406" cy="6191958"/>
            <a:chOff x="3358444" y="310442"/>
            <a:chExt cx="8054623" cy="6191958"/>
          </a:xfrm>
        </p:grpSpPr>
        <p:grpSp>
          <p:nvGrpSpPr>
            <p:cNvPr id="8" name="Groupe 7">
              <a:extLst>
                <a:ext uri="{FF2B5EF4-FFF2-40B4-BE49-F238E27FC236}">
                  <a16:creationId xmlns:a16="http://schemas.microsoft.com/office/drawing/2014/main" id="{C3A33DFD-A35C-2145-9051-0B402BF4D709}"/>
                </a:ext>
              </a:extLst>
            </p:cNvPr>
            <p:cNvGrpSpPr/>
            <p:nvPr/>
          </p:nvGrpSpPr>
          <p:grpSpPr>
            <a:xfrm>
              <a:off x="3358444" y="310442"/>
              <a:ext cx="8054623" cy="6191958"/>
              <a:chOff x="3358444" y="310442"/>
              <a:chExt cx="8054623" cy="6191958"/>
            </a:xfrm>
          </p:grpSpPr>
          <p:sp>
            <p:nvSpPr>
              <p:cNvPr id="7" name="Rectangle 6">
                <a:extLst>
                  <a:ext uri="{FF2B5EF4-FFF2-40B4-BE49-F238E27FC236}">
                    <a16:creationId xmlns:a16="http://schemas.microsoft.com/office/drawing/2014/main" id="{6B190BF1-A89E-6347-96AF-135C47F54013}"/>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pic>
            <p:nvPicPr>
              <p:cNvPr id="6" name="Image 5">
                <a:extLst>
                  <a:ext uri="{FF2B5EF4-FFF2-40B4-BE49-F238E27FC236}">
                    <a16:creationId xmlns:a16="http://schemas.microsoft.com/office/drawing/2014/main" id="{76C28464-5781-2443-94A4-D9057B8352B2}"/>
                  </a:ext>
                </a:extLst>
              </p:cNvPr>
              <p:cNvPicPr>
                <a:picLocks noChangeAspect="1"/>
              </p:cNvPicPr>
              <p:nvPr/>
            </p:nvPicPr>
            <p:blipFill rotWithShape="1">
              <a:blip r:embed="rId2"/>
              <a:srcRect r="295"/>
              <a:stretch/>
            </p:blipFill>
            <p:spPr>
              <a:xfrm>
                <a:off x="3984348" y="1297959"/>
                <a:ext cx="6788427" cy="4974253"/>
              </a:xfrm>
              <a:prstGeom prst="rect">
                <a:avLst/>
              </a:prstGeom>
            </p:spPr>
          </p:pic>
        </p:grpSp>
        <p:sp>
          <p:nvSpPr>
            <p:cNvPr id="9" name="Rectangle 8">
              <a:extLst>
                <a:ext uri="{FF2B5EF4-FFF2-40B4-BE49-F238E27FC236}">
                  <a16:creationId xmlns:a16="http://schemas.microsoft.com/office/drawing/2014/main" id="{8867BBFE-83C6-C84E-9E60-E11AF8451090}"/>
                </a:ext>
              </a:extLst>
            </p:cNvPr>
            <p:cNvSpPr/>
            <p:nvPr/>
          </p:nvSpPr>
          <p:spPr>
            <a:xfrm>
              <a:off x="3984348" y="60223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 P1-5</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
        <p:nvSpPr>
          <p:cNvPr id="11" name="Rectangle 10">
            <a:extLst>
              <a:ext uri="{FF2B5EF4-FFF2-40B4-BE49-F238E27FC236}">
                <a16:creationId xmlns:a16="http://schemas.microsoft.com/office/drawing/2014/main" id="{E1B1A610-30EE-D547-AE31-3E543EED7A6C}"/>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Variables, Types, Listes</a:t>
            </a:r>
          </a:p>
          <a:p>
            <a:pPr marL="285750" indent="-285750">
              <a:buFont typeface="Arial" panose="020B0604020202020204" pitchFamily="34" charset="0"/>
              <a:buChar char="•"/>
            </a:pPr>
            <a:r>
              <a:rPr lang="fr-FR" dirty="0"/>
              <a:t>Structures de contrôle</a:t>
            </a:r>
          </a:p>
          <a:p>
            <a:pPr marL="285750" indent="-285750">
              <a:buFont typeface="Arial" panose="020B0604020202020204" pitchFamily="34" charset="0"/>
              <a:buChar char="•"/>
            </a:pPr>
            <a:r>
              <a:rPr lang="fr-FR" dirty="0"/>
              <a:t>Boucles</a:t>
            </a:r>
          </a:p>
          <a:p>
            <a:pPr marL="285750" indent="-285750">
              <a:buFont typeface="Arial" panose="020B0604020202020204" pitchFamily="34" charset="0"/>
              <a:buChar char="•"/>
            </a:pPr>
            <a:r>
              <a:rPr lang="fr-FR" dirty="0"/>
              <a:t>Classes, attributs, méthodes</a:t>
            </a:r>
          </a:p>
          <a:p>
            <a:pPr algn="ctr"/>
            <a:endParaRPr lang="fr-FR" dirty="0"/>
          </a:p>
        </p:txBody>
      </p:sp>
      <p:grpSp>
        <p:nvGrpSpPr>
          <p:cNvPr id="12" name="Groupe 11">
            <a:extLst>
              <a:ext uri="{FF2B5EF4-FFF2-40B4-BE49-F238E27FC236}">
                <a16:creationId xmlns:a16="http://schemas.microsoft.com/office/drawing/2014/main" id="{3D69BEA2-177E-2740-9C16-661120BE6239}"/>
              </a:ext>
            </a:extLst>
          </p:cNvPr>
          <p:cNvGrpSpPr/>
          <p:nvPr/>
        </p:nvGrpSpPr>
        <p:grpSpPr>
          <a:xfrm>
            <a:off x="3358445" y="298868"/>
            <a:ext cx="8014406" cy="6215106"/>
            <a:chOff x="3358444" y="287294"/>
            <a:chExt cx="8054623" cy="6215106"/>
          </a:xfrm>
        </p:grpSpPr>
        <p:grpSp>
          <p:nvGrpSpPr>
            <p:cNvPr id="13" name="Groupe 12">
              <a:extLst>
                <a:ext uri="{FF2B5EF4-FFF2-40B4-BE49-F238E27FC236}">
                  <a16:creationId xmlns:a16="http://schemas.microsoft.com/office/drawing/2014/main" id="{285FC9CE-0D4E-C045-AE03-DD94647E598A}"/>
                </a:ext>
              </a:extLst>
            </p:cNvPr>
            <p:cNvGrpSpPr/>
            <p:nvPr/>
          </p:nvGrpSpPr>
          <p:grpSpPr>
            <a:xfrm>
              <a:off x="3358444" y="310442"/>
              <a:ext cx="8054623" cy="6191958"/>
              <a:chOff x="3358444" y="310442"/>
              <a:chExt cx="8054623" cy="6191958"/>
            </a:xfrm>
          </p:grpSpPr>
          <p:sp>
            <p:nvSpPr>
              <p:cNvPr id="15" name="Rectangle 14">
                <a:extLst>
                  <a:ext uri="{FF2B5EF4-FFF2-40B4-BE49-F238E27FC236}">
                    <a16:creationId xmlns:a16="http://schemas.microsoft.com/office/drawing/2014/main" id="{1A9CC4A7-1944-4840-BE7A-EC73D24FF33C}"/>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pic>
            <p:nvPicPr>
              <p:cNvPr id="16" name="Image 15">
                <a:extLst>
                  <a:ext uri="{FF2B5EF4-FFF2-40B4-BE49-F238E27FC236}">
                    <a16:creationId xmlns:a16="http://schemas.microsoft.com/office/drawing/2014/main" id="{19521612-B877-A34D-9C58-D598A29E7AEC}"/>
                  </a:ext>
                </a:extLst>
              </p:cNvPr>
              <p:cNvPicPr>
                <a:picLocks noChangeAspect="1"/>
              </p:cNvPicPr>
              <p:nvPr/>
            </p:nvPicPr>
            <p:blipFill>
              <a:blip r:embed="rId3"/>
              <a:stretch>
                <a:fillRect/>
              </a:stretch>
            </p:blipFill>
            <p:spPr>
              <a:xfrm>
                <a:off x="4908351" y="936271"/>
                <a:ext cx="5729319" cy="5335942"/>
              </a:xfrm>
              <a:prstGeom prst="rect">
                <a:avLst/>
              </a:prstGeom>
            </p:spPr>
          </p:pic>
        </p:grpSp>
        <p:sp>
          <p:nvSpPr>
            <p:cNvPr id="14" name="Rectangle 13">
              <a:extLst>
                <a:ext uri="{FF2B5EF4-FFF2-40B4-BE49-F238E27FC236}">
                  <a16:creationId xmlns:a16="http://schemas.microsoft.com/office/drawing/2014/main" id="{5D426C15-681E-1546-A5C0-01EBACF4899E}"/>
                </a:ext>
              </a:extLst>
            </p:cNvPr>
            <p:cNvSpPr/>
            <p:nvPr/>
          </p:nvSpPr>
          <p:spPr>
            <a:xfrm>
              <a:off x="3358444" y="28729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err="1"/>
                <a:t>Cheat</a:t>
              </a:r>
              <a:r>
                <a:rPr lang="fr-FR" dirty="0"/>
                <a:t> </a:t>
              </a:r>
              <a:r>
                <a:rPr lang="fr-FR" dirty="0" err="1"/>
                <a:t>Sheet</a:t>
              </a:r>
              <a:r>
                <a:rPr lang="fr-FR" dirty="0"/>
                <a:t> - 2</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Tree>
    <p:extLst>
      <p:ext uri="{BB962C8B-B14F-4D97-AF65-F5344CB8AC3E}">
        <p14:creationId xmlns:p14="http://schemas.microsoft.com/office/powerpoint/2010/main" val="4035820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A822410E-D014-9D4F-8781-7EFA9E18CB50}"/>
              </a:ext>
            </a:extLst>
          </p:cNvPr>
          <p:cNvGrpSpPr/>
          <p:nvPr/>
        </p:nvGrpSpPr>
        <p:grpSpPr>
          <a:xfrm>
            <a:off x="3358445" y="310442"/>
            <a:ext cx="8014406" cy="6191958"/>
            <a:chOff x="3358444" y="310442"/>
            <a:chExt cx="8054623" cy="6191958"/>
          </a:xfrm>
        </p:grpSpPr>
        <p:grpSp>
          <p:nvGrpSpPr>
            <p:cNvPr id="8" name="Groupe 7">
              <a:extLst>
                <a:ext uri="{FF2B5EF4-FFF2-40B4-BE49-F238E27FC236}">
                  <a16:creationId xmlns:a16="http://schemas.microsoft.com/office/drawing/2014/main" id="{C3A33DFD-A35C-2145-9051-0B402BF4D709}"/>
                </a:ext>
              </a:extLst>
            </p:cNvPr>
            <p:cNvGrpSpPr/>
            <p:nvPr/>
          </p:nvGrpSpPr>
          <p:grpSpPr>
            <a:xfrm>
              <a:off x="3358444" y="310442"/>
              <a:ext cx="8054623" cy="6191958"/>
              <a:chOff x="3358444" y="310442"/>
              <a:chExt cx="8054623" cy="6191958"/>
            </a:xfrm>
          </p:grpSpPr>
          <p:sp>
            <p:nvSpPr>
              <p:cNvPr id="7" name="Rectangle 6">
                <a:extLst>
                  <a:ext uri="{FF2B5EF4-FFF2-40B4-BE49-F238E27FC236}">
                    <a16:creationId xmlns:a16="http://schemas.microsoft.com/office/drawing/2014/main" id="{6B190BF1-A89E-6347-96AF-135C47F54013}"/>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pic>
            <p:nvPicPr>
              <p:cNvPr id="6" name="Image 5">
                <a:extLst>
                  <a:ext uri="{FF2B5EF4-FFF2-40B4-BE49-F238E27FC236}">
                    <a16:creationId xmlns:a16="http://schemas.microsoft.com/office/drawing/2014/main" id="{76C28464-5781-2443-94A4-D9057B8352B2}"/>
                  </a:ext>
                </a:extLst>
              </p:cNvPr>
              <p:cNvPicPr>
                <a:picLocks noChangeAspect="1"/>
              </p:cNvPicPr>
              <p:nvPr/>
            </p:nvPicPr>
            <p:blipFill rotWithShape="1">
              <a:blip r:embed="rId2"/>
              <a:srcRect r="295"/>
              <a:stretch/>
            </p:blipFill>
            <p:spPr>
              <a:xfrm>
                <a:off x="3984348" y="1297959"/>
                <a:ext cx="6788427" cy="4974253"/>
              </a:xfrm>
              <a:prstGeom prst="rect">
                <a:avLst/>
              </a:prstGeom>
            </p:spPr>
          </p:pic>
        </p:grpSp>
        <p:sp>
          <p:nvSpPr>
            <p:cNvPr id="9" name="Rectangle 8">
              <a:extLst>
                <a:ext uri="{FF2B5EF4-FFF2-40B4-BE49-F238E27FC236}">
                  <a16:creationId xmlns:a16="http://schemas.microsoft.com/office/drawing/2014/main" id="{8867BBFE-83C6-C84E-9E60-E11AF8451090}"/>
                </a:ext>
              </a:extLst>
            </p:cNvPr>
            <p:cNvSpPr/>
            <p:nvPr/>
          </p:nvSpPr>
          <p:spPr>
            <a:xfrm>
              <a:off x="3984348" y="60223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 P1-5</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
        <p:nvSpPr>
          <p:cNvPr id="11" name="Rectangle 10">
            <a:extLst>
              <a:ext uri="{FF2B5EF4-FFF2-40B4-BE49-F238E27FC236}">
                <a16:creationId xmlns:a16="http://schemas.microsoft.com/office/drawing/2014/main" id="{E1B1A610-30EE-D547-AE31-3E543EED7A6C}"/>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Héritage</a:t>
            </a:r>
          </a:p>
          <a:p>
            <a:pPr marL="285750" indent="-285750">
              <a:buFont typeface="Arial" panose="020B0604020202020204" pitchFamily="34" charset="0"/>
              <a:buChar char="•"/>
            </a:pPr>
            <a:r>
              <a:rPr lang="fr-FR" dirty="0"/>
              <a:t>Interface</a:t>
            </a:r>
          </a:p>
          <a:p>
            <a:pPr marL="285750" indent="-285750">
              <a:buFont typeface="Arial" panose="020B0604020202020204" pitchFamily="34" charset="0"/>
              <a:buChar char="•"/>
            </a:pPr>
            <a:r>
              <a:rPr lang="fr-FR" dirty="0"/>
              <a:t>Classe abstraite</a:t>
            </a:r>
          </a:p>
          <a:p>
            <a:pPr algn="ctr"/>
            <a:endParaRPr lang="fr-FR" dirty="0"/>
          </a:p>
        </p:txBody>
      </p:sp>
      <p:grpSp>
        <p:nvGrpSpPr>
          <p:cNvPr id="12" name="Groupe 11">
            <a:extLst>
              <a:ext uri="{FF2B5EF4-FFF2-40B4-BE49-F238E27FC236}">
                <a16:creationId xmlns:a16="http://schemas.microsoft.com/office/drawing/2014/main" id="{3D69BEA2-177E-2740-9C16-661120BE6239}"/>
              </a:ext>
            </a:extLst>
          </p:cNvPr>
          <p:cNvGrpSpPr/>
          <p:nvPr/>
        </p:nvGrpSpPr>
        <p:grpSpPr>
          <a:xfrm>
            <a:off x="3358445" y="322016"/>
            <a:ext cx="8014406" cy="6191958"/>
            <a:chOff x="3358444" y="310442"/>
            <a:chExt cx="8054623" cy="6191958"/>
          </a:xfrm>
        </p:grpSpPr>
        <p:grpSp>
          <p:nvGrpSpPr>
            <p:cNvPr id="13" name="Groupe 12">
              <a:extLst>
                <a:ext uri="{FF2B5EF4-FFF2-40B4-BE49-F238E27FC236}">
                  <a16:creationId xmlns:a16="http://schemas.microsoft.com/office/drawing/2014/main" id="{285FC9CE-0D4E-C045-AE03-DD94647E598A}"/>
                </a:ext>
              </a:extLst>
            </p:cNvPr>
            <p:cNvGrpSpPr/>
            <p:nvPr/>
          </p:nvGrpSpPr>
          <p:grpSpPr>
            <a:xfrm>
              <a:off x="3358444" y="310442"/>
              <a:ext cx="8054623" cy="6191958"/>
              <a:chOff x="3358444" y="310442"/>
              <a:chExt cx="8054623" cy="6191958"/>
            </a:xfrm>
          </p:grpSpPr>
          <p:sp>
            <p:nvSpPr>
              <p:cNvPr id="15" name="Rectangle 14">
                <a:extLst>
                  <a:ext uri="{FF2B5EF4-FFF2-40B4-BE49-F238E27FC236}">
                    <a16:creationId xmlns:a16="http://schemas.microsoft.com/office/drawing/2014/main" id="{1A9CC4A7-1944-4840-BE7A-EC73D24FF33C}"/>
                  </a:ext>
                </a:extLst>
              </p:cNvPr>
              <p:cNvSpPr/>
              <p:nvPr/>
            </p:nvSpPr>
            <p:spPr>
              <a:xfrm>
                <a:off x="3358444" y="310442"/>
                <a:ext cx="8054623" cy="61919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solidFill>
                    <a:schemeClr val="bg1"/>
                  </a:solidFill>
                </a:endParaRPr>
              </a:p>
            </p:txBody>
          </p:sp>
          <p:pic>
            <p:nvPicPr>
              <p:cNvPr id="16" name="Image 15">
                <a:extLst>
                  <a:ext uri="{FF2B5EF4-FFF2-40B4-BE49-F238E27FC236}">
                    <a16:creationId xmlns:a16="http://schemas.microsoft.com/office/drawing/2014/main" id="{19521612-B877-A34D-9C58-D598A29E7AEC}"/>
                  </a:ext>
                </a:extLst>
              </p:cNvPr>
              <p:cNvPicPr>
                <a:picLocks noChangeAspect="1"/>
              </p:cNvPicPr>
              <p:nvPr/>
            </p:nvPicPr>
            <p:blipFill>
              <a:blip r:embed="rId3"/>
              <a:stretch>
                <a:fillRect/>
              </a:stretch>
            </p:blipFill>
            <p:spPr>
              <a:xfrm>
                <a:off x="3984348" y="1910069"/>
                <a:ext cx="6788427" cy="3750032"/>
              </a:xfrm>
              <a:prstGeom prst="rect">
                <a:avLst/>
              </a:prstGeom>
            </p:spPr>
          </p:pic>
        </p:grpSp>
        <p:sp>
          <p:nvSpPr>
            <p:cNvPr id="14" name="Rectangle 13">
              <a:extLst>
                <a:ext uri="{FF2B5EF4-FFF2-40B4-BE49-F238E27FC236}">
                  <a16:creationId xmlns:a16="http://schemas.microsoft.com/office/drawing/2014/main" id="{5D426C15-681E-1546-A5C0-01EBACF4899E}"/>
                </a:ext>
              </a:extLst>
            </p:cNvPr>
            <p:cNvSpPr/>
            <p:nvPr/>
          </p:nvSpPr>
          <p:spPr>
            <a:xfrm>
              <a:off x="3984348" y="602234"/>
              <a:ext cx="5685543"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 P2-1 – Jeu de combat</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grpSp>
      <p:sp>
        <p:nvSpPr>
          <p:cNvPr id="17" name="Rectangle 16">
            <a:extLst>
              <a:ext uri="{FF2B5EF4-FFF2-40B4-BE49-F238E27FC236}">
                <a16:creationId xmlns:a16="http://schemas.microsoft.com/office/drawing/2014/main" id="{A88C6F52-BF51-6947-ADF9-38C555B94EAB}"/>
              </a:ext>
            </a:extLst>
          </p:cNvPr>
          <p:cNvSpPr/>
          <p:nvPr/>
        </p:nvSpPr>
        <p:spPr>
          <a:xfrm>
            <a:off x="5397148" y="1225918"/>
            <a:ext cx="5657155"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Diagramme de classes</a:t>
            </a:r>
            <a:endParaRPr lang="fr-FR" dirty="0">
              <a:solidFill>
                <a:schemeClr val="bg1"/>
              </a:solidFill>
            </a:endParaRPr>
          </a:p>
        </p:txBody>
      </p:sp>
    </p:spTree>
    <p:extLst>
      <p:ext uri="{BB962C8B-B14F-4D97-AF65-F5344CB8AC3E}">
        <p14:creationId xmlns:p14="http://schemas.microsoft.com/office/powerpoint/2010/main" val="608392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190BF1-A89E-6347-96AF-135C47F54013}"/>
              </a:ext>
            </a:extLst>
          </p:cNvPr>
          <p:cNvSpPr/>
          <p:nvPr/>
        </p:nvSpPr>
        <p:spPr>
          <a:xfrm>
            <a:off x="3358444" y="310441"/>
            <a:ext cx="7714369" cy="63475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fr-FR" dirty="0"/>
              <a:t>Implémentez tous les objets du diagramme de classes précédent</a:t>
            </a:r>
          </a:p>
          <a:p>
            <a:pPr marL="800100" lvl="1" indent="-342900">
              <a:buFont typeface="Arial" panose="020B0604020202020204" pitchFamily="34" charset="0"/>
              <a:buChar char="•"/>
            </a:pPr>
            <a:r>
              <a:rPr lang="fr-FR" dirty="0"/>
              <a:t>La classe Personnage est une classe abstraite avec deux méthodes abstraites (</a:t>
            </a:r>
            <a:r>
              <a:rPr lang="fr-FR" dirty="0" err="1"/>
              <a:t>canAttack</a:t>
            </a:r>
            <a:r>
              <a:rPr lang="fr-FR" dirty="0"/>
              <a:t>() et </a:t>
            </a:r>
            <a:r>
              <a:rPr lang="fr-FR" dirty="0" err="1"/>
              <a:t>canHeal</a:t>
            </a:r>
            <a:r>
              <a:rPr lang="fr-FR" dirty="0"/>
              <a:t>())</a:t>
            </a:r>
          </a:p>
          <a:p>
            <a:pPr marL="800100" lvl="1" indent="-342900">
              <a:buFont typeface="Arial" panose="020B0604020202020204" pitchFamily="34" charset="0"/>
              <a:buChar char="•"/>
            </a:pPr>
            <a:r>
              <a:rPr lang="fr-FR" dirty="0"/>
              <a:t>Dans la classe Soldat : </a:t>
            </a:r>
            <a:r>
              <a:rPr lang="fr-FR" dirty="0" err="1"/>
              <a:t>canAttack</a:t>
            </a:r>
            <a:r>
              <a:rPr lang="fr-FR" dirty="0"/>
              <a:t>() retourne </a:t>
            </a:r>
            <a:r>
              <a:rPr lang="fr-FR" dirty="0" err="1"/>
              <a:t>true</a:t>
            </a:r>
            <a:r>
              <a:rPr lang="fr-FR" dirty="0"/>
              <a:t>, </a:t>
            </a:r>
            <a:r>
              <a:rPr lang="fr-FR" dirty="0" err="1"/>
              <a:t>canHeal</a:t>
            </a:r>
            <a:r>
              <a:rPr lang="fr-FR" dirty="0"/>
              <a:t>() retourne false, et </a:t>
            </a:r>
            <a:r>
              <a:rPr lang="fr-FR" dirty="0" err="1"/>
              <a:t>actionPoints</a:t>
            </a:r>
            <a:r>
              <a:rPr lang="fr-FR" dirty="0"/>
              <a:t>() retourne 100</a:t>
            </a:r>
          </a:p>
          <a:p>
            <a:pPr marL="800100" lvl="1" indent="-342900">
              <a:buFont typeface="Arial" panose="020B0604020202020204" pitchFamily="34" charset="0"/>
              <a:buChar char="•"/>
            </a:pPr>
            <a:r>
              <a:rPr lang="fr-FR" dirty="0"/>
              <a:t>Dans la classe Mage : </a:t>
            </a:r>
            <a:r>
              <a:rPr lang="fr-FR" dirty="0" err="1"/>
              <a:t>canAttack</a:t>
            </a:r>
            <a:r>
              <a:rPr lang="fr-FR" dirty="0"/>
              <a:t>() retourne false, </a:t>
            </a:r>
            <a:r>
              <a:rPr lang="fr-FR" dirty="0" err="1"/>
              <a:t>canHeal</a:t>
            </a:r>
            <a:r>
              <a:rPr lang="fr-FR" dirty="0"/>
              <a:t>() retourne </a:t>
            </a:r>
            <a:r>
              <a:rPr lang="fr-FR" dirty="0" err="1"/>
              <a:t>true</a:t>
            </a:r>
            <a:r>
              <a:rPr lang="fr-FR" dirty="0"/>
              <a:t>, et </a:t>
            </a:r>
            <a:r>
              <a:rPr lang="fr-FR" dirty="0" err="1"/>
              <a:t>actionPoints</a:t>
            </a:r>
            <a:r>
              <a:rPr lang="fr-FR" dirty="0"/>
              <a:t>() retourne 150</a:t>
            </a:r>
          </a:p>
          <a:p>
            <a:pPr marL="800100" lvl="1" indent="-342900">
              <a:buFont typeface="Arial" panose="020B0604020202020204" pitchFamily="34" charset="0"/>
              <a:buChar char="•"/>
            </a:pPr>
            <a:r>
              <a:rPr lang="fr-FR" dirty="0"/>
              <a:t>Dans la classe Roi : </a:t>
            </a:r>
            <a:r>
              <a:rPr lang="fr-FR" dirty="0" err="1"/>
              <a:t>canAttack</a:t>
            </a:r>
            <a:r>
              <a:rPr lang="fr-FR" dirty="0"/>
              <a:t>() retourne </a:t>
            </a:r>
            <a:r>
              <a:rPr lang="fr-FR" dirty="0" err="1"/>
              <a:t>true</a:t>
            </a:r>
            <a:r>
              <a:rPr lang="fr-FR" dirty="0"/>
              <a:t>, </a:t>
            </a:r>
            <a:r>
              <a:rPr lang="fr-FR" dirty="0" err="1"/>
              <a:t>canHeal</a:t>
            </a:r>
            <a:r>
              <a:rPr lang="fr-FR" dirty="0"/>
              <a:t>() retourne false, et </a:t>
            </a:r>
            <a:r>
              <a:rPr lang="fr-FR" dirty="0" err="1"/>
              <a:t>actionPoints</a:t>
            </a:r>
            <a:r>
              <a:rPr lang="fr-FR" dirty="0"/>
              <a:t>() retourne 200</a:t>
            </a:r>
          </a:p>
          <a:p>
            <a:pPr marL="800100" lvl="1" indent="-342900">
              <a:buFont typeface="Arial" panose="020B0604020202020204" pitchFamily="34" charset="0"/>
              <a:buChar char="•"/>
            </a:pPr>
            <a:r>
              <a:rPr lang="fr-FR" dirty="0"/>
              <a:t>La méthode </a:t>
            </a:r>
            <a:r>
              <a:rPr lang="fr-FR" dirty="0" err="1"/>
              <a:t>getTypeName</a:t>
            </a:r>
            <a:r>
              <a:rPr lang="fr-FR" dirty="0"/>
              <a:t> retourne le type du personnage ou le libellé de la classe</a:t>
            </a:r>
          </a:p>
          <a:p>
            <a:pPr marL="342900" indent="-342900">
              <a:buFont typeface="+mj-lt"/>
              <a:buAutoNum type="arabicPeriod"/>
            </a:pPr>
            <a:r>
              <a:rPr lang="fr-FR" dirty="0"/>
              <a:t>Implémentez le déroulement du jeu dans la classe Game</a:t>
            </a:r>
          </a:p>
          <a:p>
            <a:pPr marL="800100" lvl="1" indent="-342900">
              <a:buFont typeface="Arial" panose="020B0604020202020204" pitchFamily="34" charset="0"/>
              <a:buChar char="•"/>
            </a:pPr>
            <a:r>
              <a:rPr lang="fr-FR" dirty="0"/>
              <a:t>On crée 3 personnages : Soldat(« </a:t>
            </a:r>
            <a:r>
              <a:rPr lang="fr-FR" dirty="0" err="1"/>
              <a:t>Nuko</a:t>
            </a:r>
            <a:r>
              <a:rPr lang="fr-FR" dirty="0"/>
              <a:t> », 500); Mage(« Lucius », 200); Roi(« Arthur », 300)</a:t>
            </a:r>
          </a:p>
          <a:p>
            <a:pPr marL="800100" lvl="1" indent="-342900">
              <a:buFont typeface="Arial" panose="020B0604020202020204" pitchFamily="34" charset="0"/>
              <a:buChar char="•"/>
            </a:pPr>
            <a:r>
              <a:rPr lang="fr-FR" dirty="0"/>
              <a:t>Implémentez un combat entre ces personnages jusqu’à ce qu’il n’y a ait plus qu’un dont le </a:t>
            </a:r>
            <a:r>
              <a:rPr lang="fr-FR" dirty="0" err="1"/>
              <a:t>lifePoint</a:t>
            </a:r>
            <a:r>
              <a:rPr lang="fr-FR" dirty="0"/>
              <a:t> soit supérieur à zéro (Un personnage attaque les deux autres par tour)</a:t>
            </a:r>
          </a:p>
          <a:p>
            <a:pPr marL="800100" lvl="1" indent="-342900">
              <a:buFont typeface="Arial" panose="020B0604020202020204" pitchFamily="34" charset="0"/>
              <a:buChar char="•"/>
            </a:pPr>
            <a:r>
              <a:rPr lang="fr-FR" dirty="0"/>
              <a:t>Affichez l’état des personnages</a:t>
            </a:r>
          </a:p>
          <a:p>
            <a:pPr marL="800100" lvl="1" indent="-342900">
              <a:buFont typeface="Arial" panose="020B0604020202020204" pitchFamily="34" charset="0"/>
              <a:buChar char="•"/>
            </a:pPr>
            <a:r>
              <a:rPr lang="fr-FR" dirty="0"/>
              <a:t>Affichez le vainqueur</a:t>
            </a:r>
          </a:p>
          <a:p>
            <a:pPr marL="800100" lvl="1" indent="-342900">
              <a:buFont typeface="Arial" panose="020B0604020202020204" pitchFamily="34" charset="0"/>
              <a:buChar char="•"/>
            </a:pPr>
            <a:r>
              <a:rPr lang="fr-FR" dirty="0"/>
              <a:t>Affichez le nombre de tours de jeu effectué</a:t>
            </a:r>
          </a:p>
        </p:txBody>
      </p:sp>
      <p:sp>
        <p:nvSpPr>
          <p:cNvPr id="8" name="Rectangle 7">
            <a:extLst>
              <a:ext uri="{FF2B5EF4-FFF2-40B4-BE49-F238E27FC236}">
                <a16:creationId xmlns:a16="http://schemas.microsoft.com/office/drawing/2014/main" id="{C60757E0-DF3A-8B4F-86AE-692A6E825C66}"/>
              </a:ext>
            </a:extLst>
          </p:cNvPr>
          <p:cNvSpPr/>
          <p:nvPr/>
        </p:nvSpPr>
        <p:spPr>
          <a:xfrm>
            <a:off x="0" y="0"/>
            <a:ext cx="3025422" cy="68580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Java – Deuxième Partie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Héritage</a:t>
            </a:r>
          </a:p>
          <a:p>
            <a:pPr marL="285750" indent="-285750">
              <a:buFont typeface="Arial" panose="020B0604020202020204" pitchFamily="34" charset="0"/>
              <a:buChar char="•"/>
            </a:pPr>
            <a:r>
              <a:rPr lang="fr-FR" dirty="0"/>
              <a:t>Interface</a:t>
            </a:r>
          </a:p>
          <a:p>
            <a:pPr marL="285750" indent="-285750">
              <a:buFont typeface="Arial" panose="020B0604020202020204" pitchFamily="34" charset="0"/>
              <a:buChar char="•"/>
            </a:pPr>
            <a:r>
              <a:rPr lang="fr-FR" dirty="0"/>
              <a:t>Classe abstraite</a:t>
            </a:r>
          </a:p>
          <a:p>
            <a:pPr algn="ctr"/>
            <a:endParaRPr lang="fr-FR" dirty="0"/>
          </a:p>
        </p:txBody>
      </p:sp>
      <p:sp>
        <p:nvSpPr>
          <p:cNvPr id="4" name="Rectangle 3">
            <a:extLst>
              <a:ext uri="{FF2B5EF4-FFF2-40B4-BE49-F238E27FC236}">
                <a16:creationId xmlns:a16="http://schemas.microsoft.com/office/drawing/2014/main" id="{F23F2017-92F2-6947-B2A0-32182FE20084}"/>
              </a:ext>
            </a:extLst>
          </p:cNvPr>
          <p:cNvSpPr/>
          <p:nvPr/>
        </p:nvSpPr>
        <p:spPr>
          <a:xfrm>
            <a:off x="3358444" y="310442"/>
            <a:ext cx="5657155" cy="4039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r>
              <a:rPr lang="fr-FR" dirty="0"/>
              <a:t>Exercice P2-1 – Jeu de combat</a:t>
            </a:r>
          </a:p>
          <a:p>
            <a:r>
              <a:rPr lang="fr-FR" dirty="0"/>
              <a:t> </a:t>
            </a:r>
            <a:endParaRPr lang="fr-FR" dirty="0">
              <a:solidFill>
                <a:schemeClr val="bg1"/>
              </a:solidFill>
            </a:endParaRPr>
          </a:p>
          <a:p>
            <a:r>
              <a:rPr lang="fr-FR" dirty="0">
                <a:solidFill>
                  <a:schemeClr val="bg1"/>
                </a:solidFill>
              </a:rPr>
              <a:t> </a:t>
            </a:r>
          </a:p>
          <a:p>
            <a:endParaRPr lang="fr-FR" dirty="0">
              <a:solidFill>
                <a:schemeClr val="bg1"/>
              </a:solidFill>
            </a:endParaRPr>
          </a:p>
        </p:txBody>
      </p:sp>
    </p:spTree>
    <p:extLst>
      <p:ext uri="{BB962C8B-B14F-4D97-AF65-F5344CB8AC3E}">
        <p14:creationId xmlns:p14="http://schemas.microsoft.com/office/powerpoint/2010/main" val="161913546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8301</TotalTime>
  <Words>1504</Words>
  <Application>Microsoft Macintosh PowerPoint</Application>
  <PresentationFormat>Grand écran</PresentationFormat>
  <Paragraphs>500</Paragraphs>
  <Slides>28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28</vt:i4>
      </vt:variant>
    </vt:vector>
  </HeadingPairs>
  <TitlesOfParts>
    <vt:vector size="32"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Public class NomDeLaClasse { typeJava nomDeVariableUn;  public typeJava nomDeLaMethode(){ typeJava nomDeVariableDeux; ------- instructions ----; ------ instructions -----;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 Office User</dc:creator>
  <cp:lastModifiedBy>Microsoft Office User</cp:lastModifiedBy>
  <cp:revision>56</cp:revision>
  <dcterms:created xsi:type="dcterms:W3CDTF">2020-07-17T10:30:34Z</dcterms:created>
  <dcterms:modified xsi:type="dcterms:W3CDTF">2020-09-17T17:15:16Z</dcterms:modified>
</cp:coreProperties>
</file>