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80" r:id="rId14"/>
    <p:sldId id="281" r:id="rId15"/>
    <p:sldId id="279" r:id="rId16"/>
    <p:sldId id="270" r:id="rId17"/>
    <p:sldId id="271" r:id="rId18"/>
    <p:sldId id="272" r:id="rId19"/>
    <p:sldId id="274" r:id="rId20"/>
    <p:sldId id="273" r:id="rId21"/>
    <p:sldId id="275" r:id="rId22"/>
    <p:sldId id="276" r:id="rId23"/>
    <p:sldId id="277" r:id="rId24"/>
    <p:sldId id="278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2099" autoAdjust="0"/>
  </p:normalViewPr>
  <p:slideViewPr>
    <p:cSldViewPr>
      <p:cViewPr varScale="1">
        <p:scale>
          <a:sx n="104" d="100"/>
          <a:sy n="104" d="100"/>
        </p:scale>
        <p:origin x="-182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5DDF5-824C-49E9-AE11-BAFE68EAB6F5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6FE4F-A105-47DC-9CDA-72BDA0CBFC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Moshe notes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6FE4F-A105-47DC-9CDA-72BDA0CBFCA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6FE4F-A105-47DC-9CDA-72BDA0CBFCA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ACBF-3567-4AD7-A4B5-0F8F8C4773C3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AB58-5134-4075-A246-02E41CE7D7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ACBF-3567-4AD7-A4B5-0F8F8C4773C3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AB58-5134-4075-A246-02E41CE7D7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ACBF-3567-4AD7-A4B5-0F8F8C4773C3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AB58-5134-4075-A246-02E41CE7D7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ACBF-3567-4AD7-A4B5-0F8F8C4773C3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AB58-5134-4075-A246-02E41CE7D7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ACBF-3567-4AD7-A4B5-0F8F8C4773C3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AB58-5134-4075-A246-02E41CE7D7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ACBF-3567-4AD7-A4B5-0F8F8C4773C3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AB58-5134-4075-A246-02E41CE7D7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ACBF-3567-4AD7-A4B5-0F8F8C4773C3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AB58-5134-4075-A246-02E41CE7D7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ACBF-3567-4AD7-A4B5-0F8F8C4773C3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AB58-5134-4075-A246-02E41CE7D7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ACBF-3567-4AD7-A4B5-0F8F8C4773C3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AB58-5134-4075-A246-02E41CE7D7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ACBF-3567-4AD7-A4B5-0F8F8C4773C3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AB58-5134-4075-A246-02E41CE7D7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ACBF-3567-4AD7-A4B5-0F8F8C4773C3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AB58-5134-4075-A246-02E41CE7D7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EACBF-3567-4AD7-A4B5-0F8F8C4773C3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DAB58-5134-4075-A246-02E41CE7D7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ovid@flatplanetphone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lephone/LookingGlas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voipmonitor.org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1"/>
            <a:ext cx="7772400" cy="1142999"/>
          </a:xfrm>
        </p:spPr>
        <p:txBody>
          <a:bodyPr/>
          <a:lstStyle/>
          <a:p>
            <a:r>
              <a:rPr lang="en-US" dirty="0" smtClean="0"/>
              <a:t>Easy Asterisk Trouble-Shooting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553200"/>
            <a:ext cx="6096000" cy="304800"/>
          </a:xfrm>
        </p:spPr>
        <p:txBody>
          <a:bodyPr>
            <a:normAutofit fontScale="55000" lnSpcReduction="20000"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Asterisk World 2016 – Easy Asterisk Trouble-Shooting 1/25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1026" name="Picture 2" descr="C:\Users\User\Desktop\tmp\fpp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5629275"/>
            <a:ext cx="3048000" cy="12287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3352800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Dovid Bender</a:t>
            </a:r>
            <a:br>
              <a:rPr lang="en-US" dirty="0" smtClean="0"/>
            </a:br>
            <a:r>
              <a:rPr lang="en-US" dirty="0" smtClean="0"/>
              <a:t>The Flat Planet Phone Company Inc.</a:t>
            </a:r>
          </a:p>
          <a:p>
            <a:r>
              <a:rPr lang="en-US" dirty="0" smtClean="0">
                <a:hlinkClick r:id="rId3"/>
              </a:rPr>
              <a:t>dovid@flatplanetphone.com</a:t>
            </a:r>
            <a:endParaRPr lang="en-US" dirty="0" smtClean="0"/>
          </a:p>
          <a:p>
            <a:r>
              <a:rPr lang="en-US" dirty="0" smtClean="0"/>
              <a:t>https://github.com/dovi5988/asterisk-world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838199"/>
          </a:xfrm>
        </p:spPr>
        <p:txBody>
          <a:bodyPr>
            <a:normAutofit/>
          </a:bodyPr>
          <a:lstStyle/>
          <a:p>
            <a:r>
              <a:rPr lang="en-US" dirty="0" err="1" smtClean="0"/>
              <a:t>rSyslog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553200"/>
            <a:ext cx="6096000" cy="304800"/>
          </a:xfrm>
        </p:spPr>
        <p:txBody>
          <a:bodyPr>
            <a:normAutofit fontScale="55000" lnSpcReduction="20000"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Asterisk World 2016 – Easy Asterisk Trouble-Shooting 10/25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1026" name="Picture 2" descr="C:\Users\User\Desktop\tmp\fpp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5629275"/>
            <a:ext cx="3048000" cy="12287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2286000"/>
            <a:ext cx="9144000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#! /bin/bash</a:t>
            </a:r>
          </a:p>
          <a:p>
            <a:endParaRPr lang="en-US" sz="1200" dirty="0" smtClean="0"/>
          </a:p>
          <a:p>
            <a:r>
              <a:rPr lang="en-US" sz="1200" dirty="0" smtClean="0"/>
              <a:t>while read INPUT</a:t>
            </a:r>
          </a:p>
          <a:p>
            <a:r>
              <a:rPr lang="en-US" sz="1200" dirty="0" smtClean="0"/>
              <a:t>do</a:t>
            </a:r>
          </a:p>
          <a:p>
            <a:r>
              <a:rPr lang="en-US" sz="1200" dirty="0" smtClean="0"/>
              <a:t>        IFS=' ' read -</a:t>
            </a:r>
            <a:r>
              <a:rPr lang="en-US" sz="1200" dirty="0" err="1" smtClean="0"/>
              <a:t>ra</a:t>
            </a:r>
            <a:r>
              <a:rPr lang="en-US" sz="1200" dirty="0" smtClean="0"/>
              <a:t> INPUT &lt;&lt;&lt; "$INPUT"</a:t>
            </a:r>
          </a:p>
          <a:p>
            <a:r>
              <a:rPr lang="en-US" sz="1200" dirty="0" smtClean="0"/>
              <a:t>        DIR=/</a:t>
            </a:r>
            <a:r>
              <a:rPr lang="en-US" sz="1200" dirty="0" err="1" smtClean="0"/>
              <a:t>var</a:t>
            </a:r>
            <a:r>
              <a:rPr lang="en-US" sz="1200" dirty="0" smtClean="0"/>
              <a:t>/log/traces/${INPUT[0]}/$(date +%Y-%m-%d)/$(date +"%H")/</a:t>
            </a:r>
          </a:p>
          <a:p>
            <a:r>
              <a:rPr lang="en-US" sz="1200" dirty="0" smtClean="0"/>
              <a:t>        DIR_FILE=$DIR$(date +"%M")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mkdir</a:t>
            </a:r>
            <a:r>
              <a:rPr lang="en-US" sz="1200" dirty="0" smtClean="0"/>
              <a:t> -p $DIR</a:t>
            </a:r>
          </a:p>
          <a:p>
            <a:r>
              <a:rPr lang="en-US" sz="1200" dirty="0" smtClean="0"/>
              <a:t>        /</a:t>
            </a:r>
            <a:r>
              <a:rPr lang="en-US" sz="1200" dirty="0" err="1" smtClean="0"/>
              <a:t>usr</a:t>
            </a:r>
            <a:r>
              <a:rPr lang="en-US" sz="1200" dirty="0" smtClean="0"/>
              <a:t>/</a:t>
            </a:r>
            <a:r>
              <a:rPr lang="en-US" sz="1200" dirty="0" err="1" smtClean="0"/>
              <a:t>sbin</a:t>
            </a:r>
            <a:r>
              <a:rPr lang="en-US" sz="1200" dirty="0" smtClean="0"/>
              <a:t>/</a:t>
            </a:r>
            <a:r>
              <a:rPr lang="en-US" sz="1200" dirty="0" err="1" smtClean="0"/>
              <a:t>mtr</a:t>
            </a:r>
            <a:r>
              <a:rPr lang="en-US" sz="1200" dirty="0" smtClean="0"/>
              <a:t> -o "L SRD NBAW JMXI" --report --report-cycles 5 --no-</a:t>
            </a:r>
            <a:r>
              <a:rPr lang="en-US" sz="1200" dirty="0" err="1" smtClean="0"/>
              <a:t>dns</a:t>
            </a:r>
            <a:r>
              <a:rPr lang="en-US" sz="1200" dirty="0" smtClean="0"/>
              <a:t> ${INPUT[1]} &gt; $DIR_FILE</a:t>
            </a:r>
          </a:p>
          <a:p>
            <a:r>
              <a:rPr lang="en-US" sz="1200" dirty="0" smtClean="0"/>
              <a:t>done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00200"/>
            <a:ext cx="9144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 * * * * /</a:t>
            </a:r>
            <a:r>
              <a:rPr lang="en-US" sz="1200" dirty="0" err="1" smtClean="0"/>
              <a:t>usr</a:t>
            </a:r>
            <a:r>
              <a:rPr lang="en-US" sz="1200" dirty="0" smtClean="0"/>
              <a:t>/</a:t>
            </a:r>
            <a:r>
              <a:rPr lang="en-US" sz="1200" dirty="0" err="1" smtClean="0"/>
              <a:t>sbin</a:t>
            </a:r>
            <a:r>
              <a:rPr lang="en-US" sz="1200" dirty="0" smtClean="0"/>
              <a:t>/asterisk -</a:t>
            </a:r>
            <a:r>
              <a:rPr lang="en-US" sz="1200" dirty="0" err="1" smtClean="0"/>
              <a:t>rx</a:t>
            </a:r>
            <a:r>
              <a:rPr lang="en-US" sz="1200" dirty="0" smtClean="0"/>
              <a:t> 'sip show peers' | </a:t>
            </a:r>
            <a:r>
              <a:rPr lang="en-US" sz="1200" dirty="0" err="1" smtClean="0"/>
              <a:t>grep</a:t>
            </a:r>
            <a:r>
              <a:rPr lang="en-US" sz="1200" dirty="0" smtClean="0"/>
              <a:t> UNREACHABLE | /root/log_unreachable.sh &gt;/dev/null 2&gt;&amp;1</a:t>
            </a:r>
            <a:endParaRPr lang="en-US" sz="12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838199"/>
          </a:xfrm>
        </p:spPr>
        <p:txBody>
          <a:bodyPr>
            <a:normAutofit/>
          </a:bodyPr>
          <a:lstStyle/>
          <a:p>
            <a:r>
              <a:rPr lang="en-US" dirty="0" err="1" smtClean="0"/>
              <a:t>rSyslog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553200"/>
            <a:ext cx="6096000" cy="304800"/>
          </a:xfrm>
        </p:spPr>
        <p:txBody>
          <a:bodyPr>
            <a:normAutofit fontScale="55000" lnSpcReduction="20000"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Asterisk World 2016 – Easy Asterisk Trouble-Shooting 11/25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1026" name="Picture 2" descr="C:\Users\User\Desktop\tmp\fpp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5629275"/>
            <a:ext cx="3048000" cy="1228725"/>
          </a:xfrm>
          <a:prstGeom prst="rect">
            <a:avLst/>
          </a:prstGeom>
          <a:noFill/>
        </p:spPr>
      </p:pic>
      <p:pic>
        <p:nvPicPr>
          <p:cNvPr id="5124" name="Picture 4" descr="C:\Users\User\Desktop\Astricon\trace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28800"/>
            <a:ext cx="9144000" cy="169545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838199"/>
          </a:xfrm>
        </p:spPr>
        <p:txBody>
          <a:bodyPr>
            <a:normAutofit/>
          </a:bodyPr>
          <a:lstStyle/>
          <a:p>
            <a:r>
              <a:rPr lang="en-US" dirty="0" smtClean="0"/>
              <a:t>Customer Input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553200"/>
            <a:ext cx="6096000" cy="304800"/>
          </a:xfrm>
        </p:spPr>
        <p:txBody>
          <a:bodyPr>
            <a:normAutofit fontScale="55000" lnSpcReduction="20000"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Asterisk World 2016 – Easy Asterisk Trouble-Shooting 12/25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1026" name="Picture 2" descr="C:\Users\User\Desktop\tmp\fpp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5629275"/>
            <a:ext cx="3048000" cy="12287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9906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1200" dirty="0" smtClean="0"/>
              <a:t>Your customers can be a very helpful resource.</a:t>
            </a:r>
          </a:p>
          <a:p>
            <a:pPr>
              <a:buFontTx/>
              <a:buChar char="-"/>
            </a:pPr>
            <a:r>
              <a:rPr lang="en-US" sz="1200" dirty="0" smtClean="0"/>
              <a:t> Let them know their input is valued.</a:t>
            </a:r>
          </a:p>
          <a:p>
            <a:pPr>
              <a:buFontTx/>
              <a:buChar char="-"/>
            </a:pPr>
            <a:r>
              <a:rPr lang="en-US" sz="1200" dirty="0" smtClean="0"/>
              <a:t> Fast response time, even if it is a simple “we are investigating”.</a:t>
            </a:r>
          </a:p>
          <a:p>
            <a:pPr>
              <a:buFontTx/>
              <a:buChar char="-"/>
            </a:pPr>
            <a:r>
              <a:rPr lang="en-US" sz="1200" dirty="0" smtClean="0"/>
              <a:t> Train them to </a:t>
            </a:r>
            <a:r>
              <a:rPr lang="en-US" sz="1200" b="1" dirty="0" smtClean="0"/>
              <a:t>accurately</a:t>
            </a:r>
            <a:r>
              <a:rPr lang="en-US" sz="1200" dirty="0" smtClean="0"/>
              <a:t> report issues.</a:t>
            </a:r>
          </a:p>
          <a:p>
            <a:endParaRPr lang="en-US" sz="1200" dirty="0" smtClean="0"/>
          </a:p>
          <a:p>
            <a:endParaRPr lang="en-US" sz="1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0" y="25908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Three scripts that we have set up to help customers report issues.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Looking glass (</a:t>
            </a:r>
            <a:r>
              <a:rPr lang="en-US" sz="1200" dirty="0" smtClean="0">
                <a:hlinkClick r:id="rId3"/>
              </a:rPr>
              <a:t>https://github.com/telephone/LookingGlass</a:t>
            </a:r>
            <a:r>
              <a:rPr lang="en-US" sz="1200" dirty="0" smtClean="0"/>
              <a:t>)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Trace activated by a call.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Reporting of bad call during call.</a:t>
            </a:r>
          </a:p>
          <a:p>
            <a:pPr marL="228600" indent="-228600">
              <a:buAutoNum type="arabicParenR"/>
            </a:pPr>
            <a:endParaRPr lang="en-US" sz="12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838199"/>
          </a:xfrm>
        </p:spPr>
        <p:txBody>
          <a:bodyPr>
            <a:normAutofit/>
          </a:bodyPr>
          <a:lstStyle/>
          <a:p>
            <a:r>
              <a:rPr lang="en-US" dirty="0" smtClean="0"/>
              <a:t>Customer Input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553200"/>
            <a:ext cx="6096000" cy="304800"/>
          </a:xfrm>
        </p:spPr>
        <p:txBody>
          <a:bodyPr>
            <a:normAutofit fontScale="55000" lnSpcReduction="20000"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Asterisk World 2016 – Easy Asterisk Trouble-Shooting 13/25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1026" name="Picture 2" descr="C:\Users\User\Desktop\tmp\fpp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5629275"/>
            <a:ext cx="3048000" cy="12287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762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run_mtr-aw.php</a:t>
            </a:r>
          </a:p>
          <a:p>
            <a:r>
              <a:rPr lang="en-US" sz="1200" dirty="0" smtClean="0"/>
              <a:t>- If there is a quality issue, customer dials code that sends call details along with trace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219200"/>
            <a:ext cx="9067800" cy="542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 -- Launched AGI Script /</a:t>
            </a:r>
            <a:r>
              <a:rPr lang="en-US" sz="1050" dirty="0" err="1" smtClean="0"/>
              <a:t>var</a:t>
            </a:r>
            <a:r>
              <a:rPr lang="en-US" sz="1050" dirty="0" smtClean="0"/>
              <a:t>/lib/asterisk/</a:t>
            </a:r>
            <a:r>
              <a:rPr lang="en-US" sz="1050" dirty="0" err="1" smtClean="0"/>
              <a:t>agi</a:t>
            </a:r>
            <a:r>
              <a:rPr lang="en-US" sz="1050" dirty="0" smtClean="0"/>
              <a:t>-bin/run_mtr-aw.php</a:t>
            </a:r>
          </a:p>
          <a:p>
            <a:r>
              <a:rPr lang="en-US" sz="1050" dirty="0" smtClean="0"/>
              <a:t>   -- AGI Script Executing Application: (</a:t>
            </a:r>
            <a:r>
              <a:rPr lang="en-US" sz="1050" dirty="0" err="1" smtClean="0"/>
              <a:t>PlayBack</a:t>
            </a:r>
            <a:r>
              <a:rPr lang="en-US" sz="1050" dirty="0" smtClean="0"/>
              <a:t>) Options: (one-moment-please)</a:t>
            </a:r>
          </a:p>
          <a:p>
            <a:r>
              <a:rPr lang="en-US" sz="1050" dirty="0" smtClean="0"/>
              <a:t>   -- &lt;SIP/1200-00000019&gt; Playing 'one-moment-please.gsm' (language 'en')</a:t>
            </a:r>
          </a:p>
          <a:p>
            <a:r>
              <a:rPr lang="en-US" sz="1050" dirty="0" smtClean="0"/>
              <a:t>/</a:t>
            </a:r>
            <a:r>
              <a:rPr lang="en-US" sz="1050" dirty="0" err="1" smtClean="0"/>
              <a:t>var</a:t>
            </a:r>
            <a:r>
              <a:rPr lang="en-US" sz="1050" dirty="0" smtClean="0"/>
              <a:t>/lib/asterisk/</a:t>
            </a:r>
            <a:r>
              <a:rPr lang="en-US" sz="1050" dirty="0" err="1" smtClean="0"/>
              <a:t>agi</a:t>
            </a:r>
            <a:r>
              <a:rPr lang="en-US" sz="1050" dirty="0" smtClean="0"/>
              <a:t>-bin/run_mtr-aw.php: Hi there,</a:t>
            </a:r>
          </a:p>
          <a:p>
            <a:r>
              <a:rPr lang="en-US" sz="1050" dirty="0" smtClean="0"/>
              <a:t>/</a:t>
            </a:r>
            <a:r>
              <a:rPr lang="en-US" sz="1050" dirty="0" err="1" smtClean="0"/>
              <a:t>var</a:t>
            </a:r>
            <a:r>
              <a:rPr lang="en-US" sz="1050" dirty="0" smtClean="0"/>
              <a:t>/lib/asterisk/</a:t>
            </a:r>
            <a:r>
              <a:rPr lang="en-US" sz="1050" dirty="0" err="1" smtClean="0"/>
              <a:t>agi</a:t>
            </a:r>
            <a:r>
              <a:rPr lang="en-US" sz="1050" dirty="0" smtClean="0"/>
              <a:t>-bin/run_mtr-aw.php: </a:t>
            </a:r>
          </a:p>
          <a:p>
            <a:r>
              <a:rPr lang="en-US" sz="1050" dirty="0" smtClean="0"/>
              <a:t>/</a:t>
            </a:r>
            <a:r>
              <a:rPr lang="en-US" sz="1050" dirty="0" err="1" smtClean="0"/>
              <a:t>var</a:t>
            </a:r>
            <a:r>
              <a:rPr lang="en-US" sz="1050" dirty="0" smtClean="0"/>
              <a:t>/lib/asterisk/</a:t>
            </a:r>
            <a:r>
              <a:rPr lang="en-US" sz="1050" dirty="0" err="1" smtClean="0"/>
              <a:t>agi</a:t>
            </a:r>
            <a:r>
              <a:rPr lang="en-US" sz="1050" dirty="0" smtClean="0"/>
              <a:t>-bin/run_mtr-aw.php: The peer 1200 just dialed *222 to indicate that they may have a quality issue. Below is the details of the connection as well as a trace.</a:t>
            </a:r>
          </a:p>
          <a:p>
            <a:endParaRPr lang="en-US" sz="1050" dirty="0" smtClean="0"/>
          </a:p>
          <a:p>
            <a:r>
              <a:rPr lang="en-US" sz="1050" dirty="0" smtClean="0"/>
              <a:t>/</a:t>
            </a:r>
            <a:r>
              <a:rPr lang="en-US" sz="1050" dirty="0" err="1" smtClean="0"/>
              <a:t>var</a:t>
            </a:r>
            <a:r>
              <a:rPr lang="en-US" sz="1050" dirty="0" smtClean="0"/>
              <a:t>/lib/asterisk/</a:t>
            </a:r>
            <a:r>
              <a:rPr lang="en-US" sz="1050" dirty="0" err="1" smtClean="0"/>
              <a:t>agi</a:t>
            </a:r>
            <a:r>
              <a:rPr lang="en-US" sz="1050" dirty="0" smtClean="0"/>
              <a:t>-bin/run_mtr-aw.php: </a:t>
            </a:r>
            <a:r>
              <a:rPr lang="en-US" sz="1050" b="1" dirty="0" err="1" smtClean="0"/>
              <a:t>audioreadformat</a:t>
            </a:r>
            <a:r>
              <a:rPr lang="en-US" sz="1050" b="1" dirty="0" smtClean="0"/>
              <a:t>:	</a:t>
            </a:r>
            <a:r>
              <a:rPr lang="en-US" sz="1050" b="1" dirty="0" err="1" smtClean="0"/>
              <a:t>ulaw</a:t>
            </a:r>
            <a:endParaRPr lang="en-US" sz="1050" b="1" dirty="0" smtClean="0"/>
          </a:p>
          <a:p>
            <a:r>
              <a:rPr lang="en-US" sz="1050" dirty="0" smtClean="0"/>
              <a:t>/</a:t>
            </a:r>
            <a:r>
              <a:rPr lang="en-US" sz="1050" dirty="0" err="1" smtClean="0"/>
              <a:t>var</a:t>
            </a:r>
            <a:r>
              <a:rPr lang="en-US" sz="1050" dirty="0" smtClean="0"/>
              <a:t>/lib/asterisk/</a:t>
            </a:r>
            <a:r>
              <a:rPr lang="en-US" sz="1050" dirty="0" err="1" smtClean="0"/>
              <a:t>agi</a:t>
            </a:r>
            <a:r>
              <a:rPr lang="en-US" sz="1050" dirty="0" smtClean="0"/>
              <a:t>-bin/run_mtr-aw.php: </a:t>
            </a:r>
            <a:r>
              <a:rPr lang="en-US" sz="1050" b="1" dirty="0" err="1" smtClean="0"/>
              <a:t>audionativeformat</a:t>
            </a:r>
            <a:r>
              <a:rPr lang="en-US" sz="1050" b="1" dirty="0" smtClean="0"/>
              <a:t>:	</a:t>
            </a:r>
            <a:r>
              <a:rPr lang="en-US" sz="1050" b="1" dirty="0" err="1" smtClean="0"/>
              <a:t>ulaw</a:t>
            </a:r>
            <a:endParaRPr lang="en-US" sz="1050" b="1" dirty="0" smtClean="0"/>
          </a:p>
          <a:p>
            <a:r>
              <a:rPr lang="en-US" sz="1050" dirty="0" smtClean="0"/>
              <a:t>/</a:t>
            </a:r>
            <a:r>
              <a:rPr lang="en-US" sz="1050" dirty="0" err="1" smtClean="0"/>
              <a:t>var</a:t>
            </a:r>
            <a:r>
              <a:rPr lang="en-US" sz="1050" dirty="0" smtClean="0"/>
              <a:t>/lib/asterisk/</a:t>
            </a:r>
            <a:r>
              <a:rPr lang="en-US" sz="1050" dirty="0" err="1" smtClean="0"/>
              <a:t>agi</a:t>
            </a:r>
            <a:r>
              <a:rPr lang="en-US" sz="1050" dirty="0" smtClean="0"/>
              <a:t>-bin/run_mtr-aw.php: </a:t>
            </a:r>
            <a:r>
              <a:rPr lang="en-US" sz="1050" b="1" dirty="0" err="1" smtClean="0"/>
              <a:t>audiowriteformat</a:t>
            </a:r>
            <a:r>
              <a:rPr lang="en-US" sz="1050" b="1" dirty="0" smtClean="0"/>
              <a:t>:	</a:t>
            </a:r>
            <a:r>
              <a:rPr lang="en-US" sz="1050" b="1" dirty="0" err="1" smtClean="0"/>
              <a:t>ulaw</a:t>
            </a:r>
            <a:endParaRPr lang="en-US" sz="1050" b="1" dirty="0" smtClean="0"/>
          </a:p>
          <a:p>
            <a:r>
              <a:rPr lang="en-US" sz="1050" dirty="0" smtClean="0"/>
              <a:t>/</a:t>
            </a:r>
            <a:r>
              <a:rPr lang="en-US" sz="1050" dirty="0" err="1" smtClean="0"/>
              <a:t>var</a:t>
            </a:r>
            <a:r>
              <a:rPr lang="en-US" sz="1050" dirty="0" smtClean="0"/>
              <a:t>/lib/asterisk/</a:t>
            </a:r>
            <a:r>
              <a:rPr lang="en-US" sz="1050" dirty="0" err="1" smtClean="0"/>
              <a:t>agi</a:t>
            </a:r>
            <a:r>
              <a:rPr lang="en-US" sz="1050" dirty="0" smtClean="0"/>
              <a:t>-bin/run_mtr-aw.php: </a:t>
            </a:r>
            <a:r>
              <a:rPr lang="en-US" sz="1050" b="1" dirty="0" err="1" smtClean="0"/>
              <a:t>peerip</a:t>
            </a:r>
            <a:r>
              <a:rPr lang="en-US" sz="1050" b="1" dirty="0" smtClean="0"/>
              <a:t>:		</a:t>
            </a:r>
            <a:r>
              <a:rPr lang="en-US" sz="1050" dirty="0" smtClean="0"/>
              <a:t> </a:t>
            </a:r>
            <a:r>
              <a:rPr lang="en-US" sz="1050" b="1" dirty="0" smtClean="0"/>
              <a:t>129.250.2.208</a:t>
            </a:r>
          </a:p>
          <a:p>
            <a:r>
              <a:rPr lang="en-US" sz="1050" dirty="0" smtClean="0"/>
              <a:t>/</a:t>
            </a:r>
            <a:r>
              <a:rPr lang="en-US" sz="1050" dirty="0" err="1" smtClean="0"/>
              <a:t>var</a:t>
            </a:r>
            <a:r>
              <a:rPr lang="en-US" sz="1050" dirty="0" smtClean="0"/>
              <a:t>/lib/asterisk/</a:t>
            </a:r>
            <a:r>
              <a:rPr lang="en-US" sz="1050" dirty="0" err="1" smtClean="0"/>
              <a:t>agi</a:t>
            </a:r>
            <a:r>
              <a:rPr lang="en-US" sz="1050" dirty="0" smtClean="0"/>
              <a:t>-bin/run_mtr-aw.php: </a:t>
            </a:r>
            <a:r>
              <a:rPr lang="en-US" sz="1050" b="1" dirty="0" err="1" smtClean="0"/>
              <a:t>recvip</a:t>
            </a:r>
            <a:r>
              <a:rPr lang="en-US" sz="1050" b="1" dirty="0" smtClean="0"/>
              <a:t>:		</a:t>
            </a:r>
            <a:r>
              <a:rPr lang="en-US" sz="1050" dirty="0" smtClean="0"/>
              <a:t> </a:t>
            </a:r>
            <a:r>
              <a:rPr lang="en-US" sz="1050" b="1" dirty="0" smtClean="0"/>
              <a:t>129.250.2.208</a:t>
            </a:r>
          </a:p>
          <a:p>
            <a:r>
              <a:rPr lang="en-US" sz="1050" dirty="0" smtClean="0"/>
              <a:t>/</a:t>
            </a:r>
            <a:r>
              <a:rPr lang="en-US" sz="1050" dirty="0" err="1" smtClean="0"/>
              <a:t>var</a:t>
            </a:r>
            <a:r>
              <a:rPr lang="en-US" sz="1050" dirty="0" smtClean="0"/>
              <a:t>/lib/asterisk/</a:t>
            </a:r>
            <a:r>
              <a:rPr lang="en-US" sz="1050" dirty="0" err="1" smtClean="0"/>
              <a:t>agi</a:t>
            </a:r>
            <a:r>
              <a:rPr lang="en-US" sz="1050" dirty="0" smtClean="0"/>
              <a:t>-bin/run_mtr-aw.php: </a:t>
            </a:r>
            <a:r>
              <a:rPr lang="en-US" sz="1050" b="1" dirty="0" smtClean="0"/>
              <a:t>from:		</a:t>
            </a:r>
            <a:r>
              <a:rPr lang="en-US" sz="1050" b="1" dirty="0" err="1" smtClean="0"/>
              <a:t>sip:991200@sip.mydomain.org</a:t>
            </a:r>
            <a:endParaRPr lang="en-US" sz="1050" b="1" dirty="0" smtClean="0"/>
          </a:p>
          <a:p>
            <a:r>
              <a:rPr lang="en-US" sz="1050" dirty="0" smtClean="0"/>
              <a:t>/</a:t>
            </a:r>
            <a:r>
              <a:rPr lang="en-US" sz="1050" dirty="0" err="1" smtClean="0"/>
              <a:t>var</a:t>
            </a:r>
            <a:r>
              <a:rPr lang="en-US" sz="1050" dirty="0" smtClean="0"/>
              <a:t>/lib/asterisk/</a:t>
            </a:r>
            <a:r>
              <a:rPr lang="en-US" sz="1050" dirty="0" err="1" smtClean="0"/>
              <a:t>agi</a:t>
            </a:r>
            <a:r>
              <a:rPr lang="en-US" sz="1050" dirty="0" smtClean="0"/>
              <a:t>-bin/run_mtr-aw.php: </a:t>
            </a:r>
            <a:r>
              <a:rPr lang="en-US" sz="1050" b="1" dirty="0" err="1" smtClean="0"/>
              <a:t>uri</a:t>
            </a:r>
            <a:r>
              <a:rPr lang="en-US" sz="1050" b="1" dirty="0" smtClean="0"/>
              <a:t>:		</a:t>
            </a:r>
            <a:r>
              <a:rPr lang="en-US" sz="1050" b="1" dirty="0" err="1" smtClean="0"/>
              <a:t>sip:991200@129.250.2.208:5063</a:t>
            </a:r>
            <a:endParaRPr lang="en-US" sz="1050" b="1" dirty="0" smtClean="0"/>
          </a:p>
          <a:p>
            <a:r>
              <a:rPr lang="en-US" sz="1050" dirty="0" smtClean="0"/>
              <a:t>/</a:t>
            </a:r>
            <a:r>
              <a:rPr lang="en-US" sz="1050" dirty="0" err="1" smtClean="0"/>
              <a:t>var</a:t>
            </a:r>
            <a:r>
              <a:rPr lang="en-US" sz="1050" dirty="0" smtClean="0"/>
              <a:t>/lib/asterisk/</a:t>
            </a:r>
            <a:r>
              <a:rPr lang="en-US" sz="1050" dirty="0" err="1" smtClean="0"/>
              <a:t>agi</a:t>
            </a:r>
            <a:r>
              <a:rPr lang="en-US" sz="1050" dirty="0" smtClean="0"/>
              <a:t>-bin/run_mtr-aw.php: </a:t>
            </a:r>
            <a:r>
              <a:rPr lang="en-US" sz="1050" b="1" dirty="0" err="1" smtClean="0"/>
              <a:t>useragent</a:t>
            </a:r>
            <a:r>
              <a:rPr lang="en-US" sz="1050" b="1" dirty="0" smtClean="0"/>
              <a:t>:	</a:t>
            </a:r>
            <a:r>
              <a:rPr lang="en-US" sz="1050" b="1" dirty="0" err="1" smtClean="0"/>
              <a:t>Yealink</a:t>
            </a:r>
            <a:r>
              <a:rPr lang="en-US" sz="1050" b="1" dirty="0" smtClean="0"/>
              <a:t> SIP-T26P 6.60.18.4</a:t>
            </a:r>
          </a:p>
          <a:p>
            <a:r>
              <a:rPr lang="en-US" sz="1050" dirty="0" smtClean="0"/>
              <a:t>/</a:t>
            </a:r>
            <a:r>
              <a:rPr lang="en-US" sz="1050" dirty="0" err="1" smtClean="0"/>
              <a:t>var</a:t>
            </a:r>
            <a:r>
              <a:rPr lang="en-US" sz="1050" dirty="0" smtClean="0"/>
              <a:t>/lib/asterisk/</a:t>
            </a:r>
            <a:r>
              <a:rPr lang="en-US" sz="1050" dirty="0" err="1" smtClean="0"/>
              <a:t>agi</a:t>
            </a:r>
            <a:r>
              <a:rPr lang="en-US" sz="1050" dirty="0" smtClean="0"/>
              <a:t>-bin/run_mtr-aw.php: </a:t>
            </a:r>
            <a:r>
              <a:rPr lang="en-US" sz="1050" b="1" dirty="0" err="1" smtClean="0"/>
              <a:t>peername</a:t>
            </a:r>
            <a:r>
              <a:rPr lang="en-US" sz="1050" b="1" dirty="0" smtClean="0"/>
              <a:t>:	1200</a:t>
            </a:r>
          </a:p>
          <a:p>
            <a:r>
              <a:rPr lang="en-US" sz="1050" dirty="0" smtClean="0"/>
              <a:t>/</a:t>
            </a:r>
            <a:r>
              <a:rPr lang="en-US" sz="1050" dirty="0" err="1" smtClean="0"/>
              <a:t>var</a:t>
            </a:r>
            <a:r>
              <a:rPr lang="en-US" sz="1050" dirty="0" smtClean="0"/>
              <a:t>/lib/asterisk/</a:t>
            </a:r>
            <a:r>
              <a:rPr lang="en-US" sz="1050" dirty="0" err="1" smtClean="0"/>
              <a:t>agi</a:t>
            </a:r>
            <a:r>
              <a:rPr lang="en-US" sz="1050" dirty="0" smtClean="0"/>
              <a:t>-bin/run_mtr-aw.php: </a:t>
            </a:r>
            <a:r>
              <a:rPr lang="en-US" sz="1050" b="1" dirty="0" err="1" smtClean="0"/>
              <a:t>channeltype</a:t>
            </a:r>
            <a:r>
              <a:rPr lang="en-US" sz="1050" b="1" dirty="0" smtClean="0"/>
              <a:t>:	SIP</a:t>
            </a:r>
          </a:p>
          <a:p>
            <a:r>
              <a:rPr lang="en-US" sz="1050" dirty="0" smtClean="0"/>
              <a:t>/</a:t>
            </a:r>
            <a:r>
              <a:rPr lang="en-US" sz="1050" dirty="0" err="1" smtClean="0"/>
              <a:t>var</a:t>
            </a:r>
            <a:r>
              <a:rPr lang="en-US" sz="1050" dirty="0" smtClean="0"/>
              <a:t>/lib/asterisk/</a:t>
            </a:r>
            <a:r>
              <a:rPr lang="en-US" sz="1050" dirty="0" err="1" smtClean="0"/>
              <a:t>agi</a:t>
            </a:r>
            <a:r>
              <a:rPr lang="en-US" sz="1050" dirty="0" smtClean="0"/>
              <a:t>-bin/run_mtr-aw.php: </a:t>
            </a:r>
            <a:r>
              <a:rPr lang="en-US" sz="1050" b="1" dirty="0" err="1" smtClean="0"/>
              <a:t>rtpdest</a:t>
            </a:r>
            <a:r>
              <a:rPr lang="en-US" sz="1050" b="1" dirty="0" smtClean="0"/>
              <a:t>:		 129.250.2.208 :11788</a:t>
            </a:r>
          </a:p>
          <a:p>
            <a:r>
              <a:rPr lang="en-US" sz="1050" dirty="0" smtClean="0"/>
              <a:t>/</a:t>
            </a:r>
            <a:r>
              <a:rPr lang="en-US" sz="1050" dirty="0" err="1" smtClean="0"/>
              <a:t>var</a:t>
            </a:r>
            <a:r>
              <a:rPr lang="en-US" sz="1050" dirty="0" smtClean="0"/>
              <a:t>/lib/asterisk/</a:t>
            </a:r>
            <a:r>
              <a:rPr lang="en-US" sz="1050" dirty="0" err="1" smtClean="0"/>
              <a:t>agi</a:t>
            </a:r>
            <a:r>
              <a:rPr lang="en-US" sz="1050" dirty="0" smtClean="0"/>
              <a:t>-bin/run_mtr-aw.php: </a:t>
            </a:r>
          </a:p>
          <a:p>
            <a:r>
              <a:rPr lang="en-US" sz="1050" dirty="0" smtClean="0"/>
              <a:t>/</a:t>
            </a:r>
            <a:r>
              <a:rPr lang="en-US" sz="1050" dirty="0" err="1" smtClean="0"/>
              <a:t>var</a:t>
            </a:r>
            <a:r>
              <a:rPr lang="en-US" sz="1050" dirty="0" smtClean="0"/>
              <a:t>/lib/asterisk/</a:t>
            </a:r>
            <a:r>
              <a:rPr lang="en-US" sz="1050" dirty="0" err="1" smtClean="0"/>
              <a:t>agi</a:t>
            </a:r>
            <a:r>
              <a:rPr lang="en-US" sz="1050" dirty="0" smtClean="0"/>
              <a:t>-bin/run_mtr-aw.php: </a:t>
            </a:r>
            <a:r>
              <a:rPr lang="en-US" sz="1050" b="1" dirty="0" smtClean="0"/>
              <a:t>HOST: sip.mydomain.org	LOSS%  </a:t>
            </a:r>
            <a:r>
              <a:rPr lang="en-US" sz="1050" b="1" dirty="0" err="1" smtClean="0"/>
              <a:t>Snt</a:t>
            </a:r>
            <a:r>
              <a:rPr lang="en-US" sz="1050" b="1" dirty="0" smtClean="0"/>
              <a:t>   </a:t>
            </a:r>
            <a:r>
              <a:rPr lang="en-US" sz="1050" b="1" dirty="0" err="1" smtClean="0"/>
              <a:t>Rcv</a:t>
            </a:r>
            <a:r>
              <a:rPr lang="en-US" sz="1050" b="1" dirty="0" smtClean="0"/>
              <a:t>   Drop   Last   Best   </a:t>
            </a:r>
            <a:r>
              <a:rPr lang="en-US" sz="1050" b="1" dirty="0" err="1" smtClean="0"/>
              <a:t>Avg</a:t>
            </a:r>
            <a:r>
              <a:rPr lang="en-US" sz="1050" b="1" dirty="0" smtClean="0"/>
              <a:t>  </a:t>
            </a:r>
            <a:r>
              <a:rPr lang="en-US" sz="1050" b="1" dirty="0" err="1" smtClean="0"/>
              <a:t>Wrst</a:t>
            </a:r>
            <a:r>
              <a:rPr lang="en-US" sz="1050" b="1" dirty="0" smtClean="0"/>
              <a:t>  </a:t>
            </a:r>
            <a:r>
              <a:rPr lang="en-US" sz="1050" b="1" dirty="0" err="1" smtClean="0"/>
              <a:t>Jttr</a:t>
            </a:r>
            <a:r>
              <a:rPr lang="en-US" sz="1050" b="1" dirty="0" smtClean="0"/>
              <a:t>   </a:t>
            </a:r>
            <a:r>
              <a:rPr lang="en-US" sz="1050" b="1" dirty="0" err="1" smtClean="0"/>
              <a:t>Javg</a:t>
            </a:r>
            <a:r>
              <a:rPr lang="en-US" sz="1050" b="1" dirty="0" smtClean="0"/>
              <a:t>   </a:t>
            </a:r>
            <a:r>
              <a:rPr lang="en-US" sz="1050" b="1" dirty="0" err="1" smtClean="0"/>
              <a:t>Jmax</a:t>
            </a:r>
            <a:r>
              <a:rPr lang="en-US" sz="1050" b="1" dirty="0" smtClean="0"/>
              <a:t>    </a:t>
            </a:r>
            <a:r>
              <a:rPr lang="en-US" sz="1050" b="1" dirty="0" err="1" smtClean="0"/>
              <a:t>Jint</a:t>
            </a:r>
            <a:endParaRPr lang="en-US" sz="1050" b="1" dirty="0" smtClean="0"/>
          </a:p>
          <a:p>
            <a:r>
              <a:rPr lang="en-US" sz="1050" dirty="0" smtClean="0"/>
              <a:t>/</a:t>
            </a:r>
            <a:r>
              <a:rPr lang="en-US" sz="1050" dirty="0" err="1" smtClean="0"/>
              <a:t>var</a:t>
            </a:r>
            <a:r>
              <a:rPr lang="en-US" sz="1050" dirty="0" smtClean="0"/>
              <a:t>/lib/asterisk/</a:t>
            </a:r>
            <a:r>
              <a:rPr lang="en-US" sz="1050" dirty="0" err="1" smtClean="0"/>
              <a:t>agi</a:t>
            </a:r>
            <a:r>
              <a:rPr lang="en-US" sz="1050" dirty="0" smtClean="0"/>
              <a:t>-bin/run_mtr-aw.php: </a:t>
            </a:r>
            <a:r>
              <a:rPr lang="en-US" sz="1050" b="1" dirty="0" smtClean="0"/>
              <a:t>1. 50.56.237.2                   		0.0%     10    10     0           0.5     0.5     0.7   1.0     0.0   0.2     0.6        1.9</a:t>
            </a:r>
          </a:p>
          <a:p>
            <a:r>
              <a:rPr lang="en-US" sz="1050" dirty="0" smtClean="0"/>
              <a:t>/</a:t>
            </a:r>
            <a:r>
              <a:rPr lang="en-US" sz="1050" dirty="0" err="1" smtClean="0"/>
              <a:t>var</a:t>
            </a:r>
            <a:r>
              <a:rPr lang="en-US" sz="1050" dirty="0" smtClean="0"/>
              <a:t>/lib/asterisk/</a:t>
            </a:r>
            <a:r>
              <a:rPr lang="en-US" sz="1050" dirty="0" err="1" smtClean="0"/>
              <a:t>agi</a:t>
            </a:r>
            <a:r>
              <a:rPr lang="en-US" sz="1050" dirty="0" smtClean="0"/>
              <a:t>-bin/run_mtr-aw.php:</a:t>
            </a:r>
            <a:r>
              <a:rPr lang="en-US" sz="1050" b="1" dirty="0" smtClean="0"/>
              <a:t> 2. 67.192.88.38                  	0.0%     10    10     0           0.9     0.7     1.0   1.8     0.0   0.4     1.1        3.1</a:t>
            </a:r>
          </a:p>
          <a:p>
            <a:r>
              <a:rPr lang="en-US" sz="1050" dirty="0" smtClean="0"/>
              <a:t>/</a:t>
            </a:r>
            <a:r>
              <a:rPr lang="en-US" sz="1050" dirty="0" err="1" smtClean="0"/>
              <a:t>var</a:t>
            </a:r>
            <a:r>
              <a:rPr lang="en-US" sz="1050" dirty="0" smtClean="0"/>
              <a:t>/lib/asterisk/</a:t>
            </a:r>
            <a:r>
              <a:rPr lang="en-US" sz="1050" dirty="0" err="1" smtClean="0"/>
              <a:t>agi</a:t>
            </a:r>
            <a:r>
              <a:rPr lang="en-US" sz="1050" dirty="0" smtClean="0"/>
              <a:t>-bin/run_mtr-aw.php: </a:t>
            </a:r>
            <a:r>
              <a:rPr lang="en-US" sz="1050" b="1" dirty="0" smtClean="0"/>
              <a:t>3. 74.205.108.48                 	0.0%     10    10     0           3.7     3.2     4.2   9.6     0.1   1.6     6.3       11.2</a:t>
            </a:r>
          </a:p>
          <a:p>
            <a:r>
              <a:rPr lang="en-US" sz="1050" dirty="0" smtClean="0"/>
              <a:t>/</a:t>
            </a:r>
            <a:r>
              <a:rPr lang="en-US" sz="1050" dirty="0" err="1" smtClean="0"/>
              <a:t>var</a:t>
            </a:r>
            <a:r>
              <a:rPr lang="en-US" sz="1050" dirty="0" smtClean="0"/>
              <a:t>/lib/asterisk/</a:t>
            </a:r>
            <a:r>
              <a:rPr lang="en-US" sz="1050" dirty="0" err="1" smtClean="0"/>
              <a:t>agi</a:t>
            </a:r>
            <a:r>
              <a:rPr lang="en-US" sz="1050" dirty="0" smtClean="0"/>
              <a:t>-bin/run_mtr-aw.php: </a:t>
            </a:r>
            <a:r>
              <a:rPr lang="en-US" sz="1050" b="1" dirty="0" smtClean="0"/>
              <a:t>4. 74.205.108.112                	0.0%     10    10     0           5.8     3.2     4.0   5.8     2.6   1.0     2.6        8.7</a:t>
            </a:r>
          </a:p>
          <a:p>
            <a:r>
              <a:rPr lang="en-US" sz="1050" dirty="0" smtClean="0"/>
              <a:t>/</a:t>
            </a:r>
            <a:r>
              <a:rPr lang="en-US" sz="1050" dirty="0" err="1" smtClean="0"/>
              <a:t>var</a:t>
            </a:r>
            <a:r>
              <a:rPr lang="en-US" sz="1050" dirty="0" smtClean="0"/>
              <a:t>/lib/asterisk/</a:t>
            </a:r>
            <a:r>
              <a:rPr lang="en-US" sz="1050" dirty="0" err="1" smtClean="0"/>
              <a:t>agi</a:t>
            </a:r>
            <a:r>
              <a:rPr lang="en-US" sz="1050" dirty="0" smtClean="0"/>
              <a:t>-bin/run_mtr-aw.php:</a:t>
            </a:r>
            <a:r>
              <a:rPr lang="en-US" sz="1050" b="1" dirty="0" smtClean="0"/>
              <a:t> 5. 10.25.1.103                   		0.0%     10    10     0           5.2     5.1     5.2   5.8     0.1   0.2     0.7        1.5</a:t>
            </a:r>
          </a:p>
          <a:p>
            <a:r>
              <a:rPr lang="en-US" sz="1050" dirty="0" smtClean="0"/>
              <a:t>/</a:t>
            </a:r>
            <a:r>
              <a:rPr lang="en-US" sz="1050" dirty="0" err="1" smtClean="0"/>
              <a:t>var</a:t>
            </a:r>
            <a:r>
              <a:rPr lang="en-US" sz="1050" dirty="0" smtClean="0"/>
              <a:t>/lib/asterisk/</a:t>
            </a:r>
            <a:r>
              <a:rPr lang="en-US" sz="1050" dirty="0" err="1" smtClean="0"/>
              <a:t>agi</a:t>
            </a:r>
            <a:r>
              <a:rPr lang="en-US" sz="1050" dirty="0" smtClean="0"/>
              <a:t>-bin/run_mtr-aw.php</a:t>
            </a:r>
            <a:r>
              <a:rPr lang="en-US" sz="1050" b="1" dirty="0" smtClean="0"/>
              <a:t>: 6. 129.250.207.117               	0.0%     10    10     0           5.2     5.1     5.6   6.7     0.7   0.6     1.5        5.2</a:t>
            </a:r>
          </a:p>
          <a:p>
            <a:r>
              <a:rPr lang="en-US" sz="1050" dirty="0" smtClean="0"/>
              <a:t>/</a:t>
            </a:r>
            <a:r>
              <a:rPr lang="en-US" sz="1050" dirty="0" err="1" smtClean="0"/>
              <a:t>var</a:t>
            </a:r>
            <a:r>
              <a:rPr lang="en-US" sz="1050" dirty="0" smtClean="0"/>
              <a:t>/lib/asterisk/</a:t>
            </a:r>
            <a:r>
              <a:rPr lang="en-US" sz="1050" dirty="0" err="1" smtClean="0"/>
              <a:t>agi</a:t>
            </a:r>
            <a:r>
              <a:rPr lang="en-US" sz="1050" dirty="0" smtClean="0"/>
              <a:t>-bin/run_mtr-aw.php: </a:t>
            </a:r>
            <a:r>
              <a:rPr lang="en-US" sz="1050" b="1" dirty="0" smtClean="0"/>
              <a:t>7. 129.250.2.208                 	0.0%     10    10     0           6.0     4.9     5.6   6.7     0.7   0.6     1.5        4.6</a:t>
            </a:r>
          </a:p>
          <a:p>
            <a:r>
              <a:rPr lang="en-US" sz="1050" dirty="0" smtClean="0"/>
              <a:t>/</a:t>
            </a:r>
            <a:r>
              <a:rPr lang="en-US" sz="1050" dirty="0" err="1" smtClean="0"/>
              <a:t>var</a:t>
            </a:r>
            <a:r>
              <a:rPr lang="en-US" sz="1050" dirty="0" smtClean="0"/>
              <a:t>/lib/asterisk/</a:t>
            </a:r>
            <a:r>
              <a:rPr lang="en-US" sz="1050" dirty="0" err="1" smtClean="0"/>
              <a:t>agi</a:t>
            </a:r>
            <a:r>
              <a:rPr lang="en-US" sz="1050" dirty="0" smtClean="0"/>
              <a:t>-bin/run_mtr-aw.php: </a:t>
            </a:r>
          </a:p>
          <a:p>
            <a:r>
              <a:rPr lang="en-US" sz="1050" dirty="0" smtClean="0"/>
              <a:t>   -- AGI Script Executing Application: (</a:t>
            </a:r>
            <a:r>
              <a:rPr lang="en-US" sz="1050" dirty="0" err="1" smtClean="0"/>
              <a:t>PlayBack</a:t>
            </a:r>
            <a:r>
              <a:rPr lang="en-US" sz="1050" dirty="0" smtClean="0"/>
              <a:t>) Options: (privacy-</a:t>
            </a:r>
            <a:r>
              <a:rPr lang="en-US" sz="1050" dirty="0" err="1" smtClean="0"/>
              <a:t>thankyou</a:t>
            </a:r>
            <a:r>
              <a:rPr lang="en-US" sz="1050" dirty="0" smtClean="0"/>
              <a:t>)</a:t>
            </a:r>
          </a:p>
          <a:p>
            <a:r>
              <a:rPr lang="en-US" sz="1050" dirty="0" smtClean="0"/>
              <a:t>   -- &lt;SIP/1200-00000019&gt; Playing 'privacy-thankyou.gsm' (language 'en')</a:t>
            </a:r>
          </a:p>
          <a:p>
            <a:r>
              <a:rPr lang="en-US" sz="1050" dirty="0" smtClean="0"/>
              <a:t>   -- &lt;SIP/1200-00000019&gt;AGI Script /</a:t>
            </a:r>
            <a:r>
              <a:rPr lang="en-US" sz="1050" dirty="0" err="1" smtClean="0"/>
              <a:t>var</a:t>
            </a:r>
            <a:r>
              <a:rPr lang="en-US" sz="1050" dirty="0" smtClean="0"/>
              <a:t>/lib/asterisk/</a:t>
            </a:r>
            <a:r>
              <a:rPr lang="en-US" sz="1050" dirty="0" err="1" smtClean="0"/>
              <a:t>agi</a:t>
            </a:r>
            <a:r>
              <a:rPr lang="en-US" sz="1050" dirty="0" smtClean="0"/>
              <a:t>-bin/run_mtr-aw.php completed, returning 0</a:t>
            </a:r>
            <a:endParaRPr lang="en-US" sz="105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838199"/>
          </a:xfrm>
        </p:spPr>
        <p:txBody>
          <a:bodyPr>
            <a:normAutofit/>
          </a:bodyPr>
          <a:lstStyle/>
          <a:p>
            <a:r>
              <a:rPr lang="en-US" dirty="0" smtClean="0"/>
              <a:t>Customer Input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553200"/>
            <a:ext cx="6096000" cy="304800"/>
          </a:xfrm>
        </p:spPr>
        <p:txBody>
          <a:bodyPr>
            <a:normAutofit fontScale="55000" lnSpcReduction="20000"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Asterisk World 2016 – Easy Asterisk Trouble-Shooting 14/25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1026" name="Picture 2" descr="C:\Users\User\Desktop\tmp\fpp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5629275"/>
            <a:ext cx="3048000" cy="12287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762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log_bad_call.php</a:t>
            </a:r>
          </a:p>
          <a:p>
            <a:pPr>
              <a:buFontTx/>
              <a:buChar char="-"/>
            </a:pPr>
            <a:r>
              <a:rPr lang="en-US" sz="1200" dirty="0" smtClean="0"/>
              <a:t>If there is a quality issue, customer dials code during the bad call to alert us.</a:t>
            </a:r>
          </a:p>
          <a:p>
            <a:pPr>
              <a:buFontTx/>
              <a:buChar char="-"/>
            </a:pPr>
            <a:r>
              <a:rPr lang="en-US" sz="1200" dirty="0" smtClean="0"/>
              <a:t>Call sample is sent to support along with URL to PCAP of call.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" y="1600200"/>
            <a:ext cx="9067800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[</a:t>
            </a:r>
            <a:r>
              <a:rPr lang="en-US" sz="1050" dirty="0" err="1" smtClean="0"/>
              <a:t>applicationmap</a:t>
            </a:r>
            <a:r>
              <a:rPr lang="en-US" sz="1050" dirty="0" smtClean="0"/>
              <a:t>]</a:t>
            </a:r>
          </a:p>
          <a:p>
            <a:r>
              <a:rPr lang="en-US" sz="1050" dirty="0" err="1" smtClean="0"/>
              <a:t>testfeature</a:t>
            </a:r>
            <a:r>
              <a:rPr lang="en-US" sz="1050" dirty="0" smtClean="0"/>
              <a:t> =&gt; #</a:t>
            </a:r>
            <a:r>
              <a:rPr lang="en-US" sz="1050" dirty="0" err="1" smtClean="0"/>
              <a:t>9,peer,Playback,tt</a:t>
            </a:r>
            <a:r>
              <a:rPr lang="en-US" sz="1050" dirty="0" smtClean="0"/>
              <a:t>-monkeys </a:t>
            </a:r>
          </a:p>
          <a:p>
            <a:r>
              <a:rPr lang="en-US" sz="1050" dirty="0" err="1" smtClean="0"/>
              <a:t>pauseMonitor</a:t>
            </a:r>
            <a:r>
              <a:rPr lang="en-US" sz="1050" dirty="0" smtClean="0"/>
              <a:t>   =&gt; #</a:t>
            </a:r>
            <a:r>
              <a:rPr lang="en-US" sz="1050" dirty="0" err="1" smtClean="0"/>
              <a:t>1,self</a:t>
            </a:r>
            <a:r>
              <a:rPr lang="en-US" sz="1050" dirty="0" smtClean="0"/>
              <a:t>/</a:t>
            </a:r>
            <a:r>
              <a:rPr lang="en-US" sz="1050" dirty="0" err="1" smtClean="0"/>
              <a:t>callee,Pausemonitor</a:t>
            </a:r>
            <a:r>
              <a:rPr lang="en-US" sz="1050" dirty="0" smtClean="0"/>
              <a:t> </a:t>
            </a:r>
          </a:p>
          <a:p>
            <a:r>
              <a:rPr lang="en-US" sz="1050" dirty="0" err="1" smtClean="0"/>
              <a:t>unpauseMonitor</a:t>
            </a:r>
            <a:r>
              <a:rPr lang="en-US" sz="1050" dirty="0" smtClean="0"/>
              <a:t> =&gt; #</a:t>
            </a:r>
            <a:r>
              <a:rPr lang="en-US" sz="1050" dirty="0" err="1" smtClean="0"/>
              <a:t>3,self</a:t>
            </a:r>
            <a:r>
              <a:rPr lang="en-US" sz="1050" dirty="0" smtClean="0"/>
              <a:t>/</a:t>
            </a:r>
            <a:r>
              <a:rPr lang="en-US" sz="1050" dirty="0" err="1" smtClean="0"/>
              <a:t>callee,UnPauseMonitor</a:t>
            </a:r>
            <a:r>
              <a:rPr lang="en-US" sz="1050" dirty="0" smtClean="0"/>
              <a:t> </a:t>
            </a:r>
          </a:p>
          <a:p>
            <a:r>
              <a:rPr lang="en-US" sz="1050" dirty="0" err="1" smtClean="0"/>
              <a:t>caller_hangup</a:t>
            </a:r>
            <a:r>
              <a:rPr lang="en-US" sz="1050" dirty="0" smtClean="0"/>
              <a:t> =&gt; *</a:t>
            </a:r>
            <a:r>
              <a:rPr lang="en-US" sz="1050" dirty="0" err="1" smtClean="0"/>
              <a:t>0,caller,Hangup</a:t>
            </a:r>
            <a:endParaRPr lang="en-US" sz="1050" dirty="0" smtClean="0"/>
          </a:p>
          <a:p>
            <a:r>
              <a:rPr lang="en-US" sz="1050" dirty="0" err="1" smtClean="0"/>
              <a:t>callee_hangup</a:t>
            </a:r>
            <a:r>
              <a:rPr lang="en-US" sz="1050" dirty="0" smtClean="0"/>
              <a:t> =&gt; *</a:t>
            </a:r>
            <a:r>
              <a:rPr lang="en-US" sz="1050" dirty="0" err="1" smtClean="0"/>
              <a:t>0,callee,Hangup</a:t>
            </a:r>
            <a:endParaRPr lang="en-US" sz="1050" dirty="0" smtClean="0"/>
          </a:p>
          <a:p>
            <a:r>
              <a:rPr lang="en-US" sz="1050" dirty="0" err="1" smtClean="0"/>
              <a:t>log_call_caller</a:t>
            </a:r>
            <a:r>
              <a:rPr lang="en-US" sz="1050" dirty="0" smtClean="0"/>
              <a:t> =&gt; *#,self/</a:t>
            </a:r>
            <a:r>
              <a:rPr lang="en-US" sz="1050" dirty="0" err="1" smtClean="0"/>
              <a:t>caller,agi</a:t>
            </a:r>
            <a:r>
              <a:rPr lang="en-US" sz="1050" dirty="0" smtClean="0"/>
              <a:t>,/</a:t>
            </a:r>
            <a:r>
              <a:rPr lang="en-US" sz="1050" dirty="0" err="1" smtClean="0"/>
              <a:t>var</a:t>
            </a:r>
            <a:r>
              <a:rPr lang="en-US" sz="1050" dirty="0" smtClean="0"/>
              <a:t>/lib/asterisk/</a:t>
            </a:r>
            <a:r>
              <a:rPr lang="en-US" sz="1050" dirty="0" err="1" smtClean="0"/>
              <a:t>agi</a:t>
            </a:r>
            <a:r>
              <a:rPr lang="en-US" sz="1050" dirty="0" smtClean="0"/>
              <a:t>-bin/log_bad_call.php</a:t>
            </a:r>
          </a:p>
          <a:p>
            <a:r>
              <a:rPr lang="en-US" sz="1050" dirty="0" err="1" smtClean="0"/>
              <a:t>log_call_callee</a:t>
            </a:r>
            <a:r>
              <a:rPr lang="en-US" sz="1050" dirty="0" smtClean="0"/>
              <a:t> =&gt; *#,self/</a:t>
            </a:r>
            <a:r>
              <a:rPr lang="en-US" sz="1050" dirty="0" err="1" smtClean="0"/>
              <a:t>callee,agi</a:t>
            </a:r>
            <a:r>
              <a:rPr lang="en-US" sz="1050" dirty="0" smtClean="0"/>
              <a:t>,/</a:t>
            </a:r>
            <a:r>
              <a:rPr lang="en-US" sz="1050" dirty="0" err="1" smtClean="0"/>
              <a:t>var</a:t>
            </a:r>
            <a:r>
              <a:rPr lang="en-US" sz="1050" dirty="0" smtClean="0"/>
              <a:t>/lib/asterisk/</a:t>
            </a:r>
            <a:r>
              <a:rPr lang="en-US" sz="1050" dirty="0" err="1" smtClean="0"/>
              <a:t>agi</a:t>
            </a:r>
            <a:r>
              <a:rPr lang="en-US" sz="1050" dirty="0" smtClean="0"/>
              <a:t>-bin/log_bad_call.php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" y="3352800"/>
            <a:ext cx="906780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[from-customers]</a:t>
            </a:r>
          </a:p>
          <a:p>
            <a:r>
              <a:rPr lang="en-US" sz="1050" dirty="0" err="1" smtClean="0"/>
              <a:t>Exten</a:t>
            </a:r>
            <a:r>
              <a:rPr lang="en-US" sz="1050" dirty="0" smtClean="0"/>
              <a:t> =&gt; _X., 1, set(__DYNAMIC_FEATURES=</a:t>
            </a:r>
            <a:r>
              <a:rPr lang="en-US" sz="1050" dirty="0" err="1" smtClean="0"/>
              <a:t>log_call_caller#log_call_callee</a:t>
            </a:r>
            <a:r>
              <a:rPr lang="en-US" sz="1050" dirty="0" smtClean="0"/>
              <a:t>)</a:t>
            </a:r>
          </a:p>
          <a:p>
            <a:r>
              <a:rPr lang="en-US" sz="1050" dirty="0" err="1" smtClean="0"/>
              <a:t>Exten</a:t>
            </a:r>
            <a:r>
              <a:rPr lang="en-US" sz="1050" dirty="0" smtClean="0"/>
              <a:t> =&gt; _X.,2, </a:t>
            </a:r>
            <a:r>
              <a:rPr lang="en-US" sz="1050" dirty="0" err="1" smtClean="0"/>
              <a:t>Agi</a:t>
            </a:r>
            <a:r>
              <a:rPr lang="en-US" sz="1050" dirty="0" smtClean="0"/>
              <a:t>(process_call.php)</a:t>
            </a:r>
          </a:p>
          <a:p>
            <a:endParaRPr lang="en-US" sz="105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838199"/>
          </a:xfrm>
        </p:spPr>
        <p:txBody>
          <a:bodyPr>
            <a:normAutofit/>
          </a:bodyPr>
          <a:lstStyle/>
          <a:p>
            <a:r>
              <a:rPr lang="en-US" dirty="0" err="1" smtClean="0"/>
              <a:t>VoipMonitor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553200"/>
            <a:ext cx="6096000" cy="304800"/>
          </a:xfrm>
        </p:spPr>
        <p:txBody>
          <a:bodyPr>
            <a:normAutofit fontScale="55000" lnSpcReduction="20000"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Asterisk World 2016 – Easy Asterisk Trouble-Shooting 15/24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1026" name="Picture 2" descr="C:\Users\User\Desktop\tmp\fpp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5629275"/>
            <a:ext cx="3048000" cy="12287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99060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VoipMonitor</a:t>
            </a:r>
            <a:r>
              <a:rPr lang="en-US" sz="1200" dirty="0" smtClean="0"/>
              <a:t> (</a:t>
            </a:r>
            <a:r>
              <a:rPr lang="en-US" sz="1200" dirty="0" smtClean="0">
                <a:hlinkClick r:id="rId4"/>
              </a:rPr>
              <a:t>http://www.voipmonitor.org/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- Single most widely used tool in our company.</a:t>
            </a:r>
          </a:p>
          <a:p>
            <a:r>
              <a:rPr lang="en-US" sz="1200" dirty="0" smtClean="0"/>
              <a:t>- Sniffer is open source, </a:t>
            </a:r>
            <a:r>
              <a:rPr lang="en-US" sz="1200" dirty="0" err="1" smtClean="0"/>
              <a:t>gui</a:t>
            </a:r>
            <a:r>
              <a:rPr lang="en-US" sz="1200" dirty="0" smtClean="0"/>
              <a:t> is not</a:t>
            </a:r>
          </a:p>
          <a:p>
            <a:r>
              <a:rPr lang="en-US" sz="1200" dirty="0" smtClean="0"/>
              <a:t>- GUI is worth every penny</a:t>
            </a:r>
          </a:p>
          <a:p>
            <a:r>
              <a:rPr lang="en-US" sz="1200" dirty="0" smtClean="0"/>
              <a:t>- Possibilities are endless</a:t>
            </a:r>
          </a:p>
          <a:p>
            <a:pPr>
              <a:buFontTx/>
              <a:buChar char="-"/>
            </a:pPr>
            <a:r>
              <a:rPr lang="en-US" sz="1200" dirty="0" smtClean="0"/>
              <a:t>Very scalable, largest deployment is 3 </a:t>
            </a:r>
            <a:r>
              <a:rPr lang="en-US" sz="1200" dirty="0" err="1" smtClean="0"/>
              <a:t>gb</a:t>
            </a:r>
            <a:r>
              <a:rPr lang="en-US" sz="1200" dirty="0" smtClean="0"/>
              <a:t> of traffic with 30, 000 simultaneous calls (SIP+RTP) and 120,000 simultaneous calls tracing SIP only (roughly 6000 CPS).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25908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Some examples of data that we can get directly from the database:</a:t>
            </a:r>
          </a:p>
          <a:p>
            <a:pPr>
              <a:buFontTx/>
              <a:buChar char="-"/>
            </a:pPr>
            <a:r>
              <a:rPr lang="en-US" sz="1200" dirty="0" smtClean="0"/>
              <a:t> Registration failures</a:t>
            </a:r>
          </a:p>
          <a:p>
            <a:pPr>
              <a:buFontTx/>
              <a:buChar char="-"/>
            </a:pPr>
            <a:r>
              <a:rPr lang="en-US" sz="1200" dirty="0" smtClean="0"/>
              <a:t> </a:t>
            </a:r>
            <a:r>
              <a:rPr lang="en-US" sz="1200" dirty="0" err="1" smtClean="0"/>
              <a:t>cdrs</a:t>
            </a:r>
            <a:endParaRPr lang="en-US" sz="12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838199"/>
          </a:xfrm>
        </p:spPr>
        <p:txBody>
          <a:bodyPr>
            <a:normAutofit/>
          </a:bodyPr>
          <a:lstStyle/>
          <a:p>
            <a:r>
              <a:rPr lang="en-US" dirty="0" err="1" smtClean="0"/>
              <a:t>VoipMonitor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553200"/>
            <a:ext cx="6096000" cy="304800"/>
          </a:xfrm>
        </p:spPr>
        <p:txBody>
          <a:bodyPr>
            <a:normAutofit fontScale="55000" lnSpcReduction="20000"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Asterisk World 2016 – Easy Asterisk Trouble-Shooting 16/25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1026" name="Picture 2" descr="C:\Users\User\Desktop\tmp\fpp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5629275"/>
            <a:ext cx="3048000" cy="1228725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04800" y="990600"/>
            <a:ext cx="85344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Registration failures</a:t>
            </a:r>
          </a:p>
          <a:p>
            <a:endParaRPr lang="en-US" sz="1000" dirty="0" smtClean="0"/>
          </a:p>
          <a:p>
            <a:r>
              <a:rPr lang="en-US" sz="1000" dirty="0" err="1" smtClean="0"/>
              <a:t>mysql</a:t>
            </a:r>
            <a:r>
              <a:rPr lang="en-US" sz="1000" dirty="0" smtClean="0"/>
              <a:t>&gt; select counter, </a:t>
            </a:r>
            <a:r>
              <a:rPr lang="en-US" sz="1000" dirty="0" err="1" smtClean="0"/>
              <a:t>created_at</a:t>
            </a:r>
            <a:r>
              <a:rPr lang="en-US" sz="1000" dirty="0" smtClean="0"/>
              <a:t>, INET_NTOA(</a:t>
            </a:r>
            <a:r>
              <a:rPr lang="en-US" sz="1000" dirty="0" err="1" smtClean="0"/>
              <a:t>sipcallerip</a:t>
            </a:r>
            <a:r>
              <a:rPr lang="en-US" sz="1000" dirty="0" smtClean="0"/>
              <a:t>) as </a:t>
            </a:r>
            <a:r>
              <a:rPr lang="en-US" sz="1000" dirty="0" err="1" smtClean="0"/>
              <a:t>src_ip</a:t>
            </a:r>
            <a:r>
              <a:rPr lang="en-US" sz="1000" dirty="0" smtClean="0"/>
              <a:t>, INET_NTOA(</a:t>
            </a:r>
            <a:r>
              <a:rPr lang="en-US" sz="1000" dirty="0" err="1" smtClean="0"/>
              <a:t>sipcalledip</a:t>
            </a:r>
            <a:r>
              <a:rPr lang="en-US" sz="1000" dirty="0" smtClean="0"/>
              <a:t>) as </a:t>
            </a:r>
            <a:r>
              <a:rPr lang="en-US" sz="1000" dirty="0" err="1" smtClean="0"/>
              <a:t>dst_ip</a:t>
            </a:r>
            <a:r>
              <a:rPr lang="en-US" sz="1000" dirty="0" smtClean="0"/>
              <a:t>, </a:t>
            </a:r>
            <a:r>
              <a:rPr lang="en-US" sz="1000" dirty="0" err="1" smtClean="0"/>
              <a:t>from_num</a:t>
            </a:r>
            <a:r>
              <a:rPr lang="en-US" sz="1000" dirty="0" smtClean="0"/>
              <a:t>, </a:t>
            </a:r>
            <a:r>
              <a:rPr lang="en-US" sz="1000" dirty="0" err="1" smtClean="0"/>
              <a:t>to_num</a:t>
            </a:r>
            <a:r>
              <a:rPr lang="en-US" sz="1000" dirty="0" smtClean="0"/>
              <a:t>, </a:t>
            </a:r>
            <a:r>
              <a:rPr lang="en-US" sz="1000" dirty="0" err="1" smtClean="0"/>
              <a:t>contact_num</a:t>
            </a:r>
            <a:r>
              <a:rPr lang="en-US" sz="1000" dirty="0" smtClean="0"/>
              <a:t>, </a:t>
            </a:r>
            <a:r>
              <a:rPr lang="en-US" sz="1000" dirty="0" err="1" smtClean="0"/>
              <a:t>contact_domain</a:t>
            </a:r>
            <a:r>
              <a:rPr lang="en-US" sz="1000" dirty="0" smtClean="0"/>
              <a:t>, </a:t>
            </a:r>
            <a:r>
              <a:rPr lang="en-US" sz="1000" dirty="0" err="1" smtClean="0"/>
              <a:t>digestusername</a:t>
            </a:r>
            <a:r>
              <a:rPr lang="en-US" sz="1000" dirty="0" smtClean="0"/>
              <a:t>, </a:t>
            </a:r>
            <a:r>
              <a:rPr lang="en-US" sz="1000" dirty="0" err="1" smtClean="0"/>
              <a:t>to_domain</a:t>
            </a:r>
            <a:r>
              <a:rPr lang="en-US" sz="1000" dirty="0" smtClean="0"/>
              <a:t>, (select </a:t>
            </a:r>
            <a:r>
              <a:rPr lang="en-US" sz="1000" dirty="0" err="1" smtClean="0"/>
              <a:t>ua</a:t>
            </a:r>
            <a:r>
              <a:rPr lang="en-US" sz="1000" dirty="0" smtClean="0"/>
              <a:t> from </a:t>
            </a:r>
            <a:r>
              <a:rPr lang="en-US" sz="1000" dirty="0" err="1" smtClean="0"/>
              <a:t>cdr_ua</a:t>
            </a:r>
            <a:r>
              <a:rPr lang="en-US" sz="1000" dirty="0" smtClean="0"/>
              <a:t> where id = </a:t>
            </a:r>
            <a:r>
              <a:rPr lang="en-US" sz="1000" dirty="0" err="1" smtClean="0"/>
              <a:t>ua_id</a:t>
            </a:r>
            <a:r>
              <a:rPr lang="en-US" sz="1000" dirty="0" smtClean="0"/>
              <a:t>) as </a:t>
            </a:r>
            <a:r>
              <a:rPr lang="en-US" sz="1000" dirty="0" err="1" smtClean="0"/>
              <a:t>ua</a:t>
            </a:r>
            <a:r>
              <a:rPr lang="en-US" sz="1000" dirty="0" smtClean="0"/>
              <a:t> from </a:t>
            </a:r>
            <a:r>
              <a:rPr lang="en-US" sz="1000" dirty="0" err="1" smtClean="0"/>
              <a:t>register_failed</a:t>
            </a:r>
            <a:r>
              <a:rPr lang="en-US" sz="1000" dirty="0" smtClean="0"/>
              <a:t> where id in(1756938, 1717326) \G</a:t>
            </a:r>
          </a:p>
          <a:p>
            <a:r>
              <a:rPr lang="en-US" sz="1000" dirty="0" smtClean="0"/>
              <a:t>****************************** 1. row ******************************</a:t>
            </a:r>
          </a:p>
          <a:p>
            <a:r>
              <a:rPr lang="en-US" sz="1000" dirty="0" smtClean="0"/>
              <a:t>counter: 		930567</a:t>
            </a:r>
          </a:p>
          <a:p>
            <a:r>
              <a:rPr lang="en-US" sz="1000" dirty="0" err="1" smtClean="0"/>
              <a:t>created_at</a:t>
            </a:r>
            <a:r>
              <a:rPr lang="en-US" sz="1000" dirty="0" smtClean="0"/>
              <a:t>: 		2015-10-08 14:47:15</a:t>
            </a:r>
          </a:p>
          <a:p>
            <a:r>
              <a:rPr lang="en-US" sz="1000" dirty="0" err="1" smtClean="0"/>
              <a:t>src_ip</a:t>
            </a:r>
            <a:r>
              <a:rPr lang="en-US" sz="1000" dirty="0" smtClean="0"/>
              <a:t>:		11.11.11.11</a:t>
            </a:r>
          </a:p>
          <a:p>
            <a:r>
              <a:rPr lang="en-US" sz="1000" dirty="0" err="1" smtClean="0"/>
              <a:t>dst_ip</a:t>
            </a:r>
            <a:r>
              <a:rPr lang="en-US" sz="1000" dirty="0" smtClean="0"/>
              <a:t>: 		103.102.77.32</a:t>
            </a:r>
          </a:p>
          <a:p>
            <a:r>
              <a:rPr lang="en-US" sz="1000" dirty="0" err="1" smtClean="0"/>
              <a:t>from_num</a:t>
            </a:r>
            <a:r>
              <a:rPr lang="en-US" sz="1000" dirty="0" smtClean="0"/>
              <a:t>: 		1010</a:t>
            </a:r>
          </a:p>
          <a:p>
            <a:r>
              <a:rPr lang="en-US" sz="1000" dirty="0" err="1" smtClean="0"/>
              <a:t>to_num</a:t>
            </a:r>
            <a:r>
              <a:rPr lang="en-US" sz="1000" dirty="0" smtClean="0"/>
              <a:t>:		1010</a:t>
            </a:r>
          </a:p>
          <a:p>
            <a:r>
              <a:rPr lang="en-US" sz="1000" dirty="0" err="1" smtClean="0"/>
              <a:t>contact_num</a:t>
            </a:r>
            <a:r>
              <a:rPr lang="en-US" sz="1000" dirty="0" smtClean="0"/>
              <a:t>:		1010</a:t>
            </a:r>
          </a:p>
          <a:p>
            <a:r>
              <a:rPr lang="en-US" sz="1000" dirty="0" err="1" smtClean="0"/>
              <a:t>contact_domain</a:t>
            </a:r>
            <a:r>
              <a:rPr lang="en-US" sz="1000" dirty="0" smtClean="0"/>
              <a:t>:		192.168.100.103</a:t>
            </a:r>
          </a:p>
          <a:p>
            <a:r>
              <a:rPr lang="en-US" sz="1000" dirty="0" err="1" smtClean="0"/>
              <a:t>digestusername</a:t>
            </a:r>
            <a:r>
              <a:rPr lang="en-US" sz="1000" dirty="0" smtClean="0"/>
              <a:t>:		1010</a:t>
            </a:r>
          </a:p>
          <a:p>
            <a:r>
              <a:rPr lang="en-US" sz="1000" dirty="0" err="1" smtClean="0"/>
              <a:t>to_domain</a:t>
            </a:r>
            <a:r>
              <a:rPr lang="en-US" sz="1000" dirty="0" smtClean="0"/>
              <a:t>:		sip1.example.org</a:t>
            </a:r>
          </a:p>
          <a:p>
            <a:r>
              <a:rPr lang="en-US" sz="1000" dirty="0" err="1" smtClean="0"/>
              <a:t>ua</a:t>
            </a:r>
            <a:r>
              <a:rPr lang="en-US" sz="1000" dirty="0" smtClean="0"/>
              <a:t>:		</a:t>
            </a:r>
            <a:r>
              <a:rPr lang="en-US" sz="1000" dirty="0" err="1" smtClean="0"/>
              <a:t>Yealink</a:t>
            </a:r>
            <a:r>
              <a:rPr lang="en-US" sz="1000" dirty="0" smtClean="0"/>
              <a:t> SIP-T20P 9.70.23.8 </a:t>
            </a:r>
            <a:r>
              <a:rPr lang="en-US" sz="1000" dirty="0" err="1" smtClean="0"/>
              <a:t>00:15:65:aa:bb:cc</a:t>
            </a:r>
            <a:endParaRPr lang="en-US" sz="1000" dirty="0" smtClean="0"/>
          </a:p>
          <a:p>
            <a:r>
              <a:rPr lang="en-US" sz="1000" dirty="0" smtClean="0"/>
              <a:t>****************************** 2. row ******************************</a:t>
            </a:r>
          </a:p>
          <a:p>
            <a:r>
              <a:rPr lang="en-US" sz="1000" dirty="0" smtClean="0"/>
              <a:t>counter:		5</a:t>
            </a:r>
          </a:p>
          <a:p>
            <a:r>
              <a:rPr lang="en-US" sz="1000" dirty="0" err="1" smtClean="0"/>
              <a:t>created_at</a:t>
            </a:r>
            <a:r>
              <a:rPr lang="en-US" sz="1000" dirty="0" smtClean="0"/>
              <a:t>: 		2015-10-08 01:41:55</a:t>
            </a:r>
          </a:p>
          <a:p>
            <a:r>
              <a:rPr lang="en-US" sz="1000" dirty="0" err="1" smtClean="0"/>
              <a:t>src_ip</a:t>
            </a:r>
            <a:r>
              <a:rPr lang="en-US" sz="1000" dirty="0" smtClean="0"/>
              <a:t>: 		222.222.222.222</a:t>
            </a:r>
          </a:p>
          <a:p>
            <a:r>
              <a:rPr lang="en-US" sz="1000" dirty="0" err="1" smtClean="0"/>
              <a:t>dst_ip</a:t>
            </a:r>
            <a:r>
              <a:rPr lang="en-US" sz="1000" dirty="0" smtClean="0"/>
              <a:t>: 		103.102.77.32</a:t>
            </a:r>
          </a:p>
          <a:p>
            <a:r>
              <a:rPr lang="en-US" sz="1000" dirty="0" err="1" smtClean="0"/>
              <a:t>from_num</a:t>
            </a:r>
            <a:r>
              <a:rPr lang="en-US" sz="1000" dirty="0" smtClean="0"/>
              <a:t>: 		2749</a:t>
            </a:r>
          </a:p>
          <a:p>
            <a:r>
              <a:rPr lang="en-US" sz="1000" dirty="0" err="1" smtClean="0"/>
              <a:t>to_num</a:t>
            </a:r>
            <a:r>
              <a:rPr lang="en-US" sz="1000" dirty="0" smtClean="0"/>
              <a:t>: 		2749</a:t>
            </a:r>
          </a:p>
          <a:p>
            <a:r>
              <a:rPr lang="en-US" sz="1000" dirty="0" err="1" smtClean="0"/>
              <a:t>contact_num</a:t>
            </a:r>
            <a:r>
              <a:rPr lang="en-US" sz="1000" dirty="0" smtClean="0"/>
              <a:t>: 		2749</a:t>
            </a:r>
          </a:p>
          <a:p>
            <a:r>
              <a:rPr lang="en-US" sz="1000" dirty="0" err="1" smtClean="0"/>
              <a:t>contact_domain</a:t>
            </a:r>
            <a:r>
              <a:rPr lang="en-US" sz="1000" dirty="0" smtClean="0"/>
              <a:t>: 		192.168.1.106</a:t>
            </a:r>
          </a:p>
          <a:p>
            <a:r>
              <a:rPr lang="en-US" sz="1000" dirty="0" err="1" smtClean="0"/>
              <a:t>digestusername</a:t>
            </a:r>
            <a:r>
              <a:rPr lang="en-US" sz="1000" dirty="0" smtClean="0"/>
              <a:t>: 		2749</a:t>
            </a:r>
          </a:p>
          <a:p>
            <a:r>
              <a:rPr lang="en-US" sz="1000" dirty="0" err="1" smtClean="0"/>
              <a:t>to_domain</a:t>
            </a:r>
            <a:r>
              <a:rPr lang="en-US" sz="1000" dirty="0" smtClean="0"/>
              <a:t>: 		sip-02.example.org</a:t>
            </a:r>
          </a:p>
          <a:p>
            <a:r>
              <a:rPr lang="en-US" sz="1000" dirty="0" err="1" smtClean="0"/>
              <a:t>ua</a:t>
            </a:r>
            <a:r>
              <a:rPr lang="en-US" sz="1000" dirty="0" smtClean="0"/>
              <a:t>: 		</a:t>
            </a:r>
            <a:r>
              <a:rPr lang="en-US" sz="1000" dirty="0" err="1" smtClean="0"/>
              <a:t>PolycomVVX</a:t>
            </a:r>
            <a:r>
              <a:rPr lang="en-US" sz="1000" dirty="0" smtClean="0"/>
              <a:t>-VVX_400-UA/</a:t>
            </a:r>
            <a:r>
              <a:rPr lang="en-US" sz="1000" dirty="0" err="1" smtClean="0"/>
              <a:t>5.2.2.0501_0004f2aabbcc</a:t>
            </a:r>
            <a:endParaRPr lang="en-US" sz="1000" dirty="0" smtClean="0"/>
          </a:p>
          <a:p>
            <a:endParaRPr lang="en-US" sz="1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838199"/>
          </a:xfrm>
        </p:spPr>
        <p:txBody>
          <a:bodyPr>
            <a:normAutofit/>
          </a:bodyPr>
          <a:lstStyle/>
          <a:p>
            <a:r>
              <a:rPr lang="en-US" dirty="0" err="1" smtClean="0"/>
              <a:t>VoipMonitor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553200"/>
            <a:ext cx="6096000" cy="304800"/>
          </a:xfrm>
        </p:spPr>
        <p:txBody>
          <a:bodyPr>
            <a:normAutofit fontScale="55000" lnSpcReduction="20000"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Asterisk World 2016 – Easy Asterisk Trouble-Shooting 17/25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" y="609601"/>
            <a:ext cx="4267200" cy="59093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calldate</a:t>
            </a:r>
            <a:r>
              <a:rPr lang="en-US" sz="900" dirty="0" smtClean="0"/>
              <a:t>: 		2015-09-24 12:43:35</a:t>
            </a:r>
          </a:p>
          <a:p>
            <a:r>
              <a:rPr lang="en-US" sz="900" dirty="0" err="1" smtClean="0"/>
              <a:t>callend</a:t>
            </a:r>
            <a:r>
              <a:rPr lang="en-US" sz="900" dirty="0" smtClean="0"/>
              <a:t>:		2015-09-24 12:43:41</a:t>
            </a:r>
          </a:p>
          <a:p>
            <a:r>
              <a:rPr lang="en-US" sz="900" dirty="0" smtClean="0"/>
              <a:t>duration: 		6</a:t>
            </a:r>
          </a:p>
          <a:p>
            <a:r>
              <a:rPr lang="en-US" sz="900" dirty="0" err="1" smtClean="0"/>
              <a:t>connect_duration</a:t>
            </a:r>
            <a:r>
              <a:rPr lang="en-US" sz="900" dirty="0" smtClean="0"/>
              <a:t>: 		4</a:t>
            </a:r>
          </a:p>
          <a:p>
            <a:r>
              <a:rPr lang="en-US" sz="900" dirty="0" err="1" smtClean="0"/>
              <a:t>progress_time</a:t>
            </a:r>
            <a:r>
              <a:rPr lang="en-US" sz="900" dirty="0" smtClean="0"/>
              <a:t>: 		2</a:t>
            </a:r>
          </a:p>
          <a:p>
            <a:r>
              <a:rPr lang="en-US" sz="900" dirty="0" err="1" smtClean="0"/>
              <a:t>first_rtp_time</a:t>
            </a:r>
            <a:r>
              <a:rPr lang="en-US" sz="900" dirty="0" smtClean="0"/>
              <a:t>: 		2	</a:t>
            </a:r>
          </a:p>
          <a:p>
            <a:r>
              <a:rPr lang="en-US" sz="900" dirty="0" smtClean="0"/>
              <a:t>caller: 		1000</a:t>
            </a:r>
          </a:p>
          <a:p>
            <a:r>
              <a:rPr lang="en-US" sz="900" dirty="0" err="1" smtClean="0"/>
              <a:t>caller_domain</a:t>
            </a:r>
            <a:r>
              <a:rPr lang="en-US" sz="900" dirty="0" smtClean="0"/>
              <a:t>: 		103.102.77.32</a:t>
            </a:r>
          </a:p>
          <a:p>
            <a:r>
              <a:rPr lang="en-US" sz="900" dirty="0" err="1" smtClean="0"/>
              <a:t>caller_reverse</a:t>
            </a:r>
            <a:r>
              <a:rPr lang="en-US" sz="900" dirty="0" smtClean="0"/>
              <a:t>: 		0001</a:t>
            </a:r>
          </a:p>
          <a:p>
            <a:r>
              <a:rPr lang="en-US" sz="900" dirty="0" err="1" smtClean="0"/>
              <a:t>callername</a:t>
            </a:r>
            <a:r>
              <a:rPr lang="en-US" sz="900" dirty="0" smtClean="0"/>
              <a:t>: 		Dovid</a:t>
            </a:r>
          </a:p>
          <a:p>
            <a:r>
              <a:rPr lang="en-US" sz="900" dirty="0" err="1" smtClean="0"/>
              <a:t>callername_reverse</a:t>
            </a:r>
            <a:r>
              <a:rPr lang="en-US" sz="900" dirty="0" smtClean="0"/>
              <a:t>: 	</a:t>
            </a:r>
            <a:r>
              <a:rPr lang="en-US" sz="900" dirty="0" err="1" smtClean="0"/>
              <a:t>divoD</a:t>
            </a:r>
            <a:endParaRPr lang="en-US" sz="900" dirty="0" smtClean="0"/>
          </a:p>
          <a:p>
            <a:r>
              <a:rPr lang="en-US" sz="900" dirty="0" smtClean="0"/>
              <a:t>called: 		18005551212</a:t>
            </a:r>
          </a:p>
          <a:p>
            <a:r>
              <a:rPr lang="en-US" sz="900" dirty="0" err="1" smtClean="0"/>
              <a:t>called_domain</a:t>
            </a:r>
            <a:r>
              <a:rPr lang="en-US" sz="900" dirty="0" smtClean="0"/>
              <a:t>: 		103.102.77.32</a:t>
            </a:r>
          </a:p>
          <a:p>
            <a:r>
              <a:rPr lang="en-US" sz="900" dirty="0" err="1" smtClean="0"/>
              <a:t>called_reverse</a:t>
            </a:r>
            <a:r>
              <a:rPr lang="en-US" sz="900" dirty="0" smtClean="0"/>
              <a:t>: 		21215550081</a:t>
            </a:r>
          </a:p>
          <a:p>
            <a:r>
              <a:rPr lang="en-US" sz="900" dirty="0" err="1" smtClean="0"/>
              <a:t>caller_ip</a:t>
            </a:r>
            <a:r>
              <a:rPr lang="en-US" sz="900" dirty="0" smtClean="0"/>
              <a:t>: 		99.99.99.99</a:t>
            </a:r>
          </a:p>
          <a:p>
            <a:r>
              <a:rPr lang="en-US" sz="900" dirty="0" err="1" smtClean="0"/>
              <a:t>sipcallerport</a:t>
            </a:r>
            <a:r>
              <a:rPr lang="en-US" sz="900" dirty="0" smtClean="0"/>
              <a:t>:		1030</a:t>
            </a:r>
          </a:p>
          <a:p>
            <a:r>
              <a:rPr lang="en-US" sz="900" dirty="0" err="1" smtClean="0"/>
              <a:t>called_ip</a:t>
            </a:r>
            <a:r>
              <a:rPr lang="en-US" sz="900" dirty="0" smtClean="0"/>
              <a:t>: 		103.102.77.60</a:t>
            </a:r>
          </a:p>
          <a:p>
            <a:r>
              <a:rPr lang="en-US" sz="900" dirty="0" err="1" smtClean="0"/>
              <a:t>sipcalledport</a:t>
            </a:r>
            <a:r>
              <a:rPr lang="en-US" sz="900" dirty="0" smtClean="0"/>
              <a:t>: 		5060</a:t>
            </a:r>
          </a:p>
          <a:p>
            <a:r>
              <a:rPr lang="en-US" sz="900" dirty="0" err="1" smtClean="0"/>
              <a:t>whohanged</a:t>
            </a:r>
            <a:r>
              <a:rPr lang="en-US" sz="900" dirty="0" smtClean="0"/>
              <a:t>: 		caller	</a:t>
            </a:r>
          </a:p>
          <a:p>
            <a:r>
              <a:rPr lang="en-US" sz="900" dirty="0" err="1" smtClean="0"/>
              <a:t>last_sip_response</a:t>
            </a:r>
            <a:r>
              <a:rPr lang="en-US" sz="900" dirty="0" smtClean="0"/>
              <a:t>: 		200 OK</a:t>
            </a:r>
          </a:p>
          <a:p>
            <a:r>
              <a:rPr lang="en-US" sz="900" dirty="0" err="1" smtClean="0"/>
              <a:t>sip_response_code</a:t>
            </a:r>
            <a:r>
              <a:rPr lang="en-US" sz="900" dirty="0" smtClean="0"/>
              <a:t>: 	200</a:t>
            </a:r>
          </a:p>
          <a:p>
            <a:r>
              <a:rPr lang="en-US" sz="900" dirty="0" err="1" smtClean="0"/>
              <a:t>source_addr</a:t>
            </a:r>
            <a:r>
              <a:rPr lang="en-US" sz="900" dirty="0" smtClean="0"/>
              <a:t>: 		99.99.99.99</a:t>
            </a:r>
          </a:p>
          <a:p>
            <a:r>
              <a:rPr lang="en-US" sz="900" dirty="0" err="1" smtClean="0"/>
              <a:t>dst_addr</a:t>
            </a:r>
            <a:r>
              <a:rPr lang="en-US" sz="900" dirty="0" smtClean="0"/>
              <a:t>: 		103.102.77.60</a:t>
            </a:r>
          </a:p>
          <a:p>
            <a:r>
              <a:rPr lang="en-US" sz="900" dirty="0" err="1" smtClean="0"/>
              <a:t>proxy_src</a:t>
            </a:r>
            <a:r>
              <a:rPr lang="en-US" sz="900" dirty="0" smtClean="0"/>
              <a:t>: 		NULL</a:t>
            </a:r>
          </a:p>
          <a:p>
            <a:r>
              <a:rPr lang="en-US" sz="900" dirty="0" err="1" smtClean="0"/>
              <a:t>proxy_dst</a:t>
            </a:r>
            <a:r>
              <a:rPr lang="en-US" sz="900" dirty="0" smtClean="0"/>
              <a:t>: 		103.102.77.32</a:t>
            </a:r>
          </a:p>
          <a:p>
            <a:r>
              <a:rPr lang="en-US" sz="900" dirty="0" err="1" smtClean="0"/>
              <a:t>SIP_Call_ID</a:t>
            </a:r>
            <a:r>
              <a:rPr lang="en-US" sz="900" dirty="0" smtClean="0"/>
              <a:t>: 		6b45489a-69d7f6b0-a86bd93@192.168.2.14</a:t>
            </a:r>
          </a:p>
          <a:p>
            <a:r>
              <a:rPr lang="en-US" sz="900" dirty="0" err="1" smtClean="0"/>
              <a:t>src_lost_packets</a:t>
            </a:r>
            <a:r>
              <a:rPr lang="en-US" sz="900" dirty="0" smtClean="0"/>
              <a:t>: 		2</a:t>
            </a:r>
          </a:p>
          <a:p>
            <a:r>
              <a:rPr lang="en-US" sz="900" dirty="0" err="1" smtClean="0"/>
              <a:t>dst_lost_packets</a:t>
            </a:r>
            <a:r>
              <a:rPr lang="en-US" sz="900" dirty="0" smtClean="0"/>
              <a:t>: 		0</a:t>
            </a:r>
          </a:p>
          <a:p>
            <a:r>
              <a:rPr lang="en-US" sz="900" dirty="0" err="1" smtClean="0"/>
              <a:t>src_ua</a:t>
            </a:r>
            <a:r>
              <a:rPr lang="en-US" sz="900" dirty="0" smtClean="0"/>
              <a:t>: 		</a:t>
            </a:r>
            <a:r>
              <a:rPr lang="en-US" sz="900" dirty="0" err="1" smtClean="0"/>
              <a:t>PolycomSoundPointIP</a:t>
            </a:r>
            <a:r>
              <a:rPr lang="en-US" sz="900" dirty="0" smtClean="0"/>
              <a:t>-SPIP_501-UA/3.1.6.0017</a:t>
            </a:r>
          </a:p>
          <a:p>
            <a:r>
              <a:rPr lang="en-US" sz="900" dirty="0" err="1" smtClean="0"/>
              <a:t>dst_ua</a:t>
            </a:r>
            <a:r>
              <a:rPr lang="en-US" sz="900" dirty="0" smtClean="0"/>
              <a:t>: </a:t>
            </a:r>
          </a:p>
          <a:p>
            <a:r>
              <a:rPr lang="en-US" sz="900" dirty="0" err="1" smtClean="0"/>
              <a:t>a_maxjitter</a:t>
            </a:r>
            <a:r>
              <a:rPr lang="en-US" sz="900" dirty="0" smtClean="0"/>
              <a:t>: 		2</a:t>
            </a:r>
          </a:p>
          <a:p>
            <a:r>
              <a:rPr lang="en-US" sz="900" dirty="0" err="1" smtClean="0"/>
              <a:t>b_maxjitter</a:t>
            </a:r>
            <a:r>
              <a:rPr lang="en-US" sz="900" dirty="0" smtClean="0"/>
              <a:t>: 		7</a:t>
            </a:r>
          </a:p>
          <a:p>
            <a:r>
              <a:rPr lang="en-US" sz="900" dirty="0" err="1" smtClean="0"/>
              <a:t>a_sl1</a:t>
            </a:r>
            <a:r>
              <a:rPr lang="en-US" sz="900" dirty="0" smtClean="0"/>
              <a:t>: 		2</a:t>
            </a:r>
          </a:p>
          <a:p>
            <a:r>
              <a:rPr lang="en-US" sz="900" dirty="0" err="1" smtClean="0"/>
              <a:t>a_sl2</a:t>
            </a:r>
            <a:r>
              <a:rPr lang="en-US" sz="900" dirty="0" smtClean="0"/>
              <a:t>: 		0</a:t>
            </a:r>
          </a:p>
          <a:p>
            <a:r>
              <a:rPr lang="en-US" sz="900" dirty="0" err="1" smtClean="0"/>
              <a:t>a_sl9</a:t>
            </a:r>
            <a:r>
              <a:rPr lang="en-US" sz="900" dirty="0" smtClean="0"/>
              <a:t>: 		0</a:t>
            </a:r>
          </a:p>
          <a:p>
            <a:r>
              <a:rPr lang="en-US" sz="900" dirty="0" err="1" smtClean="0"/>
              <a:t>a_sl10</a:t>
            </a:r>
            <a:r>
              <a:rPr lang="en-US" sz="900" dirty="0" smtClean="0"/>
              <a:t>: 		0</a:t>
            </a:r>
          </a:p>
          <a:p>
            <a:r>
              <a:rPr lang="en-US" sz="900" dirty="0" err="1" smtClean="0"/>
              <a:t>b_sl1</a:t>
            </a:r>
            <a:r>
              <a:rPr lang="en-US" sz="900" dirty="0" smtClean="0"/>
              <a:t>: 		0</a:t>
            </a:r>
          </a:p>
          <a:p>
            <a:r>
              <a:rPr lang="en-US" sz="900" dirty="0" err="1" smtClean="0"/>
              <a:t>b_sl2</a:t>
            </a:r>
            <a:r>
              <a:rPr lang="en-US" sz="900" dirty="0" smtClean="0"/>
              <a:t>: 		0</a:t>
            </a:r>
          </a:p>
          <a:p>
            <a:r>
              <a:rPr lang="en-US" sz="900" dirty="0" err="1" smtClean="0"/>
              <a:t>b_sl9</a:t>
            </a:r>
            <a:r>
              <a:rPr lang="en-US" sz="900" dirty="0" smtClean="0"/>
              <a:t>: 		0</a:t>
            </a:r>
          </a:p>
          <a:p>
            <a:r>
              <a:rPr lang="en-US" sz="900" dirty="0" err="1" smtClean="0"/>
              <a:t>b_sl10</a:t>
            </a:r>
            <a:r>
              <a:rPr lang="en-US" sz="900" dirty="0" smtClean="0"/>
              <a:t>: 		0</a:t>
            </a:r>
          </a:p>
          <a:p>
            <a:r>
              <a:rPr lang="en-US" sz="900" dirty="0" err="1" smtClean="0"/>
              <a:t>a_last_rtp_from_end</a:t>
            </a:r>
            <a:r>
              <a:rPr lang="en-US" sz="900" dirty="0" smtClean="0"/>
              <a:t>:	0</a:t>
            </a:r>
          </a:p>
          <a:p>
            <a:r>
              <a:rPr lang="en-US" sz="900" dirty="0" err="1" smtClean="0"/>
              <a:t>b_last_rtp_from_end</a:t>
            </a:r>
            <a:r>
              <a:rPr lang="en-US" sz="900" dirty="0" smtClean="0"/>
              <a:t>: 	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43400" y="609600"/>
            <a:ext cx="4800600" cy="60197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calldate</a:t>
            </a:r>
            <a:r>
              <a:rPr lang="en-US" sz="900" dirty="0" smtClean="0"/>
              <a:t>: 		2015-09-24 12:43:36</a:t>
            </a:r>
          </a:p>
          <a:p>
            <a:r>
              <a:rPr lang="en-US" sz="900" dirty="0" err="1" smtClean="0"/>
              <a:t>callend</a:t>
            </a:r>
            <a:r>
              <a:rPr lang="en-US" sz="900" dirty="0" smtClean="0"/>
              <a:t>: 		2015-09-24 12:43:43</a:t>
            </a:r>
          </a:p>
          <a:p>
            <a:r>
              <a:rPr lang="en-US" sz="900" dirty="0" smtClean="0"/>
              <a:t>duration: 		7</a:t>
            </a:r>
          </a:p>
          <a:p>
            <a:r>
              <a:rPr lang="en-US" sz="900" dirty="0" err="1" smtClean="0"/>
              <a:t>connect_duration</a:t>
            </a:r>
            <a:r>
              <a:rPr lang="en-US" sz="900" dirty="0" smtClean="0"/>
              <a:t>: 		6</a:t>
            </a:r>
          </a:p>
          <a:p>
            <a:r>
              <a:rPr lang="en-US" sz="900" dirty="0" err="1" smtClean="0"/>
              <a:t>progress_time</a:t>
            </a:r>
            <a:r>
              <a:rPr lang="en-US" sz="900" dirty="0" smtClean="0"/>
              <a:t>: 		1</a:t>
            </a:r>
          </a:p>
          <a:p>
            <a:r>
              <a:rPr lang="en-US" sz="900" dirty="0" err="1" smtClean="0"/>
              <a:t>first_rtp_time</a:t>
            </a:r>
            <a:r>
              <a:rPr lang="en-US" sz="900" dirty="0" smtClean="0"/>
              <a:t>: 		1</a:t>
            </a:r>
          </a:p>
          <a:p>
            <a:r>
              <a:rPr lang="en-US" sz="900" dirty="0" smtClean="0"/>
              <a:t>caller:		12129998888</a:t>
            </a:r>
          </a:p>
          <a:p>
            <a:r>
              <a:rPr lang="en-US" sz="900" dirty="0" err="1" smtClean="0"/>
              <a:t>caller_domain</a:t>
            </a:r>
            <a:r>
              <a:rPr lang="en-US" sz="900" dirty="0" smtClean="0"/>
              <a:t>:		103.102.77.60</a:t>
            </a:r>
          </a:p>
          <a:p>
            <a:r>
              <a:rPr lang="en-US" sz="900" dirty="0" err="1" smtClean="0"/>
              <a:t>caller_reverse</a:t>
            </a:r>
            <a:r>
              <a:rPr lang="en-US" sz="900" dirty="0" smtClean="0"/>
              <a:t>:		99998882121</a:t>
            </a:r>
          </a:p>
          <a:p>
            <a:r>
              <a:rPr lang="en-US" sz="900" dirty="0" err="1" smtClean="0"/>
              <a:t>callername</a:t>
            </a:r>
            <a:r>
              <a:rPr lang="en-US" sz="900" dirty="0" smtClean="0"/>
              <a:t>:		Dovid</a:t>
            </a:r>
          </a:p>
          <a:p>
            <a:r>
              <a:rPr lang="en-US" sz="900" dirty="0" err="1" smtClean="0"/>
              <a:t>callername_reverse</a:t>
            </a:r>
            <a:r>
              <a:rPr lang="en-US" sz="900" dirty="0" smtClean="0"/>
              <a:t>:	</a:t>
            </a:r>
            <a:r>
              <a:rPr lang="en-US" sz="900" dirty="0" err="1" smtClean="0"/>
              <a:t>divoD</a:t>
            </a:r>
            <a:endParaRPr lang="en-US" sz="900" dirty="0" smtClean="0"/>
          </a:p>
          <a:p>
            <a:r>
              <a:rPr lang="en-US" sz="900" dirty="0" smtClean="0"/>
              <a:t>called:		554418005551212</a:t>
            </a:r>
          </a:p>
          <a:p>
            <a:r>
              <a:rPr lang="en-US" sz="900" dirty="0" err="1" smtClean="0"/>
              <a:t>called_domain</a:t>
            </a:r>
            <a:r>
              <a:rPr lang="en-US" sz="900" dirty="0" smtClean="0"/>
              <a:t>: 		70.10.217.10 </a:t>
            </a:r>
          </a:p>
          <a:p>
            <a:r>
              <a:rPr lang="en-US" sz="900" dirty="0" err="1" smtClean="0"/>
              <a:t>called_reverse</a:t>
            </a:r>
            <a:r>
              <a:rPr lang="en-US" sz="900" dirty="0" smtClean="0"/>
              <a:t>: 		212155500817747</a:t>
            </a:r>
          </a:p>
          <a:p>
            <a:r>
              <a:rPr lang="en-US" sz="900" dirty="0" err="1" smtClean="0"/>
              <a:t>caller_ip</a:t>
            </a:r>
            <a:r>
              <a:rPr lang="en-US" sz="900" dirty="0" smtClean="0"/>
              <a:t>: 		103.102.77.60</a:t>
            </a:r>
          </a:p>
          <a:p>
            <a:r>
              <a:rPr lang="en-US" sz="900" dirty="0" err="1" smtClean="0"/>
              <a:t>sipcallerport</a:t>
            </a:r>
            <a:r>
              <a:rPr lang="en-US" sz="900" dirty="0" smtClean="0"/>
              <a:t>: 		5060</a:t>
            </a:r>
          </a:p>
          <a:p>
            <a:r>
              <a:rPr lang="en-US" sz="900" dirty="0" err="1" smtClean="0"/>
              <a:t>called_ip</a:t>
            </a:r>
            <a:r>
              <a:rPr lang="en-US" sz="900" dirty="0" smtClean="0"/>
              <a:t>: 		70.10.217.10</a:t>
            </a:r>
          </a:p>
          <a:p>
            <a:r>
              <a:rPr lang="en-US" sz="900" dirty="0" err="1" smtClean="0"/>
              <a:t>sipcalledport</a:t>
            </a:r>
            <a:r>
              <a:rPr lang="en-US" sz="900" dirty="0" smtClean="0"/>
              <a:t>: 		5061</a:t>
            </a:r>
          </a:p>
          <a:p>
            <a:r>
              <a:rPr lang="en-US" sz="900" dirty="0" err="1" smtClean="0"/>
              <a:t>whohanged</a:t>
            </a:r>
            <a:r>
              <a:rPr lang="en-US" sz="900" dirty="0" smtClean="0"/>
              <a:t>: 		caller</a:t>
            </a:r>
          </a:p>
          <a:p>
            <a:r>
              <a:rPr lang="en-US" sz="900" dirty="0" err="1" smtClean="0"/>
              <a:t>last_sip_response</a:t>
            </a:r>
            <a:r>
              <a:rPr lang="en-US" sz="900" dirty="0" smtClean="0"/>
              <a:t>: 		200 OK</a:t>
            </a:r>
          </a:p>
          <a:p>
            <a:r>
              <a:rPr lang="en-US" sz="900" dirty="0" err="1" smtClean="0"/>
              <a:t>sip_response_code</a:t>
            </a:r>
            <a:r>
              <a:rPr lang="en-US" sz="900" dirty="0" smtClean="0"/>
              <a:t>: 	200</a:t>
            </a:r>
          </a:p>
          <a:p>
            <a:r>
              <a:rPr lang="en-US" sz="900" dirty="0" err="1" smtClean="0"/>
              <a:t>source_addr</a:t>
            </a:r>
            <a:r>
              <a:rPr lang="en-US" sz="900" dirty="0" smtClean="0"/>
              <a:t>: 		103.102.77.60</a:t>
            </a:r>
          </a:p>
          <a:p>
            <a:r>
              <a:rPr lang="en-US" sz="900" dirty="0" err="1" smtClean="0"/>
              <a:t>dst_addr</a:t>
            </a:r>
            <a:r>
              <a:rPr lang="en-US" sz="900" dirty="0" smtClean="0"/>
              <a:t>: 		206.23.67.28</a:t>
            </a:r>
          </a:p>
          <a:p>
            <a:r>
              <a:rPr lang="en-US" sz="900" dirty="0" err="1" smtClean="0"/>
              <a:t>proxy_src</a:t>
            </a:r>
            <a:r>
              <a:rPr lang="en-US" sz="900" dirty="0" smtClean="0"/>
              <a:t>: 		NULL</a:t>
            </a:r>
          </a:p>
          <a:p>
            <a:r>
              <a:rPr lang="en-US" sz="900" dirty="0" err="1" smtClean="0"/>
              <a:t>proxy_dst</a:t>
            </a:r>
            <a:r>
              <a:rPr lang="en-US" sz="900" dirty="0" smtClean="0"/>
              <a:t>: 		103.102.77.32</a:t>
            </a:r>
          </a:p>
          <a:p>
            <a:r>
              <a:rPr lang="en-US" sz="900" dirty="0" err="1" smtClean="0"/>
              <a:t>SIP_Call_ID</a:t>
            </a:r>
            <a:r>
              <a:rPr lang="en-US" sz="900" dirty="0" smtClean="0"/>
              <a:t>: 		 </a:t>
            </a:r>
            <a:r>
              <a:rPr lang="en-US" sz="900" dirty="0" err="1" smtClean="0"/>
              <a:t>0142d0b01488961f3d92956a@103.102.77.60:5060</a:t>
            </a:r>
            <a:endParaRPr lang="en-US" sz="900" dirty="0" smtClean="0"/>
          </a:p>
          <a:p>
            <a:r>
              <a:rPr lang="en-US" sz="900" dirty="0" err="1" smtClean="0"/>
              <a:t>src_lost_packets</a:t>
            </a:r>
            <a:r>
              <a:rPr lang="en-US" sz="900" dirty="0" smtClean="0"/>
              <a:t>: 		1</a:t>
            </a:r>
          </a:p>
          <a:p>
            <a:r>
              <a:rPr lang="en-US" sz="900" dirty="0" err="1" smtClean="0"/>
              <a:t>dst_lost_packets</a:t>
            </a:r>
            <a:r>
              <a:rPr lang="en-US" sz="900" dirty="0" smtClean="0"/>
              <a:t>: 		0</a:t>
            </a:r>
          </a:p>
          <a:p>
            <a:r>
              <a:rPr lang="en-US" sz="900" dirty="0" err="1" smtClean="0"/>
              <a:t>src_ua</a:t>
            </a:r>
            <a:r>
              <a:rPr lang="en-US" sz="900" dirty="0" smtClean="0"/>
              <a:t>: 		Asterisk</a:t>
            </a:r>
          </a:p>
          <a:p>
            <a:r>
              <a:rPr lang="en-US" sz="900" dirty="0" err="1" smtClean="0"/>
              <a:t>dst_ua</a:t>
            </a:r>
            <a:r>
              <a:rPr lang="en-US" sz="900" dirty="0" smtClean="0"/>
              <a:t>: </a:t>
            </a:r>
          </a:p>
          <a:p>
            <a:r>
              <a:rPr lang="en-US" sz="900" dirty="0" err="1" smtClean="0"/>
              <a:t>a_maxjitter</a:t>
            </a:r>
            <a:r>
              <a:rPr lang="en-US" sz="900" dirty="0" smtClean="0"/>
              <a:t>:		5</a:t>
            </a:r>
          </a:p>
          <a:p>
            <a:r>
              <a:rPr lang="en-US" sz="900" dirty="0" err="1" smtClean="0"/>
              <a:t>b_maxjitter</a:t>
            </a:r>
            <a:r>
              <a:rPr lang="en-US" sz="900" dirty="0" smtClean="0"/>
              <a:t>:		3</a:t>
            </a:r>
          </a:p>
          <a:p>
            <a:r>
              <a:rPr lang="en-US" sz="900" dirty="0" err="1" smtClean="0"/>
              <a:t>a_sl1</a:t>
            </a:r>
            <a:r>
              <a:rPr lang="en-US" sz="900" dirty="0" smtClean="0"/>
              <a:t>:		1</a:t>
            </a:r>
          </a:p>
          <a:p>
            <a:r>
              <a:rPr lang="en-US" sz="900" dirty="0" err="1" smtClean="0"/>
              <a:t>a_sl2</a:t>
            </a:r>
            <a:r>
              <a:rPr lang="en-US" sz="900" dirty="0" smtClean="0"/>
              <a:t>:		0</a:t>
            </a:r>
          </a:p>
          <a:p>
            <a:r>
              <a:rPr lang="en-US" sz="900" dirty="0" err="1" smtClean="0"/>
              <a:t>a_sl9</a:t>
            </a:r>
            <a:r>
              <a:rPr lang="en-US" sz="900" dirty="0" smtClean="0"/>
              <a:t>:		0</a:t>
            </a:r>
          </a:p>
          <a:p>
            <a:r>
              <a:rPr lang="en-US" sz="900" dirty="0" err="1" smtClean="0"/>
              <a:t>a_sl10</a:t>
            </a:r>
            <a:r>
              <a:rPr lang="en-US" sz="900" dirty="0" smtClean="0"/>
              <a:t>: 		0</a:t>
            </a:r>
          </a:p>
          <a:p>
            <a:r>
              <a:rPr lang="en-US" sz="900" dirty="0" err="1" smtClean="0"/>
              <a:t>b_sl1</a:t>
            </a:r>
            <a:r>
              <a:rPr lang="en-US" sz="900" dirty="0" smtClean="0"/>
              <a:t>:		0</a:t>
            </a:r>
          </a:p>
          <a:p>
            <a:r>
              <a:rPr lang="en-US" sz="900" dirty="0" err="1" smtClean="0"/>
              <a:t>b_sl2</a:t>
            </a:r>
            <a:r>
              <a:rPr lang="en-US" sz="900" dirty="0" smtClean="0"/>
              <a:t>:		0</a:t>
            </a:r>
          </a:p>
          <a:p>
            <a:r>
              <a:rPr lang="en-US" sz="900" dirty="0" err="1" smtClean="0"/>
              <a:t>b_sl9</a:t>
            </a:r>
            <a:r>
              <a:rPr lang="en-US" sz="900" dirty="0" smtClean="0"/>
              <a:t>:		0</a:t>
            </a:r>
          </a:p>
          <a:p>
            <a:r>
              <a:rPr lang="en-US" sz="900" dirty="0" err="1" smtClean="0"/>
              <a:t>b_sl10</a:t>
            </a:r>
            <a:r>
              <a:rPr lang="en-US" sz="900" dirty="0" smtClean="0"/>
              <a:t>:		0</a:t>
            </a:r>
          </a:p>
          <a:p>
            <a:r>
              <a:rPr lang="en-US" sz="900" dirty="0" err="1" smtClean="0"/>
              <a:t>a_last_rtp_from_end</a:t>
            </a:r>
            <a:r>
              <a:rPr lang="en-US" sz="900" dirty="0" smtClean="0"/>
              <a:t>:	2</a:t>
            </a:r>
          </a:p>
          <a:p>
            <a:r>
              <a:rPr lang="en-US" sz="900" dirty="0" err="1" smtClean="0"/>
              <a:t>b_last_rtp_from_end</a:t>
            </a:r>
            <a:r>
              <a:rPr lang="en-US" sz="900" dirty="0" smtClean="0"/>
              <a:t>:	0</a:t>
            </a:r>
          </a:p>
        </p:txBody>
      </p:sp>
      <p:pic>
        <p:nvPicPr>
          <p:cNvPr id="1026" name="Picture 2" descr="C:\Users\User\Desktop\tmp\fpp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5598557"/>
            <a:ext cx="3124200" cy="1259443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838199"/>
          </a:xfrm>
        </p:spPr>
        <p:txBody>
          <a:bodyPr>
            <a:normAutofit/>
          </a:bodyPr>
          <a:lstStyle/>
          <a:p>
            <a:r>
              <a:rPr lang="en-US" dirty="0" err="1" smtClean="0"/>
              <a:t>VoipMonitor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553200"/>
            <a:ext cx="6096000" cy="304800"/>
          </a:xfrm>
        </p:spPr>
        <p:txBody>
          <a:bodyPr>
            <a:normAutofit fontScale="55000" lnSpcReduction="20000"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Asterisk World 2016 – Easy Asterisk Trouble-Shooting 18/25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1026" name="Picture 2" descr="C:\Users\User\Desktop\tmp\fpp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5598557"/>
            <a:ext cx="3124200" cy="1259443"/>
          </a:xfrm>
          <a:prstGeom prst="rect">
            <a:avLst/>
          </a:prstGeom>
          <a:noFill/>
        </p:spPr>
      </p:pic>
      <p:pic>
        <p:nvPicPr>
          <p:cNvPr id="2051" name="Picture 3" descr="C:\Users\User\Desktop\Astricon\vm_search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85801"/>
            <a:ext cx="4191000" cy="5181599"/>
          </a:xfrm>
          <a:prstGeom prst="rect">
            <a:avLst/>
          </a:prstGeom>
          <a:noFill/>
        </p:spPr>
      </p:pic>
      <p:pic>
        <p:nvPicPr>
          <p:cNvPr id="9" name="Picture 3" descr="C:\Users\User\Desktop\Astricon\vm_display_call-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685800"/>
            <a:ext cx="4427538" cy="518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838199"/>
          </a:xfrm>
        </p:spPr>
        <p:txBody>
          <a:bodyPr>
            <a:normAutofit/>
          </a:bodyPr>
          <a:lstStyle/>
          <a:p>
            <a:r>
              <a:rPr lang="en-US" dirty="0" err="1" smtClean="0"/>
              <a:t>VoipMonitor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553200"/>
            <a:ext cx="6096000" cy="304800"/>
          </a:xfrm>
        </p:spPr>
        <p:txBody>
          <a:bodyPr>
            <a:normAutofit fontScale="55000" lnSpcReduction="20000"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Asterisk World 2016 – Easy Asterisk Trouble-Shooting 19/25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4101" name="Picture 5" descr="C:\Users\User\Desktop\Astricon\vm_display_packet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85799"/>
            <a:ext cx="8077200" cy="5559973"/>
          </a:xfrm>
          <a:prstGeom prst="rect">
            <a:avLst/>
          </a:prstGeom>
          <a:noFill/>
        </p:spPr>
      </p:pic>
      <p:pic>
        <p:nvPicPr>
          <p:cNvPr id="1026" name="Picture 2" descr="C:\Users\User\Desktop\tmp\fpp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5598557"/>
            <a:ext cx="3124200" cy="1259443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14399"/>
          </a:xfrm>
        </p:spPr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553200"/>
            <a:ext cx="6096000" cy="304800"/>
          </a:xfrm>
        </p:spPr>
        <p:txBody>
          <a:bodyPr>
            <a:normAutofit fontScale="55000" lnSpcReduction="20000"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Asterisk World 2016 – Easy Asterisk Trouble-Shooting 2/25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1026" name="Picture 2" descr="C:\Users\User\Desktop\tmp\fpp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5629275"/>
            <a:ext cx="3048000" cy="12287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28600" y="2743200"/>
            <a:ext cx="716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Flat Planet Phone Company Inc</a:t>
            </a:r>
            <a:br>
              <a:rPr lang="en-US" dirty="0" smtClean="0"/>
            </a:br>
            <a:r>
              <a:rPr lang="en-US" dirty="0" smtClean="0"/>
              <a:t>- Established in 2006</a:t>
            </a:r>
            <a:br>
              <a:rPr lang="en-US" dirty="0" smtClean="0"/>
            </a:br>
            <a:r>
              <a:rPr lang="en-US" dirty="0" smtClean="0"/>
              <a:t>- Providing hosted PBX solutions</a:t>
            </a:r>
            <a:br>
              <a:rPr lang="en-US" dirty="0" smtClean="0"/>
            </a:br>
            <a:r>
              <a:rPr lang="en-US" dirty="0" smtClean="0"/>
              <a:t>- High quality SIP trunking</a:t>
            </a:r>
          </a:p>
          <a:p>
            <a:r>
              <a:rPr lang="en-US" dirty="0" smtClean="0"/>
              <a:t>- Part of the NGN group Omega-Telecom (Cyprus), Hallo 015 (Israel), Newtel Systems (NY), Fone.Do (The Cloud)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838199"/>
          </a:xfrm>
        </p:spPr>
        <p:txBody>
          <a:bodyPr>
            <a:normAutofit/>
          </a:bodyPr>
          <a:lstStyle/>
          <a:p>
            <a:r>
              <a:rPr lang="en-US" dirty="0" err="1" smtClean="0"/>
              <a:t>VoipMonitor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553200"/>
            <a:ext cx="6096000" cy="304800"/>
          </a:xfrm>
        </p:spPr>
        <p:txBody>
          <a:bodyPr>
            <a:normAutofit fontScale="55000" lnSpcReduction="20000"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Asterisk World 2016 – Easy Asterisk Trouble-Shooting 20/25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1026" name="Picture 2" descr="C:\Users\User\Desktop\tmp\fpp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5598557"/>
            <a:ext cx="3124200" cy="1259443"/>
          </a:xfrm>
          <a:prstGeom prst="rect">
            <a:avLst/>
          </a:prstGeom>
          <a:noFill/>
        </p:spPr>
      </p:pic>
      <p:pic>
        <p:nvPicPr>
          <p:cNvPr id="3075" name="Picture 3" descr="C:\Users\User\Desktop\Astricon\vm_pane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85800"/>
            <a:ext cx="9144000" cy="518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838199"/>
          </a:xfrm>
        </p:spPr>
        <p:txBody>
          <a:bodyPr>
            <a:normAutofit/>
          </a:bodyPr>
          <a:lstStyle/>
          <a:p>
            <a:r>
              <a:rPr lang="en-US" dirty="0" smtClean="0"/>
              <a:t>Cacti/</a:t>
            </a:r>
            <a:r>
              <a:rPr lang="en-US" dirty="0" err="1" smtClean="0"/>
              <a:t>Nagios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553200"/>
            <a:ext cx="6096000" cy="304800"/>
          </a:xfrm>
        </p:spPr>
        <p:txBody>
          <a:bodyPr>
            <a:normAutofit fontScale="55000" lnSpcReduction="20000"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Asterisk World 2016 – Easy Asterisk Trouble-Shooting 21/25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1026" name="Picture 2" descr="C:\Users\User\Desktop\tmp\fpp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5598557"/>
            <a:ext cx="3124200" cy="125944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8382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Nagios</a:t>
            </a:r>
            <a:r>
              <a:rPr lang="en-US" dirty="0" smtClean="0"/>
              <a:t> is used more to alert of a current issue.</a:t>
            </a:r>
          </a:p>
          <a:p>
            <a:r>
              <a:rPr lang="en-US" dirty="0" smtClean="0"/>
              <a:t>Cacti is used for monthly reviews and post mortem.</a:t>
            </a:r>
          </a:p>
          <a:p>
            <a:r>
              <a:rPr lang="en-US" dirty="0" smtClean="0"/>
              <a:t>Should NOT be in the same physical location as the equipment you are monitoring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752600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The more you watch the better!</a:t>
            </a:r>
          </a:p>
          <a:p>
            <a:pPr>
              <a:buFontTx/>
              <a:buChar char="-"/>
            </a:pPr>
            <a:r>
              <a:rPr lang="en-US" dirty="0" smtClean="0"/>
              <a:t> Monitor anything and everything.</a:t>
            </a:r>
          </a:p>
          <a:p>
            <a:pPr>
              <a:buFontTx/>
              <a:buChar char="-"/>
            </a:pPr>
            <a:r>
              <a:rPr lang="en-US" dirty="0" smtClean="0"/>
              <a:t> Make sure to review cacti and review it often.</a:t>
            </a:r>
          </a:p>
          <a:p>
            <a:pPr>
              <a:buFontTx/>
              <a:buChar char="-"/>
            </a:pPr>
            <a:r>
              <a:rPr lang="en-US" dirty="0" smtClean="0"/>
              <a:t> What we watch in Cacti we also watch in </a:t>
            </a:r>
            <a:r>
              <a:rPr lang="en-US" dirty="0" err="1" smtClean="0"/>
              <a:t>Nagios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52400" y="3048000"/>
            <a:ext cx="8077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Linux Operating systems have a basic list of items that can be monitored via SNMP such as:</a:t>
            </a:r>
          </a:p>
          <a:p>
            <a:pPr>
              <a:buFontTx/>
              <a:buChar char="-"/>
            </a:pPr>
            <a:r>
              <a:rPr lang="en-US" dirty="0" smtClean="0"/>
              <a:t> CPU usage</a:t>
            </a:r>
          </a:p>
          <a:p>
            <a:pPr>
              <a:buFontTx/>
              <a:buChar char="-"/>
            </a:pPr>
            <a:r>
              <a:rPr lang="en-US" dirty="0" smtClean="0"/>
              <a:t> Fan speeds</a:t>
            </a:r>
          </a:p>
          <a:p>
            <a:pPr>
              <a:buFontTx/>
              <a:buChar char="-"/>
            </a:pPr>
            <a:r>
              <a:rPr lang="en-US" dirty="0" smtClean="0"/>
              <a:t> Load average</a:t>
            </a:r>
          </a:p>
          <a:p>
            <a:pPr>
              <a:buFontTx/>
              <a:buChar char="-"/>
            </a:pPr>
            <a:r>
              <a:rPr lang="en-US" dirty="0" smtClean="0"/>
              <a:t> Bandwidth usage</a:t>
            </a:r>
          </a:p>
          <a:p>
            <a:pPr>
              <a:buFontTx/>
              <a:buChar char="-"/>
            </a:pPr>
            <a:r>
              <a:rPr lang="en-US" dirty="0" smtClean="0"/>
              <a:t> Voltage</a:t>
            </a:r>
          </a:p>
          <a:p>
            <a:pPr>
              <a:buFontTx/>
              <a:buChar char="-"/>
            </a:pPr>
            <a:r>
              <a:rPr lang="en-US" dirty="0" smtClean="0"/>
              <a:t> Disk usage</a:t>
            </a:r>
          </a:p>
          <a:p>
            <a:pPr>
              <a:buFontTx/>
              <a:buChar char="-"/>
            </a:pPr>
            <a:r>
              <a:rPr lang="en-US" dirty="0" smtClean="0"/>
              <a:t> Uptime</a:t>
            </a:r>
          </a:p>
          <a:p>
            <a:pPr>
              <a:buFontTx/>
              <a:buChar char="-"/>
            </a:pPr>
            <a:r>
              <a:rPr lang="en-US" dirty="0" smtClean="0"/>
              <a:t> Temperature</a:t>
            </a:r>
          </a:p>
          <a:p>
            <a:pPr>
              <a:buFontTx/>
              <a:buChar char="-"/>
            </a:pPr>
            <a:r>
              <a:rPr lang="en-US" dirty="0" smtClean="0"/>
              <a:t> Memory (Physical memory, swap etc.)</a:t>
            </a:r>
          </a:p>
          <a:p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838199"/>
          </a:xfrm>
        </p:spPr>
        <p:txBody>
          <a:bodyPr>
            <a:normAutofit/>
          </a:bodyPr>
          <a:lstStyle/>
          <a:p>
            <a:r>
              <a:rPr lang="en-US" dirty="0" smtClean="0"/>
              <a:t>Cacti/</a:t>
            </a:r>
            <a:r>
              <a:rPr lang="en-US" dirty="0" err="1" smtClean="0"/>
              <a:t>Nagios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553200"/>
            <a:ext cx="6096000" cy="304800"/>
          </a:xfrm>
        </p:spPr>
        <p:txBody>
          <a:bodyPr>
            <a:normAutofit fontScale="55000" lnSpcReduction="20000"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Asterisk World 2016 – Easy Asterisk Trouble-Shooting 22/25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1026" name="Picture 2" descr="C:\Users\User\Desktop\tmp\fpp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5598557"/>
            <a:ext cx="3124200" cy="125944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990600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all other items we have bash scripts that we connect via SNMP. Some of them are: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2400" y="1524000"/>
            <a:ext cx="8610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1200" dirty="0" smtClean="0"/>
              <a:t> How many users are logged on to the server?</a:t>
            </a:r>
          </a:p>
          <a:p>
            <a:pPr>
              <a:buFontTx/>
              <a:buChar char="-"/>
            </a:pPr>
            <a:r>
              <a:rPr lang="en-US" sz="1200" dirty="0" smtClean="0"/>
              <a:t> How many files are open on the system?</a:t>
            </a:r>
          </a:p>
          <a:p>
            <a:pPr>
              <a:buFontTx/>
              <a:buChar char="-"/>
            </a:pPr>
            <a:r>
              <a:rPr lang="en-US" sz="1200" dirty="0" smtClean="0"/>
              <a:t> Ping time to the server. How fast is it responding?</a:t>
            </a:r>
          </a:p>
          <a:p>
            <a:pPr>
              <a:buFontTx/>
              <a:buChar char="-"/>
            </a:pPr>
            <a:r>
              <a:rPr lang="en-US" sz="1200" dirty="0" smtClean="0"/>
              <a:t> CPU usage by Asterisk, </a:t>
            </a:r>
            <a:r>
              <a:rPr lang="en-US" sz="1200" dirty="0" err="1" smtClean="0"/>
              <a:t>Fail2Ban</a:t>
            </a:r>
            <a:r>
              <a:rPr lang="en-US" sz="1200" dirty="0" smtClean="0"/>
              <a:t>, </a:t>
            </a:r>
            <a:r>
              <a:rPr lang="en-US" sz="1200" dirty="0" err="1" smtClean="0"/>
              <a:t>Sendmail</a:t>
            </a:r>
            <a:r>
              <a:rPr lang="en-US" sz="1200" dirty="0" smtClean="0"/>
              <a:t>, MySQL, Apache etc.</a:t>
            </a:r>
          </a:p>
          <a:p>
            <a:pPr>
              <a:buFontTx/>
              <a:buChar char="-"/>
            </a:pPr>
            <a:r>
              <a:rPr lang="en-US" sz="1200" dirty="0" smtClean="0"/>
              <a:t> IO Wait</a:t>
            </a:r>
          </a:p>
          <a:p>
            <a:pPr>
              <a:buFontTx/>
              <a:buChar char="-"/>
            </a:pPr>
            <a:r>
              <a:rPr lang="en-US" sz="1200" dirty="0" smtClean="0"/>
              <a:t> Total calls</a:t>
            </a:r>
          </a:p>
          <a:p>
            <a:pPr>
              <a:buFontTx/>
              <a:buChar char="-"/>
            </a:pPr>
            <a:r>
              <a:rPr lang="en-US" sz="1200" dirty="0" smtClean="0"/>
              <a:t> G729 licenses in use</a:t>
            </a:r>
          </a:p>
          <a:p>
            <a:pPr>
              <a:buFontTx/>
              <a:buChar char="-"/>
            </a:pPr>
            <a:r>
              <a:rPr lang="en-US" sz="1200" dirty="0" smtClean="0"/>
              <a:t> Asterisk calls</a:t>
            </a:r>
          </a:p>
          <a:p>
            <a:pPr>
              <a:buFontTx/>
              <a:buChar char="-"/>
            </a:pPr>
            <a:r>
              <a:rPr lang="en-US" sz="1200" dirty="0" smtClean="0"/>
              <a:t> Asterisk channels</a:t>
            </a:r>
          </a:p>
          <a:p>
            <a:pPr>
              <a:buFontTx/>
              <a:buChar char="-"/>
            </a:pPr>
            <a:r>
              <a:rPr lang="en-US" sz="1200" dirty="0" smtClean="0"/>
              <a:t> How many users are registered?</a:t>
            </a:r>
          </a:p>
          <a:p>
            <a:pPr>
              <a:buFontTx/>
              <a:buChar char="-"/>
            </a:pPr>
            <a:r>
              <a:rPr lang="en-US" sz="1200" dirty="0" smtClean="0"/>
              <a:t> Outgoing calls</a:t>
            </a:r>
          </a:p>
          <a:p>
            <a:pPr>
              <a:buFontTx/>
              <a:buChar char="-"/>
            </a:pPr>
            <a:r>
              <a:rPr lang="en-US" sz="1200" dirty="0" smtClean="0"/>
              <a:t> Incoming calls</a:t>
            </a:r>
          </a:p>
          <a:p>
            <a:pPr>
              <a:buFontTx/>
              <a:buChar char="-"/>
            </a:pPr>
            <a:r>
              <a:rPr lang="en-US" sz="1200" dirty="0" smtClean="0"/>
              <a:t> Internal calls</a:t>
            </a:r>
          </a:p>
          <a:p>
            <a:pPr>
              <a:buFontTx/>
              <a:buChar char="-"/>
            </a:pPr>
            <a:r>
              <a:rPr lang="en-US" sz="1200" dirty="0" smtClean="0"/>
              <a:t> Asterisk threads</a:t>
            </a:r>
          </a:p>
          <a:p>
            <a:pPr>
              <a:buFontTx/>
              <a:buChar char="-"/>
            </a:pPr>
            <a:r>
              <a:rPr lang="en-US" sz="1200" dirty="0" smtClean="0"/>
              <a:t> Asterisk SIP channels</a:t>
            </a:r>
          </a:p>
          <a:p>
            <a:pPr>
              <a:buFontTx/>
              <a:buChar char="-"/>
            </a:pPr>
            <a:r>
              <a:rPr lang="en-US" sz="1200" dirty="0" smtClean="0"/>
              <a:t> Memory usage by process such as Asterisk, </a:t>
            </a:r>
            <a:r>
              <a:rPr lang="en-US" sz="1200" dirty="0" err="1" smtClean="0"/>
              <a:t>Fail2Ban</a:t>
            </a:r>
            <a:r>
              <a:rPr lang="en-US" sz="1200" dirty="0" smtClean="0"/>
              <a:t>, </a:t>
            </a:r>
            <a:r>
              <a:rPr lang="en-US" sz="1200" dirty="0" err="1" smtClean="0"/>
              <a:t>Sendmail</a:t>
            </a:r>
            <a:r>
              <a:rPr lang="en-US" sz="1200" dirty="0" smtClean="0"/>
              <a:t>, MySQL, Apache etc.</a:t>
            </a:r>
          </a:p>
          <a:p>
            <a:pPr>
              <a:buFontTx/>
              <a:buChar char="-"/>
            </a:pPr>
            <a:r>
              <a:rPr lang="en-US" sz="1200" dirty="0" smtClean="0"/>
              <a:t> Logging if a process is up or down</a:t>
            </a:r>
          </a:p>
          <a:p>
            <a:pPr>
              <a:buFontTx/>
              <a:buChar char="-"/>
            </a:pPr>
            <a:r>
              <a:rPr lang="en-US" sz="1200" dirty="0" smtClean="0"/>
              <a:t> How many connections are there to MySQL</a:t>
            </a:r>
          </a:p>
          <a:p>
            <a:pPr>
              <a:buFontTx/>
              <a:buChar char="-"/>
            </a:pPr>
            <a:r>
              <a:rPr lang="en-US" sz="1200" dirty="0" smtClean="0"/>
              <a:t> Are there any slow queries?</a:t>
            </a:r>
          </a:p>
          <a:p>
            <a:pPr>
              <a:buFontTx/>
              <a:buChar char="-"/>
            </a:pPr>
            <a:r>
              <a:rPr lang="en-US" sz="1200" dirty="0" smtClean="0"/>
              <a:t> Latency to VIP clients and carriers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55626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considered a problem? What are we checking for?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59436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no one size fits all. Everything depends on what is normal for you.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838199"/>
          </a:xfrm>
        </p:spPr>
        <p:txBody>
          <a:bodyPr>
            <a:normAutofit/>
          </a:bodyPr>
          <a:lstStyle/>
          <a:p>
            <a:r>
              <a:rPr lang="en-US" dirty="0" smtClean="0"/>
              <a:t>24/7 NOC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553200"/>
            <a:ext cx="6096000" cy="304800"/>
          </a:xfrm>
        </p:spPr>
        <p:txBody>
          <a:bodyPr>
            <a:normAutofit fontScale="55000" lnSpcReduction="20000"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Asterisk World 2016 – Easy Asterisk Trouble-Shooting 23/25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1026" name="Picture 2" descr="C:\Users\User\Desktop\tmp\fpp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5598557"/>
            <a:ext cx="3124200" cy="1259443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152400" y="1524000"/>
            <a:ext cx="8610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1200" dirty="0" smtClean="0"/>
              <a:t> A lot cheaper than you think</a:t>
            </a:r>
          </a:p>
          <a:p>
            <a:pPr>
              <a:buFontTx/>
              <a:buChar char="-"/>
            </a:pPr>
            <a:r>
              <a:rPr lang="en-US" sz="1200" dirty="0" smtClean="0"/>
              <a:t> Sleep easier at night knowing your network is being watched 24/7</a:t>
            </a:r>
          </a:p>
          <a:p>
            <a:pPr>
              <a:buFontTx/>
              <a:buChar char="-"/>
            </a:pPr>
            <a:r>
              <a:rPr lang="en-US" sz="1200" dirty="0" smtClean="0"/>
              <a:t> Great selling point for customers, it puts them at ease</a:t>
            </a:r>
          </a:p>
          <a:p>
            <a:pPr>
              <a:buFontTx/>
              <a:buChar char="-"/>
            </a:pPr>
            <a:r>
              <a:rPr lang="en-US" sz="1200" dirty="0" smtClean="0"/>
              <a:t> Help with tasks from small “helper scripts” to large projects (depending on your agreement).</a:t>
            </a:r>
          </a:p>
          <a:p>
            <a:pPr>
              <a:buFontTx/>
              <a:buChar char="-"/>
            </a:pPr>
            <a:r>
              <a:rPr lang="en-US" sz="1200" dirty="0" smtClean="0"/>
              <a:t> Extra eyes and ears on your network</a:t>
            </a:r>
          </a:p>
          <a:p>
            <a:pPr>
              <a:buFontTx/>
              <a:buChar char="-"/>
            </a:pPr>
            <a:r>
              <a:rPr lang="en-US" sz="1200" dirty="0" smtClean="0"/>
              <a:t> Does </a:t>
            </a:r>
            <a:r>
              <a:rPr lang="en-US" sz="1200" b="1" dirty="0" smtClean="0"/>
              <a:t>NOT</a:t>
            </a:r>
            <a:r>
              <a:rPr lang="en-US" sz="1200" dirty="0" smtClean="0"/>
              <a:t> replace your core team it compliments them.</a:t>
            </a:r>
          </a:p>
          <a:p>
            <a:pPr>
              <a:buFontTx/>
              <a:buChar char="-"/>
            </a:pPr>
            <a:r>
              <a:rPr lang="en-US" sz="1200" dirty="0" smtClean="0"/>
              <a:t> Experience with known issues and remedies to solve them.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83819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553200"/>
            <a:ext cx="6096000" cy="304800"/>
          </a:xfrm>
        </p:spPr>
        <p:txBody>
          <a:bodyPr>
            <a:normAutofit fontScale="55000" lnSpcReduction="20000"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Asterisk World 2016 – Easy Asterisk Trouble-Shooting 24/25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1026" name="Picture 2" descr="C:\Users\User\Desktop\tmp\fpp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5598557"/>
            <a:ext cx="3124200" cy="1259443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152400" y="1524000"/>
            <a:ext cx="861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Questions?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83819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553200"/>
            <a:ext cx="6096000" cy="304800"/>
          </a:xfrm>
        </p:spPr>
        <p:txBody>
          <a:bodyPr>
            <a:normAutofit fontScale="55000" lnSpcReduction="20000"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Asterisk World 2016 – Easy Asterisk Trouble-Shooting </a:t>
            </a:r>
            <a:r>
              <a:rPr lang="en-US" sz="2800" dirty="0" smtClean="0">
                <a:solidFill>
                  <a:schemeClr val="tx2"/>
                </a:solidFill>
              </a:rPr>
              <a:t>25/25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1026" name="Picture 2" descr="C:\Users\User\Desktop\tmp\fpp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5598557"/>
            <a:ext cx="3124200" cy="1259443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152400" y="1524000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Thank you!</a:t>
            </a:r>
          </a:p>
          <a:p>
            <a:pPr algn="ctr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https://github.com/dovi5988/asterisk-world</a:t>
            </a:r>
            <a:endParaRPr lang="en-US" sz="32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914399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553200"/>
            <a:ext cx="6096000" cy="304800"/>
          </a:xfrm>
        </p:spPr>
        <p:txBody>
          <a:bodyPr>
            <a:normAutofit fontScale="55000" lnSpcReduction="20000"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Asterisk World 2016 – Easy Asterisk Trouble-Shooting 3/25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1026" name="Picture 2" descr="C:\Users\User\Desktop\tmp\fpp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5629275"/>
            <a:ext cx="3048000" cy="12287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28600" y="2743200"/>
            <a:ext cx="716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 History and issues that we faced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What we monitor for and how we go about it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 rSyslog</a:t>
            </a:r>
          </a:p>
          <a:p>
            <a:pPr>
              <a:buFontTx/>
              <a:buChar char="-"/>
            </a:pPr>
            <a:r>
              <a:rPr lang="en-US" dirty="0" smtClean="0"/>
              <a:t> Customer input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VoipMonitor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 Cacti/Nagios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24/7 NOC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14399"/>
          </a:xfrm>
        </p:spPr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553200"/>
            <a:ext cx="6096000" cy="304800"/>
          </a:xfrm>
        </p:spPr>
        <p:txBody>
          <a:bodyPr>
            <a:normAutofit fontScale="55000" lnSpcReduction="20000"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Asterisk World 2016 – Easy Asterisk Trouble-Shooting 4/25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1026" name="Picture 2" descr="C:\Users\User\Desktop\tmp\fpp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5629275"/>
            <a:ext cx="3048000" cy="12287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27432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 Started out in 2006 with two servers in one small data center.</a:t>
            </a:r>
          </a:p>
          <a:p>
            <a:pPr>
              <a:buFontTx/>
              <a:buChar char="-"/>
            </a:pPr>
            <a:r>
              <a:rPr lang="en-US" dirty="0" smtClean="0"/>
              <a:t> Slowly grew to 100 pieces of hardware in five data centers across three continents.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Everything worked great until we had a problem. It took hours to track down.</a:t>
            </a:r>
          </a:p>
          <a:p>
            <a:pPr>
              <a:buFontTx/>
              <a:buChar char="-"/>
            </a:pPr>
            <a:r>
              <a:rPr lang="en-US" dirty="0" smtClean="0"/>
              <a:t> Having an unmonitored network is like shooting blind folded in the wild west.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14399"/>
          </a:xfrm>
        </p:spPr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553200"/>
            <a:ext cx="6096000" cy="304800"/>
          </a:xfrm>
        </p:spPr>
        <p:txBody>
          <a:bodyPr>
            <a:normAutofit fontScale="55000" lnSpcReduction="20000"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Asterisk World 2016 – Easy Asterisk Trouble-Shooting 5/25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1026" name="Picture 2" descr="C:\Users\User\Desktop\tmp\fpp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5629275"/>
            <a:ext cx="3048000" cy="12287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90600" y="2743200"/>
            <a:ext cx="71628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C00000"/>
                </a:solidFill>
              </a:rPr>
              <a:t>MONITOR! MONITOR! MONITOR!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something does not look right investigate!</a:t>
            </a:r>
          </a:p>
          <a:p>
            <a:pPr algn="ctr"/>
            <a:r>
              <a:rPr lang="en-US" sz="1000" dirty="0" smtClean="0"/>
              <a:t>(You should always be checking anyways.)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914399"/>
          </a:xfrm>
        </p:spPr>
        <p:txBody>
          <a:bodyPr/>
          <a:lstStyle/>
          <a:p>
            <a:r>
              <a:rPr lang="en-US" dirty="0" smtClean="0"/>
              <a:t>rSyslog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553200"/>
            <a:ext cx="6096000" cy="304800"/>
          </a:xfrm>
        </p:spPr>
        <p:txBody>
          <a:bodyPr>
            <a:normAutofit fontScale="55000" lnSpcReduction="20000"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Asterisk World 2016 – Easy Asterisk Trouble-Shooting 6/25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1026" name="Picture 2" descr="C:\Users\User\Desktop\tmp\fpp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5629275"/>
            <a:ext cx="3048000" cy="12287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1219201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 Single server environment: We can simply use the Asterisk logs</a:t>
            </a:r>
            <a:br>
              <a:rPr lang="en-US" dirty="0" smtClean="0"/>
            </a:br>
            <a:r>
              <a:rPr lang="en-US" dirty="0" smtClean="0"/>
              <a:t>- Multi server environment: We have all servers log to two local rSyslog servers. Options also include cloud solutions such as Papertrail and LogEntries.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2590800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On Asterisk Server</a:t>
            </a:r>
            <a:br>
              <a:rPr lang="en-US" sz="1200" dirty="0" smtClean="0"/>
            </a:br>
            <a:r>
              <a:rPr lang="en-US" sz="1200" dirty="0" smtClean="0"/>
              <a:t>	/etc/asterisk/logger.conf</a:t>
            </a:r>
            <a:br>
              <a:rPr lang="en-US" sz="1200" dirty="0" smtClean="0"/>
            </a:br>
            <a:r>
              <a:rPr lang="en-US" sz="1200" dirty="0" smtClean="0"/>
              <a:t>		syslog.local0 =&gt; notice,warning,error,debug,verbose,dtmf,fax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/etc/rsyslog.conf</a:t>
            </a:r>
          </a:p>
          <a:p>
            <a:r>
              <a:rPr lang="en-US" sz="1200" dirty="0" smtClean="0"/>
              <a:t>		local0.*	@10.0.0.10</a:t>
            </a:r>
          </a:p>
          <a:p>
            <a:r>
              <a:rPr lang="en-US" sz="1200" dirty="0" smtClean="0"/>
              <a:t>		local0.*	@10.0.0.11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local0.*	@cloudprovider.example.org      </a:t>
            </a:r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On rSyslog server(s):</a:t>
            </a:r>
          </a:p>
          <a:p>
            <a:r>
              <a:rPr lang="en-US" sz="1200" dirty="0" smtClean="0"/>
              <a:t>	:fromhost-ip, isequal, "192.168.1.10"    /var/log/asterisk/all_asterisk_servers.log</a:t>
            </a:r>
          </a:p>
          <a:p>
            <a:r>
              <a:rPr lang="en-US" sz="1200" dirty="0" smtClean="0"/>
              <a:t>	:fromhost-ip, isequal, "192.168.10.11"    /var/log/asterisk/all_asterisk_servers.log</a:t>
            </a:r>
          </a:p>
          <a:p>
            <a:endParaRPr lang="en-US" sz="12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838199"/>
          </a:xfrm>
        </p:spPr>
        <p:txBody>
          <a:bodyPr>
            <a:normAutofit/>
          </a:bodyPr>
          <a:lstStyle/>
          <a:p>
            <a:r>
              <a:rPr lang="en-US" dirty="0" smtClean="0"/>
              <a:t>rSyslog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553200"/>
            <a:ext cx="6096000" cy="304800"/>
          </a:xfrm>
        </p:spPr>
        <p:txBody>
          <a:bodyPr>
            <a:normAutofit fontScale="55000" lnSpcReduction="20000"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Asterisk World 2016 – Easy Asterisk Trouble-Shooting 7/25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1026" name="Picture 2" descr="C:\Users\User\Desktop\tmp\fpp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5629275"/>
            <a:ext cx="3048000" cy="12287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762001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1200" dirty="0" smtClean="0"/>
              <a:t>[demo@logger asterisk]# tail -f /var/log/asterisk/all_asterisk.log | grep "dev asterisk.*18005551212"</a:t>
            </a:r>
          </a:p>
          <a:p>
            <a:pPr>
              <a:buFontTx/>
              <a:buChar char="-"/>
            </a:pPr>
            <a:r>
              <a:rPr lang="en-US" sz="1200" dirty="0" smtClean="0"/>
              <a:t>Sep  7 19:56:30 dev asterisk[7630]: VERBOSE[</a:t>
            </a:r>
            <a:r>
              <a:rPr lang="en-US" sz="1200" b="1" dirty="0" smtClean="0">
                <a:solidFill>
                  <a:srgbClr val="C00000"/>
                </a:solidFill>
              </a:rPr>
              <a:t>26791</a:t>
            </a:r>
            <a:r>
              <a:rPr lang="en-US" sz="1200" dirty="0" smtClean="0"/>
              <a:t>]: pbx.c:4238 in pbx_extension_helper:     -- Executing [18005551212@from-fpp:1] Goto("SIP/demo-opensips-</a:t>
            </a:r>
            <a:r>
              <a:rPr lang="en-US" sz="1200" dirty="0" err="1" smtClean="0"/>
              <a:t>000001c1</a:t>
            </a:r>
            <a:r>
              <a:rPr lang="en-US" sz="1200" dirty="0" smtClean="0"/>
              <a:t>", "</a:t>
            </a:r>
            <a:r>
              <a:rPr lang="en-US" sz="1200" dirty="0" err="1" smtClean="0"/>
              <a:t>voice_blast_main,s,1</a:t>
            </a:r>
            <a:r>
              <a:rPr lang="en-US" sz="1200" dirty="0" smtClean="0"/>
              <a:t>") in new stack</a:t>
            </a:r>
          </a:p>
          <a:p>
            <a:pPr>
              <a:buFontTx/>
              <a:buChar char="-"/>
            </a:pPr>
            <a:r>
              <a:rPr lang="en-US" sz="1200" dirty="0" smtClean="0"/>
              <a:t>[</a:t>
            </a:r>
            <a:r>
              <a:rPr lang="en-US" sz="1200" dirty="0" err="1" smtClean="0"/>
              <a:t>demo@logger</a:t>
            </a:r>
            <a:r>
              <a:rPr lang="en-US" sz="1200" dirty="0" smtClean="0"/>
              <a:t> asterisk]#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7756" y="167640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tail -n 1000 all_asterisk_servers.log| </a:t>
            </a:r>
            <a:r>
              <a:rPr lang="en-US" sz="1200" dirty="0" err="1" smtClean="0"/>
              <a:t>grep</a:t>
            </a:r>
            <a:r>
              <a:rPr lang="en-US" sz="1200" dirty="0" smtClean="0"/>
              <a:t> '\[</a:t>
            </a:r>
            <a:r>
              <a:rPr lang="en-US" sz="1200" b="1" dirty="0" smtClean="0">
                <a:solidFill>
                  <a:srgbClr val="C00000"/>
                </a:solidFill>
              </a:rPr>
              <a:t>26791</a:t>
            </a:r>
            <a:r>
              <a:rPr lang="en-US" sz="1200" dirty="0" smtClean="0"/>
              <a:t>\]'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057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/>
          </a:p>
          <a:p>
            <a:r>
              <a:rPr lang="en-US" sz="1200" dirty="0" smtClean="0"/>
              <a:t>Sep  7 19:56:30 dev asterisk[7630]: VERBOSE[</a:t>
            </a:r>
            <a:r>
              <a:rPr lang="en-US" sz="1200" b="1" dirty="0" smtClean="0">
                <a:solidFill>
                  <a:srgbClr val="C00000"/>
                </a:solidFill>
              </a:rPr>
              <a:t>26791</a:t>
            </a:r>
            <a:r>
              <a:rPr lang="en-US" sz="1200" dirty="0" smtClean="0"/>
              <a:t>]: </a:t>
            </a:r>
            <a:r>
              <a:rPr lang="en-US" sz="1200" dirty="0" err="1" smtClean="0"/>
              <a:t>pbx.c:4238</a:t>
            </a:r>
            <a:r>
              <a:rPr lang="en-US" sz="1200" dirty="0" smtClean="0"/>
              <a:t> in </a:t>
            </a:r>
            <a:r>
              <a:rPr lang="en-US" sz="1200" dirty="0" err="1" smtClean="0"/>
              <a:t>pbx_extension_helper</a:t>
            </a:r>
            <a:r>
              <a:rPr lang="en-US" sz="1200" dirty="0" smtClean="0"/>
              <a:t>:     -- Executing [</a:t>
            </a:r>
            <a:r>
              <a:rPr lang="en-US" sz="1200" dirty="0" err="1" smtClean="0"/>
              <a:t>18005551212@from-fpp:1</a:t>
            </a:r>
            <a:r>
              <a:rPr lang="en-US" sz="1200" dirty="0" smtClean="0"/>
              <a:t>] </a:t>
            </a:r>
            <a:r>
              <a:rPr lang="en-US" sz="1200" dirty="0" err="1" smtClean="0"/>
              <a:t>Goto</a:t>
            </a:r>
            <a:r>
              <a:rPr lang="en-US" sz="1200" dirty="0" smtClean="0"/>
              <a:t>("SIP/demo-</a:t>
            </a:r>
            <a:r>
              <a:rPr lang="en-US" sz="1200" dirty="0" err="1" smtClean="0"/>
              <a:t>opensips</a:t>
            </a:r>
            <a:r>
              <a:rPr lang="en-US" sz="1200" dirty="0" smtClean="0"/>
              <a:t>-</a:t>
            </a:r>
            <a:r>
              <a:rPr lang="en-US" sz="1200" dirty="0" err="1" smtClean="0"/>
              <a:t>000001c1</a:t>
            </a:r>
            <a:r>
              <a:rPr lang="en-US" sz="1200" dirty="0" smtClean="0"/>
              <a:t>", "</a:t>
            </a:r>
            <a:r>
              <a:rPr lang="en-US" sz="1200" dirty="0" err="1" smtClean="0"/>
              <a:t>voice_blast_main,s,1</a:t>
            </a:r>
            <a:r>
              <a:rPr lang="en-US" sz="1200" dirty="0" smtClean="0"/>
              <a:t>") in new stack</a:t>
            </a:r>
          </a:p>
          <a:p>
            <a:r>
              <a:rPr lang="en-US" sz="1200" dirty="0" smtClean="0"/>
              <a:t>Sep  7 19:56:30 dev asterisk[7630]: VERBOSE[</a:t>
            </a:r>
            <a:r>
              <a:rPr lang="en-US" sz="1200" b="1" dirty="0" smtClean="0">
                <a:solidFill>
                  <a:srgbClr val="C00000"/>
                </a:solidFill>
              </a:rPr>
              <a:t>26791</a:t>
            </a:r>
            <a:r>
              <a:rPr lang="en-US" sz="1200" dirty="0" smtClean="0"/>
              <a:t>]: </a:t>
            </a:r>
            <a:r>
              <a:rPr lang="en-US" sz="1200" dirty="0" err="1" smtClean="0"/>
              <a:t>pbx.c:9838</a:t>
            </a:r>
            <a:r>
              <a:rPr lang="en-US" sz="1200" dirty="0" smtClean="0"/>
              <a:t> in </a:t>
            </a:r>
            <a:r>
              <a:rPr lang="en-US" sz="1200" dirty="0" err="1" smtClean="0"/>
              <a:t>pbx_builtin_goto</a:t>
            </a:r>
            <a:r>
              <a:rPr lang="en-US" sz="1200" dirty="0" smtClean="0"/>
              <a:t>:     -- </a:t>
            </a:r>
            <a:r>
              <a:rPr lang="en-US" sz="1200" dirty="0" err="1" smtClean="0"/>
              <a:t>Goto</a:t>
            </a:r>
            <a:r>
              <a:rPr lang="en-US" sz="1200" dirty="0" smtClean="0"/>
              <a:t> (</a:t>
            </a:r>
            <a:r>
              <a:rPr lang="en-US" sz="1200" dirty="0" err="1" smtClean="0"/>
              <a:t>voice_blast_main,s,1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Sep  7 19:56:30 dev asterisk[7630]: VERBOSE[</a:t>
            </a:r>
            <a:r>
              <a:rPr lang="en-US" sz="1200" b="1" dirty="0" smtClean="0">
                <a:solidFill>
                  <a:srgbClr val="C00000"/>
                </a:solidFill>
              </a:rPr>
              <a:t>26791</a:t>
            </a:r>
            <a:r>
              <a:rPr lang="en-US" sz="1200" dirty="0" smtClean="0"/>
              <a:t>]: </a:t>
            </a:r>
            <a:r>
              <a:rPr lang="en-US" sz="1200" dirty="0" err="1" smtClean="0"/>
              <a:t>pbx.c:4238</a:t>
            </a:r>
            <a:r>
              <a:rPr lang="en-US" sz="1200" dirty="0" smtClean="0"/>
              <a:t> in </a:t>
            </a:r>
            <a:r>
              <a:rPr lang="en-US" sz="1200" dirty="0" err="1" smtClean="0"/>
              <a:t>pbx_extension_helper</a:t>
            </a:r>
            <a:r>
              <a:rPr lang="en-US" sz="1200" dirty="0" smtClean="0"/>
              <a:t>:     -- Executing [</a:t>
            </a:r>
            <a:r>
              <a:rPr lang="en-US" sz="1200" dirty="0" err="1" smtClean="0"/>
              <a:t>s@voice_blast_main:1</a:t>
            </a:r>
            <a:r>
              <a:rPr lang="en-US" sz="1200" dirty="0" smtClean="0"/>
              <a:t>] Answer("SIP/demo-</a:t>
            </a:r>
            <a:r>
              <a:rPr lang="en-US" sz="1200" dirty="0" err="1" smtClean="0"/>
              <a:t>opensips</a:t>
            </a:r>
            <a:r>
              <a:rPr lang="en-US" sz="1200" dirty="0" smtClean="0"/>
              <a:t>-</a:t>
            </a:r>
            <a:r>
              <a:rPr lang="en-US" sz="1200" dirty="0" err="1" smtClean="0"/>
              <a:t>000001c1</a:t>
            </a:r>
            <a:r>
              <a:rPr lang="en-US" sz="1200" dirty="0" smtClean="0"/>
              <a:t>", "") in new stack</a:t>
            </a:r>
          </a:p>
          <a:p>
            <a:r>
              <a:rPr lang="en-US" sz="1200" dirty="0" smtClean="0"/>
              <a:t>Sep  7 19:56:31 dev asterisk[7630]: VERBOSE[</a:t>
            </a:r>
            <a:r>
              <a:rPr lang="en-US" sz="1200" b="1" dirty="0" smtClean="0">
                <a:solidFill>
                  <a:srgbClr val="C00000"/>
                </a:solidFill>
              </a:rPr>
              <a:t>26791</a:t>
            </a:r>
            <a:r>
              <a:rPr lang="en-US" sz="1200" dirty="0" smtClean="0"/>
              <a:t>]: </a:t>
            </a:r>
            <a:r>
              <a:rPr lang="en-US" sz="1200" dirty="0" err="1" smtClean="0"/>
              <a:t>pbx.c:4238</a:t>
            </a:r>
            <a:r>
              <a:rPr lang="en-US" sz="1200" dirty="0" smtClean="0"/>
              <a:t> in </a:t>
            </a:r>
            <a:r>
              <a:rPr lang="en-US" sz="1200" dirty="0" err="1" smtClean="0"/>
              <a:t>pbx_extension_helper</a:t>
            </a:r>
            <a:r>
              <a:rPr lang="en-US" sz="1200" dirty="0" smtClean="0"/>
              <a:t>:     -- Executing [</a:t>
            </a:r>
            <a:r>
              <a:rPr lang="en-US" sz="1200" dirty="0" err="1" smtClean="0"/>
              <a:t>s@voice_blast_main:2</a:t>
            </a:r>
            <a:r>
              <a:rPr lang="en-US" sz="1200" dirty="0" smtClean="0"/>
              <a:t>] Set("SIP/demo-</a:t>
            </a:r>
            <a:r>
              <a:rPr lang="en-US" sz="1200" dirty="0" err="1" smtClean="0"/>
              <a:t>opensips</a:t>
            </a:r>
            <a:r>
              <a:rPr lang="en-US" sz="1200" dirty="0" smtClean="0"/>
              <a:t>-</a:t>
            </a:r>
            <a:r>
              <a:rPr lang="en-US" sz="1200" dirty="0" err="1" smtClean="0"/>
              <a:t>000001c1</a:t>
            </a:r>
            <a:r>
              <a:rPr lang="en-US" sz="1200" dirty="0" smtClean="0"/>
              <a:t>", "TIMEOUT(digit)=2") in new stack</a:t>
            </a:r>
          </a:p>
          <a:p>
            <a:r>
              <a:rPr lang="en-US" sz="1200" dirty="0" smtClean="0"/>
              <a:t>Sep  7 19:56:31 dev asterisk[7630]: VERBOSE[</a:t>
            </a:r>
            <a:r>
              <a:rPr lang="en-US" sz="1200" b="1" dirty="0" smtClean="0">
                <a:solidFill>
                  <a:srgbClr val="C00000"/>
                </a:solidFill>
              </a:rPr>
              <a:t>26791</a:t>
            </a:r>
            <a:r>
              <a:rPr lang="en-US" sz="1200" dirty="0" smtClean="0"/>
              <a:t>]: </a:t>
            </a:r>
            <a:r>
              <a:rPr lang="en-US" sz="1200" dirty="0" err="1" smtClean="0"/>
              <a:t>func_timeout.c:183</a:t>
            </a:r>
            <a:r>
              <a:rPr lang="en-US" sz="1200" dirty="0" smtClean="0"/>
              <a:t> in </a:t>
            </a:r>
            <a:r>
              <a:rPr lang="en-US" sz="1200" dirty="0" err="1" smtClean="0"/>
              <a:t>timeout_write</a:t>
            </a:r>
            <a:r>
              <a:rPr lang="en-US" sz="1200" dirty="0" smtClean="0"/>
              <a:t>:     -- Digit timeout set to 2.000</a:t>
            </a:r>
          </a:p>
          <a:p>
            <a:r>
              <a:rPr lang="en-US" sz="1200" dirty="0" smtClean="0"/>
              <a:t>Sep  7 19:56:31 dev asterisk[7630]: VERBOSE[</a:t>
            </a:r>
            <a:r>
              <a:rPr lang="en-US" sz="1200" b="1" dirty="0" smtClean="0">
                <a:solidFill>
                  <a:srgbClr val="C00000"/>
                </a:solidFill>
              </a:rPr>
              <a:t>26791</a:t>
            </a:r>
            <a:r>
              <a:rPr lang="en-US" sz="1200" dirty="0" smtClean="0"/>
              <a:t>]: </a:t>
            </a:r>
            <a:r>
              <a:rPr lang="en-US" sz="1200" dirty="0" err="1" smtClean="0"/>
              <a:t>pbx.c:4238</a:t>
            </a:r>
            <a:r>
              <a:rPr lang="en-US" sz="1200" dirty="0" smtClean="0"/>
              <a:t> in </a:t>
            </a:r>
            <a:r>
              <a:rPr lang="en-US" sz="1200" dirty="0" err="1" smtClean="0"/>
              <a:t>pbx_extension_helper</a:t>
            </a:r>
            <a:r>
              <a:rPr lang="en-US" sz="1200" dirty="0" smtClean="0"/>
              <a:t>:     -- Executing [</a:t>
            </a:r>
            <a:r>
              <a:rPr lang="en-US" sz="1200" dirty="0" err="1" smtClean="0"/>
              <a:t>s@voice_blast_main:3</a:t>
            </a:r>
            <a:r>
              <a:rPr lang="en-US" sz="1200" dirty="0" smtClean="0"/>
              <a:t>] Set("SIP/demo-</a:t>
            </a:r>
            <a:r>
              <a:rPr lang="en-US" sz="1200" dirty="0" err="1" smtClean="0"/>
              <a:t>opensips</a:t>
            </a:r>
            <a:r>
              <a:rPr lang="en-US" sz="1200" dirty="0" smtClean="0"/>
              <a:t>-</a:t>
            </a:r>
            <a:r>
              <a:rPr lang="en-US" sz="1200" dirty="0" err="1" smtClean="0"/>
              <a:t>000001c1</a:t>
            </a:r>
            <a:r>
              <a:rPr lang="en-US" sz="1200" dirty="0" smtClean="0"/>
              <a:t>", "TIMEOUT(response)=3") in new stack</a:t>
            </a:r>
          </a:p>
          <a:p>
            <a:r>
              <a:rPr lang="en-US" sz="1200" dirty="0" smtClean="0"/>
              <a:t>Sep  7 19:56:31 dev asterisk[7630]: VERBOSE[</a:t>
            </a:r>
            <a:r>
              <a:rPr lang="en-US" sz="1200" b="1" dirty="0" smtClean="0">
                <a:solidFill>
                  <a:srgbClr val="C00000"/>
                </a:solidFill>
              </a:rPr>
              <a:t>26791</a:t>
            </a:r>
            <a:r>
              <a:rPr lang="en-US" sz="1200" dirty="0" smtClean="0"/>
              <a:t>]: </a:t>
            </a:r>
            <a:r>
              <a:rPr lang="en-US" sz="1200" dirty="0" err="1" smtClean="0"/>
              <a:t>func_timeout.c:175</a:t>
            </a:r>
            <a:r>
              <a:rPr lang="en-US" sz="1200" dirty="0" smtClean="0"/>
              <a:t> in </a:t>
            </a:r>
            <a:r>
              <a:rPr lang="en-US" sz="1200" dirty="0" err="1" smtClean="0"/>
              <a:t>timeout_write</a:t>
            </a:r>
            <a:r>
              <a:rPr lang="en-US" sz="1200" dirty="0" smtClean="0"/>
              <a:t>:     -- Response timeout set to 3.000</a:t>
            </a:r>
          </a:p>
          <a:p>
            <a:r>
              <a:rPr lang="en-US" sz="1200" dirty="0" smtClean="0"/>
              <a:t>Sep  7 19:56:31 dev asterisk[7630]: VERBOSE[</a:t>
            </a:r>
            <a:r>
              <a:rPr lang="en-US" sz="1200" b="1" dirty="0" smtClean="0">
                <a:solidFill>
                  <a:srgbClr val="C00000"/>
                </a:solidFill>
              </a:rPr>
              <a:t>26791</a:t>
            </a:r>
            <a:r>
              <a:rPr lang="en-US" sz="1200" dirty="0" smtClean="0"/>
              <a:t>]: </a:t>
            </a:r>
            <a:r>
              <a:rPr lang="en-US" sz="1200" dirty="0" err="1" smtClean="0"/>
              <a:t>pbx.c:4238</a:t>
            </a:r>
            <a:r>
              <a:rPr lang="en-US" sz="1200" dirty="0" smtClean="0"/>
              <a:t> in </a:t>
            </a:r>
            <a:r>
              <a:rPr lang="en-US" sz="1200" dirty="0" err="1" smtClean="0"/>
              <a:t>pbx_extension_helper</a:t>
            </a:r>
            <a:r>
              <a:rPr lang="en-US" sz="1200" dirty="0" smtClean="0"/>
              <a:t>:     -- Executing [</a:t>
            </a:r>
            <a:r>
              <a:rPr lang="en-US" sz="1200" dirty="0" err="1" smtClean="0"/>
              <a:t>s@voice_blast_main:4</a:t>
            </a:r>
            <a:r>
              <a:rPr lang="en-US" sz="1200" dirty="0" smtClean="0"/>
              <a:t>] </a:t>
            </a:r>
            <a:r>
              <a:rPr lang="en-US" sz="1200" dirty="0" err="1" smtClean="0"/>
              <a:t>NoOp</a:t>
            </a:r>
            <a:r>
              <a:rPr lang="en-US" sz="1200" dirty="0" smtClean="0"/>
              <a:t>("SIP/demo-</a:t>
            </a:r>
            <a:r>
              <a:rPr lang="en-US" sz="1200" dirty="0" err="1" smtClean="0"/>
              <a:t>opensips</a:t>
            </a:r>
            <a:r>
              <a:rPr lang="en-US" sz="1200" dirty="0" smtClean="0"/>
              <a:t>-</a:t>
            </a:r>
            <a:r>
              <a:rPr lang="en-US" sz="1200" dirty="0" err="1" smtClean="0"/>
              <a:t>000001c1</a:t>
            </a:r>
            <a:r>
              <a:rPr lang="en-US" sz="1200" dirty="0" smtClean="0"/>
              <a:t>", "") in new stack</a:t>
            </a:r>
          </a:p>
          <a:p>
            <a:r>
              <a:rPr lang="en-US" sz="1200" dirty="0" smtClean="0"/>
              <a:t>Sep  7 19:56:31 dev asterisk[7630]: VERBOSE[</a:t>
            </a:r>
            <a:r>
              <a:rPr lang="en-US" sz="1200" b="1" dirty="0" smtClean="0">
                <a:solidFill>
                  <a:srgbClr val="C00000"/>
                </a:solidFill>
              </a:rPr>
              <a:t>26791</a:t>
            </a:r>
            <a:r>
              <a:rPr lang="en-US" sz="1200" dirty="0" smtClean="0"/>
              <a:t>]: </a:t>
            </a:r>
            <a:r>
              <a:rPr lang="en-US" sz="1200" dirty="0" err="1" smtClean="0"/>
              <a:t>pbx.c:4238</a:t>
            </a:r>
            <a:r>
              <a:rPr lang="en-US" sz="1200" dirty="0" smtClean="0"/>
              <a:t> in </a:t>
            </a:r>
            <a:r>
              <a:rPr lang="en-US" sz="1200" dirty="0" err="1" smtClean="0"/>
              <a:t>pbx_extension_helper</a:t>
            </a:r>
            <a:r>
              <a:rPr lang="en-US" sz="1200" dirty="0" smtClean="0"/>
              <a:t>:     -- Executing [</a:t>
            </a:r>
            <a:r>
              <a:rPr lang="en-US" sz="1200" dirty="0" err="1" smtClean="0"/>
              <a:t>s@voice_blast_main:5</a:t>
            </a:r>
            <a:r>
              <a:rPr lang="en-US" sz="1200" dirty="0" smtClean="0"/>
              <a:t>] </a:t>
            </a:r>
            <a:r>
              <a:rPr lang="en-US" sz="1200" dirty="0" err="1" smtClean="0"/>
              <a:t>BackGround</a:t>
            </a:r>
            <a:r>
              <a:rPr lang="en-US" sz="1200" dirty="0" smtClean="0"/>
              <a:t>("SIP/demo-</a:t>
            </a:r>
            <a:r>
              <a:rPr lang="en-US" sz="1200" dirty="0" err="1" smtClean="0"/>
              <a:t>opensips</a:t>
            </a:r>
            <a:r>
              <a:rPr lang="en-US" sz="1200" dirty="0" smtClean="0"/>
              <a:t>-</a:t>
            </a:r>
            <a:r>
              <a:rPr lang="en-US" sz="1200" dirty="0" err="1" smtClean="0"/>
              <a:t>000001c1</a:t>
            </a:r>
            <a:r>
              <a:rPr lang="en-US" sz="1200" dirty="0" smtClean="0"/>
              <a:t>", "</a:t>
            </a:r>
            <a:r>
              <a:rPr lang="en-US" sz="1200" dirty="0" err="1" smtClean="0"/>
              <a:t>enter_phone_numberr</a:t>
            </a:r>
            <a:r>
              <a:rPr lang="en-US" sz="1200" dirty="0" smtClean="0"/>
              <a:t>") in new stack</a:t>
            </a:r>
          </a:p>
          <a:p>
            <a:r>
              <a:rPr lang="en-US" sz="1200" dirty="0" smtClean="0"/>
              <a:t>Sep  7 19:56:40 dev asterisk[7630]: WARNING[</a:t>
            </a:r>
            <a:r>
              <a:rPr lang="en-US" sz="1200" b="1" dirty="0" smtClean="0">
                <a:solidFill>
                  <a:srgbClr val="C00000"/>
                </a:solidFill>
              </a:rPr>
              <a:t>26791</a:t>
            </a:r>
            <a:r>
              <a:rPr lang="en-US" sz="1200" dirty="0" smtClean="0"/>
              <a:t>]: </a:t>
            </a:r>
            <a:r>
              <a:rPr lang="en-US" sz="1200" dirty="0" err="1" smtClean="0"/>
              <a:t>file.c:663</a:t>
            </a:r>
            <a:r>
              <a:rPr lang="en-US" sz="1200" dirty="0" smtClean="0"/>
              <a:t> in </a:t>
            </a:r>
            <a:r>
              <a:rPr lang="en-US" sz="1200" dirty="0" err="1" smtClean="0"/>
              <a:t>ast_openstream_full</a:t>
            </a:r>
            <a:r>
              <a:rPr lang="en-US" sz="1200" dirty="0" smtClean="0"/>
              <a:t>: File </a:t>
            </a:r>
            <a:r>
              <a:rPr lang="en-US" sz="1200" dirty="0" err="1" smtClean="0"/>
              <a:t>enter_phone_numberr</a:t>
            </a:r>
            <a:r>
              <a:rPr lang="en-US" sz="1200" dirty="0" smtClean="0"/>
              <a:t> does not exist in any format</a:t>
            </a:r>
          </a:p>
          <a:p>
            <a:r>
              <a:rPr lang="en-US" sz="1200" dirty="0" smtClean="0"/>
              <a:t>Sep  7 19:56:40 dev asterisk[7630]: WARNING[</a:t>
            </a:r>
            <a:r>
              <a:rPr lang="en-US" sz="1200" b="1" dirty="0" smtClean="0">
                <a:solidFill>
                  <a:srgbClr val="C00000"/>
                </a:solidFill>
              </a:rPr>
              <a:t>26791</a:t>
            </a:r>
            <a:r>
              <a:rPr lang="en-US" sz="1200" dirty="0" smtClean="0"/>
              <a:t>]: </a:t>
            </a:r>
            <a:r>
              <a:rPr lang="en-US" sz="1200" dirty="0" err="1" smtClean="0"/>
              <a:t>file.c:958</a:t>
            </a:r>
            <a:r>
              <a:rPr lang="en-US" sz="1200" dirty="0" smtClean="0"/>
              <a:t> in </a:t>
            </a:r>
            <a:r>
              <a:rPr lang="en-US" sz="1200" dirty="0" err="1" smtClean="0"/>
              <a:t>ast_streamfile</a:t>
            </a:r>
            <a:r>
              <a:rPr lang="en-US" sz="1200" dirty="0" smtClean="0"/>
              <a:t>: Unable to open </a:t>
            </a:r>
            <a:r>
              <a:rPr lang="en-US" sz="1200" dirty="0" err="1" smtClean="0"/>
              <a:t>enter_phone_numberr</a:t>
            </a:r>
            <a:r>
              <a:rPr lang="en-US" sz="1200" dirty="0" smtClean="0"/>
              <a:t> (format </a:t>
            </a:r>
            <a:r>
              <a:rPr lang="en-US" sz="1200" dirty="0" err="1" smtClean="0"/>
              <a:t>0x4</a:t>
            </a:r>
            <a:r>
              <a:rPr lang="en-US" sz="1200" dirty="0" smtClean="0"/>
              <a:t> (</a:t>
            </a:r>
            <a:r>
              <a:rPr lang="en-US" sz="1200" dirty="0" err="1" smtClean="0"/>
              <a:t>ulaw</a:t>
            </a:r>
            <a:r>
              <a:rPr lang="en-US" sz="1200" dirty="0" smtClean="0"/>
              <a:t>)): No such file or directory</a:t>
            </a:r>
          </a:p>
          <a:p>
            <a:r>
              <a:rPr lang="en-US" sz="1200" dirty="0" smtClean="0"/>
              <a:t>Sep  7 19:56:40 dev asterisk[7630]: WARNING[</a:t>
            </a:r>
            <a:r>
              <a:rPr lang="en-US" sz="1200" b="1" dirty="0" smtClean="0">
                <a:solidFill>
                  <a:srgbClr val="C00000"/>
                </a:solidFill>
              </a:rPr>
              <a:t>26791</a:t>
            </a:r>
            <a:r>
              <a:rPr lang="en-US" sz="1200" dirty="0" smtClean="0"/>
              <a:t>]: </a:t>
            </a:r>
            <a:r>
              <a:rPr lang="en-US" sz="1200" dirty="0" err="1" smtClean="0"/>
              <a:t>pbx.c:9781</a:t>
            </a:r>
            <a:r>
              <a:rPr lang="en-US" sz="1200" dirty="0" smtClean="0"/>
              <a:t> in </a:t>
            </a:r>
            <a:r>
              <a:rPr lang="en-US" sz="1200" dirty="0" err="1" smtClean="0"/>
              <a:t>pbx_builtin_background</a:t>
            </a:r>
            <a:r>
              <a:rPr lang="en-US" sz="1200" dirty="0" smtClean="0"/>
              <a:t>: </a:t>
            </a:r>
            <a:r>
              <a:rPr lang="en-US" sz="1200" dirty="0" err="1" smtClean="0"/>
              <a:t>ast_streamfile</a:t>
            </a:r>
            <a:r>
              <a:rPr lang="en-US" sz="1200" dirty="0" smtClean="0"/>
              <a:t> failed on SIP/demo-</a:t>
            </a:r>
            <a:r>
              <a:rPr lang="en-US" sz="1200" dirty="0" err="1" smtClean="0"/>
              <a:t>opensips</a:t>
            </a:r>
            <a:r>
              <a:rPr lang="en-US" sz="1200" dirty="0" smtClean="0"/>
              <a:t>-</a:t>
            </a:r>
            <a:r>
              <a:rPr lang="en-US" sz="1200" dirty="0" err="1" smtClean="0"/>
              <a:t>000001c1</a:t>
            </a:r>
            <a:r>
              <a:rPr lang="en-US" sz="1200" dirty="0" smtClean="0"/>
              <a:t> for </a:t>
            </a:r>
            <a:r>
              <a:rPr lang="en-US" sz="1200" dirty="0" err="1" smtClean="0"/>
              <a:t>enter_phone_numberr</a:t>
            </a:r>
            <a:endParaRPr lang="en-US" sz="1200" dirty="0" smtClean="0"/>
          </a:p>
          <a:p>
            <a:endParaRPr lang="en-US" sz="12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838199"/>
          </a:xfrm>
        </p:spPr>
        <p:txBody>
          <a:bodyPr>
            <a:normAutofit/>
          </a:bodyPr>
          <a:lstStyle/>
          <a:p>
            <a:r>
              <a:rPr lang="en-US" dirty="0" err="1" smtClean="0"/>
              <a:t>rSyslog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553200"/>
            <a:ext cx="6096000" cy="304800"/>
          </a:xfrm>
        </p:spPr>
        <p:txBody>
          <a:bodyPr>
            <a:normAutofit fontScale="55000" lnSpcReduction="20000"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Asterisk World 2016 – Easy Asterisk Trouble-Shooting 8/25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1026" name="Picture 2" descr="C:\Users\User\Desktop\tmp\fpp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5629275"/>
            <a:ext cx="3048000" cy="12287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99060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Exten</a:t>
            </a:r>
            <a:r>
              <a:rPr lang="en-US" sz="1200" dirty="0" smtClean="0"/>
              <a:t> =&gt; _</a:t>
            </a:r>
            <a:r>
              <a:rPr lang="en-US" sz="1200" dirty="0" err="1" smtClean="0"/>
              <a:t>X.,10,GotoIf</a:t>
            </a:r>
            <a:r>
              <a:rPr lang="en-US" sz="1200" dirty="0" smtClean="0"/>
              <a:t>($["${DIALSTATUS}" = "NOANSWER"]?10)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7756" y="137160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</a:t>
            </a:r>
            <a:r>
              <a:rPr lang="en-US" sz="1200" dirty="0" err="1" smtClean="0"/>
              <a:t>root@ollie</a:t>
            </a:r>
            <a:r>
              <a:rPr lang="en-US" sz="1200" dirty="0" smtClean="0"/>
              <a:t> asterisk]# cat /</a:t>
            </a:r>
            <a:r>
              <a:rPr lang="en-US" sz="1200" dirty="0" err="1" smtClean="0"/>
              <a:t>tmp</a:t>
            </a:r>
            <a:r>
              <a:rPr lang="en-US" sz="1200" dirty="0" smtClean="0"/>
              <a:t>/o | </a:t>
            </a:r>
            <a:r>
              <a:rPr lang="en-US" sz="1200" dirty="0" err="1" smtClean="0"/>
              <a:t>grep</a:t>
            </a:r>
            <a:r>
              <a:rPr lang="en-US" sz="1200" dirty="0" smtClean="0"/>
              <a:t> 'to-carrier-</a:t>
            </a:r>
            <a:r>
              <a:rPr lang="en-US" sz="1200" dirty="0" err="1" smtClean="0"/>
              <a:t>a_z,123456789,10</a:t>
            </a:r>
            <a:r>
              <a:rPr lang="en-US" sz="1200" dirty="0" smtClean="0"/>
              <a:t>' | </a:t>
            </a:r>
            <a:r>
              <a:rPr lang="en-US" sz="1200" dirty="0" err="1" smtClean="0"/>
              <a:t>wc</a:t>
            </a:r>
            <a:r>
              <a:rPr lang="en-US" sz="1200" dirty="0" smtClean="0"/>
              <a:t> -l</a:t>
            </a:r>
          </a:p>
          <a:p>
            <a:r>
              <a:rPr lang="en-US" sz="1200" b="1" dirty="0" smtClean="0"/>
              <a:t>5239461</a:t>
            </a:r>
          </a:p>
          <a:p>
            <a:r>
              <a:rPr lang="en-US" sz="1200" dirty="0" smtClean="0"/>
              <a:t>[</a:t>
            </a:r>
            <a:r>
              <a:rPr lang="en-US" sz="1200" dirty="0" err="1" smtClean="0"/>
              <a:t>root@ollie</a:t>
            </a:r>
            <a:r>
              <a:rPr lang="en-US" sz="1200" dirty="0" smtClean="0"/>
              <a:t> asterisk]#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838199"/>
          </a:xfrm>
        </p:spPr>
        <p:txBody>
          <a:bodyPr>
            <a:normAutofit/>
          </a:bodyPr>
          <a:lstStyle/>
          <a:p>
            <a:r>
              <a:rPr lang="en-US" dirty="0" err="1" smtClean="0"/>
              <a:t>rSyslog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553200"/>
            <a:ext cx="6096000" cy="304800"/>
          </a:xfrm>
        </p:spPr>
        <p:txBody>
          <a:bodyPr>
            <a:normAutofit fontScale="55000" lnSpcReduction="20000"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Asterisk World 2016 – Easy Asterisk Trouble-Shooting 9/25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1026" name="Picture 2" descr="C:\Users\User\Desktop\tmp\fpp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5629275"/>
            <a:ext cx="3048000" cy="12287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914400"/>
            <a:ext cx="9144000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#!/bin/bash</a:t>
            </a:r>
          </a:p>
          <a:p>
            <a:endParaRPr lang="en-US" sz="1200" dirty="0" smtClean="0"/>
          </a:p>
          <a:p>
            <a:r>
              <a:rPr lang="en-US" sz="1200" dirty="0" smtClean="0"/>
              <a:t>MAILTO=dovid@flatplanetphone.com</a:t>
            </a:r>
          </a:p>
          <a:p>
            <a:endParaRPr lang="en-US" sz="1200" dirty="0" smtClean="0"/>
          </a:p>
          <a:p>
            <a:r>
              <a:rPr lang="en-US" sz="1200" dirty="0" smtClean="0"/>
              <a:t>tail -</a:t>
            </a:r>
            <a:r>
              <a:rPr lang="en-US" sz="1200" dirty="0" err="1" smtClean="0"/>
              <a:t>Fn0</a:t>
            </a:r>
            <a:r>
              <a:rPr lang="en-US" sz="1200" dirty="0" smtClean="0"/>
              <a:t> /</a:t>
            </a:r>
            <a:r>
              <a:rPr lang="en-US" sz="1200" dirty="0" err="1" smtClean="0"/>
              <a:t>var</a:t>
            </a:r>
            <a:r>
              <a:rPr lang="en-US" sz="1200" dirty="0" smtClean="0"/>
              <a:t>/log/asterisk/full|\</a:t>
            </a:r>
          </a:p>
          <a:p>
            <a:r>
              <a:rPr lang="en-US" sz="1200" dirty="0" smtClean="0"/>
              <a:t>while read LINE</a:t>
            </a:r>
          </a:p>
          <a:p>
            <a:r>
              <a:rPr lang="en-US" sz="1200" dirty="0" smtClean="0"/>
              <a:t>do</a:t>
            </a:r>
          </a:p>
          <a:p>
            <a:endParaRPr lang="en-US" sz="1200" dirty="0" smtClean="0"/>
          </a:p>
          <a:p>
            <a:r>
              <a:rPr lang="en-US" sz="1200" dirty="0" smtClean="0"/>
              <a:t>if [[ $LINE =~ (.+Peer \'(.+)\' is now UNREACHABLE.+) ]] ; then</a:t>
            </a:r>
          </a:p>
          <a:p>
            <a:r>
              <a:rPr lang="en-US" sz="1200" dirty="0" smtClean="0"/>
              <a:t>        Q=</a:t>
            </a:r>
            <a:r>
              <a:rPr lang="en-US" sz="1200" dirty="0" err="1" smtClean="0"/>
              <a:t>mktemp</a:t>
            </a:r>
            <a:endParaRPr lang="en-US" sz="1200" dirty="0" smtClean="0"/>
          </a:p>
          <a:p>
            <a:r>
              <a:rPr lang="en-US" sz="1200" dirty="0" smtClean="0"/>
              <a:t>        echo "Peer ${BASH_REMATCH[2]} just became unreachable. Below is a trace." &gt; $Q</a:t>
            </a:r>
          </a:p>
          <a:p>
            <a:r>
              <a:rPr lang="en-US" sz="1200" dirty="0" smtClean="0"/>
              <a:t>        echo "" &gt;&gt; $Q</a:t>
            </a:r>
          </a:p>
          <a:p>
            <a:r>
              <a:rPr lang="en-US" sz="1200" dirty="0" smtClean="0"/>
              <a:t>        /</a:t>
            </a:r>
            <a:r>
              <a:rPr lang="en-US" sz="1200" dirty="0" err="1" smtClean="0"/>
              <a:t>usr</a:t>
            </a:r>
            <a:r>
              <a:rPr lang="en-US" sz="1200" dirty="0" smtClean="0"/>
              <a:t>/</a:t>
            </a:r>
            <a:r>
              <a:rPr lang="en-US" sz="1200" dirty="0" err="1" smtClean="0"/>
              <a:t>sbin</a:t>
            </a:r>
            <a:r>
              <a:rPr lang="en-US" sz="1200" dirty="0" smtClean="0"/>
              <a:t>/</a:t>
            </a:r>
            <a:r>
              <a:rPr lang="en-US" sz="1200" dirty="0" err="1" smtClean="0"/>
              <a:t>mtr</a:t>
            </a:r>
            <a:r>
              <a:rPr lang="en-US" sz="1200" dirty="0" smtClean="0"/>
              <a:t> -o "L SRD NBAW JMXI" --report --report-cycles 5 --no-</a:t>
            </a:r>
            <a:r>
              <a:rPr lang="en-US" sz="1200" dirty="0" err="1" smtClean="0"/>
              <a:t>dns</a:t>
            </a:r>
            <a:r>
              <a:rPr lang="en-US" sz="1200" dirty="0" smtClean="0"/>
              <a:t> `/</a:t>
            </a:r>
            <a:r>
              <a:rPr lang="en-US" sz="1200" dirty="0" err="1" smtClean="0"/>
              <a:t>usr</a:t>
            </a:r>
            <a:r>
              <a:rPr lang="en-US" sz="1200" dirty="0" smtClean="0"/>
              <a:t>/</a:t>
            </a:r>
            <a:r>
              <a:rPr lang="en-US" sz="1200" dirty="0" err="1" smtClean="0"/>
              <a:t>sbin</a:t>
            </a:r>
            <a:r>
              <a:rPr lang="en-US" sz="1200" dirty="0" smtClean="0"/>
              <a:t>/asterisk -</a:t>
            </a:r>
            <a:r>
              <a:rPr lang="en-US" sz="1200" dirty="0" err="1" smtClean="0"/>
              <a:t>rx'sip</a:t>
            </a:r>
            <a:r>
              <a:rPr lang="en-US" sz="1200" dirty="0" smtClean="0"/>
              <a:t> show peers' | </a:t>
            </a:r>
            <a:r>
              <a:rPr lang="en-US" sz="1200" dirty="0" err="1" smtClean="0"/>
              <a:t>grep</a:t>
            </a:r>
            <a:r>
              <a:rPr lang="en-US" sz="1200" dirty="0" smtClean="0"/>
              <a:t>  ${BASH_REMATCH[2]} | </a:t>
            </a:r>
            <a:r>
              <a:rPr lang="en-US" sz="1200" dirty="0" err="1" smtClean="0"/>
              <a:t>awk</a:t>
            </a:r>
            <a:r>
              <a:rPr lang="en-US" sz="1200" dirty="0" smtClean="0"/>
              <a:t> '{print $2}'` &gt;&gt; $Q</a:t>
            </a:r>
          </a:p>
          <a:p>
            <a:r>
              <a:rPr lang="en-US" sz="1200" dirty="0" smtClean="0"/>
              <a:t>        mail  -s "Connectivity issues to peer ${BASH_REMATCH[2]}" $MAILTO &lt; $Q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rm</a:t>
            </a:r>
            <a:r>
              <a:rPr lang="en-US" sz="1200" dirty="0" smtClean="0"/>
              <a:t> -</a:t>
            </a:r>
            <a:r>
              <a:rPr lang="en-US" sz="1200" dirty="0" err="1" smtClean="0"/>
              <a:t>rf</a:t>
            </a:r>
            <a:r>
              <a:rPr lang="en-US" sz="1200" dirty="0" smtClean="0"/>
              <a:t> $Q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fi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done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9530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sure  to use the latest version of </a:t>
            </a:r>
            <a:r>
              <a:rPr lang="en-US" dirty="0" err="1" smtClean="0"/>
              <a:t>mtr</a:t>
            </a:r>
            <a:r>
              <a:rPr lang="en-US" dirty="0" smtClean="0"/>
              <a:t>!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1765</Words>
  <Application>Microsoft Office PowerPoint</Application>
  <PresentationFormat>On-screen Show (4:3)</PresentationFormat>
  <Paragraphs>356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Easy Asterisk Trouble-Shooting</vt:lpstr>
      <vt:lpstr>About Us</vt:lpstr>
      <vt:lpstr>Outline</vt:lpstr>
      <vt:lpstr>History</vt:lpstr>
      <vt:lpstr>History</vt:lpstr>
      <vt:lpstr>rSyslog</vt:lpstr>
      <vt:lpstr>rSyslog</vt:lpstr>
      <vt:lpstr>rSyslog</vt:lpstr>
      <vt:lpstr>rSyslog</vt:lpstr>
      <vt:lpstr>rSyslog</vt:lpstr>
      <vt:lpstr>rSyslog</vt:lpstr>
      <vt:lpstr>Customer Input</vt:lpstr>
      <vt:lpstr>Customer Input</vt:lpstr>
      <vt:lpstr>Customer Input</vt:lpstr>
      <vt:lpstr>VoipMonitor</vt:lpstr>
      <vt:lpstr>VoipMonitor</vt:lpstr>
      <vt:lpstr>VoipMonitor</vt:lpstr>
      <vt:lpstr>VoipMonitor</vt:lpstr>
      <vt:lpstr>VoipMonitor</vt:lpstr>
      <vt:lpstr>VoipMonitor</vt:lpstr>
      <vt:lpstr>Cacti/Nagios</vt:lpstr>
      <vt:lpstr>Cacti/Nagios</vt:lpstr>
      <vt:lpstr>24/7 NOC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Asterisk Trouble-Shooting</dc:title>
  <dc:creator>User</dc:creator>
  <cp:lastModifiedBy>User</cp:lastModifiedBy>
  <cp:revision>134</cp:revision>
  <dcterms:created xsi:type="dcterms:W3CDTF">2015-10-07T19:16:22Z</dcterms:created>
  <dcterms:modified xsi:type="dcterms:W3CDTF">2016-01-26T06:59:55Z</dcterms:modified>
</cp:coreProperties>
</file>