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9" r:id="rId9"/>
    <p:sldId id="263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9A91-7CD9-4077-9DD0-28105B3D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715" y="1044656"/>
            <a:ext cx="8825658" cy="2677648"/>
          </a:xfrm>
        </p:spPr>
        <p:txBody>
          <a:bodyPr/>
          <a:lstStyle/>
          <a:p>
            <a:r>
              <a:rPr lang="en-US" sz="4800" b="1" dirty="0"/>
              <a:t>Classifying Toxic Comments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CD680-EEF1-4CE7-B688-F4CBEDCA8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to find the bad ones </a:t>
            </a:r>
          </a:p>
          <a:p>
            <a:r>
              <a:rPr lang="en-US" dirty="0"/>
              <a:t>A Data Science Capstone Project by Dovid burns</a:t>
            </a:r>
          </a:p>
        </p:txBody>
      </p:sp>
    </p:spTree>
    <p:extLst>
      <p:ext uri="{BB962C8B-B14F-4D97-AF65-F5344CB8AC3E}">
        <p14:creationId xmlns:p14="http://schemas.microsoft.com/office/powerpoint/2010/main" val="268860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3C6E-D189-4E7A-B9E4-8A5480E4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4277A4-18D1-4485-A20B-438D48C6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Optimized hyperparameters with grid search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CountVectorizer</a:t>
            </a:r>
            <a:r>
              <a:rPr lang="en-US" dirty="0"/>
              <a:t>: </a:t>
            </a:r>
            <a:r>
              <a:rPr lang="en-US" dirty="0" err="1"/>
              <a:t>min_df</a:t>
            </a:r>
            <a:r>
              <a:rPr lang="en-US" dirty="0"/>
              <a:t> =  15, </a:t>
            </a:r>
            <a:r>
              <a:rPr lang="en-US" dirty="0" err="1"/>
              <a:t>max_df</a:t>
            </a:r>
            <a:r>
              <a:rPr lang="en-US" dirty="0"/>
              <a:t> = 0.2 and no max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Alpha =1 </a:t>
            </a:r>
          </a:p>
          <a:p>
            <a:pPr marL="285750" indent="-285750">
              <a:buFontTx/>
              <a:buChar char="-"/>
            </a:pPr>
            <a:r>
              <a:rPr lang="en-US" dirty="0"/>
              <a:t>AUC on Test Data = 0.928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 with threshold 0.732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EF8076-8200-44DF-A387-60C58907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353" y="3189777"/>
            <a:ext cx="4205629" cy="30718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F96F01-2256-471F-93BC-B687DB57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81" y="458279"/>
            <a:ext cx="4382983" cy="25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A890-5EBF-448F-9345-0BB7ABE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B9EFFD-463E-4F83-AA58-44A235D3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Optimized hyperparameters with grid search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CountVectorizer</a:t>
            </a:r>
            <a:r>
              <a:rPr lang="en-US" dirty="0"/>
              <a:t>: </a:t>
            </a:r>
            <a:r>
              <a:rPr lang="en-US" dirty="0" err="1"/>
              <a:t>min_df</a:t>
            </a:r>
            <a:r>
              <a:rPr lang="en-US" dirty="0"/>
              <a:t> =  10, </a:t>
            </a:r>
            <a:r>
              <a:rPr lang="en-US" dirty="0" err="1"/>
              <a:t>max_df</a:t>
            </a:r>
            <a:r>
              <a:rPr lang="en-US" dirty="0"/>
              <a:t> = 0.2 and no max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 Forest: bootstrap= False, </a:t>
            </a:r>
            <a:r>
              <a:rPr lang="en-US" dirty="0" err="1"/>
              <a:t>min_samples_leaf</a:t>
            </a:r>
            <a:r>
              <a:rPr lang="en-US" dirty="0"/>
              <a:t>=10 </a:t>
            </a:r>
          </a:p>
          <a:p>
            <a:pPr marL="285750" indent="-285750">
              <a:buFontTx/>
              <a:buChar char="-"/>
            </a:pPr>
            <a:r>
              <a:rPr lang="en-US" dirty="0"/>
              <a:t>AUC on test data = 0.961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 with threshold 0.752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A0C7B-9D62-46E7-86C2-1C6192867E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39" y="1046735"/>
            <a:ext cx="4713043" cy="2398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75261-D62F-4F27-ACEB-3833243AA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5" y="3722255"/>
            <a:ext cx="4221019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1869-ACDE-496A-A48D-89402A5E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3CFB9D-802F-41F8-B79A-E9F6040C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Optimized hyperparameters with grid search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CountVectorizer</a:t>
            </a:r>
            <a:r>
              <a:rPr lang="en-US" dirty="0"/>
              <a:t>: </a:t>
            </a:r>
            <a:r>
              <a:rPr lang="en-US" dirty="0" err="1"/>
              <a:t>min_df</a:t>
            </a:r>
            <a:r>
              <a:rPr lang="en-US" dirty="0"/>
              <a:t> =  0, </a:t>
            </a:r>
            <a:r>
              <a:rPr lang="en-US" dirty="0" err="1"/>
              <a:t>max_df</a:t>
            </a:r>
            <a:r>
              <a:rPr lang="en-US" dirty="0"/>
              <a:t> = 0.4 and  max features = 10,000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AUC on test data = 0.957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 0.69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Changing threshold did not increase F1-Score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798CE9-EDC3-4CD2-9ADF-C72E023B7D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66" y="1037767"/>
            <a:ext cx="4544580" cy="2391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ED136-9B4B-4B4F-AE9C-379BA18116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18" y="3842327"/>
            <a:ext cx="4196773" cy="26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2CB6-1003-453A-8F82-FB34AC3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73115" cy="706964"/>
          </a:xfrm>
        </p:spPr>
        <p:txBody>
          <a:bodyPr/>
          <a:lstStyle/>
          <a:p>
            <a:r>
              <a:rPr lang="en-US" dirty="0"/>
              <a:t>Additional Data to Improve the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6B0F3-DC2B-4D84-9B9B-46A67D5D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Broader comment base: Including YouTube, Facebook or Quora</a:t>
            </a:r>
          </a:p>
          <a:p>
            <a:r>
              <a:rPr lang="en-US" dirty="0"/>
              <a:t>Time elapsed from initial post to the comment response </a:t>
            </a:r>
          </a:p>
          <a:p>
            <a:r>
              <a:rPr lang="en-US" dirty="0"/>
              <a:t>Amount of time the user was part of the community</a:t>
            </a:r>
          </a:p>
          <a:p>
            <a:r>
              <a:rPr lang="en-US" dirty="0"/>
              <a:t>Past comment history, lots of toxic comment or few/ no toxic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82D-CC55-4587-BC4F-FA3236A8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Advice to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DA17-6613-4C1A-992A-08DA667B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successfully built a very strong Random Forest Classifier that can improve Conversation AI team’s current models</a:t>
            </a:r>
          </a:p>
          <a:p>
            <a:r>
              <a:rPr lang="en-US" dirty="0"/>
              <a:t>We recommend that public platforms implement a system of blocked or flagged words based on the Random Forest model’s top predictors</a:t>
            </a:r>
          </a:p>
          <a:p>
            <a:r>
              <a:rPr lang="en-US" dirty="0"/>
              <a:t>Score users retroactively using model to flag for extra monitoring or ban from making future comments based on individual history of posting toxic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8E72-DDD9-44F5-ADC7-B20350F3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4803-566A-406B-81E0-8F457901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Toxic comments posted in public forums online are common, and they are so corrosive that they rapidly shut down otherwise engaging discussions </a:t>
            </a:r>
          </a:p>
          <a:p>
            <a:r>
              <a:rPr lang="en-US" dirty="0"/>
              <a:t>Many Platforms, e.g. Facebook, YouTube, Twitter, Wikipedia, Yelp and Instagram </a:t>
            </a:r>
          </a:p>
          <a:p>
            <a:r>
              <a:rPr lang="en-US" dirty="0"/>
              <a:t>Conversation AI team have models already but these make too many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227D-BFFC-4CDE-BF2E-C8106B95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6393-82A8-41C1-8AAD-9EE76542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classifier using dataset of comments from Wikipedia’s talk page edits: classify comments as toxic or benign</a:t>
            </a:r>
          </a:p>
          <a:p>
            <a:r>
              <a:rPr lang="en-US" dirty="0"/>
              <a:t>The model can be used in many platforms for automatic detection—and removal—of toxic comments </a:t>
            </a:r>
          </a:p>
          <a:p>
            <a:r>
              <a:rPr lang="en-US" dirty="0"/>
              <a:t>Model can be used to track toxic behavior through time across multiple platforms to flag chronically problematic users</a:t>
            </a:r>
          </a:p>
        </p:txBody>
      </p:sp>
    </p:spTree>
    <p:extLst>
      <p:ext uri="{BB962C8B-B14F-4D97-AF65-F5344CB8AC3E}">
        <p14:creationId xmlns:p14="http://schemas.microsoft.com/office/powerpoint/2010/main" val="90835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D899-D342-4120-A101-EEEED026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FDA9-D028-4D87-A0F8-958FAF28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159,571 comments taken from Wikipedia talk pages</a:t>
            </a:r>
          </a:p>
          <a:p>
            <a:r>
              <a:rPr lang="en-US" dirty="0"/>
              <a:t>15,294 were manually tagged as toxic by human graders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A63B-15EE-409D-B723-90EBA87F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Binning: Log-Length + Percent Uppercase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4D713-389D-47B1-89C6-5E2A98D88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7999" y="2517183"/>
            <a:ext cx="4653015" cy="340464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F9BD4C-7D8D-4A50-AC61-C895C2990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Binned starting at 0-5%, increasing by 5% each time to see the trends in percent of toxic </a:t>
            </a:r>
          </a:p>
          <a:p>
            <a:r>
              <a:rPr lang="en-US" dirty="0"/>
              <a:t>Percent Uppercase Bins: X &lt; 0.1, 0.1 &lt;= X &lt;0.45, 0.45&lt;= X &lt; 0.55, 0.55 &lt;= X</a:t>
            </a:r>
          </a:p>
          <a:p>
            <a:r>
              <a:rPr lang="en-US" dirty="0"/>
              <a:t>Examined Length vs Percent Toxic and Log-Length vs percent toxic</a:t>
            </a:r>
          </a:p>
          <a:p>
            <a:r>
              <a:rPr lang="en-US" dirty="0"/>
              <a:t>Log-Length Bins: X&lt;3, 3&lt;=X&lt;4, 4&lt;=X&lt;5,  5&lt;=X&lt;6, 6&lt;=X&lt;7, 7&lt;=X&lt;8, 8&lt;=X</a:t>
            </a:r>
          </a:p>
        </p:txBody>
      </p:sp>
    </p:spTree>
    <p:extLst>
      <p:ext uri="{BB962C8B-B14F-4D97-AF65-F5344CB8AC3E}">
        <p14:creationId xmlns:p14="http://schemas.microsoft.com/office/powerpoint/2010/main" val="398878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9D48-3147-4F22-9C5B-2020435C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Binned Log-Length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90D99-F4D9-4FCD-AD1A-DBC09F9DE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0853" y="2677780"/>
            <a:ext cx="4554107" cy="326773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415DE2-5675-4AC3-8407-DABE6D483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 trend is a negative correlation between Log-Length and Percent toxic</a:t>
            </a:r>
          </a:p>
          <a:p>
            <a:r>
              <a:rPr lang="en-US" dirty="0"/>
              <a:t>This is not true for the very short and very long comments</a:t>
            </a:r>
          </a:p>
          <a:p>
            <a:r>
              <a:rPr lang="en-US" dirty="0"/>
              <a:t>Chi-Squared test had p-value &lt;0.001 </a:t>
            </a:r>
          </a:p>
        </p:txBody>
      </p:sp>
    </p:spTree>
    <p:extLst>
      <p:ext uri="{BB962C8B-B14F-4D97-AF65-F5344CB8AC3E}">
        <p14:creationId xmlns:p14="http://schemas.microsoft.com/office/powerpoint/2010/main" val="18668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4C8734-223A-486D-8762-F5E13DF0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Uppercase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831DC-89E4-473D-9DFD-B25C29FE4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9937" y="2557318"/>
            <a:ext cx="5312419" cy="39212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3E0FA-EAED-4AEC-8FE8-B5F9EA92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076" y="2742046"/>
            <a:ext cx="4825159" cy="3416300"/>
          </a:xfrm>
        </p:spPr>
        <p:txBody>
          <a:bodyPr/>
          <a:lstStyle/>
          <a:p>
            <a:r>
              <a:rPr lang="en-US" dirty="0"/>
              <a:t>The more uppercase characters in a comment the more likely to be toxic </a:t>
            </a:r>
          </a:p>
          <a:p>
            <a:r>
              <a:rPr lang="en-US" dirty="0"/>
              <a:t>Makes sense – uppercase letters connote shouting</a:t>
            </a:r>
          </a:p>
          <a:p>
            <a:r>
              <a:rPr lang="en-US" dirty="0"/>
              <a:t>Chi-Squared test had p-value &lt;0.001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5CF095-87E0-411E-BC99-E93822B6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Features From   Random Forest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A89D7C-0913-4A1E-AAFF-00C83E94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935181"/>
            <a:ext cx="4015245" cy="501686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61694F-439B-43C6-9B2F-F60D9270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sub-groups of comments that contain these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Analyzed them for percent toxic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Chi-Squared test showed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35943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3D2A-F853-45DE-914D-222847D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09F98-BDD0-4D58-8832-D3AC5D4EB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37779-4ECD-40EE-A976-059E3D0042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Clean text data and tokenize </a:t>
            </a:r>
          </a:p>
          <a:p>
            <a:r>
              <a:rPr lang="en-US" dirty="0"/>
              <a:t>Stem the words</a:t>
            </a:r>
          </a:p>
          <a:p>
            <a:r>
              <a:rPr lang="en-US" dirty="0"/>
              <a:t>Create dummy variables from the binned variables </a:t>
            </a:r>
          </a:p>
          <a:p>
            <a:r>
              <a:rPr lang="en-US" dirty="0"/>
              <a:t>Combine the two together</a:t>
            </a:r>
          </a:p>
          <a:p>
            <a:r>
              <a:rPr lang="en-US" dirty="0"/>
              <a:t>Split into test and train groups for machine learning evaluation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4CA9E8-E89F-4417-AFD1-660C65CD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 Workflow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4EB4D-6CC2-4FB7-AC20-46B778679D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grid search to optimize hyperparameters</a:t>
            </a:r>
          </a:p>
          <a:p>
            <a:r>
              <a:rPr lang="en-US" dirty="0"/>
              <a:t>Create three models using, Naïve Bayes, Random Forest and </a:t>
            </a:r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Find AUC scores and ROC curves for each model</a:t>
            </a:r>
          </a:p>
          <a:p>
            <a:r>
              <a:rPr lang="en-US" dirty="0"/>
              <a:t>Use a custom threshold to improve F1-Score</a:t>
            </a:r>
          </a:p>
          <a:p>
            <a:r>
              <a:rPr lang="en-US" dirty="0"/>
              <a:t>Find the best model based on AUC Score on test data</a:t>
            </a:r>
          </a:p>
        </p:txBody>
      </p:sp>
    </p:spTree>
    <p:extLst>
      <p:ext uri="{BB962C8B-B14F-4D97-AF65-F5344CB8AC3E}">
        <p14:creationId xmlns:p14="http://schemas.microsoft.com/office/powerpoint/2010/main" val="115143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368</TotalTime>
  <Words>656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Classifying Toxic Comments</vt:lpstr>
      <vt:lpstr>Main Problem and Client</vt:lpstr>
      <vt:lpstr>Proposed Solution</vt:lpstr>
      <vt:lpstr>Awesome Dataset</vt:lpstr>
      <vt:lpstr>Binning: Log-Length + Percent Uppercase</vt:lpstr>
      <vt:lpstr>Binned Log-Length Variable</vt:lpstr>
      <vt:lpstr>Percent Uppercase Variable</vt:lpstr>
      <vt:lpstr>Most important Features From   Random Forest</vt:lpstr>
      <vt:lpstr>Machine Learning Overview</vt:lpstr>
      <vt:lpstr>Multinomial Naïve Bayes</vt:lpstr>
      <vt:lpstr>Random Forest</vt:lpstr>
      <vt:lpstr>AdaBoost</vt:lpstr>
      <vt:lpstr>Additional Data to Improve the Models</vt:lpstr>
      <vt:lpstr>Conclusion: Advice to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Toxic Comments</dc:title>
  <dc:creator>Dovid Burns</dc:creator>
  <cp:lastModifiedBy>Dovid Burns</cp:lastModifiedBy>
  <cp:revision>18</cp:revision>
  <dcterms:created xsi:type="dcterms:W3CDTF">2018-05-06T19:01:55Z</dcterms:created>
  <dcterms:modified xsi:type="dcterms:W3CDTF">2018-05-07T01:10:12Z</dcterms:modified>
</cp:coreProperties>
</file>