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60" r:id="rId5"/>
    <p:sldId id="261" r:id="rId6"/>
    <p:sldId id="262"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45" d="100"/>
          <a:sy n="45" d="100"/>
        </p:scale>
        <p:origin x="82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BB20E7-82D4-404D-BB20-2295A9DA694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274117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BB20E7-82D4-404D-BB20-2295A9DA694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2555527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BB20E7-82D4-404D-BB20-2295A9DA694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DC580-A1F3-4721-8FFA-BE8F41853AE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8002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BB20E7-82D4-404D-BB20-2295A9DA694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1657322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BB20E7-82D4-404D-BB20-2295A9DA694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DC580-A1F3-4721-8FFA-BE8F41853A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8425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BB20E7-82D4-404D-BB20-2295A9DA694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3444423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B20E7-82D4-404D-BB20-2295A9DA694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1763762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B20E7-82D4-404D-BB20-2295A9DA694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406852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B20E7-82D4-404D-BB20-2295A9DA694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4177647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BB20E7-82D4-404D-BB20-2295A9DA694B}" type="datetimeFigureOut">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303067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BB20E7-82D4-404D-BB20-2295A9DA694B}" type="datetimeFigureOut">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65979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B20E7-82D4-404D-BB20-2295A9DA694B}" type="datetimeFigureOut">
              <a:rPr lang="en-US" smtClean="0"/>
              <a:t>10/10/2017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210924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BB20E7-82D4-404D-BB20-2295A9DA694B}" type="datetimeFigureOut">
              <a:rPr lang="en-US" smtClean="0"/>
              <a:t>10/10/2017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414891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B20E7-82D4-404D-BB20-2295A9DA694B}" type="datetimeFigureOut">
              <a:rPr lang="en-US" smtClean="0"/>
              <a:t>10/10/2017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2231322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BB20E7-82D4-404D-BB20-2295A9DA694B}" type="datetimeFigureOut">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297822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3BB20E7-82D4-404D-BB20-2295A9DA694B}" type="datetimeFigureOut">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DC580-A1F3-4721-8FFA-BE8F41853AE0}" type="slidenum">
              <a:rPr lang="en-US" smtClean="0"/>
              <a:t>‹#›</a:t>
            </a:fld>
            <a:endParaRPr lang="en-US"/>
          </a:p>
        </p:txBody>
      </p:sp>
    </p:spTree>
    <p:extLst>
      <p:ext uri="{BB962C8B-B14F-4D97-AF65-F5344CB8AC3E}">
        <p14:creationId xmlns:p14="http://schemas.microsoft.com/office/powerpoint/2010/main" val="229573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BB20E7-82D4-404D-BB20-2295A9DA694B}" type="datetimeFigureOut">
              <a:rPr lang="en-US" smtClean="0"/>
              <a:t>10/10/2017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BDC580-A1F3-4721-8FFA-BE8F41853AE0}" type="slidenum">
              <a:rPr lang="en-US" smtClean="0"/>
              <a:t>‹#›</a:t>
            </a:fld>
            <a:endParaRPr lang="en-US"/>
          </a:p>
        </p:txBody>
      </p:sp>
    </p:spTree>
    <p:extLst>
      <p:ext uri="{BB962C8B-B14F-4D97-AF65-F5344CB8AC3E}">
        <p14:creationId xmlns:p14="http://schemas.microsoft.com/office/powerpoint/2010/main" val="17767733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E4FB-EAE4-4132-994E-2CFED5B2DCBC}"/>
              </a:ext>
            </a:extLst>
          </p:cNvPr>
          <p:cNvSpPr>
            <a:spLocks noGrp="1"/>
          </p:cNvSpPr>
          <p:nvPr>
            <p:ph type="ctrTitle"/>
          </p:nvPr>
        </p:nvSpPr>
        <p:spPr>
          <a:xfrm>
            <a:off x="208355" y="2590065"/>
            <a:ext cx="9505490" cy="1646302"/>
          </a:xfrm>
        </p:spPr>
        <p:txBody>
          <a:bodyPr/>
          <a:lstStyle/>
          <a:p>
            <a:r>
              <a:rPr lang="en-US" sz="6600">
                <a:latin typeface="Times New Roman" panose="02020603050405020304" pitchFamily="18" charset="0"/>
                <a:cs typeface="Times New Roman" panose="02020603050405020304" pitchFamily="18" charset="0"/>
              </a:rPr>
              <a:t>Xác thực  - Phân quyền</a:t>
            </a:r>
          </a:p>
        </p:txBody>
      </p:sp>
    </p:spTree>
    <p:extLst>
      <p:ext uri="{BB962C8B-B14F-4D97-AF65-F5344CB8AC3E}">
        <p14:creationId xmlns:p14="http://schemas.microsoft.com/office/powerpoint/2010/main" val="187090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DAC94-A721-4CF3-8A32-1318856D3FA6}"/>
              </a:ext>
            </a:extLst>
          </p:cNvPr>
          <p:cNvSpPr>
            <a:spLocks noGrp="1"/>
          </p:cNvSpPr>
          <p:nvPr>
            <p:ph type="title"/>
          </p:nvPr>
        </p:nvSpPr>
        <p:spPr>
          <a:xfrm>
            <a:off x="1074899" y="1842052"/>
            <a:ext cx="8596668" cy="5857461"/>
          </a:xfrm>
        </p:spPr>
        <p:txBody>
          <a:bodyPr>
            <a:normAutofit/>
          </a:bodyPr>
          <a:lstStyle/>
          <a:p>
            <a:r>
              <a:rPr lang="en-US" sz="4000">
                <a:latin typeface="Times New Roman" panose="02020603050405020304" pitchFamily="18" charset="0"/>
                <a:cs typeface="Times New Roman" panose="02020603050405020304" pitchFamily="18" charset="0"/>
              </a:rPr>
              <a:t>1. Xác thực</a:t>
            </a:r>
            <a:br>
              <a:rPr lang="en-US" sz="4000">
                <a:latin typeface="Times New Roman" panose="02020603050405020304" pitchFamily="18" charset="0"/>
                <a:cs typeface="Times New Roman" panose="02020603050405020304" pitchFamily="18" charset="0"/>
              </a:rPr>
            </a:br>
            <a:br>
              <a:rPr lang="en-US" sz="4000">
                <a:latin typeface="Times New Roman" panose="02020603050405020304" pitchFamily="18" charset="0"/>
                <a:cs typeface="Times New Roman" panose="02020603050405020304" pitchFamily="18" charset="0"/>
              </a:rPr>
            </a:br>
            <a:br>
              <a:rPr lang="en-US" sz="4000">
                <a:latin typeface="Times New Roman" panose="02020603050405020304" pitchFamily="18" charset="0"/>
                <a:cs typeface="Times New Roman" panose="02020603050405020304" pitchFamily="18" charset="0"/>
              </a:rPr>
            </a:br>
            <a:br>
              <a:rPr lang="en-US" sz="4000">
                <a:latin typeface="Times New Roman" panose="02020603050405020304" pitchFamily="18" charset="0"/>
                <a:cs typeface="Times New Roman" panose="02020603050405020304" pitchFamily="18" charset="0"/>
              </a:rPr>
            </a:br>
            <a:r>
              <a:rPr lang="en-US" sz="4000">
                <a:latin typeface="Times New Roman" panose="02020603050405020304" pitchFamily="18" charset="0"/>
                <a:cs typeface="Times New Roman" panose="02020603050405020304" pitchFamily="18" charset="0"/>
              </a:rPr>
              <a:t>2. Phân quyền</a:t>
            </a:r>
          </a:p>
        </p:txBody>
      </p:sp>
      <p:sp>
        <p:nvSpPr>
          <p:cNvPr id="4" name="Title 1">
            <a:extLst>
              <a:ext uri="{FF2B5EF4-FFF2-40B4-BE49-F238E27FC236}">
                <a16:creationId xmlns:a16="http://schemas.microsoft.com/office/drawing/2014/main" id="{6F18BF03-AB1B-4F79-9AC0-E3C8FED8C758}"/>
              </a:ext>
            </a:extLst>
          </p:cNvPr>
          <p:cNvSpPr txBox="1">
            <a:spLocks/>
          </p:cNvSpPr>
          <p:nvPr/>
        </p:nvSpPr>
        <p:spPr>
          <a:xfrm>
            <a:off x="438795" y="37547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Times New Roman" panose="02020603050405020304" pitchFamily="18" charset="0"/>
                <a:cs typeface="Times New Roman" panose="02020603050405020304" pitchFamily="18" charset="0"/>
              </a:rPr>
              <a:t>Nội dung</a:t>
            </a:r>
          </a:p>
        </p:txBody>
      </p:sp>
    </p:spTree>
    <p:extLst>
      <p:ext uri="{BB962C8B-B14F-4D97-AF65-F5344CB8AC3E}">
        <p14:creationId xmlns:p14="http://schemas.microsoft.com/office/powerpoint/2010/main" val="176802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DBE6-3F95-46FE-8377-04D92F60B427}"/>
              </a:ext>
            </a:extLst>
          </p:cNvPr>
          <p:cNvSpPr>
            <a:spLocks noGrp="1"/>
          </p:cNvSpPr>
          <p:nvPr>
            <p:ph type="title"/>
          </p:nvPr>
        </p:nvSpPr>
        <p:spPr>
          <a:xfrm>
            <a:off x="558064" y="212035"/>
            <a:ext cx="8596668" cy="728870"/>
          </a:xfrm>
        </p:spPr>
        <p:txBody>
          <a:bodyPr/>
          <a:lstStyle/>
          <a:p>
            <a:r>
              <a:rPr lang="en-US">
                <a:latin typeface="Times New Roman" panose="02020603050405020304" pitchFamily="18" charset="0"/>
                <a:cs typeface="Times New Roman" panose="02020603050405020304" pitchFamily="18" charset="0"/>
              </a:rPr>
              <a:t>1. Xác thực</a:t>
            </a:r>
          </a:p>
        </p:txBody>
      </p:sp>
      <p:sp>
        <p:nvSpPr>
          <p:cNvPr id="3" name="Content Placeholder 2">
            <a:extLst>
              <a:ext uri="{FF2B5EF4-FFF2-40B4-BE49-F238E27FC236}">
                <a16:creationId xmlns:a16="http://schemas.microsoft.com/office/drawing/2014/main" id="{7BC9D36E-A75C-4FB2-BB68-33D880D1310F}"/>
              </a:ext>
            </a:extLst>
          </p:cNvPr>
          <p:cNvSpPr>
            <a:spLocks noGrp="1"/>
          </p:cNvSpPr>
          <p:nvPr>
            <p:ph idx="1"/>
          </p:nvPr>
        </p:nvSpPr>
        <p:spPr>
          <a:xfrm>
            <a:off x="1008639" y="1073427"/>
            <a:ext cx="8466665" cy="5035825"/>
          </a:xfrm>
        </p:spPr>
        <p:txBody>
          <a:bodyPr>
            <a:normAutofit/>
          </a:bodyPr>
          <a:lstStyle/>
          <a:p>
            <a:pPr marL="91440" indent="-91440">
              <a:spcBef>
                <a:spcPts val="0"/>
              </a:spcBef>
            </a:pPr>
            <a:endParaRPr lang="en-US" sz="2400" b="1">
              <a:latin typeface="Times New Roman" panose="02020603050405020304" pitchFamily="18" charset="0"/>
              <a:cs typeface="Times New Roman" panose="02020603050405020304" pitchFamily="18" charset="0"/>
            </a:endParaRPr>
          </a:p>
          <a:p>
            <a:pPr marL="91440" indent="-91440">
              <a:spcBef>
                <a:spcPts val="0"/>
              </a:spcBef>
            </a:pPr>
            <a:endParaRPr lang="en-US" sz="2400" b="1">
              <a:latin typeface="Times New Roman" panose="02020603050405020304" pitchFamily="18" charset="0"/>
              <a:cs typeface="Times New Roman" panose="02020603050405020304" pitchFamily="18" charset="0"/>
            </a:endParaRPr>
          </a:p>
          <a:p>
            <a:pPr marL="91440" indent="-91440">
              <a:spcBef>
                <a:spcPts val="0"/>
              </a:spcBef>
            </a:pPr>
            <a:endParaRPr lang="en-US" sz="2400" b="1">
              <a:latin typeface="Times New Roman" panose="02020603050405020304" pitchFamily="18" charset="0"/>
              <a:cs typeface="Times New Roman" panose="02020603050405020304" pitchFamily="18" charset="0"/>
            </a:endParaRPr>
          </a:p>
          <a:p>
            <a:pPr marL="0" indent="0">
              <a:spcBef>
                <a:spcPts val="0"/>
              </a:spcBef>
              <a:buNone/>
            </a:pPr>
            <a:endParaRPr lang="en-US" sz="2400" b="1">
              <a:latin typeface="Times New Roman" panose="02020603050405020304" pitchFamily="18" charset="0"/>
              <a:cs typeface="Times New Roman" panose="02020603050405020304" pitchFamily="18" charset="0"/>
            </a:endParaRPr>
          </a:p>
          <a:p>
            <a:pPr marL="91440" indent="-91440">
              <a:spcBef>
                <a:spcPts val="0"/>
              </a:spcBef>
            </a:pPr>
            <a:endParaRPr lang="en-US" sz="2400" b="1">
              <a:latin typeface="Times New Roman" panose="02020603050405020304" pitchFamily="18" charset="0"/>
              <a:cs typeface="Times New Roman" panose="02020603050405020304" pitchFamily="18" charset="0"/>
            </a:endParaRPr>
          </a:p>
          <a:p>
            <a:pPr marL="91440" indent="-91440">
              <a:spcBef>
                <a:spcPts val="0"/>
              </a:spcBef>
            </a:pPr>
            <a:r>
              <a:rPr lang="vi-VN" sz="2400" b="1">
                <a:latin typeface="Times New Roman" panose="02020603050405020304" pitchFamily="18" charset="0"/>
                <a:cs typeface="Times New Roman" panose="02020603050405020304" pitchFamily="18" charset="0"/>
              </a:rPr>
              <a:t>Xác thực </a:t>
            </a:r>
            <a:r>
              <a:rPr lang="vi-VN" sz="2400">
                <a:latin typeface="Times New Roman" panose="02020603050405020304" pitchFamily="18" charset="0"/>
                <a:cs typeface="Times New Roman" panose="02020603050405020304" pitchFamily="18" charset="0"/>
              </a:rPr>
              <a:t>(authentication) là quá trình kiểm tra tính</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chân thực của danh tính được xác lập trong quá trình</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định danh</a:t>
            </a:r>
            <a:br>
              <a:rPr lang="vi-VN"/>
            </a:br>
            <a:br>
              <a:rPr lang="vi-VN" sz="2400">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89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DBE6-3F95-46FE-8377-04D92F60B427}"/>
              </a:ext>
            </a:extLst>
          </p:cNvPr>
          <p:cNvSpPr>
            <a:spLocks noGrp="1"/>
          </p:cNvSpPr>
          <p:nvPr>
            <p:ph type="title"/>
          </p:nvPr>
        </p:nvSpPr>
        <p:spPr>
          <a:xfrm>
            <a:off x="558064" y="212035"/>
            <a:ext cx="8596668" cy="728870"/>
          </a:xfrm>
        </p:spPr>
        <p:txBody>
          <a:bodyPr>
            <a:normAutofit fontScale="90000"/>
          </a:bodyPr>
          <a:lstStyle/>
          <a:p>
            <a:r>
              <a:rPr lang="en-US">
                <a:latin typeface="Times New Roman" panose="02020603050405020304" pitchFamily="18" charset="0"/>
                <a:cs typeface="Times New Roman" panose="02020603050405020304" pitchFamily="18" charset="0"/>
              </a:rPr>
              <a:t>Các yêu cầu an toàn đối với quá trình xác thực</a:t>
            </a:r>
          </a:p>
        </p:txBody>
      </p:sp>
      <p:sp>
        <p:nvSpPr>
          <p:cNvPr id="3" name="Content Placeholder 2">
            <a:extLst>
              <a:ext uri="{FF2B5EF4-FFF2-40B4-BE49-F238E27FC236}">
                <a16:creationId xmlns:a16="http://schemas.microsoft.com/office/drawing/2014/main" id="{7BC9D36E-A75C-4FB2-BB68-33D880D1310F}"/>
              </a:ext>
            </a:extLst>
          </p:cNvPr>
          <p:cNvSpPr>
            <a:spLocks noGrp="1"/>
          </p:cNvSpPr>
          <p:nvPr>
            <p:ph idx="1"/>
          </p:nvPr>
        </p:nvSpPr>
        <p:spPr>
          <a:xfrm>
            <a:off x="558065" y="1073427"/>
            <a:ext cx="8917240" cy="5035825"/>
          </a:xfrm>
        </p:spPr>
        <p:txBody>
          <a:bodyPr>
            <a:normAutofit fontScale="62500" lnSpcReduction="20000"/>
          </a:bodyPr>
          <a:lstStyle/>
          <a:p>
            <a:pPr marL="91440" indent="-91440">
              <a:spcBef>
                <a:spcPts val="0"/>
              </a:spcBef>
            </a:pPr>
            <a:r>
              <a:rPr lang="en-US" sz="2400">
                <a:solidFill>
                  <a:schemeClr val="accent1"/>
                </a:solidFill>
                <a:latin typeface="Times New Roman" panose="02020603050405020304" pitchFamily="18" charset="0"/>
                <a:cs typeface="Times New Roman" panose="02020603050405020304" pitchFamily="18" charset="0"/>
              </a:rPr>
              <a:t>Thông tin định danh</a:t>
            </a:r>
          </a:p>
          <a:p>
            <a:pPr marL="0" indent="0">
              <a:lnSpc>
                <a:spcPct val="160000"/>
              </a:lnSpc>
              <a:spcBef>
                <a:spcPts val="0"/>
              </a:spcBef>
              <a:buNone/>
            </a:pPr>
            <a:r>
              <a:rPr lang="en-US" sz="2400">
                <a:solidFill>
                  <a:schemeClr val="tx1"/>
                </a:solidFill>
                <a:latin typeface="Times New Roman" panose="02020603050405020304" pitchFamily="18" charset="0"/>
                <a:cs typeface="Times New Roman" panose="02020603050405020304" pitchFamily="18" charset="0"/>
              </a:rPr>
              <a:t>	</a:t>
            </a:r>
          </a:p>
          <a:p>
            <a:pPr marL="0" indent="0">
              <a:lnSpc>
                <a:spcPct val="160000"/>
              </a:lnSpc>
              <a:spcBef>
                <a:spcPts val="0"/>
              </a:spcBef>
              <a:buNone/>
            </a:pPr>
            <a:r>
              <a:rPr lang="en-US" sz="2400">
                <a:solidFill>
                  <a:schemeClr val="tx1"/>
                </a:solidFill>
                <a:latin typeface="Times New Roman" panose="02020603050405020304" pitchFamily="18" charset="0"/>
                <a:cs typeface="Times New Roman" panose="02020603050405020304" pitchFamily="18" charset="0"/>
              </a:rPr>
              <a:t>	1.1. </a:t>
            </a:r>
            <a:r>
              <a:rPr lang="en-US" sz="2400">
                <a:latin typeface="Times New Roman" panose="02020603050405020304" pitchFamily="18" charset="0"/>
                <a:cs typeface="Times New Roman" panose="02020603050405020304" pitchFamily="18" charset="0"/>
              </a:rPr>
              <a:t>Tên đăng nhập phải là duy nhất, chỉ nên chứa các ký tự là chữ cái, chữ số, dấu gạch dưới</a:t>
            </a:r>
          </a:p>
          <a:p>
            <a:pPr marL="0" indent="0">
              <a:lnSpc>
                <a:spcPct val="160000"/>
              </a:lnSpc>
              <a:spcBef>
                <a:spcPts val="0"/>
              </a:spcBef>
              <a:buNone/>
            </a:pPr>
            <a:r>
              <a:rPr lang="en-US" sz="2400">
                <a:latin typeface="Times New Roman" panose="02020603050405020304" pitchFamily="18" charset="0"/>
                <a:cs typeface="Times New Roman" panose="02020603050405020304" pitchFamily="18" charset="0"/>
              </a:rPr>
              <a:t>	</a:t>
            </a:r>
          </a:p>
          <a:p>
            <a:pPr marL="0" indent="0">
              <a:lnSpc>
                <a:spcPct val="160000"/>
              </a:lnSpc>
              <a:spcBef>
                <a:spcPts val="0"/>
              </a:spcBef>
              <a:buNone/>
            </a:pPr>
            <a:r>
              <a:rPr lang="en-US" sz="2400">
                <a:latin typeface="Times New Roman" panose="02020603050405020304" pitchFamily="18" charset="0"/>
                <a:cs typeface="Times New Roman" panose="02020603050405020304" pitchFamily="18" charset="0"/>
              </a:rPr>
              <a:t>	1.2. Thiết lập chính sách mật khẩu mạnh</a:t>
            </a:r>
          </a:p>
          <a:p>
            <a:pPr marL="0" lvl="0" indent="0">
              <a:lnSpc>
                <a:spcPct val="160000"/>
              </a:lnSpc>
              <a:buNone/>
            </a:pPr>
            <a:r>
              <a:rPr lang="en-US" sz="2400">
                <a:latin typeface="Times New Roman" panose="02020603050405020304" pitchFamily="18" charset="0"/>
                <a:cs typeface="Times New Roman" panose="02020603050405020304" pitchFamily="18" charset="0"/>
              </a:rPr>
              <a:t>		- Mật khẩu có độ dài tối thiểu là 8 ký tự</a:t>
            </a:r>
          </a:p>
          <a:p>
            <a:pPr marL="0" lvl="0" indent="0">
              <a:lnSpc>
                <a:spcPct val="160000"/>
              </a:lnSpc>
              <a:buNone/>
            </a:pPr>
            <a:r>
              <a:rPr lang="en-US" sz="2400">
                <a:latin typeface="Times New Roman" panose="02020603050405020304" pitchFamily="18" charset="0"/>
                <a:cs typeface="Times New Roman" panose="02020603050405020304" pitchFamily="18" charset="0"/>
              </a:rPr>
              <a:t>		- Chứa các chữ cái, chữ số và ký tự đặc biệt</a:t>
            </a:r>
          </a:p>
          <a:p>
            <a:pPr marL="0" lvl="0" indent="0">
              <a:lnSpc>
                <a:spcPct val="160000"/>
              </a:lnSpc>
              <a:buNone/>
            </a:pPr>
            <a:r>
              <a:rPr lang="en-US" sz="2400">
                <a:latin typeface="Times New Roman" panose="02020603050405020304" pitchFamily="18" charset="0"/>
                <a:cs typeface="Times New Roman" panose="02020603050405020304" pitchFamily="18" charset="0"/>
              </a:rPr>
              <a:t>		- Không được chứa các thông tin cá nhân của người dùng, ví dụ mã số nhân viên, email, 			ngày sinh, số điện thoại…</a:t>
            </a:r>
          </a:p>
          <a:p>
            <a:pPr marL="0" indent="0">
              <a:lnSpc>
                <a:spcPct val="160000"/>
              </a:lnSpc>
              <a:spcBef>
                <a:spcPts val="0"/>
              </a:spcBef>
              <a:buNone/>
            </a:pPr>
            <a:endParaRPr lang="en-US" sz="2400">
              <a:latin typeface="Times New Roman" panose="02020603050405020304" pitchFamily="18" charset="0"/>
              <a:cs typeface="Times New Roman" panose="02020603050405020304" pitchFamily="18" charset="0"/>
            </a:endParaRPr>
          </a:p>
          <a:p>
            <a:pPr marL="0" indent="0">
              <a:lnSpc>
                <a:spcPct val="160000"/>
              </a:lnSpc>
              <a:spcBef>
                <a:spcPts val="0"/>
              </a:spcBef>
              <a:buNone/>
            </a:pPr>
            <a:r>
              <a:rPr lang="en-US" sz="2400">
                <a:latin typeface="Times New Roman" panose="02020603050405020304" pitchFamily="18" charset="0"/>
                <a:cs typeface="Times New Roman" panose="02020603050405020304" pitchFamily="18" charset="0"/>
              </a:rPr>
              <a:t>	1.3. Thiết lập thời gian hết hiệu lực cho mật khẩu tối đa 90 ngày, mật khẩu mới không được 			trùng với mật khẩu hiện tại</a:t>
            </a:r>
          </a:p>
          <a:p>
            <a:pPr marL="0" indent="0">
              <a:spcBef>
                <a:spcPts val="0"/>
              </a:spcBef>
              <a:buNone/>
            </a:pPr>
            <a:endParaRPr lang="en-US" sz="2400">
              <a:latin typeface="Times New Roman" panose="02020603050405020304" pitchFamily="18" charset="0"/>
              <a:cs typeface="Times New Roman" panose="02020603050405020304" pitchFamily="18" charset="0"/>
            </a:endParaRPr>
          </a:p>
          <a:p>
            <a:pPr marL="0" indent="0">
              <a:spcBef>
                <a:spcPts val="0"/>
              </a:spcBef>
              <a:buNone/>
            </a:pPr>
            <a:br>
              <a:rPr lang="vi-VN" sz="2400">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56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DBE6-3F95-46FE-8377-04D92F60B427}"/>
              </a:ext>
            </a:extLst>
          </p:cNvPr>
          <p:cNvSpPr>
            <a:spLocks noGrp="1"/>
          </p:cNvSpPr>
          <p:nvPr>
            <p:ph type="title"/>
          </p:nvPr>
        </p:nvSpPr>
        <p:spPr>
          <a:xfrm>
            <a:off x="558064" y="212035"/>
            <a:ext cx="8596668" cy="728870"/>
          </a:xfrm>
        </p:spPr>
        <p:txBody>
          <a:bodyPr>
            <a:normAutofit fontScale="90000"/>
          </a:bodyPr>
          <a:lstStyle/>
          <a:p>
            <a:r>
              <a:rPr lang="en-US">
                <a:latin typeface="Times New Roman" panose="02020603050405020304" pitchFamily="18" charset="0"/>
                <a:cs typeface="Times New Roman" panose="02020603050405020304" pitchFamily="18" charset="0"/>
              </a:rPr>
              <a:t>Các yêu cầu an toàn đối với quá trình xác thực</a:t>
            </a:r>
          </a:p>
        </p:txBody>
      </p:sp>
      <p:sp>
        <p:nvSpPr>
          <p:cNvPr id="3" name="Content Placeholder 2">
            <a:extLst>
              <a:ext uri="{FF2B5EF4-FFF2-40B4-BE49-F238E27FC236}">
                <a16:creationId xmlns:a16="http://schemas.microsoft.com/office/drawing/2014/main" id="{7BC9D36E-A75C-4FB2-BB68-33D880D1310F}"/>
              </a:ext>
            </a:extLst>
          </p:cNvPr>
          <p:cNvSpPr>
            <a:spLocks noGrp="1"/>
          </p:cNvSpPr>
          <p:nvPr>
            <p:ph idx="1"/>
          </p:nvPr>
        </p:nvSpPr>
        <p:spPr>
          <a:xfrm>
            <a:off x="558065" y="1073427"/>
            <a:ext cx="9394318" cy="5035825"/>
          </a:xfrm>
        </p:spPr>
        <p:txBody>
          <a:bodyPr>
            <a:normAutofit fontScale="92500" lnSpcReduction="20000"/>
          </a:bodyPr>
          <a:lstStyle/>
          <a:p>
            <a:pPr marL="91440" indent="-91440">
              <a:lnSpc>
                <a:spcPct val="150000"/>
              </a:lnSpc>
              <a:spcBef>
                <a:spcPts val="0"/>
              </a:spcBef>
            </a:pPr>
            <a:r>
              <a:rPr lang="en-US" sz="2400">
                <a:solidFill>
                  <a:schemeClr val="accent1"/>
                </a:solidFill>
                <a:latin typeface="Times New Roman" panose="02020603050405020304" pitchFamily="18" charset="0"/>
                <a:cs typeface="Times New Roman" panose="02020603050405020304" pitchFamily="18" charset="0"/>
              </a:rPr>
              <a:t>Thông tin định danh</a:t>
            </a:r>
            <a:br>
              <a:rPr lang="vi-VN"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1.4. Đối với chức năng reset, quên mk</a:t>
            </a:r>
          </a:p>
          <a:p>
            <a:pPr marL="0" lvl="0" indent="0">
              <a:lnSpc>
                <a:spcPct val="150000"/>
              </a:lnSpc>
              <a:buNone/>
            </a:pPr>
            <a:r>
              <a:rPr lang="en-US" sz="2400">
                <a:latin typeface="Times New Roman" panose="02020603050405020304" pitchFamily="18" charset="0"/>
                <a:cs typeface="Times New Roman" panose="02020603050405020304" pitchFamily="18" charset="0"/>
              </a:rPr>
              <a:t>	- Đường dẫn reset, quên mk được gửi qua emai phải bị mất hiệu lực sau 		lần truy cập đầu tiên hoặc sau 8h nếu k được truy cập</a:t>
            </a:r>
          </a:p>
          <a:p>
            <a:pPr marL="0" lvl="0" indent="0">
              <a:lnSpc>
                <a:spcPct val="150000"/>
              </a:lnSpc>
              <a:buNone/>
            </a:pPr>
            <a:r>
              <a:rPr lang="en-US" sz="2400">
                <a:latin typeface="Times New Roman" panose="02020603050405020304" pitchFamily="18" charset="0"/>
                <a:cs typeface="Times New Roman" panose="02020603050405020304" pitchFamily="18" charset="0"/>
              </a:rPr>
              <a:t>	- Nếu chức năng reset, quên mk thực hiện gửi mk qua email, tin nhắn thì 	mk 	phải được sinh ngẫu nhiên và tuân theo chính sách mk mạnh tại mục 2 đồng 	thời yêu cầu người dùng đổi mật khẩu ngay lần đăng nhập đầu tiên</a:t>
            </a:r>
          </a:p>
          <a:p>
            <a:pPr marL="0" indent="0">
              <a:lnSpc>
                <a:spcPct val="150000"/>
              </a:lnSpc>
              <a:buNone/>
            </a:pPr>
            <a:r>
              <a:rPr lang="en-US" sz="2400">
                <a:latin typeface="Times New Roman" panose="02020603050405020304" pitchFamily="18" charset="0"/>
                <a:cs typeface="Times New Roman" panose="02020603050405020304" pitchFamily="18" charset="0"/>
              </a:rPr>
              <a:t>1.5. Chỉ lưu dạng mã HASH của mật khẩu, mã PIN trong DB. Sử dụng thuật toán 	HASH từ SHA-256 trở lên, thêm chuỗi salt ngẫu nhiên vào mật khẩu trước 	khi thực hiện HASH.</a:t>
            </a:r>
          </a:p>
          <a:p>
            <a:pPr lvl="0"/>
            <a:endParaRPr lang="en-US"/>
          </a:p>
          <a:p>
            <a:pPr marL="0" indent="0">
              <a:spcBef>
                <a:spcPts val="0"/>
              </a:spcBef>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18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DBE6-3F95-46FE-8377-04D92F60B427}"/>
              </a:ext>
            </a:extLst>
          </p:cNvPr>
          <p:cNvSpPr>
            <a:spLocks noGrp="1"/>
          </p:cNvSpPr>
          <p:nvPr>
            <p:ph type="title"/>
          </p:nvPr>
        </p:nvSpPr>
        <p:spPr>
          <a:xfrm>
            <a:off x="558064" y="212035"/>
            <a:ext cx="8596668" cy="728870"/>
          </a:xfrm>
        </p:spPr>
        <p:txBody>
          <a:bodyPr>
            <a:normAutofit fontScale="90000"/>
          </a:bodyPr>
          <a:lstStyle/>
          <a:p>
            <a:r>
              <a:rPr lang="en-US">
                <a:latin typeface="Times New Roman" panose="02020603050405020304" pitchFamily="18" charset="0"/>
                <a:cs typeface="Times New Roman" panose="02020603050405020304" pitchFamily="18" charset="0"/>
              </a:rPr>
              <a:t>Các yêu cầu an toàn đối với quá trình xác thực</a:t>
            </a:r>
          </a:p>
        </p:txBody>
      </p:sp>
      <p:sp>
        <p:nvSpPr>
          <p:cNvPr id="3" name="Content Placeholder 2">
            <a:extLst>
              <a:ext uri="{FF2B5EF4-FFF2-40B4-BE49-F238E27FC236}">
                <a16:creationId xmlns:a16="http://schemas.microsoft.com/office/drawing/2014/main" id="{7BC9D36E-A75C-4FB2-BB68-33D880D1310F}"/>
              </a:ext>
            </a:extLst>
          </p:cNvPr>
          <p:cNvSpPr>
            <a:spLocks noGrp="1"/>
          </p:cNvSpPr>
          <p:nvPr>
            <p:ph idx="1"/>
          </p:nvPr>
        </p:nvSpPr>
        <p:spPr>
          <a:xfrm>
            <a:off x="558064" y="1073427"/>
            <a:ext cx="9063013" cy="5035825"/>
          </a:xfrm>
        </p:spPr>
        <p:txBody>
          <a:bodyPr>
            <a:normAutofit fontScale="92500" lnSpcReduction="10000"/>
          </a:bodyPr>
          <a:lstStyle/>
          <a:p>
            <a:pPr marL="91440" indent="-91440">
              <a:lnSpc>
                <a:spcPct val="150000"/>
              </a:lnSpc>
              <a:spcBef>
                <a:spcPts val="0"/>
              </a:spcBef>
            </a:pPr>
            <a:r>
              <a:rPr lang="en-US" sz="2400">
                <a:solidFill>
                  <a:schemeClr val="accent1"/>
                </a:solidFill>
                <a:latin typeface="Times New Roman" panose="02020603050405020304" pitchFamily="18" charset="0"/>
                <a:cs typeface="Times New Roman" panose="02020603050405020304" pitchFamily="18" charset="0"/>
              </a:rPr>
              <a:t>Xử lý xác thực</a:t>
            </a:r>
            <a:br>
              <a:rPr lang="vi-VN"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1.6. Trả về thông báo chung cho trường hợp người dùng đăng ký thông tin 	định danh (username, email) đã tồn tại chức năng đăng ký hoặc gửi sai 	thông tin định danh tại các chức năng đăng nhập, reset, quên mk, đổi địa 	chỉ email.</a:t>
            </a:r>
          </a:p>
          <a:p>
            <a:pPr marL="0" indent="0">
              <a:lnSpc>
                <a:spcPct val="150000"/>
              </a:lnSpc>
              <a:spcBef>
                <a:spcPts val="0"/>
              </a:spcBef>
              <a:buNone/>
            </a:pPr>
            <a:r>
              <a:rPr lang="en-US" sz="2400">
                <a:latin typeface="Times New Roman" panose="02020603050405020304" pitchFamily="18" charset="0"/>
                <a:cs typeface="Times New Roman" panose="02020603050405020304" pitchFamily="18" charset="0"/>
              </a:rPr>
              <a:t>1.7. Bật cơ chế bảo vệ bằng captcha khi đăng nhập sai quá 5 lần liên tiếp</a:t>
            </a:r>
          </a:p>
          <a:p>
            <a:pPr marL="0" indent="0">
              <a:lnSpc>
                <a:spcPct val="150000"/>
              </a:lnSpc>
              <a:spcBef>
                <a:spcPts val="0"/>
              </a:spcBef>
              <a:buNone/>
            </a:pPr>
            <a:r>
              <a:rPr lang="en-US" sz="2400">
                <a:latin typeface="Times New Roman" panose="02020603050405020304" pitchFamily="18" charset="0"/>
                <a:cs typeface="Times New Roman" panose="02020603050405020304" pitchFamily="18" charset="0"/>
              </a:rPr>
              <a:t>1.8. Chỉ sử dụng phương thức post để submit thông tin định danh, khuyến 	nghị sử dụng HTTPS cho đường truyền để tăng tính bảo mật.</a:t>
            </a:r>
          </a:p>
          <a:p>
            <a:pPr marL="0" indent="0">
              <a:lnSpc>
                <a:spcPct val="150000"/>
              </a:lnSpc>
              <a:spcBef>
                <a:spcPts val="0"/>
              </a:spcBef>
              <a:buNone/>
            </a:pPr>
            <a:r>
              <a:rPr lang="en-US" sz="2400">
                <a:latin typeface="Times New Roman" panose="02020603050405020304" pitchFamily="18" charset="0"/>
                <a:cs typeface="Times New Roman" panose="02020603050405020304" pitchFamily="18" charset="0"/>
              </a:rPr>
              <a:t>1.9. Tắt tính năng autocomplete đối với form chứa thông tin nhạy cảm như 	mã thẻ ngân hàng, mã thẻ cào, mã thẻ khách hàng</a:t>
            </a:r>
          </a:p>
          <a:p>
            <a:pPr marL="91440" indent="-91440">
              <a:spcBef>
                <a:spcPts val="0"/>
              </a:spcBef>
            </a:pPr>
            <a:endParaRPr lang="en-US"/>
          </a:p>
          <a:p>
            <a:pPr marL="91440" indent="-91440">
              <a:spcBef>
                <a:spcPts val="0"/>
              </a:spcBef>
            </a:pPr>
            <a:endParaRPr lang="en-US"/>
          </a:p>
          <a:p>
            <a:pPr marL="0" indent="0">
              <a:spcBef>
                <a:spcPts val="0"/>
              </a:spcBef>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07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DBE6-3F95-46FE-8377-04D92F60B427}"/>
              </a:ext>
            </a:extLst>
          </p:cNvPr>
          <p:cNvSpPr>
            <a:spLocks noGrp="1"/>
          </p:cNvSpPr>
          <p:nvPr>
            <p:ph type="title"/>
          </p:nvPr>
        </p:nvSpPr>
        <p:spPr>
          <a:xfrm>
            <a:off x="558064" y="212035"/>
            <a:ext cx="8596668" cy="728870"/>
          </a:xfrm>
        </p:spPr>
        <p:txBody>
          <a:bodyPr/>
          <a:lstStyle/>
          <a:p>
            <a:r>
              <a:rPr lang="en-US">
                <a:latin typeface="Times New Roman" panose="02020603050405020304" pitchFamily="18" charset="0"/>
                <a:cs typeface="Times New Roman" panose="02020603050405020304" pitchFamily="18" charset="0"/>
              </a:rPr>
              <a:t>2. Phân quyền</a:t>
            </a:r>
          </a:p>
        </p:txBody>
      </p:sp>
      <p:sp>
        <p:nvSpPr>
          <p:cNvPr id="3" name="Content Placeholder 2">
            <a:extLst>
              <a:ext uri="{FF2B5EF4-FFF2-40B4-BE49-F238E27FC236}">
                <a16:creationId xmlns:a16="http://schemas.microsoft.com/office/drawing/2014/main" id="{7BC9D36E-A75C-4FB2-BB68-33D880D1310F}"/>
              </a:ext>
            </a:extLst>
          </p:cNvPr>
          <p:cNvSpPr>
            <a:spLocks noGrp="1"/>
          </p:cNvSpPr>
          <p:nvPr>
            <p:ph idx="1"/>
          </p:nvPr>
        </p:nvSpPr>
        <p:spPr>
          <a:xfrm>
            <a:off x="1008639" y="1073427"/>
            <a:ext cx="8466665" cy="5035825"/>
          </a:xfrm>
        </p:spPr>
        <p:txBody>
          <a:bodyPr anchor="ctr">
            <a:normAutofit/>
          </a:bodyPr>
          <a:lstStyle/>
          <a:p>
            <a:pPr marL="91440" indent="-91440">
              <a:spcBef>
                <a:spcPts val="0"/>
              </a:spcBef>
            </a:pPr>
            <a:r>
              <a:rPr lang="en-US" sz="2400" b="1">
                <a:latin typeface="Times New Roman" panose="02020603050405020304" pitchFamily="18" charset="0"/>
                <a:cs typeface="Times New Roman" panose="02020603050405020304" pitchFamily="18" charset="0"/>
              </a:rPr>
              <a:t>Phân</a:t>
            </a:r>
            <a:r>
              <a:rPr lang="vi-VN" sz="2400" b="1">
                <a:latin typeface="Times New Roman" panose="02020603050405020304" pitchFamily="18" charset="0"/>
                <a:cs typeface="Times New Roman" panose="02020603050405020304" pitchFamily="18" charset="0"/>
              </a:rPr>
              <a:t> quyền (Authorization) </a:t>
            </a:r>
            <a:r>
              <a:rPr lang="vi-VN" sz="2400">
                <a:latin typeface="Times New Roman" panose="02020603050405020304" pitchFamily="18" charset="0"/>
                <a:cs typeface="Times New Roman" panose="02020603050405020304" pitchFamily="18" charset="0"/>
              </a:rPr>
              <a:t>là việc xác</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định một chủ thể (subject) đã được xác</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thực được phép thực hiện những thao tác</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nào lên những đối tượng (object) nào</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trong hệ thống</a:t>
            </a:r>
            <a:r>
              <a:rPr lang="en-US" sz="2400">
                <a:latin typeface="Times New Roman" panose="02020603050405020304" pitchFamily="18" charset="0"/>
                <a:cs typeface="Times New Roman" panose="02020603050405020304" pitchFamily="18" charset="0"/>
              </a:rPr>
              <a:t>.</a:t>
            </a:r>
            <a:br>
              <a:rPr lang="vi-VN"/>
            </a:b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374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DBE6-3F95-46FE-8377-04D92F60B427}"/>
              </a:ext>
            </a:extLst>
          </p:cNvPr>
          <p:cNvSpPr>
            <a:spLocks noGrp="1"/>
          </p:cNvSpPr>
          <p:nvPr>
            <p:ph type="title"/>
          </p:nvPr>
        </p:nvSpPr>
        <p:spPr>
          <a:xfrm>
            <a:off x="558064" y="212035"/>
            <a:ext cx="8596668" cy="728870"/>
          </a:xfrm>
        </p:spPr>
        <p:txBody>
          <a:bodyPr>
            <a:normAutofit fontScale="90000"/>
          </a:bodyPr>
          <a:lstStyle/>
          <a:p>
            <a:r>
              <a:rPr lang="en-US">
                <a:latin typeface="Times New Roman" panose="02020603050405020304" pitchFamily="18" charset="0"/>
                <a:cs typeface="Times New Roman" panose="02020603050405020304" pitchFamily="18" charset="0"/>
              </a:rPr>
              <a:t>Các yêu cầu an toàn đối với quá trình phân quyền</a:t>
            </a:r>
          </a:p>
        </p:txBody>
      </p:sp>
      <p:sp>
        <p:nvSpPr>
          <p:cNvPr id="3" name="Content Placeholder 2">
            <a:extLst>
              <a:ext uri="{FF2B5EF4-FFF2-40B4-BE49-F238E27FC236}">
                <a16:creationId xmlns:a16="http://schemas.microsoft.com/office/drawing/2014/main" id="{7BC9D36E-A75C-4FB2-BB68-33D880D1310F}"/>
              </a:ext>
            </a:extLst>
          </p:cNvPr>
          <p:cNvSpPr>
            <a:spLocks noGrp="1"/>
          </p:cNvSpPr>
          <p:nvPr>
            <p:ph idx="1"/>
          </p:nvPr>
        </p:nvSpPr>
        <p:spPr>
          <a:xfrm>
            <a:off x="558065" y="1073427"/>
            <a:ext cx="8917240" cy="5035825"/>
          </a:xfrm>
        </p:spPr>
        <p:txBody>
          <a:bodyPr>
            <a:normAutofit/>
          </a:bodyPr>
          <a:lstStyle/>
          <a:p>
            <a:pPr marL="0" indent="0">
              <a:lnSpc>
                <a:spcPct val="150000"/>
              </a:lnSpc>
              <a:spcBef>
                <a:spcPts val="0"/>
              </a:spcBef>
              <a:buNone/>
            </a:pPr>
            <a:r>
              <a:rPr lang="en-US" sz="2400">
                <a:latin typeface="Times New Roman" panose="02020603050405020304" pitchFamily="18" charset="0"/>
                <a:cs typeface="Times New Roman" panose="02020603050405020304" pitchFamily="18" charset="0"/>
              </a:rPr>
              <a:t>2.1. Kiểm tra phân quyền dựa trên các đối tượng được lưu trên server 	(ví dụ: tham số lưu trên session server, dữ liệu lưu trên DB…)</a:t>
            </a:r>
          </a:p>
          <a:p>
            <a:pPr marL="0" indent="0">
              <a:lnSpc>
                <a:spcPct val="150000"/>
              </a:lnSpc>
              <a:spcBef>
                <a:spcPts val="0"/>
              </a:spcBef>
              <a:buNone/>
            </a:pPr>
            <a:endParaRPr lang="en-US" sz="240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2400">
                <a:latin typeface="Times New Roman" panose="02020603050405020304" pitchFamily="18" charset="0"/>
                <a:cs typeface="Times New Roman" panose="02020603050405020304" pitchFamily="18" charset="0"/>
              </a:rPr>
              <a:t>2.2 Phân quyền tối thiểu, chỉ đáp ứng đủ chức năng cho người 	dùng/ứng dụng</a:t>
            </a:r>
          </a:p>
          <a:p>
            <a:pPr marL="0" indent="0">
              <a:lnSpc>
                <a:spcPct val="150000"/>
              </a:lnSpc>
              <a:spcBef>
                <a:spcPts val="0"/>
              </a:spcBef>
              <a:buNone/>
            </a:pPr>
            <a:endParaRPr lang="en-US" sz="240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sz="2400">
                <a:latin typeface="Times New Roman" panose="02020603050405020304" pitchFamily="18" charset="0"/>
                <a:cs typeface="Times New Roman" panose="02020603050405020304" pitchFamily="18" charset="0"/>
              </a:rPr>
              <a:t>2.3. Phía giao diện người dùng: chỉ hiển thị các thành phần giao diện, 	đường dẫn, hàm.. tương ứng với quyền của người dùng</a:t>
            </a:r>
          </a:p>
          <a:p>
            <a:pPr marL="0" indent="0">
              <a:spcBef>
                <a:spcPts val="0"/>
              </a:spcBef>
              <a:buNone/>
            </a:pPr>
            <a:endParaRPr lang="en-US"/>
          </a:p>
          <a:p>
            <a:pPr marL="91440" indent="-91440">
              <a:spcBef>
                <a:spcPts val="0"/>
              </a:spcBef>
            </a:pPr>
            <a:endParaRPr lang="en-US"/>
          </a:p>
          <a:p>
            <a:pPr marL="0" indent="0">
              <a:spcBef>
                <a:spcPts val="0"/>
              </a:spcBef>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78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DBE6-3F95-46FE-8377-04D92F60B427}"/>
              </a:ext>
            </a:extLst>
          </p:cNvPr>
          <p:cNvSpPr>
            <a:spLocks noGrp="1"/>
          </p:cNvSpPr>
          <p:nvPr>
            <p:ph type="title"/>
          </p:nvPr>
        </p:nvSpPr>
        <p:spPr>
          <a:xfrm>
            <a:off x="558064" y="212035"/>
            <a:ext cx="8596668" cy="728870"/>
          </a:xfrm>
        </p:spPr>
        <p:txBody>
          <a:bodyPr>
            <a:normAutofit fontScale="90000"/>
          </a:bodyPr>
          <a:lstStyle/>
          <a:p>
            <a:r>
              <a:rPr lang="en-US">
                <a:latin typeface="Times New Roman" panose="02020603050405020304" pitchFamily="18" charset="0"/>
                <a:cs typeface="Times New Roman" panose="02020603050405020304" pitchFamily="18" charset="0"/>
              </a:rPr>
              <a:t>Các yêu cầu an toàn đối với quá trình phân quyền</a:t>
            </a:r>
          </a:p>
        </p:txBody>
      </p:sp>
      <p:sp>
        <p:nvSpPr>
          <p:cNvPr id="3" name="Content Placeholder 2">
            <a:extLst>
              <a:ext uri="{FF2B5EF4-FFF2-40B4-BE49-F238E27FC236}">
                <a16:creationId xmlns:a16="http://schemas.microsoft.com/office/drawing/2014/main" id="{7BC9D36E-A75C-4FB2-BB68-33D880D1310F}"/>
              </a:ext>
            </a:extLst>
          </p:cNvPr>
          <p:cNvSpPr>
            <a:spLocks noGrp="1"/>
          </p:cNvSpPr>
          <p:nvPr>
            <p:ph idx="1"/>
          </p:nvPr>
        </p:nvSpPr>
        <p:spPr>
          <a:xfrm>
            <a:off x="558065" y="1073427"/>
            <a:ext cx="8917240" cy="5035825"/>
          </a:xfrm>
        </p:spPr>
        <p:txBody>
          <a:bodyPr>
            <a:normAutofit/>
          </a:bodyPr>
          <a:lstStyle/>
          <a:p>
            <a:pPr marL="0" indent="0">
              <a:spcBef>
                <a:spcPts val="0"/>
              </a:spcBef>
              <a:buNone/>
            </a:pPr>
            <a:r>
              <a:rPr lang="en-US" sz="2400">
                <a:latin typeface="Times New Roman" panose="02020603050405020304" pitchFamily="18" charset="0"/>
                <a:cs typeface="Times New Roman" panose="02020603050405020304" pitchFamily="18" charset="0"/>
              </a:rPr>
              <a:t>2.4. Phía server: Kiểm tra quyền tác động của người dùng, ứng dụng trên các hàm và tài nguyên tương ứng trước khi thực hiện bất cứ tác vụ nào đối với hệ thống.</a:t>
            </a:r>
          </a:p>
          <a:p>
            <a:pPr marL="0" indent="0">
              <a:spcBef>
                <a:spcPts val="0"/>
              </a:spcBef>
              <a:buNone/>
            </a:pPr>
            <a:endParaRPr lang="en-US" sz="2400">
              <a:latin typeface="Times New Roman" panose="02020603050405020304" pitchFamily="18" charset="0"/>
              <a:cs typeface="Times New Roman" panose="02020603050405020304" pitchFamily="18" charset="0"/>
            </a:endParaRPr>
          </a:p>
          <a:p>
            <a:pPr marL="0" indent="0">
              <a:spcBef>
                <a:spcPts val="0"/>
              </a:spcBef>
              <a:buNone/>
            </a:pPr>
            <a:r>
              <a:rPr lang="en-US" sz="2400">
                <a:latin typeface="Times New Roman" panose="02020603050405020304" pitchFamily="18" charset="0"/>
                <a:cs typeface="Times New Roman" panose="02020603050405020304" pitchFamily="18" charset="0"/>
              </a:rPr>
              <a:t>2.5. Phải có tính năng xóa phiên làm việc hiện tại của người dùng hoặc các cơ chế tương đương đối với các trường hợp quyền của người dùng bị thay đổi hoặc bị disable bởi người dùng có thẩm quyền</a:t>
            </a:r>
          </a:p>
          <a:p>
            <a:pPr marL="0" indent="0">
              <a:spcBef>
                <a:spcPts val="0"/>
              </a:spcBef>
              <a:buNone/>
            </a:pPr>
            <a:endParaRPr lang="en-US" sz="2400">
              <a:latin typeface="Times New Roman" panose="02020603050405020304" pitchFamily="18" charset="0"/>
              <a:cs typeface="Times New Roman" panose="02020603050405020304" pitchFamily="18" charset="0"/>
            </a:endParaRPr>
          </a:p>
          <a:p>
            <a:pPr marL="0" indent="0">
              <a:spcBef>
                <a:spcPts val="0"/>
              </a:spcBef>
              <a:buNone/>
            </a:pPr>
            <a:r>
              <a:rPr lang="en-US" sz="2400">
                <a:latin typeface="Times New Roman" panose="02020603050405020304" pitchFamily="18" charset="0"/>
                <a:cs typeface="Times New Roman" panose="02020603050405020304" pitchFamily="18" charset="0"/>
              </a:rPr>
              <a:t>2.6. Không đặt trang quản trị public internet, trong trường hợp bắt buộc phải đặt public cần giới hạn các IP được phép truy cập hoặc sử dụng cơ chế xác thực đa nhân tố.</a:t>
            </a:r>
          </a:p>
          <a:p>
            <a:endParaRPr lang="en-US" sz="2400"/>
          </a:p>
        </p:txBody>
      </p:sp>
    </p:spTree>
    <p:extLst>
      <p:ext uri="{BB962C8B-B14F-4D97-AF65-F5344CB8AC3E}">
        <p14:creationId xmlns:p14="http://schemas.microsoft.com/office/powerpoint/2010/main" val="25437233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553</TotalTime>
  <Words>282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Xác thực  - Phân quyền</vt:lpstr>
      <vt:lpstr>1. Xác thực    2. Phân quyền</vt:lpstr>
      <vt:lpstr>1. Xác thực</vt:lpstr>
      <vt:lpstr>Các yêu cầu an toàn đối với quá trình xác thực</vt:lpstr>
      <vt:lpstr>Các yêu cầu an toàn đối với quá trình xác thực</vt:lpstr>
      <vt:lpstr>Các yêu cầu an toàn đối với quá trình xác thực</vt:lpstr>
      <vt:lpstr>2. Phân quyền</vt:lpstr>
      <vt:lpstr>Các yêu cầu an toàn đối với quá trình phân quyền</vt:lpstr>
      <vt:lpstr>Các yêu cầu an toàn đối với quá trình phân quyền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Xác thực  - Phân quyền</dc:title>
  <dc:creator>shadyside</dc:creator>
  <cp:lastModifiedBy>shadyside</cp:lastModifiedBy>
  <cp:revision>6</cp:revision>
  <dcterms:created xsi:type="dcterms:W3CDTF">2017-10-10T01:30:47Z</dcterms:created>
  <dcterms:modified xsi:type="dcterms:W3CDTF">2017-10-10T10:44:35Z</dcterms:modified>
</cp:coreProperties>
</file>