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7"/>
  </p:notesMasterIdLst>
  <p:sldIdLst>
    <p:sldId id="268" r:id="rId2"/>
    <p:sldId id="291" r:id="rId3"/>
    <p:sldId id="292" r:id="rId4"/>
    <p:sldId id="293" r:id="rId5"/>
    <p:sldId id="294" r:id="rId6"/>
    <p:sldId id="295" r:id="rId7"/>
    <p:sldId id="296" r:id="rId8"/>
    <p:sldId id="299" r:id="rId9"/>
    <p:sldId id="300" r:id="rId10"/>
    <p:sldId id="298" r:id="rId11"/>
    <p:sldId id="302" r:id="rId12"/>
    <p:sldId id="303" r:id="rId13"/>
    <p:sldId id="304" r:id="rId14"/>
    <p:sldId id="305" r:id="rId15"/>
    <p:sldId id="306" r:id="rId16"/>
    <p:sldId id="307" r:id="rId17"/>
    <p:sldId id="308" r:id="rId18"/>
    <p:sldId id="309" r:id="rId19"/>
    <p:sldId id="310" r:id="rId20"/>
    <p:sldId id="311" r:id="rId21"/>
    <p:sldId id="284" r:id="rId22"/>
    <p:sldId id="313" r:id="rId23"/>
    <p:sldId id="312" r:id="rId24"/>
    <p:sldId id="285" r:id="rId25"/>
    <p:sldId id="267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2304">
          <p15:clr>
            <a:srgbClr val="A4A3A4"/>
          </p15:clr>
        </p15:guide>
        <p15:guide id="3" orient="horz" pos="2704" userDrawn="1">
          <p15:clr>
            <a:srgbClr val="A4A3A4"/>
          </p15:clr>
        </p15:guide>
        <p15:guide id="4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9636"/>
    <a:srgbClr val="F08E1B"/>
    <a:srgbClr val="4B84C9"/>
    <a:srgbClr val="385D8A"/>
    <a:srgbClr val="B3C7EB"/>
    <a:srgbClr val="A6BEE8"/>
    <a:srgbClr val="385DA8"/>
    <a:srgbClr val="943C06"/>
    <a:srgbClr val="FFFFCC"/>
    <a:srgbClr val="DC85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howGuides="1">
      <p:cViewPr varScale="1">
        <p:scale>
          <a:sx n="73" d="100"/>
          <a:sy n="73" d="100"/>
        </p:scale>
        <p:origin x="1194" y="60"/>
      </p:cViewPr>
      <p:guideLst>
        <p:guide orient="horz" pos="2160"/>
        <p:guide orient="horz" pos="2304"/>
        <p:guide orient="horz" pos="2704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howGuides="1">
      <p:cViewPr varScale="1">
        <p:scale>
          <a:sx n="86" d="100"/>
          <a:sy n="86" d="100"/>
        </p:scale>
        <p:origin x="-3810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7200"/>
          </a:xfrm>
          <a:prstGeom prst="rect">
            <a:avLst/>
          </a:prstGeom>
        </p:spPr>
        <p:txBody>
          <a:bodyPr vert="horz" lIns="91431" tIns="45716" rIns="91431" bIns="45716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7200"/>
          </a:xfrm>
          <a:prstGeom prst="rect">
            <a:avLst/>
          </a:prstGeom>
        </p:spPr>
        <p:txBody>
          <a:bodyPr vert="horz" lIns="91431" tIns="45716" rIns="91431" bIns="45716" rtlCol="0"/>
          <a:lstStyle>
            <a:lvl1pPr algn="r">
              <a:defRPr sz="1200"/>
            </a:lvl1pPr>
          </a:lstStyle>
          <a:p>
            <a:fld id="{91AA33BB-5012-4FA9-BC94-2423B0F96BF0}" type="datetimeFigureOut">
              <a:rPr lang="en-US" smtClean="0"/>
              <a:pPr/>
              <a:t>12/28/2018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1" tIns="45716" rIns="91431" bIns="45716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31" tIns="45716" rIns="91431" bIns="45716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4"/>
            <a:ext cx="2971800" cy="457200"/>
          </a:xfrm>
          <a:prstGeom prst="rect">
            <a:avLst/>
          </a:prstGeom>
        </p:spPr>
        <p:txBody>
          <a:bodyPr vert="horz" lIns="91431" tIns="45716" rIns="91431" bIns="45716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4"/>
            <a:ext cx="2971800" cy="457200"/>
          </a:xfrm>
          <a:prstGeom prst="rect">
            <a:avLst/>
          </a:prstGeom>
        </p:spPr>
        <p:txBody>
          <a:bodyPr vert="horz" lIns="91431" tIns="45716" rIns="91431" bIns="45716" rtlCol="0" anchor="b"/>
          <a:lstStyle>
            <a:lvl1pPr algn="r">
              <a:defRPr sz="1200"/>
            </a:lvl1pPr>
          </a:lstStyle>
          <a:p>
            <a:fld id="{C18343ED-3762-4D46-A439-B4D407E13EF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231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 userDrawn="1"/>
        </p:nvSpPr>
        <p:spPr>
          <a:xfrm>
            <a:off x="580537" y="6362070"/>
            <a:ext cx="7879895" cy="261610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l"/>
            <a:r>
              <a:rPr lang="en-US" sz="11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Segoe" panose="020B0502040504020203" pitchFamily="34" charset="0"/>
                <a:ea typeface="+mn-ea"/>
                <a:cs typeface="+mn-cs"/>
              </a:rPr>
              <a:t>Copyright © SELA Software &amp; Education Labs, Ltd. | 14-18 Baruch Hirsch St., </a:t>
            </a:r>
            <a:r>
              <a:rPr lang="en-US" sz="1100" kern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" panose="020B0502040504020203" pitchFamily="34" charset="0"/>
                <a:ea typeface="+mn-ea"/>
                <a:cs typeface="+mn-cs"/>
              </a:rPr>
              <a:t>Bnei</a:t>
            </a:r>
            <a:r>
              <a:rPr lang="en-US" sz="11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Segoe" panose="020B0502040504020203" pitchFamily="34" charset="0"/>
                <a:ea typeface="+mn-ea"/>
                <a:cs typeface="+mn-cs"/>
              </a:rPr>
              <a:t> </a:t>
            </a:r>
            <a:r>
              <a:rPr lang="en-US" sz="1100" kern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" panose="020B0502040504020203" pitchFamily="34" charset="0"/>
                <a:ea typeface="+mn-ea"/>
                <a:cs typeface="+mn-cs"/>
              </a:rPr>
              <a:t>Brak</a:t>
            </a:r>
            <a:r>
              <a:rPr lang="en-US" sz="11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" panose="020B0502040504020203" pitchFamily="34" charset="0"/>
                <a:ea typeface="+mn-ea"/>
                <a:cs typeface="+mn-cs"/>
              </a:rPr>
              <a:t> 51202, Israel | www.selagroup.com</a:t>
            </a:r>
            <a:endParaRPr lang="en-US" sz="800" dirty="0">
              <a:solidFill>
                <a:schemeClr val="tx1">
                  <a:lumMod val="85000"/>
                  <a:lumOff val="15000"/>
                </a:schemeClr>
              </a:solidFill>
              <a:latin typeface="Segoe" panose="020B0502040504020203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537" y="534797"/>
            <a:ext cx="2632449" cy="483907"/>
          </a:xfrm>
          <a:prstGeom prst="rect">
            <a:avLst/>
          </a:prstGeom>
        </p:spPr>
      </p:pic>
      <p:grpSp>
        <p:nvGrpSpPr>
          <p:cNvPr id="6" name="Group 5"/>
          <p:cNvGrpSpPr/>
          <p:nvPr userDrawn="1"/>
        </p:nvGrpSpPr>
        <p:grpSpPr>
          <a:xfrm>
            <a:off x="4597584" y="548680"/>
            <a:ext cx="4150880" cy="759857"/>
            <a:chOff x="4597584" y="518110"/>
            <a:chExt cx="4150880" cy="759857"/>
          </a:xfrm>
        </p:grpSpPr>
        <p:grpSp>
          <p:nvGrpSpPr>
            <p:cNvPr id="8" name="Group 7"/>
            <p:cNvGrpSpPr/>
            <p:nvPr userDrawn="1"/>
          </p:nvGrpSpPr>
          <p:grpSpPr>
            <a:xfrm>
              <a:off x="4597584" y="518110"/>
              <a:ext cx="4150880" cy="492443"/>
              <a:chOff x="751782" y="609600"/>
              <a:chExt cx="4150880" cy="492443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751782" y="609600"/>
                <a:ext cx="4150880" cy="492443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pPr algn="l" rtl="0"/>
                <a:r>
                  <a:rPr lang="en-US" sz="2600" dirty="0">
                    <a:solidFill>
                      <a:srgbClr val="262E64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SELA DEVELOPER PRACTICE</a:t>
                </a:r>
                <a:endParaRPr lang="he-IL" sz="2600" dirty="0">
                  <a:solidFill>
                    <a:srgbClr val="262E64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cxnSp>
            <p:nvCxnSpPr>
              <p:cNvPr id="12" name="Straight Connector 11"/>
              <p:cNvCxnSpPr/>
              <p:nvPr/>
            </p:nvCxnSpPr>
            <p:spPr>
              <a:xfrm>
                <a:off x="1587500" y="727075"/>
                <a:ext cx="0" cy="273050"/>
              </a:xfrm>
              <a:prstGeom prst="line">
                <a:avLst/>
              </a:prstGeom>
              <a:ln w="12700">
                <a:solidFill>
                  <a:srgbClr val="F08E1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3318486" y="727075"/>
                <a:ext cx="0" cy="273050"/>
              </a:xfrm>
              <a:prstGeom prst="line">
                <a:avLst/>
              </a:prstGeom>
              <a:ln w="12700">
                <a:solidFill>
                  <a:srgbClr val="F08E1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TextBox 8"/>
            <p:cNvSpPr txBox="1"/>
            <p:nvPr userDrawn="1"/>
          </p:nvSpPr>
          <p:spPr>
            <a:xfrm>
              <a:off x="5541474" y="908635"/>
              <a:ext cx="1771639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 algn="l" rtl="0"/>
              <a:r>
                <a:rPr lang="en-US" dirty="0">
                  <a:solidFill>
                    <a:srgbClr val="F08E1B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May </a:t>
              </a:r>
              <a:r>
                <a:rPr lang="en-US" baseline="0" dirty="0">
                  <a:solidFill>
                    <a:srgbClr val="F08E1B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23-25</a:t>
              </a:r>
              <a:r>
                <a:rPr lang="en-US" dirty="0">
                  <a:solidFill>
                    <a:srgbClr val="F08E1B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, 2017</a:t>
              </a:r>
              <a:endParaRPr lang="he-IL" dirty="0">
                <a:solidFill>
                  <a:srgbClr val="F08E1B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15" name="Title 16"/>
          <p:cNvSpPr>
            <a:spLocks noGrp="1"/>
          </p:cNvSpPr>
          <p:nvPr>
            <p:ph type="title" hasCustomPrompt="1"/>
          </p:nvPr>
        </p:nvSpPr>
        <p:spPr>
          <a:xfrm>
            <a:off x="755576" y="2420888"/>
            <a:ext cx="5543550" cy="583441"/>
          </a:xfrm>
        </p:spPr>
        <p:txBody>
          <a:bodyPr/>
          <a:lstStyle>
            <a:lvl1pPr>
              <a:defRPr lang="en-US" sz="2600" baseline="0">
                <a:latin typeface="Segoe UI" panose="020B0502040204020203" pitchFamily="34" charset="0"/>
              </a:defRPr>
            </a:lvl1pPr>
          </a:lstStyle>
          <a:p>
            <a:pPr marL="0" lvl="0" indent="0">
              <a:spcBef>
                <a:spcPct val="20000"/>
              </a:spcBef>
              <a:buFont typeface="Arial" pitchFamily="34" charset="0"/>
            </a:pPr>
            <a:r>
              <a:rPr lang="en-US" dirty="0"/>
              <a:t>Speaker Name</a:t>
            </a:r>
          </a:p>
        </p:txBody>
      </p:sp>
      <p:sp>
        <p:nvSpPr>
          <p:cNvPr id="16" name="Text Placeholder 20"/>
          <p:cNvSpPr>
            <a:spLocks noGrp="1"/>
          </p:cNvSpPr>
          <p:nvPr>
            <p:ph type="body" sz="quarter" idx="10" hasCustomPrompt="1"/>
          </p:nvPr>
        </p:nvSpPr>
        <p:spPr>
          <a:xfrm>
            <a:off x="755650" y="3068638"/>
            <a:ext cx="5543476" cy="914400"/>
          </a:xfrm>
          <a:prstGeom prst="rect">
            <a:avLst/>
          </a:prstGeom>
        </p:spPr>
        <p:txBody>
          <a:bodyPr/>
          <a:lstStyle>
            <a:lvl1pPr marL="0" indent="0" algn="l" rtl="0">
              <a:buNone/>
              <a:defRPr lang="en-US" sz="3400" kern="1200" dirty="0">
                <a:solidFill>
                  <a:srgbClr val="262E64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>
              <a:defRPr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defRPr>
            </a:lvl2pPr>
            <a:lvl3pPr>
              <a:defRPr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defRPr>
            </a:lvl3pPr>
            <a:lvl4pPr>
              <a:defRPr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defRPr>
            </a:lvl4pPr>
            <a:lvl5pPr>
              <a:defRPr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defRPr>
            </a:lvl5pPr>
          </a:lstStyle>
          <a:p>
            <a:pPr lvl="0"/>
            <a:r>
              <a:rPr lang="en-US" sz="3400" dirty="0">
                <a:solidFill>
                  <a:srgbClr val="262E64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Session Title</a:t>
            </a:r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789">
          <p15:clr>
            <a:srgbClr val="FBAE40"/>
          </p15:clr>
        </p15:guide>
        <p15:guide id="2" pos="61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CodeSnipp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611560" y="1494000"/>
            <a:ext cx="7992690" cy="1502952"/>
          </a:xfrm>
          <a:prstGeom prst="rect">
            <a:avLst/>
          </a:prstGeom>
          <a:solidFill>
            <a:schemeClr val="bg1">
              <a:alpha val="69000"/>
            </a:schemeClr>
          </a:solidFill>
        </p:spPr>
        <p:txBody>
          <a:bodyPr tIns="90000">
            <a:normAutofit/>
          </a:bodyPr>
          <a:lstStyle>
            <a:lvl1pPr marL="342900" indent="-342900" algn="l" rtl="0">
              <a:buFontTx/>
              <a:buBlip>
                <a:blip r:embed="rId2"/>
              </a:buBlip>
              <a:defRPr>
                <a:latin typeface="Segoe" panose="020B0502040504020203" pitchFamily="34" charset="0"/>
              </a:defRPr>
            </a:lvl1pPr>
            <a:lvl2pPr marL="742950" indent="-285750" algn="l" rtl="0">
              <a:buFontTx/>
              <a:buBlip>
                <a:blip r:embed="rId2"/>
              </a:buBlip>
              <a:defRPr>
                <a:latin typeface="Segoe" panose="020B0502040504020203" pitchFamily="34" charset="0"/>
              </a:defRPr>
            </a:lvl2pPr>
            <a:lvl3pPr marL="1143000" indent="-228600" algn="l" rtl="0">
              <a:buFontTx/>
              <a:buBlip>
                <a:blip r:embed="rId2"/>
              </a:buBlip>
              <a:defRPr>
                <a:latin typeface="Segoe" panose="020B0502040504020203" pitchFamily="34" charset="0"/>
              </a:defRPr>
            </a:lvl3pPr>
            <a:lvl4pPr algn="l" rtl="0">
              <a:buFontTx/>
              <a:buBlip>
                <a:blip r:embed="rId3"/>
              </a:buBlip>
              <a:defRPr>
                <a:latin typeface="Segoe" panose="020B0502040504020203" pitchFamily="34" charset="0"/>
              </a:defRPr>
            </a:lvl4pPr>
            <a:lvl5pPr algn="l" rtl="0">
              <a:buFontTx/>
              <a:buBlip>
                <a:blip r:embed="rId3"/>
              </a:buBlip>
              <a:defRPr>
                <a:latin typeface="Segoe" panose="020B05020405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4"/>
          <p:cNvSpPr>
            <a:spLocks noGrp="1"/>
          </p:cNvSpPr>
          <p:nvPr>
            <p:ph type="body" sz="quarter" idx="16"/>
          </p:nvPr>
        </p:nvSpPr>
        <p:spPr bwMode="blackWhite">
          <a:xfrm>
            <a:off x="602680" y="3140969"/>
            <a:ext cx="8001315" cy="3010450"/>
          </a:xfrm>
          <a:prstGeom prst="rect">
            <a:avLst/>
          </a:prstGeom>
          <a:solidFill>
            <a:srgbClr val="4B84C9">
              <a:alpha val="50000"/>
            </a:srgbClr>
          </a:solidFill>
        </p:spPr>
        <p:txBody>
          <a:bodyPr tIns="90000">
            <a:normAutofit/>
          </a:bodyPr>
          <a:lstStyle>
            <a:lvl1pPr algn="l" rtl="0">
              <a:buFont typeface="Arial" pitchFamily="34" charset="0"/>
              <a:buNone/>
              <a:defRPr lang="en-US" sz="1800" b="0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1pPr>
            <a:lvl2pPr>
              <a:buFont typeface="Arial" pitchFamily="34" charset="0"/>
              <a:buChar char="•"/>
              <a:defRPr lang="en-US" sz="1600" b="0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2pPr>
            <a:lvl3pPr>
              <a:buFont typeface="Arial" pitchFamily="34" charset="0"/>
              <a:buChar char="•"/>
              <a:defRPr lang="en-US" sz="1600" b="0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3pPr>
            <a:lvl4pPr>
              <a:buFont typeface="Arial" pitchFamily="34" charset="0"/>
              <a:buChar char="•"/>
              <a:defRPr lang="en-US" sz="1600" b="0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4pPr>
            <a:lvl5pPr>
              <a:buFont typeface="Arial" pitchFamily="34" charset="0"/>
              <a:buChar char="•"/>
              <a:defRPr lang="en-US" sz="1600" b="0" kern="1200" dirty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611560" y="548680"/>
            <a:ext cx="7920880" cy="720000"/>
          </a:xfrm>
          <a:prstGeom prst="rect">
            <a:avLst/>
          </a:prstGeom>
        </p:spPr>
        <p:txBody>
          <a:bodyPr vert="horz" lIns="0" tIns="0" rIns="91440" bIns="45720" rtlCol="0" anchor="b" anchorCtr="0">
            <a:normAutofit/>
          </a:bodyPr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CodeSnipp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611560" y="1494177"/>
            <a:ext cx="8004764" cy="1070904"/>
          </a:xfrm>
          <a:prstGeom prst="rect">
            <a:avLst/>
          </a:prstGeom>
          <a:solidFill>
            <a:schemeClr val="bg1">
              <a:alpha val="69000"/>
            </a:schemeClr>
          </a:solidFill>
        </p:spPr>
        <p:txBody>
          <a:bodyPr tIns="90000">
            <a:normAutofit/>
          </a:bodyPr>
          <a:lstStyle>
            <a:lvl1pPr marL="342900" indent="-342900" algn="l" rtl="0">
              <a:buFontTx/>
              <a:buBlip>
                <a:blip r:embed="rId2"/>
              </a:buBlip>
              <a:defRPr baseline="0">
                <a:latin typeface="Segoe" panose="020B0502040504020203" pitchFamily="34" charset="0"/>
              </a:defRPr>
            </a:lvl1pPr>
            <a:lvl2pPr marL="742950" indent="-285750" algn="l" rtl="0">
              <a:buFontTx/>
              <a:buBlip>
                <a:blip r:embed="rId2"/>
              </a:buBlip>
              <a:defRPr>
                <a:latin typeface="Segoe" panose="020B0502040504020203" pitchFamily="34" charset="0"/>
              </a:defRPr>
            </a:lvl2pPr>
            <a:lvl3pPr algn="l" rtl="0">
              <a:buFontTx/>
              <a:buBlip>
                <a:blip r:embed="rId3"/>
              </a:buBlip>
              <a:defRPr>
                <a:latin typeface="Segoe" panose="020B0502040504020203" pitchFamily="34" charset="0"/>
              </a:defRPr>
            </a:lvl3pPr>
            <a:lvl4pPr algn="l" rtl="0">
              <a:buFontTx/>
              <a:buBlip>
                <a:blip r:embed="rId3"/>
              </a:buBlip>
              <a:defRPr>
                <a:latin typeface="Segoe" panose="020B0502040504020203" pitchFamily="34" charset="0"/>
              </a:defRPr>
            </a:lvl4pPr>
            <a:lvl5pPr algn="l" rtl="0">
              <a:buFontTx/>
              <a:buBlip>
                <a:blip r:embed="rId3"/>
              </a:buBlip>
              <a:defRPr>
                <a:latin typeface="Segoe" panose="020B05020405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4"/>
          <p:cNvSpPr>
            <a:spLocks noGrp="1"/>
          </p:cNvSpPr>
          <p:nvPr>
            <p:ph type="body" sz="quarter" idx="16"/>
          </p:nvPr>
        </p:nvSpPr>
        <p:spPr bwMode="blackWhite">
          <a:xfrm>
            <a:off x="611560" y="2630516"/>
            <a:ext cx="8013402" cy="1139423"/>
          </a:xfrm>
          <a:prstGeom prst="rect">
            <a:avLst/>
          </a:prstGeom>
          <a:solidFill>
            <a:srgbClr val="4B84C9">
              <a:alpha val="50000"/>
            </a:srgbClr>
          </a:solidFill>
        </p:spPr>
        <p:txBody>
          <a:bodyPr tIns="90000">
            <a:normAutofit/>
          </a:bodyPr>
          <a:lstStyle>
            <a:lvl1pPr algn="l" rtl="0">
              <a:buFont typeface="Arial" pitchFamily="34" charset="0"/>
              <a:buNone/>
              <a:defRPr lang="en-US" sz="1800" b="0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1pPr>
            <a:lvl2pPr>
              <a:buFont typeface="Arial" pitchFamily="34" charset="0"/>
              <a:buChar char="•"/>
              <a:defRPr lang="en-US" sz="1600" b="0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2pPr>
            <a:lvl3pPr>
              <a:buFont typeface="Arial" pitchFamily="34" charset="0"/>
              <a:buChar char="•"/>
              <a:defRPr lang="en-US" sz="1600" b="0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3pPr>
            <a:lvl4pPr>
              <a:buFont typeface="Arial" pitchFamily="34" charset="0"/>
              <a:buChar char="•"/>
              <a:defRPr lang="en-US" sz="1600" b="0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4pPr>
            <a:lvl5pPr>
              <a:buFont typeface="Arial" pitchFamily="34" charset="0"/>
              <a:buChar char="•"/>
              <a:defRPr lang="en-US" sz="1600" b="0" kern="1200" dirty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611560" y="548680"/>
            <a:ext cx="7920880" cy="720000"/>
          </a:xfrm>
          <a:prstGeom prst="rect">
            <a:avLst/>
          </a:prstGeom>
        </p:spPr>
        <p:txBody>
          <a:bodyPr vert="horz" lIns="0" tIns="0" rIns="91440" bIns="45720" rtlCol="0" anchor="b" anchorCtr="0">
            <a:normAutofit/>
          </a:bodyPr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611262" y="3835374"/>
            <a:ext cx="8013700" cy="10731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2800" kern="1200" baseline="0" dirty="0">
                <a:solidFill>
                  <a:schemeClr val="tx1"/>
                </a:solidFill>
                <a:latin typeface="Segoe" panose="020B0502040504020203" pitchFamily="34" charset="0"/>
                <a:ea typeface="+mn-ea"/>
                <a:cs typeface="+mn-cs"/>
              </a:defRPr>
            </a:lvl1pPr>
            <a:lvl2pPr marL="342900" indent="-342900">
              <a:defRPr/>
            </a:lvl2pPr>
            <a:lvl3pPr marL="342900" indent="-342900">
              <a:defRPr/>
            </a:lvl3pPr>
            <a:lvl4pPr marL="342900" indent="-342900">
              <a:defRPr/>
            </a:lvl4pPr>
            <a:lvl5pPr marL="342900" indent="-342900">
              <a:defRPr/>
            </a:lvl5pPr>
          </a:lstStyle>
          <a:p>
            <a:pPr marL="342900" lvl="0" indent="-34290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</a:pPr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8"/>
          </p:nvPr>
        </p:nvSpPr>
        <p:spPr>
          <a:xfrm>
            <a:off x="611262" y="4973959"/>
            <a:ext cx="8013700" cy="1119187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txBody>
          <a:bodyPr/>
          <a:lstStyle>
            <a:lvl1pPr marL="0" indent="0">
              <a:defRPr lang="en-US" sz="1800" b="0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1pPr>
            <a:lvl2pPr marL="0" indent="0">
              <a:defRPr/>
            </a:lvl2pPr>
            <a:lvl3pPr marL="0" indent="0">
              <a:defRPr/>
            </a:lvl3pPr>
            <a:lvl4pPr marL="0" indent="0">
              <a:defRPr/>
            </a:lvl4pPr>
            <a:lvl5pPr marL="0" indent="0">
              <a:defRPr/>
            </a:lvl5pPr>
          </a:lstStyle>
          <a:p>
            <a:pPr marL="342900" lvl="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1403648" y="2492896"/>
            <a:ext cx="5545108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Light" panose="020B0302040504020203" pitchFamily="34" charset="0"/>
              </a:rPr>
              <a:t>Questions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1710" y="1988840"/>
            <a:ext cx="1532540" cy="2844235"/>
          </a:xfrm>
          <a:prstGeom prst="rect">
            <a:avLst/>
          </a:prstGeom>
          <a:effectLst>
            <a:outerShdw blurRad="50800" dist="12700" dir="2220000" sx="102000" sy="102000" algn="ctr" rotWithShape="0">
              <a:srgbClr val="000000">
                <a:alpha val="35000"/>
              </a:srgbClr>
            </a:outerShdw>
            <a:softEdge rad="0"/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decel="42000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0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11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35" presetClass="path" presetSubtype="0" fill="hold" grpId="1" nodeType="withEffect" p14:presetBounceEnd="42000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0.48837 2.59259E-6 L -4.16667E-6 2.59259E-6 " pathEditMode="relative" rAng="0" ptsTypes="AA" p14:bounceEnd="42000">
                                          <p:cBhvr>
                                            <p:cTn id="13" dur="11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4427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/>
          <p:bldP spid="7" grpId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decel="42000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0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11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35" presetClass="path" presetSubtype="0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0.48837 2.59259E-6 L -4.16667E-6 2.59259E-6 " pathEditMode="relative" rAng="0" ptsTypes="AA">
                                          <p:cBhvr>
                                            <p:cTn id="13" dur="11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4427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/>
          <p:bldP spid="7" grpId="1"/>
        </p:bldLst>
      </p:timing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611560" y="1492161"/>
            <a:ext cx="7992690" cy="4673143"/>
          </a:xfrm>
          <a:prstGeom prst="rect">
            <a:avLst/>
          </a:prstGeom>
          <a:solidFill>
            <a:schemeClr val="bg1">
              <a:alpha val="69000"/>
            </a:schemeClr>
          </a:solidFill>
        </p:spPr>
        <p:txBody>
          <a:bodyPr>
            <a:normAutofit/>
          </a:bodyPr>
          <a:lstStyle>
            <a:lvl1pPr marL="342900" indent="-342900" algn="l" rtl="0">
              <a:buSzPct val="75000"/>
              <a:buFontTx/>
              <a:buBlip>
                <a:blip r:embed="rId2"/>
              </a:buBlip>
              <a:defRPr sz="2800" b="0">
                <a:latin typeface="Segoe" panose="020B0502040504020203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611560" y="548680"/>
            <a:ext cx="7920880" cy="720000"/>
          </a:xfrm>
          <a:prstGeom prst="rect">
            <a:avLst/>
          </a:prstGeom>
        </p:spPr>
        <p:txBody>
          <a:bodyPr vert="horz" lIns="0" tIns="0" rIns="91440" bIns="45720" rtlCol="0" anchor="b" anchorCtr="0">
            <a:normAutofit/>
          </a:bodyPr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dule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611560" y="1492161"/>
            <a:ext cx="7992690" cy="4673143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342900" indent="-342900" algn="l" rtl="0">
              <a:buSzPct val="75000"/>
              <a:buFontTx/>
              <a:buBlip>
                <a:blip r:embed="rId2"/>
              </a:buBlip>
              <a:defRPr sz="2800" b="0">
                <a:latin typeface="Segoe" panose="020B0502040504020203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11560" y="548680"/>
            <a:ext cx="7920880" cy="720000"/>
          </a:xfrm>
          <a:prstGeom prst="rect">
            <a:avLst/>
          </a:prstGeom>
        </p:spPr>
        <p:txBody>
          <a:bodyPr vert="horz" lIns="0" tIns="0" rIns="91440" bIns="45720" rtlCol="0" anchor="b" anchorCtr="0">
            <a:normAutofit/>
          </a:bodyPr>
          <a:lstStyle>
            <a:lvl1pPr>
              <a:defRPr baseline="0"/>
            </a:lvl1pPr>
          </a:lstStyle>
          <a:p>
            <a:r>
              <a:rPr lang="en-US" dirty="0"/>
              <a:t>Agenda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7380312" y="2348344"/>
            <a:ext cx="1655516" cy="3900056"/>
          </a:xfrm>
          <a:prstGeom prst="rect">
            <a:avLst/>
          </a:prstGeom>
          <a:solidFill>
            <a:schemeClr val="bg1">
              <a:alpha val="69000"/>
            </a:schemeClr>
          </a:solidFill>
        </p:spPr>
        <p:txBody>
          <a:bodyPr>
            <a:normAutofit/>
          </a:bodyPr>
          <a:lstStyle>
            <a:lvl1pPr marL="115888" indent="-115888" algn="l" rtl="0">
              <a:buFont typeface="Arial" pitchFamily="34" charset="0"/>
              <a:buChar char="•"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6"/>
          </p:nvPr>
        </p:nvSpPr>
        <p:spPr>
          <a:xfrm>
            <a:off x="611560" y="1524000"/>
            <a:ext cx="6553200" cy="4724400"/>
          </a:xfrm>
          <a:prstGeom prst="rect">
            <a:avLst/>
          </a:prstGeom>
          <a:solidFill>
            <a:schemeClr val="bg1">
              <a:alpha val="69000"/>
            </a:schemeClr>
          </a:solidFill>
          <a:ln>
            <a:noFill/>
          </a:ln>
        </p:spPr>
        <p:txBody>
          <a:bodyPr/>
          <a:lstStyle>
            <a:lvl1pPr marL="342900" indent="-342900" algn="l" rtl="0">
              <a:buFontTx/>
              <a:buBlip>
                <a:blip r:embed="rId2"/>
              </a:buBlip>
              <a:defRPr/>
            </a:lvl1pPr>
            <a:lvl2pPr marL="742950" indent="-285750" algn="l" rtl="0">
              <a:buFontTx/>
              <a:buBlip>
                <a:blip r:embed="rId2"/>
              </a:buBlip>
              <a:defRPr/>
            </a:lvl2pPr>
            <a:lvl3pPr marL="1143000" indent="-228600" algn="l" rtl="0">
              <a:buFontTx/>
              <a:buBlip>
                <a:blip r:embed="rId2"/>
              </a:buBlip>
              <a:defRPr/>
            </a:lvl3pPr>
            <a:lvl4pPr marL="1600200" indent="-228600" algn="l" rtl="0">
              <a:buFontTx/>
              <a:buBlip>
                <a:blip r:embed="rId2"/>
              </a:buBlip>
              <a:defRPr/>
            </a:lvl4pPr>
            <a:lvl5pPr marL="2057400" indent="-228600" algn="l" rtl="0"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7979692" y="1524000"/>
            <a:ext cx="976164" cy="615553"/>
          </a:xfrm>
          <a:prstGeom prst="rect">
            <a:avLst/>
          </a:prstGeom>
          <a:effectLst>
            <a:outerShdw blurRad="50800" dist="12700" dir="2220000" sx="102000" sy="102000" algn="ctr" rotWithShape="0">
              <a:srgbClr val="000000">
                <a:alpha val="35000"/>
              </a:srgbClr>
            </a:outerShdw>
            <a:softEdge rad="0"/>
          </a:effectLst>
        </p:spPr>
        <p:txBody>
          <a:bodyPr vert="horz" wrap="square" lIns="0" tIns="0" rIns="0" bIns="0" rtlCol="0" anchor="t" anchorCtr="0">
            <a:spAutoFit/>
          </a:bodyPr>
          <a:lstStyle>
            <a:lvl1pPr>
              <a:spcBef>
                <a:spcPct val="0"/>
              </a:spcBef>
              <a:buNone/>
              <a:defRPr lang="en-US" sz="4000" b="0" dirty="0" smtClean="0">
                <a:ln w="3175">
                  <a:noFill/>
                </a:ln>
                <a:solidFill>
                  <a:srgbClr val="F08E1B"/>
                </a:solidFill>
                <a:effectLst/>
                <a:latin typeface="Segoe Light" panose="020B03020405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anose="020B0502040504020203" pitchFamily="34" charset="0"/>
                <a:cs typeface="Consolas" panose="020B0609020204030204" pitchFamily="49" charset="0"/>
              </a:rPr>
              <a:t>tips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9090" y="1414674"/>
            <a:ext cx="938110" cy="938110"/>
          </a:xfrm>
          <a:prstGeom prst="rect">
            <a:avLst/>
          </a:prstGeom>
          <a:effectLst>
            <a:outerShdw blurRad="50800" dist="12700" dir="2220000" sx="102000" sy="102000" algn="ctr" rotWithShape="0">
              <a:srgbClr val="000000">
                <a:alpha val="35000"/>
              </a:srgbClr>
            </a:outerShdw>
            <a:softEdge rad="0"/>
          </a:effectLst>
        </p:spPr>
      </p:pic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11560" y="548680"/>
            <a:ext cx="7920880" cy="720000"/>
          </a:xfrm>
          <a:prstGeom prst="rect">
            <a:avLst/>
          </a:prstGeom>
        </p:spPr>
        <p:txBody>
          <a:bodyPr vert="horz" lIns="0" tIns="0" rIns="91440" bIns="45720" rtlCol="0" anchor="b" anchorCtr="0">
            <a:normAutofit/>
          </a:bodyPr>
          <a:lstStyle>
            <a:lvl1pPr>
              <a:defRPr baseline="0"/>
            </a:lvl1pPr>
          </a:lstStyle>
          <a:p>
            <a:r>
              <a:rPr lang="en-US" dirty="0"/>
              <a:t>Click to add tips title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/>
          </p:nvPr>
        </p:nvSpPr>
        <p:spPr>
          <a:xfrm>
            <a:off x="611560" y="548680"/>
            <a:ext cx="7920880" cy="720000"/>
          </a:xfrm>
          <a:prstGeom prst="rect">
            <a:avLst/>
          </a:prstGeom>
        </p:spPr>
        <p:txBody>
          <a:bodyPr vert="horz" lIns="0" tIns="0" rIns="91440" bIns="45720" rtlCol="0" anchor="b" anchorCtr="0">
            <a:normAutofit/>
          </a:bodyPr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09587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pica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548680"/>
            <a:ext cx="7992888" cy="720000"/>
          </a:xfrm>
        </p:spPr>
        <p:txBody>
          <a:bodyPr vert="horz" lIns="0" tIns="0" rIns="91440" bIns="45720" rtlCol="0" anchor="b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1492161"/>
            <a:ext cx="7992888" cy="4648200"/>
          </a:xfrm>
          <a:prstGeom prst="rect">
            <a:avLst/>
          </a:prstGeom>
        </p:spPr>
        <p:txBody>
          <a:bodyPr lIns="0">
            <a:normAutofit/>
          </a:bodyPr>
          <a:lstStyle>
            <a:lvl1pPr marL="342900" indent="-342900" algn="l" rtl="0">
              <a:buFontTx/>
              <a:buBlip>
                <a:blip r:embed="rId2"/>
              </a:buBlip>
              <a:defRPr>
                <a:latin typeface="Segoe" panose="020B0502040504020203" pitchFamily="34" charset="0"/>
              </a:defRPr>
            </a:lvl1pPr>
            <a:lvl2pPr marL="742950" indent="-285750" algn="l" rtl="0">
              <a:buFontTx/>
              <a:buBlip>
                <a:blip r:embed="rId2"/>
              </a:buBlip>
              <a:defRPr>
                <a:latin typeface="Segoe" panose="020B0502040504020203" pitchFamily="34" charset="0"/>
              </a:defRPr>
            </a:lvl2pPr>
            <a:lvl3pPr marL="1143000" indent="-228600" algn="l" rtl="0">
              <a:buFontTx/>
              <a:buBlip>
                <a:blip r:embed="rId2"/>
              </a:buBlip>
              <a:defRPr>
                <a:latin typeface="Segoe" panose="020B0502040504020203" pitchFamily="34" charset="0"/>
              </a:defRPr>
            </a:lvl3pPr>
            <a:lvl4pPr marL="1600200" indent="-228600" algn="l" rtl="0">
              <a:buFontTx/>
              <a:buBlip>
                <a:blip r:embed="rId2"/>
              </a:buBlip>
              <a:defRPr>
                <a:latin typeface="Segoe" panose="020B0502040504020203" pitchFamily="34" charset="0"/>
              </a:defRPr>
            </a:lvl4pPr>
            <a:lvl5pPr marL="2057400" indent="-228600" algn="l" rtl="0">
              <a:buFontTx/>
              <a:buBlip>
                <a:blip r:embed="rId2"/>
              </a:buBlip>
              <a:defRPr>
                <a:latin typeface="Segoe" panose="020B05020405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611560" y="548680"/>
            <a:ext cx="7920880" cy="720000"/>
          </a:xfrm>
          <a:prstGeom prst="rect">
            <a:avLst/>
          </a:prstGeom>
        </p:spPr>
        <p:txBody>
          <a:bodyPr vert="horz" lIns="0" tIns="0" rIns="91440" bIns="45720" rtlCol="0" anchor="b" anchorCtr="0">
            <a:norm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8" y="1124744"/>
            <a:ext cx="4132746" cy="4443617"/>
          </a:xfrm>
          <a:prstGeom prst="rect">
            <a:avLst/>
          </a:prstGeom>
          <a:effectLst>
            <a:outerShdw blurRad="50800" dist="12700" dir="2220000" sx="102000" sy="102000" algn="ctr" rotWithShape="0">
              <a:srgbClr val="000000">
                <a:alpha val="35000"/>
              </a:srgbClr>
            </a:outerShdw>
            <a:softEdge rad="0"/>
          </a:effectLst>
        </p:spPr>
      </p:pic>
      <p:sp>
        <p:nvSpPr>
          <p:cNvPr id="13" name="TextBox 12"/>
          <p:cNvSpPr txBox="1"/>
          <p:nvPr userDrawn="1"/>
        </p:nvSpPr>
        <p:spPr>
          <a:xfrm>
            <a:off x="1475656" y="2492896"/>
            <a:ext cx="3470822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Light" panose="020B0302040504020203" pitchFamily="34" charset="0"/>
              </a:rPr>
              <a:t>Demo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decel="42000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0" presetClass="entr" presetSubtype="0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14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35" presetClass="path" presetSubtype="0" fill="hold" grpId="1" nodeType="withEffect" p14:presetBounceEnd="42000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0.57482 2.59259E-6 L 4.72222E-6 2.59259E-6 " pathEditMode="relative" rAng="0" ptsTypes="AA" p14:bounceEnd="42000">
                                          <p:cBhvr>
                                            <p:cTn id="13" dur="11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8750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3" grpId="0"/>
          <p:bldP spid="13" grpId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decel="42000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0" presetClass="entr" presetSubtype="0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14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35" presetClass="path" presetSubtype="0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0.57482 2.59259E-6 L 4.72222E-6 2.59259E-6 " pathEditMode="relative" rAng="0" ptsTypes="AA">
                                          <p:cBhvr>
                                            <p:cTn id="13" dur="11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8750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3" grpId="0"/>
          <p:bldP spid="13" grpId="1"/>
        </p:bldLst>
      </p:timing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0" y="2420888"/>
            <a:ext cx="3700697" cy="2132707"/>
          </a:xfrm>
          <a:prstGeom prst="rect">
            <a:avLst/>
          </a:prstGeom>
          <a:effectLst>
            <a:outerShdw blurRad="50800" dist="12700" dir="2220000" sx="102000" sy="102000" algn="ctr" rotWithShape="0">
              <a:srgbClr val="000000">
                <a:alpha val="35000"/>
              </a:srgbClr>
            </a:outerShdw>
            <a:softEdge rad="0"/>
          </a:effectLst>
        </p:spPr>
      </p:pic>
      <p:sp>
        <p:nvSpPr>
          <p:cNvPr id="12" name="TextBox 11"/>
          <p:cNvSpPr txBox="1"/>
          <p:nvPr userDrawn="1"/>
        </p:nvSpPr>
        <p:spPr>
          <a:xfrm>
            <a:off x="1475656" y="2492896"/>
            <a:ext cx="2125903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Light" panose="020B0302040504020203" pitchFamily="34" charset="0"/>
              </a:rPr>
              <a:t>Lab</a:t>
            </a:r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611560" y="548680"/>
            <a:ext cx="7920880" cy="720000"/>
          </a:xfrm>
          <a:prstGeom prst="rect">
            <a:avLst/>
          </a:prstGeom>
        </p:spPr>
        <p:txBody>
          <a:bodyPr vert="horz" lIns="0" tIns="0" rIns="91440" bIns="45720" rtlCol="0" anchor="b" anchorCtr="0">
            <a:norm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decel="42000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0" presetClass="entr" presetSubtype="0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14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35" presetClass="path" presetSubtype="0" fill="hold" grpId="1" nodeType="withEffect" p14:presetBounceEnd="42000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0.45399 2.59259E-6 L 2.77778E-7 2.59259E-6 " pathEditMode="relative" rAng="0" ptsTypes="AA" p14:bounceEnd="42000">
                                          <p:cBhvr>
                                            <p:cTn id="13" dur="11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2708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2" grpId="0"/>
          <p:bldP spid="12" grpId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decel="42000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0" presetClass="entr" presetSubtype="0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14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35" presetClass="path" presetSubtype="0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0.45399 2.59259E-6 L 2.77778E-7 2.59259E-6 " pathEditMode="relative" rAng="0" ptsTypes="AA">
                                          <p:cBhvr>
                                            <p:cTn id="13" dur="11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2708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2" grpId="0"/>
          <p:bldP spid="12" grpId="1"/>
        </p:bldLst>
      </p:timing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lusionLa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0" y="2420888"/>
            <a:ext cx="3700697" cy="2132707"/>
          </a:xfrm>
          <a:prstGeom prst="rect">
            <a:avLst/>
          </a:prstGeom>
          <a:effectLst>
            <a:outerShdw blurRad="50800" dist="12700" dir="2220000" sx="102000" sy="102000" algn="ctr" rotWithShape="0">
              <a:srgbClr val="000000">
                <a:alpha val="35000"/>
              </a:srgbClr>
            </a:outerShdw>
            <a:softEdge rad="0"/>
          </a:effectLst>
        </p:spPr>
      </p:pic>
      <p:sp>
        <p:nvSpPr>
          <p:cNvPr id="11" name="TextBox 10"/>
          <p:cNvSpPr txBox="1"/>
          <p:nvPr userDrawn="1"/>
        </p:nvSpPr>
        <p:spPr>
          <a:xfrm>
            <a:off x="1547664" y="2492896"/>
            <a:ext cx="393409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Light" panose="020B0302040504020203" pitchFamily="34" charset="0"/>
              </a:rPr>
              <a:t>Conclusion </a:t>
            </a:r>
          </a:p>
          <a:p>
            <a:r>
              <a:rPr lang="en-US" sz="6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Light" panose="020B0302040504020203" pitchFamily="34" charset="0"/>
              </a:rPr>
              <a:t>Lab</a:t>
            </a:r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611560" y="548680"/>
            <a:ext cx="7920880" cy="720000"/>
          </a:xfrm>
          <a:prstGeom prst="rect">
            <a:avLst/>
          </a:prstGeom>
        </p:spPr>
        <p:txBody>
          <a:bodyPr vert="horz" lIns="0" tIns="0" rIns="91440" bIns="45720" rtlCol="0" anchor="b" anchorCtr="0">
            <a:norm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decel="42000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0" presetClass="entr" presetSubtype="0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14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35" presetClass="path" presetSubtype="0" fill="hold" grpId="1" nodeType="withEffect" p14:presetBounceEnd="42000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0.48837 -1.11111E-6 L -4.44444E-6 -1.11111E-6 " pathEditMode="relative" rAng="0" ptsTypes="AA" p14:bounceEnd="42000">
                                          <p:cBhvr>
                                            <p:cTn id="13" dur="11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4427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" grpId="0"/>
          <p:bldP spid="11" grpId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decel="42000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0" presetClass="entr" presetSubtype="0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14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35" presetClass="path" presetSubtype="0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0.48837 -1.11111E-6 L -4.44444E-6 -1.11111E-6 " pathEditMode="relative" rAng="0" ptsTypes="AA">
                                          <p:cBhvr>
                                            <p:cTn id="13" dur="11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4427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" grpId="0"/>
          <p:bldP spid="11" grpId="1"/>
        </p:bldLst>
      </p:timing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clusionLa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 userDrawn="1"/>
        </p:nvSpPr>
        <p:spPr>
          <a:xfrm>
            <a:off x="827584" y="2492896"/>
            <a:ext cx="4923143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Light" panose="020B0302040504020203" pitchFamily="34" charset="0"/>
              </a:rPr>
              <a:t>Final</a:t>
            </a:r>
            <a:r>
              <a:rPr lang="en-US" sz="10000" b="1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Segoe Light" panose="020B0302040504020203" pitchFamily="34" charset="0"/>
              </a:rPr>
              <a:t> </a:t>
            </a:r>
            <a:r>
              <a:rPr lang="en-US" sz="10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Light" panose="020B0302040504020203" pitchFamily="34" charset="0"/>
              </a:rPr>
              <a:t>Lab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0" y="2420888"/>
            <a:ext cx="3700697" cy="2132707"/>
          </a:xfrm>
          <a:prstGeom prst="rect">
            <a:avLst/>
          </a:prstGeom>
          <a:effectLst>
            <a:outerShdw blurRad="50800" dist="12700" dir="2220000" sx="102000" sy="102000" algn="ctr" rotWithShape="0">
              <a:srgbClr val="000000">
                <a:alpha val="35000"/>
              </a:srgbClr>
            </a:outerShdw>
            <a:softEdge rad="0"/>
          </a:effectLst>
        </p:spPr>
      </p:pic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611560" y="548680"/>
            <a:ext cx="7920880" cy="720000"/>
          </a:xfrm>
          <a:prstGeom prst="rect">
            <a:avLst/>
          </a:prstGeom>
        </p:spPr>
        <p:txBody>
          <a:bodyPr vert="horz" lIns="0" tIns="0" rIns="91440" bIns="45720" rtlCol="0" anchor="b" anchorCtr="0">
            <a:norm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decel="42000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0" presetClass="entr" presetSubtype="0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14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35" presetClass="path" presetSubtype="0" fill="hold" grpId="1" nodeType="withEffect" p14:presetBounceEnd="42000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0.48837 2.59259E-6 L -3.33333E-6 2.59259E-6 " pathEditMode="relative" rAng="0" ptsTypes="AA" p14:bounceEnd="42000">
                                          <p:cBhvr>
                                            <p:cTn id="13" dur="11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4427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3" grpId="0"/>
          <p:bldP spid="13" grpId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decel="42000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0" presetClass="entr" presetSubtype="0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14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35" presetClass="path" presetSubtype="0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0.48837 2.59259E-6 L -3.33333E-6 2.59259E-6 " pathEditMode="relative" rAng="0" ptsTypes="AA">
                                          <p:cBhvr>
                                            <p:cTn id="13" dur="11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4427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3" grpId="0"/>
          <p:bldP spid="13" grpId="1"/>
        </p:bldLst>
      </p:timing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k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4"/>
          <p:cNvSpPr>
            <a:spLocks noGrp="1"/>
          </p:cNvSpPr>
          <p:nvPr>
            <p:ph type="body" sz="quarter" idx="16"/>
          </p:nvPr>
        </p:nvSpPr>
        <p:spPr bwMode="blackWhite">
          <a:xfrm>
            <a:off x="602680" y="1492161"/>
            <a:ext cx="8001315" cy="4659258"/>
          </a:xfrm>
          <a:prstGeom prst="rect">
            <a:avLst/>
          </a:prstGeom>
          <a:solidFill>
            <a:srgbClr val="4B84C9">
              <a:alpha val="50000"/>
            </a:srgbClr>
          </a:solidFill>
        </p:spPr>
        <p:txBody>
          <a:bodyPr tIns="90000">
            <a:normAutofit/>
          </a:bodyPr>
          <a:lstStyle>
            <a:lvl1pPr algn="l" rtl="0">
              <a:buFont typeface="Arial" pitchFamily="34" charset="0"/>
              <a:buNone/>
              <a:defRPr lang="en-US" sz="1800" b="0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1pPr>
            <a:lvl2pPr>
              <a:buFont typeface="Arial" pitchFamily="34" charset="0"/>
              <a:buChar char="•"/>
              <a:defRPr lang="en-US" sz="1600" b="0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2pPr>
            <a:lvl3pPr>
              <a:buFont typeface="Arial" pitchFamily="34" charset="0"/>
              <a:buChar char="•"/>
              <a:defRPr lang="en-US" sz="1600" b="0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3pPr>
            <a:lvl4pPr>
              <a:buFont typeface="Arial" pitchFamily="34" charset="0"/>
              <a:buChar char="•"/>
              <a:defRPr lang="en-US" sz="1600" b="0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4pPr>
            <a:lvl5pPr>
              <a:buFont typeface="Arial" pitchFamily="34" charset="0"/>
              <a:buChar char="•"/>
              <a:defRPr lang="en-US" sz="1600" b="0" kern="1200" dirty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611560" y="548680"/>
            <a:ext cx="7920880" cy="720000"/>
          </a:xfrm>
          <a:prstGeom prst="rect">
            <a:avLst/>
          </a:prstGeom>
        </p:spPr>
        <p:txBody>
          <a:bodyPr vert="horz" lIns="0" tIns="0" rIns="91440" bIns="45720" rtlCol="0" anchor="b" anchorCtr="0">
            <a:normAutofit/>
          </a:bodyPr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Snipp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611560" y="1494000"/>
            <a:ext cx="7992690" cy="2286000"/>
          </a:xfrm>
          <a:prstGeom prst="rect">
            <a:avLst/>
          </a:prstGeom>
          <a:solidFill>
            <a:schemeClr val="bg1">
              <a:alpha val="69000"/>
            </a:schemeClr>
          </a:solidFill>
        </p:spPr>
        <p:txBody>
          <a:bodyPr tIns="90000">
            <a:normAutofit/>
          </a:bodyPr>
          <a:lstStyle>
            <a:lvl1pPr marL="342900" indent="-342900" algn="l" rtl="0">
              <a:buFontTx/>
              <a:buBlip>
                <a:blip r:embed="rId2"/>
              </a:buBlip>
              <a:defRPr baseline="0">
                <a:latin typeface="Segoe" panose="020B0502040504020203" pitchFamily="34" charset="0"/>
              </a:defRPr>
            </a:lvl1pPr>
            <a:lvl2pPr marL="742950" indent="-285750" algn="l" rtl="0">
              <a:buFontTx/>
              <a:buBlip>
                <a:blip r:embed="rId2"/>
              </a:buBlip>
              <a:defRPr>
                <a:latin typeface="Segoe" panose="020B0502040504020203" pitchFamily="34" charset="0"/>
              </a:defRPr>
            </a:lvl2pPr>
            <a:lvl3pPr marL="1143000" indent="-228600" algn="l" rtl="0">
              <a:buFontTx/>
              <a:buBlip>
                <a:blip r:embed="rId2"/>
              </a:buBlip>
              <a:defRPr>
                <a:latin typeface="Segoe" panose="020B0502040504020203" pitchFamily="34" charset="0"/>
              </a:defRPr>
            </a:lvl3pPr>
            <a:lvl4pPr marL="1600200" indent="-228600" algn="l" rtl="0">
              <a:buFontTx/>
              <a:buBlip>
                <a:blip r:embed="rId2"/>
              </a:buBlip>
              <a:defRPr>
                <a:latin typeface="Segoe" panose="020B0502040504020203" pitchFamily="34" charset="0"/>
              </a:defRPr>
            </a:lvl4pPr>
            <a:lvl5pPr marL="2057400" indent="-228600" algn="l" rtl="0">
              <a:buFontTx/>
              <a:buBlip>
                <a:blip r:embed="rId2"/>
              </a:buBlip>
              <a:defRPr>
                <a:latin typeface="Segoe" panose="020B05020405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6"/>
          </p:nvPr>
        </p:nvSpPr>
        <p:spPr bwMode="blackWhite">
          <a:xfrm>
            <a:off x="602680" y="3873731"/>
            <a:ext cx="8001315" cy="2277687"/>
          </a:xfrm>
          <a:prstGeom prst="rect">
            <a:avLst/>
          </a:prstGeom>
          <a:solidFill>
            <a:srgbClr val="4B84C9">
              <a:alpha val="50000"/>
            </a:srgbClr>
          </a:solidFill>
        </p:spPr>
        <p:txBody>
          <a:bodyPr tIns="90000">
            <a:normAutofit/>
          </a:bodyPr>
          <a:lstStyle>
            <a:lvl1pPr algn="l" rtl="0">
              <a:buFont typeface="Arial" pitchFamily="34" charset="0"/>
              <a:buNone/>
              <a:defRPr lang="en-US" sz="1800" b="0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1pPr>
            <a:lvl2pPr>
              <a:buFont typeface="Arial" pitchFamily="34" charset="0"/>
              <a:buChar char="•"/>
              <a:defRPr lang="en-US" sz="1600" b="0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2pPr>
            <a:lvl3pPr>
              <a:buFont typeface="Arial" pitchFamily="34" charset="0"/>
              <a:buChar char="•"/>
              <a:defRPr lang="en-US" sz="1600" b="0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3pPr>
            <a:lvl4pPr>
              <a:buFont typeface="Arial" pitchFamily="34" charset="0"/>
              <a:buChar char="•"/>
              <a:defRPr lang="en-US" sz="1600" b="0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4pPr>
            <a:lvl5pPr>
              <a:buFont typeface="Arial" pitchFamily="34" charset="0"/>
              <a:buChar char="•"/>
              <a:defRPr lang="en-US" sz="1600" b="0" kern="1200" dirty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611560" y="548680"/>
            <a:ext cx="7920880" cy="720000"/>
          </a:xfrm>
          <a:prstGeom prst="rect">
            <a:avLst/>
          </a:prstGeom>
        </p:spPr>
        <p:txBody>
          <a:bodyPr vert="horz" lIns="0" tIns="0" rIns="91440" bIns="45720" rtlCol="0" anchor="b" anchorCtr="0">
            <a:normAutofit/>
          </a:bodyPr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8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1560" y="476672"/>
            <a:ext cx="8424268" cy="1015489"/>
          </a:xfrm>
          <a:prstGeom prst="rect">
            <a:avLst/>
          </a:prstGeom>
          <a:ln>
            <a:noFill/>
          </a:ln>
          <a:effectLst/>
        </p:spPr>
        <p:txBody>
          <a:bodyPr vert="horz" lIns="0" tIns="0" rIns="91440" bIns="45720" rtlCol="0" anchor="t" anchorCtr="0">
            <a:normAutofit/>
          </a:bodyPr>
          <a:lstStyle/>
          <a:p>
            <a:endParaRPr lang="en-US" dirty="0"/>
          </a:p>
        </p:txBody>
      </p:sp>
      <p:cxnSp>
        <p:nvCxnSpPr>
          <p:cNvPr id="3" name="Straight Connector 2"/>
          <p:cNvCxnSpPr/>
          <p:nvPr userDrawn="1"/>
        </p:nvCxnSpPr>
        <p:spPr>
          <a:xfrm flipV="1">
            <a:off x="611188" y="6309320"/>
            <a:ext cx="7951904" cy="1578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3" r:id="rId2"/>
    <p:sldLayoutId id="2147483650" r:id="rId3"/>
    <p:sldLayoutId id="2147483651" r:id="rId4"/>
    <p:sldLayoutId id="2147483668" r:id="rId5"/>
    <p:sldLayoutId id="2147483669" r:id="rId6"/>
    <p:sldLayoutId id="2147483672" r:id="rId7"/>
    <p:sldLayoutId id="2147483660" r:id="rId8"/>
    <p:sldLayoutId id="2147483661" r:id="rId9"/>
    <p:sldLayoutId id="2147483670" r:id="rId10"/>
    <p:sldLayoutId id="2147483671" r:id="rId11"/>
    <p:sldLayoutId id="2147483662" r:id="rId12"/>
    <p:sldLayoutId id="2147483663" r:id="rId13"/>
    <p:sldLayoutId id="2147483666" r:id="rId14"/>
    <p:sldLayoutId id="2147483665" r:id="rId15"/>
    <p:sldLayoutId id="2147483654" r:id="rId16"/>
  </p:sldLayoutIdLst>
  <p:hf hdr="0" dt="0"/>
  <p:txStyles>
    <p:titleStyle>
      <a:lvl1pPr algn="l" defTabSz="914400" rtl="1" eaLnBrk="1" latinLnBrk="0" hangingPunct="1">
        <a:spcBef>
          <a:spcPct val="0"/>
        </a:spcBef>
        <a:buNone/>
        <a:defRPr lang="en-US" sz="4000" b="0" kern="1200" dirty="0" smtClean="0">
          <a:ln w="3175">
            <a:noFill/>
          </a:ln>
          <a:solidFill>
            <a:srgbClr val="F08E1B"/>
          </a:solidFill>
          <a:effectLst/>
          <a:latin typeface="Segoe Light" panose="020B0302040504020203" pitchFamily="34" charset="0"/>
          <a:ea typeface="+mn-ea"/>
          <a:cs typeface="Segoe UI" panose="020B0502040204020203" pitchFamily="34" charset="0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064" userDrawn="1">
          <p15:clr>
            <a:srgbClr val="F26B43"/>
          </p15:clr>
        </p15:guide>
        <p15:guide id="3" pos="542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ovip/sdp_dec_2018" TargetMode="Externa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netbasal.com/rxjs-six-operators-that-you-must-know-5ed3b6e238a0" TargetMode="External"/><Relationship Id="rId2" Type="http://schemas.openxmlformats.org/officeDocument/2006/relationships/hyperlink" Target="https://medium.freecodecamp.org/rxjs-and-node-8f4e0acebc7c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medium.com/@luukgruijs/understanding-rxjs-subjects-339428a1815b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0537" y="2055118"/>
            <a:ext cx="7388072" cy="1085850"/>
          </a:xfrm>
        </p:spPr>
        <p:txBody>
          <a:bodyPr/>
          <a:lstStyle/>
          <a:p>
            <a:r>
              <a:rPr lang="en-US" dirty="0" err="1"/>
              <a:t>Dovi</a:t>
            </a:r>
            <a:r>
              <a:rPr lang="en-US" dirty="0"/>
              <a:t> Perla</a:t>
            </a:r>
            <a:endParaRPr lang="he-I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467544" y="2852936"/>
            <a:ext cx="7388225" cy="1362075"/>
          </a:xfrm>
          <a:prstGeom prst="rect">
            <a:avLst/>
          </a:prstGeom>
        </p:spPr>
        <p:txBody>
          <a:bodyPr/>
          <a:lstStyle/>
          <a:p>
            <a:pPr marL="0" indent="0" algn="l" rtl="0">
              <a:buNone/>
            </a:pPr>
            <a:r>
              <a:rPr lang="en-US" sz="3400" dirty="0">
                <a:solidFill>
                  <a:srgbClr val="262E64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RXJS and Reactive Programming</a:t>
            </a:r>
            <a:endParaRPr lang="he-IL" sz="3400" dirty="0">
              <a:solidFill>
                <a:srgbClr val="262E64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2080" y="981075"/>
            <a:ext cx="1224136" cy="28768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6216" y="958229"/>
            <a:ext cx="216025" cy="31053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1211" y="1040439"/>
            <a:ext cx="665392" cy="228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9986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2348880"/>
            <a:ext cx="7992888" cy="3887688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he-IL" dirty="0"/>
          </a:p>
          <a:p>
            <a:pPr marL="0" indent="0">
              <a:buNone/>
            </a:pPr>
            <a:endParaRPr lang="he-IL" dirty="0"/>
          </a:p>
          <a:p>
            <a:endParaRPr lang="he-IL" dirty="0"/>
          </a:p>
        </p:txBody>
      </p:sp>
      <p:sp>
        <p:nvSpPr>
          <p:cNvPr id="5" name="AutoShape 2" descr="×ª××¦××ª ×ª××× × ×¢×××¨ âªReactiveXâ¬â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FCF044D5-1DE7-406B-872A-AF0B502790DF}"/>
              </a:ext>
            </a:extLst>
          </p:cNvPr>
          <p:cNvSpPr txBox="1">
            <a:spLocks/>
          </p:cNvSpPr>
          <p:nvPr/>
        </p:nvSpPr>
        <p:spPr>
          <a:xfrm>
            <a:off x="611561" y="1628800"/>
            <a:ext cx="8280920" cy="4824536"/>
          </a:xfrm>
          <a:prstGeom prst="rect">
            <a:avLst/>
          </a:prstGeom>
        </p:spPr>
        <p:txBody>
          <a:bodyPr lIns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sz="2800" kern="1200">
                <a:solidFill>
                  <a:schemeClr val="tx1"/>
                </a:solidFill>
                <a:latin typeface="Segoe" panose="020B0502040504020203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sz="2400" kern="1200">
                <a:solidFill>
                  <a:schemeClr val="tx1"/>
                </a:solidFill>
                <a:latin typeface="Segoe" panose="020B05020405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sz="2000" kern="1200">
                <a:solidFill>
                  <a:schemeClr val="tx1"/>
                </a:solidFill>
                <a:latin typeface="Segoe" panose="020B05020405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sz="1800" kern="1200">
                <a:solidFill>
                  <a:schemeClr val="tx1"/>
                </a:solidFill>
                <a:latin typeface="Segoe" panose="020B05020405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sz="1800" kern="1200">
                <a:solidFill>
                  <a:schemeClr val="tx1"/>
                </a:solidFill>
                <a:latin typeface="Segoe" panose="020B0502040504020203" pitchFamily="34" charset="0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Reactive programming is programming with asynchronous data streams.</a:t>
            </a:r>
          </a:p>
          <a:p>
            <a:pPr lvl="1"/>
            <a:r>
              <a:rPr lang="en-US" dirty="0"/>
              <a:t>You are able to create data streams of anything</a:t>
            </a:r>
          </a:p>
          <a:p>
            <a:r>
              <a:rPr lang="en-US" dirty="0" err="1"/>
              <a:t>RxJS</a:t>
            </a:r>
            <a:r>
              <a:rPr lang="en-US" dirty="0"/>
              <a:t> create amazing toolbox of functions to combine, create and filter any of those streams.</a:t>
            </a:r>
          </a:p>
          <a:p>
            <a:r>
              <a:rPr lang="en-US" dirty="0"/>
              <a:t>The "listening" to the stream is called </a:t>
            </a:r>
            <a:r>
              <a:rPr lang="en-US" b="1" dirty="0"/>
              <a:t>subscribing</a:t>
            </a:r>
            <a:r>
              <a:rPr lang="en-US" dirty="0"/>
              <a:t>. The functions we are defining are </a:t>
            </a:r>
            <a:r>
              <a:rPr lang="en-US" b="1" dirty="0"/>
              <a:t>observers</a:t>
            </a:r>
            <a:r>
              <a:rPr lang="en-US" dirty="0"/>
              <a:t>. The stream is the </a:t>
            </a:r>
            <a:r>
              <a:rPr lang="en-US" b="1" dirty="0"/>
              <a:t>subject</a:t>
            </a:r>
            <a:r>
              <a:rPr lang="en-US" dirty="0"/>
              <a:t> (or "</a:t>
            </a:r>
            <a:r>
              <a:rPr lang="en-US" b="1" dirty="0"/>
              <a:t>observable</a:t>
            </a:r>
            <a:r>
              <a:rPr lang="en-US" dirty="0"/>
              <a:t>") being observed</a:t>
            </a:r>
            <a:endParaRPr lang="he-IL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526CC58-8A94-437D-8206-21DE487BE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60" y="548680"/>
            <a:ext cx="7992888" cy="720000"/>
          </a:xfrm>
        </p:spPr>
        <p:txBody>
          <a:bodyPr>
            <a:normAutofit/>
          </a:bodyPr>
          <a:lstStyle/>
          <a:p>
            <a:r>
              <a:rPr lang="en-US" dirty="0"/>
              <a:t>Reactive programming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9046830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Reactive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Observables as newsletters</a:t>
            </a:r>
          </a:p>
          <a:p>
            <a:pPr lvl="1"/>
            <a:r>
              <a:rPr lang="en-US" dirty="0"/>
              <a:t>For each subscriber a new newsletter is created. They are then only send to those people, and not to anyone else.</a:t>
            </a:r>
          </a:p>
          <a:p>
            <a:pPr lvl="1"/>
            <a:r>
              <a:rPr lang="en-US" dirty="0"/>
              <a:t>The sender decides when you get it but all you have to do is just wait until it comes straight into your inbox.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38712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Reactive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Pull</a:t>
            </a:r>
          </a:p>
          <a:p>
            <a:pPr lvl="1"/>
            <a:r>
              <a:rPr lang="en-US" dirty="0"/>
              <a:t>When pulling, the data consumer decides when it get’s data from the data producer. The producer is unaware of when data will be delivered to the consumer.</a:t>
            </a:r>
          </a:p>
          <a:p>
            <a:pPr lvl="1"/>
            <a:r>
              <a:rPr lang="en-US" dirty="0"/>
              <a:t>Every </a:t>
            </a:r>
            <a:r>
              <a:rPr lang="en-US" dirty="0" err="1"/>
              <a:t>javascript</a:t>
            </a:r>
            <a:r>
              <a:rPr lang="en-US" dirty="0"/>
              <a:t> function uses the pull. The function is a Producer of data, and the code that calls the function is consuming it by “pulling” out a </a:t>
            </a:r>
            <a:r>
              <a:rPr lang="en-US" i="1" dirty="0"/>
              <a:t>single</a:t>
            </a:r>
            <a:r>
              <a:rPr lang="en-US" dirty="0"/>
              <a:t> return value from its call.</a:t>
            </a:r>
          </a:p>
          <a:p>
            <a:r>
              <a:rPr lang="en-US" dirty="0"/>
              <a:t>Push</a:t>
            </a:r>
          </a:p>
          <a:p>
            <a:pPr lvl="1"/>
            <a:r>
              <a:rPr lang="en-US" dirty="0"/>
              <a:t>The data producer (the creator of the newsletter) decides when the consumer (the subscriber to the newsletter) gets the data.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1047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Reactive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Promises are the most common way of push in JavaScript today. A promise (the producer) delivers a resolved value to registered callbacks (the consumers)</a:t>
            </a:r>
          </a:p>
          <a:p>
            <a:r>
              <a:rPr lang="en-US" dirty="0"/>
              <a:t>Observables are a new way of pushing data in JavaScript. An observable is a Producer of multiple values, “pushing” them to subscribers.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849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Promises vs Observables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value</a:t>
            </a:r>
          </a:p>
          <a:p>
            <a:pPr lvl="1"/>
            <a:r>
              <a:rPr lang="en-US" dirty="0"/>
              <a:t>promises always return only one value</a:t>
            </a:r>
          </a:p>
          <a:p>
            <a:r>
              <a:rPr lang="en-US" dirty="0"/>
              <a:t>Cancelable</a:t>
            </a:r>
          </a:p>
          <a:p>
            <a:pPr lvl="1"/>
            <a:r>
              <a:rPr lang="en-US" dirty="0"/>
              <a:t>If the promise is handed to you, the process that will produce that promise’s resolution is already underway, and you generally don’t have access to prevent that promise’s resolution from executing.</a:t>
            </a:r>
          </a:p>
        </p:txBody>
      </p:sp>
    </p:spTree>
    <p:extLst>
      <p:ext uri="{BB962C8B-B14F-4D97-AF65-F5344CB8AC3E}">
        <p14:creationId xmlns:p14="http://schemas.microsoft.com/office/powerpoint/2010/main" val="21699175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Observables in Angular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258857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Observable by default is unicast. Unicasting means that each subscribed observer owns an independent execution of the Observable</a:t>
            </a:r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6A2EA0DD-75EA-49F4-B0FE-F0F6137052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2924944"/>
            <a:ext cx="5343525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6542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D6A79A6-9900-4A72-89A6-DDE020045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759" y="404664"/>
            <a:ext cx="7992888" cy="720000"/>
          </a:xfrm>
        </p:spPr>
        <p:txBody>
          <a:bodyPr/>
          <a:lstStyle/>
          <a:p>
            <a:r>
              <a:rPr lang="en-US" dirty="0"/>
              <a:t>Subject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5CB3DCF-3D82-4F8D-A6AA-60F640D86D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5759" y="1257200"/>
            <a:ext cx="7992888" cy="4648200"/>
          </a:xfrm>
        </p:spPr>
        <p:txBody>
          <a:bodyPr/>
          <a:lstStyle/>
          <a:p>
            <a:r>
              <a:rPr lang="en-US" dirty="0"/>
              <a:t>Subjects are like </a:t>
            </a:r>
            <a:r>
              <a:rPr lang="en-US" dirty="0" err="1"/>
              <a:t>EventEmitters</a:t>
            </a:r>
            <a:r>
              <a:rPr lang="en-US" dirty="0"/>
              <a:t>, they maintain a registry of many listeners. When calling subscribe on a Subject it does not invoke a new execution that delivers data. It simply registers the given Observer in a list of Observers.</a:t>
            </a: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1386329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Subject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7889131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D6A79A6-9900-4A72-89A6-DDE020045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759" y="404664"/>
            <a:ext cx="7992888" cy="720000"/>
          </a:xfrm>
        </p:spPr>
        <p:txBody>
          <a:bodyPr/>
          <a:lstStyle/>
          <a:p>
            <a:r>
              <a:rPr lang="en-US" dirty="0"/>
              <a:t>Operators (Switch map &amp;&amp; Marge)</a:t>
            </a:r>
            <a:endParaRPr lang="he-IL" dirty="0"/>
          </a:p>
        </p:txBody>
      </p:sp>
      <p:pic>
        <p:nvPicPr>
          <p:cNvPr id="4" name="מציין מיקום תוכן 3">
            <a:extLst>
              <a:ext uri="{FF2B5EF4-FFF2-40B4-BE49-F238E27FC236}">
                <a16:creationId xmlns:a16="http://schemas.microsoft.com/office/drawing/2014/main" id="{89F54A34-30A9-4A89-B6B4-D43B7AACAE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5759" y="1556792"/>
            <a:ext cx="6381750" cy="466725"/>
          </a:xfrm>
          <a:prstGeom prst="rect">
            <a:avLst/>
          </a:prstGeom>
        </p:spPr>
      </p:pic>
      <p:pic>
        <p:nvPicPr>
          <p:cNvPr id="5" name="תמונה 4">
            <a:extLst>
              <a:ext uri="{FF2B5EF4-FFF2-40B4-BE49-F238E27FC236}">
                <a16:creationId xmlns:a16="http://schemas.microsoft.com/office/drawing/2014/main" id="{F9AE08D1-F70B-42BB-A29A-6D9CD77ACB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758" y="2015038"/>
            <a:ext cx="6381749" cy="666750"/>
          </a:xfrm>
          <a:prstGeom prst="rect">
            <a:avLst/>
          </a:prstGeom>
        </p:spPr>
      </p:pic>
      <p:pic>
        <p:nvPicPr>
          <p:cNvPr id="6" name="תמונה 5">
            <a:extLst>
              <a:ext uri="{FF2B5EF4-FFF2-40B4-BE49-F238E27FC236}">
                <a16:creationId xmlns:a16="http://schemas.microsoft.com/office/drawing/2014/main" id="{9FF29656-76F1-4B86-94B4-99EF1DF330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758" y="2612894"/>
            <a:ext cx="6448425" cy="666750"/>
          </a:xfrm>
          <a:prstGeom prst="rect">
            <a:avLst/>
          </a:prstGeom>
        </p:spPr>
      </p:pic>
      <p:pic>
        <p:nvPicPr>
          <p:cNvPr id="7" name="תמונה 6">
            <a:extLst>
              <a:ext uri="{FF2B5EF4-FFF2-40B4-BE49-F238E27FC236}">
                <a16:creationId xmlns:a16="http://schemas.microsoft.com/office/drawing/2014/main" id="{DE3AD807-76F6-42D1-AFE3-B0212F4D65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5758" y="3279644"/>
            <a:ext cx="74295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959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Synchronous implementation</a:t>
            </a:r>
            <a:endParaRPr lang="he-I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844824"/>
            <a:ext cx="8267700" cy="25527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4581128"/>
            <a:ext cx="8591550" cy="150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4836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AEAEE0D-4049-4C93-9ADD-FE95CD209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 (Switch map &amp;&amp; Marge)</a:t>
            </a:r>
            <a:endParaRPr lang="he-IL" dirty="0"/>
          </a:p>
        </p:txBody>
      </p:sp>
      <p:pic>
        <p:nvPicPr>
          <p:cNvPr id="4" name="מציין מיקום תוכן 3">
            <a:extLst>
              <a:ext uri="{FF2B5EF4-FFF2-40B4-BE49-F238E27FC236}">
                <a16:creationId xmlns:a16="http://schemas.microsoft.com/office/drawing/2014/main" id="{6B5526EA-6FCC-43B5-AFEF-59EDC21697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1560" y="1772816"/>
            <a:ext cx="8170508" cy="266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3041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Reactive provides a new way to work with asynchronous non-blocking execution environment.</a:t>
            </a:r>
          </a:p>
          <a:p>
            <a:r>
              <a:rPr lang="en-US" dirty="0" err="1"/>
              <a:t>RxJS</a:t>
            </a:r>
            <a:r>
              <a:rPr lang="en-US" dirty="0"/>
              <a:t> is a library to use reactive in </a:t>
            </a:r>
            <a:r>
              <a:rPr lang="en-US" dirty="0" err="1"/>
              <a:t>javascript</a:t>
            </a:r>
            <a:r>
              <a:rPr lang="en-US" dirty="0"/>
              <a:t>.</a:t>
            </a:r>
          </a:p>
          <a:p>
            <a:r>
              <a:rPr lang="en-US" dirty="0"/>
              <a:t> In reactive we talk about stream of events called “Observable” and the ability to Subscribe to events and managed them.</a:t>
            </a:r>
          </a:p>
          <a:p>
            <a:pPr marL="0" indent="0"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94488933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>
            <a:extLst>
              <a:ext uri="{FF2B5EF4-FFF2-40B4-BE49-F238E27FC236}">
                <a16:creationId xmlns:a16="http://schemas.microsoft.com/office/drawing/2014/main" id="{21DB83B1-F567-48DD-A0AA-CDBFE284BB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4675" y="1533525"/>
            <a:ext cx="2914650" cy="3790950"/>
          </a:xfrm>
          <a:prstGeom prst="rect">
            <a:avLst/>
          </a:prstGeom>
        </p:spPr>
      </p:pic>
      <p:sp>
        <p:nvSpPr>
          <p:cNvPr id="2" name="מלבן 1">
            <a:extLst>
              <a:ext uri="{FF2B5EF4-FFF2-40B4-BE49-F238E27FC236}">
                <a16:creationId xmlns:a16="http://schemas.microsoft.com/office/drawing/2014/main" id="{18007783-E3D0-47BC-94A2-0A6D36397D24}"/>
              </a:ext>
            </a:extLst>
          </p:cNvPr>
          <p:cNvSpPr/>
          <p:nvPr/>
        </p:nvSpPr>
        <p:spPr>
          <a:xfrm>
            <a:off x="1043608" y="476672"/>
            <a:ext cx="745232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e-IL" sz="3200" dirty="0">
                <a:hlinkClick r:id="rId3"/>
              </a:rPr>
              <a:t>https://github.com/dovip/sdp_dec_2018</a:t>
            </a:r>
            <a:endParaRPr lang="he-IL" sz="3200" dirty="0"/>
          </a:p>
          <a:p>
            <a:endParaRPr lang="he-IL" sz="3200" dirty="0"/>
          </a:p>
        </p:txBody>
      </p:sp>
    </p:spTree>
    <p:extLst>
      <p:ext uri="{BB962C8B-B14F-4D97-AF65-F5344CB8AC3E}">
        <p14:creationId xmlns:p14="http://schemas.microsoft.com/office/powerpoint/2010/main" val="10235859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B67E9BD-A3A2-4C97-8DD6-E321CB8B7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Credits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073DA68-1F0E-4C20-88E9-199C7EC9A8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https://medium.freecodecamp.org/rxjs-and-node-8f4e0acebc7c</a:t>
            </a:r>
            <a:endParaRPr lang="en-US" dirty="0"/>
          </a:p>
          <a:p>
            <a:r>
              <a:rPr lang="en-US" dirty="0">
                <a:hlinkClick r:id="rId3"/>
              </a:rPr>
              <a:t>https://netbasal.com/rxjs-six-operators-that-you-must-know-5ed3b6e238a0</a:t>
            </a:r>
            <a:endParaRPr lang="en-US" dirty="0"/>
          </a:p>
          <a:p>
            <a:r>
              <a:rPr lang="en-US" dirty="0">
                <a:hlinkClick r:id="rId4"/>
              </a:rPr>
              <a:t>https://medium.com/@luukgruijs/understanding-rxjs-subjects-339428a1815b</a:t>
            </a:r>
            <a:endParaRPr lang="en-US" dirty="0"/>
          </a:p>
          <a:p>
            <a:pPr marL="0" indent="0"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8561948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2" descr="Image result for thank you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1052736"/>
            <a:ext cx="5611688" cy="4318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713224"/>
      </p:ext>
    </p:extLst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88002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Asynchronous non-blocking environment like Node.js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Node.js is an asynchronous non-blocking execution environment for JavaScript</a:t>
            </a:r>
          </a:p>
          <a:p>
            <a:r>
              <a:rPr lang="en-US" dirty="0"/>
              <a:t>Non-blocking means that Node.js does not wait for I/O or Network operations to complete before moving to the execution of the next line of code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940658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Non_promise_controller.js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4636122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paradise of Promise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Promise we can make the code look again sequential, without interfering with the asynchronous nature of Node.js.</a:t>
            </a:r>
          </a:p>
          <a:p>
            <a:r>
              <a:rPr lang="en-US" dirty="0"/>
              <a:t>Using promise Allows the division of the code into layers.</a:t>
            </a:r>
          </a:p>
          <a:p>
            <a:endParaRPr lang="he-IL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3933056"/>
            <a:ext cx="6552728" cy="2125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9242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But… Processing many files</a:t>
            </a:r>
            <a:br>
              <a:rPr lang="en-US" dirty="0"/>
            </a:b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parallel processing of each file makes the use of Promises more complex</a:t>
            </a:r>
            <a:endParaRPr lang="he-I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2780928"/>
            <a:ext cx="6980709" cy="2614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2686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promise_controller.js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3132953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Async -Await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word “async” before a function means - a function always returns a promise.</a:t>
            </a:r>
          </a:p>
          <a:p>
            <a:r>
              <a:rPr lang="en-US" dirty="0"/>
              <a:t>The keyword “await” makes JavaScript wait until that promise settles and returns its result.</a:t>
            </a:r>
            <a:endParaRPr lang="he-IL" dirty="0"/>
          </a:p>
        </p:txBody>
      </p:sp>
      <p:pic>
        <p:nvPicPr>
          <p:cNvPr id="7" name="תמונה 6">
            <a:extLst>
              <a:ext uri="{FF2B5EF4-FFF2-40B4-BE49-F238E27FC236}">
                <a16:creationId xmlns:a16="http://schemas.microsoft.com/office/drawing/2014/main" id="{AD04FB28-7480-458A-903A-17799CFC39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3717032"/>
            <a:ext cx="8204836" cy="259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0214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 Await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631434961"/>
      </p:ext>
    </p:extLst>
  </p:cSld>
  <p:clrMapOvr>
    <a:masterClrMapping/>
  </p:clrMapOvr>
</p:sld>
</file>

<file path=ppt/theme/theme1.xml><?xml version="1.0" encoding="utf-8"?>
<a:theme xmlns:a="http://schemas.openxmlformats.org/drawingml/2006/main" name="Sela_Template_Ver_0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DP Template" id="{51A81009-F13B-43D2-8C38-7D4CC376A66C}" vid="{7FFBA8D5-17EC-4146-865A-2C69EE58EBB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Token-Based Authentication in Web Applications</Template>
  <TotalTime>9770</TotalTime>
  <Words>618</Words>
  <Application>Microsoft Office PowerPoint</Application>
  <PresentationFormat>‫הצגה על המסך (4:3)</PresentationFormat>
  <Paragraphs>59</Paragraphs>
  <Slides>25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8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25</vt:i4>
      </vt:variant>
    </vt:vector>
  </HeadingPairs>
  <TitlesOfParts>
    <vt:vector size="34" baseType="lpstr">
      <vt:lpstr>Arial</vt:lpstr>
      <vt:lpstr>Calibri</vt:lpstr>
      <vt:lpstr>Consolas</vt:lpstr>
      <vt:lpstr>Segoe</vt:lpstr>
      <vt:lpstr>Segoe Light</vt:lpstr>
      <vt:lpstr>Segoe UI</vt:lpstr>
      <vt:lpstr>Segoe UI Light</vt:lpstr>
      <vt:lpstr>Segoe UI Semilight</vt:lpstr>
      <vt:lpstr>Sela_Template_Ver_01</vt:lpstr>
      <vt:lpstr>Dovi Perla</vt:lpstr>
      <vt:lpstr>Synchronous implementation</vt:lpstr>
      <vt:lpstr>Asynchronous non-blocking environment like Node.js</vt:lpstr>
      <vt:lpstr>Non_promise_controller.js</vt:lpstr>
      <vt:lpstr>The paradise of Promise</vt:lpstr>
      <vt:lpstr>But… Processing many files </vt:lpstr>
      <vt:lpstr>promise_controller.js</vt:lpstr>
      <vt:lpstr>Async -Await</vt:lpstr>
      <vt:lpstr>Async Await</vt:lpstr>
      <vt:lpstr>Reactive programming</vt:lpstr>
      <vt:lpstr>Reactive programming</vt:lpstr>
      <vt:lpstr>Reactive programming</vt:lpstr>
      <vt:lpstr>Reactive programming</vt:lpstr>
      <vt:lpstr>Promises vs Observables</vt:lpstr>
      <vt:lpstr>Observables in Angular</vt:lpstr>
      <vt:lpstr>Subject</vt:lpstr>
      <vt:lpstr>Subject</vt:lpstr>
      <vt:lpstr>Subject</vt:lpstr>
      <vt:lpstr>Operators (Switch map &amp;&amp; Marge)</vt:lpstr>
      <vt:lpstr>Operators (Switch map &amp;&amp; Marge)</vt:lpstr>
      <vt:lpstr>Summery</vt:lpstr>
      <vt:lpstr>מצגת של PowerPoint‏</vt:lpstr>
      <vt:lpstr>Credits</vt:lpstr>
      <vt:lpstr>מצגת של PowerPoint‏</vt:lpstr>
      <vt:lpstr>מצגת של PowerPoint‏</vt:lpstr>
    </vt:vector>
  </TitlesOfParts>
  <Company>ELAL ISRAEL AIRLINES 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Dovi Perla</dc:title>
  <dc:creator>Dov Perla</dc:creator>
  <cp:lastModifiedBy>שירה פרלא</cp:lastModifiedBy>
  <cp:revision>43</cp:revision>
  <cp:lastPrinted>2013-09-11T13:44:00Z</cp:lastPrinted>
  <dcterms:created xsi:type="dcterms:W3CDTF">2017-05-14T08:01:10Z</dcterms:created>
  <dcterms:modified xsi:type="dcterms:W3CDTF">2018-12-29T21:51:23Z</dcterms:modified>
</cp:coreProperties>
</file>