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68" r:id="rId2"/>
    <p:sldId id="258" r:id="rId3"/>
    <p:sldId id="269" r:id="rId4"/>
    <p:sldId id="280" r:id="rId5"/>
    <p:sldId id="291" r:id="rId6"/>
    <p:sldId id="272" r:id="rId7"/>
    <p:sldId id="289" r:id="rId8"/>
    <p:sldId id="274" r:id="rId9"/>
    <p:sldId id="278" r:id="rId10"/>
    <p:sldId id="290" r:id="rId11"/>
    <p:sldId id="273" r:id="rId12"/>
    <p:sldId id="276" r:id="rId13"/>
    <p:sldId id="275" r:id="rId14"/>
    <p:sldId id="283" r:id="rId15"/>
    <p:sldId id="286" r:id="rId16"/>
    <p:sldId id="287" r:id="rId17"/>
    <p:sldId id="284" r:id="rId18"/>
    <p:sldId id="285"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304">
          <p15:clr>
            <a:srgbClr val="A4A3A4"/>
          </p15:clr>
        </p15:guide>
        <p15:guide id="3" orient="horz" pos="2704" userDrawn="1">
          <p15:clr>
            <a:srgbClr val="A4A3A4"/>
          </p15:clr>
        </p15:guide>
        <p15:guide id="4"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9636"/>
    <a:srgbClr val="F08E1B"/>
    <a:srgbClr val="4B84C9"/>
    <a:srgbClr val="385D8A"/>
    <a:srgbClr val="B3C7EB"/>
    <a:srgbClr val="A6BEE8"/>
    <a:srgbClr val="385DA8"/>
    <a:srgbClr val="943C06"/>
    <a:srgbClr val="FFFFCC"/>
    <a:srgbClr val="DC85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howGuides="1">
      <p:cViewPr varScale="1">
        <p:scale>
          <a:sx n="73" d="100"/>
          <a:sy n="73" d="100"/>
        </p:scale>
        <p:origin x="1194" y="60"/>
      </p:cViewPr>
      <p:guideLst>
        <p:guide orient="horz" pos="2160"/>
        <p:guide orient="horz" pos="2304"/>
        <p:guide orient="horz" pos="2704"/>
        <p:guide pos="2880"/>
      </p:guideLst>
    </p:cSldViewPr>
  </p:slideViewPr>
  <p:notesTextViewPr>
    <p:cViewPr>
      <p:scale>
        <a:sx n="3" d="2"/>
        <a:sy n="3" d="2"/>
      </p:scale>
      <p:origin x="0" y="0"/>
    </p:cViewPr>
  </p:notesTextViewPr>
  <p:notesViewPr>
    <p:cSldViewPr showGuides="1">
      <p:cViewPr varScale="1">
        <p:scale>
          <a:sx n="86" d="100"/>
          <a:sy n="86" d="100"/>
        </p:scale>
        <p:origin x="-38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7200"/>
          </a:xfrm>
          <a:prstGeom prst="rect">
            <a:avLst/>
          </a:prstGeom>
        </p:spPr>
        <p:txBody>
          <a:bodyPr vert="horz" lIns="91431" tIns="45716" rIns="91431" bIns="45716" rtlCol="0"/>
          <a:lstStyle>
            <a:lvl1pPr algn="l">
              <a:defRPr sz="1200"/>
            </a:lvl1pPr>
          </a:lstStyle>
          <a:p>
            <a:endParaRPr lang="en-US"/>
          </a:p>
        </p:txBody>
      </p:sp>
      <p:sp>
        <p:nvSpPr>
          <p:cNvPr id="3" name="Date Placeholder 2"/>
          <p:cNvSpPr>
            <a:spLocks noGrp="1"/>
          </p:cNvSpPr>
          <p:nvPr>
            <p:ph type="dt" idx="1"/>
          </p:nvPr>
        </p:nvSpPr>
        <p:spPr>
          <a:xfrm>
            <a:off x="3884613" y="1"/>
            <a:ext cx="2971800" cy="457200"/>
          </a:xfrm>
          <a:prstGeom prst="rect">
            <a:avLst/>
          </a:prstGeom>
        </p:spPr>
        <p:txBody>
          <a:bodyPr vert="horz" lIns="91431" tIns="45716" rIns="91431" bIns="45716" rtlCol="0"/>
          <a:lstStyle>
            <a:lvl1pPr algn="r">
              <a:defRPr sz="1200"/>
            </a:lvl1pPr>
          </a:lstStyle>
          <a:p>
            <a:fld id="{91AA33BB-5012-4FA9-BC94-2423B0F96BF0}" type="datetimeFigureOut">
              <a:rPr lang="en-US" smtClean="0"/>
              <a:pPr/>
              <a:t>12/27/2018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31" tIns="45716" rIns="91431" bIns="45716"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1" tIns="45716" rIns="91431" bIns="457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2971800" cy="457200"/>
          </a:xfrm>
          <a:prstGeom prst="rect">
            <a:avLst/>
          </a:prstGeom>
        </p:spPr>
        <p:txBody>
          <a:bodyPr vert="horz" lIns="91431" tIns="45716" rIns="91431"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7200"/>
          </a:xfrm>
          <a:prstGeom prst="rect">
            <a:avLst/>
          </a:prstGeom>
        </p:spPr>
        <p:txBody>
          <a:bodyPr vert="horz" lIns="91431" tIns="45716" rIns="91431" bIns="45716" rtlCol="0" anchor="b"/>
          <a:lstStyle>
            <a:lvl1pPr algn="r">
              <a:defRPr sz="1200"/>
            </a:lvl1pPr>
          </a:lstStyle>
          <a:p>
            <a:fld id="{C18343ED-3762-4D46-A439-B4D407E13EF8}" type="slidenum">
              <a:rPr lang="en-US" smtClean="0"/>
              <a:pPr/>
              <a:t>‹#›</a:t>
            </a:fld>
            <a:endParaRPr lang="en-US"/>
          </a:p>
        </p:txBody>
      </p:sp>
    </p:spTree>
    <p:extLst>
      <p:ext uri="{BB962C8B-B14F-4D97-AF65-F5344CB8AC3E}">
        <p14:creationId xmlns:p14="http://schemas.microsoft.com/office/powerpoint/2010/main" val="376323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extBox 10"/>
          <p:cNvSpPr txBox="1"/>
          <p:nvPr userDrawn="1"/>
        </p:nvSpPr>
        <p:spPr>
          <a:xfrm>
            <a:off x="580537" y="6362070"/>
            <a:ext cx="7879895"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537" y="534797"/>
            <a:ext cx="2632449" cy="483907"/>
          </a:xfrm>
          <a:prstGeom prst="rect">
            <a:avLst/>
          </a:prstGeom>
        </p:spPr>
      </p:pic>
      <p:grpSp>
        <p:nvGrpSpPr>
          <p:cNvPr id="6" name="Group 5"/>
          <p:cNvGrpSpPr/>
          <p:nvPr userDrawn="1"/>
        </p:nvGrpSpPr>
        <p:grpSpPr>
          <a:xfrm>
            <a:off x="4597584" y="548680"/>
            <a:ext cx="4150880" cy="759857"/>
            <a:chOff x="4597584" y="518110"/>
            <a:chExt cx="4150880" cy="759857"/>
          </a:xfrm>
        </p:grpSpPr>
        <p:grpSp>
          <p:nvGrpSpPr>
            <p:cNvPr id="8" name="Group 7"/>
            <p:cNvGrpSpPr/>
            <p:nvPr userDrawn="1"/>
          </p:nvGrpSpPr>
          <p:grpSpPr>
            <a:xfrm>
              <a:off x="4597584" y="518110"/>
              <a:ext cx="4150880" cy="492443"/>
              <a:chOff x="751782" y="609600"/>
              <a:chExt cx="4150880" cy="492443"/>
            </a:xfrm>
          </p:grpSpPr>
          <p:sp>
            <p:nvSpPr>
              <p:cNvPr id="10" name="TextBox 9"/>
              <p:cNvSpPr txBox="1"/>
              <p:nvPr/>
            </p:nvSpPr>
            <p:spPr>
              <a:xfrm>
                <a:off x="751782" y="609600"/>
                <a:ext cx="4150880" cy="492443"/>
              </a:xfrm>
              <a:prstGeom prst="rect">
                <a:avLst/>
              </a:prstGeom>
              <a:noFill/>
            </p:spPr>
            <p:txBody>
              <a:bodyPr wrap="none" rtlCol="1">
                <a:spAutoFit/>
              </a:bodyPr>
              <a:lstStyle/>
              <a:p>
                <a:pPr algn="l" rtl="0"/>
                <a:r>
                  <a:rPr lang="en-US" sz="2600" dirty="0">
                    <a:solidFill>
                      <a:srgbClr val="262E64"/>
                    </a:solidFill>
                    <a:latin typeface="Segoe UI Light" panose="020B0502040204020203" pitchFamily="34" charset="0"/>
                    <a:cs typeface="Segoe UI Light" panose="020B0502040204020203" pitchFamily="34" charset="0"/>
                  </a:rPr>
                  <a:t>SELA DEVELOPER PRACTICE</a:t>
                </a:r>
                <a:endParaRPr lang="he-IL" sz="2600" dirty="0">
                  <a:solidFill>
                    <a:srgbClr val="262E64"/>
                  </a:solidFill>
                  <a:latin typeface="Segoe UI Light" panose="020B0502040204020203" pitchFamily="34" charset="0"/>
                  <a:cs typeface="Segoe UI Light" panose="020B0502040204020203" pitchFamily="34" charset="0"/>
                </a:endParaRPr>
              </a:p>
            </p:txBody>
          </p:sp>
          <p:cxnSp>
            <p:nvCxnSpPr>
              <p:cNvPr id="12" name="Straight Connector 11"/>
              <p:cNvCxnSpPr/>
              <p:nvPr/>
            </p:nvCxnSpPr>
            <p:spPr>
              <a:xfrm>
                <a:off x="1587500" y="727075"/>
                <a:ext cx="0" cy="273050"/>
              </a:xfrm>
              <a:prstGeom prst="line">
                <a:avLst/>
              </a:prstGeom>
              <a:ln w="12700">
                <a:solidFill>
                  <a:srgbClr val="F08E1B"/>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18486" y="727075"/>
                <a:ext cx="0" cy="273050"/>
              </a:xfrm>
              <a:prstGeom prst="line">
                <a:avLst/>
              </a:prstGeom>
              <a:ln w="12700">
                <a:solidFill>
                  <a:srgbClr val="F08E1B"/>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userDrawn="1"/>
          </p:nvSpPr>
          <p:spPr>
            <a:xfrm>
              <a:off x="5541474" y="908635"/>
              <a:ext cx="1771639" cy="369332"/>
            </a:xfrm>
            <a:prstGeom prst="rect">
              <a:avLst/>
            </a:prstGeom>
            <a:noFill/>
          </p:spPr>
          <p:txBody>
            <a:bodyPr wrap="none" rtlCol="1">
              <a:spAutoFit/>
            </a:bodyPr>
            <a:lstStyle/>
            <a:p>
              <a:pPr algn="l" rtl="0"/>
              <a:r>
                <a:rPr lang="en-US" dirty="0">
                  <a:solidFill>
                    <a:srgbClr val="F08E1B"/>
                  </a:solidFill>
                  <a:latin typeface="Segoe UI Light" panose="020B0502040204020203" pitchFamily="34" charset="0"/>
                  <a:cs typeface="Segoe UI Light" panose="020B0502040204020203" pitchFamily="34" charset="0"/>
                </a:rPr>
                <a:t>May </a:t>
              </a:r>
              <a:r>
                <a:rPr lang="en-US" baseline="0" dirty="0">
                  <a:solidFill>
                    <a:srgbClr val="F08E1B"/>
                  </a:solidFill>
                  <a:latin typeface="Segoe UI Light" panose="020B0502040204020203" pitchFamily="34" charset="0"/>
                  <a:cs typeface="Segoe UI Light" panose="020B0502040204020203" pitchFamily="34" charset="0"/>
                </a:rPr>
                <a:t>23-25</a:t>
              </a:r>
              <a:r>
                <a:rPr lang="en-US" dirty="0">
                  <a:solidFill>
                    <a:srgbClr val="F08E1B"/>
                  </a:solidFill>
                  <a:latin typeface="Segoe UI Light" panose="020B0502040204020203" pitchFamily="34" charset="0"/>
                  <a:cs typeface="Segoe UI Light" panose="020B0502040204020203" pitchFamily="34" charset="0"/>
                </a:rPr>
                <a:t>, 2017</a:t>
              </a:r>
              <a:endParaRPr lang="he-IL" dirty="0">
                <a:solidFill>
                  <a:srgbClr val="F08E1B"/>
                </a:solidFill>
                <a:latin typeface="Segoe UI Light" panose="020B0502040204020203" pitchFamily="34" charset="0"/>
                <a:cs typeface="Segoe UI Light" panose="020B0502040204020203" pitchFamily="34" charset="0"/>
              </a:endParaRPr>
            </a:p>
          </p:txBody>
        </p:sp>
      </p:grpSp>
      <p:sp>
        <p:nvSpPr>
          <p:cNvPr id="15" name="Title 16"/>
          <p:cNvSpPr>
            <a:spLocks noGrp="1"/>
          </p:cNvSpPr>
          <p:nvPr>
            <p:ph type="title" hasCustomPrompt="1"/>
          </p:nvPr>
        </p:nvSpPr>
        <p:spPr>
          <a:xfrm>
            <a:off x="755576" y="2420888"/>
            <a:ext cx="5543550" cy="583441"/>
          </a:xfrm>
        </p:spPr>
        <p:txBody>
          <a:bodyPr/>
          <a:lstStyle>
            <a:lvl1pPr>
              <a:defRPr lang="en-US" sz="2600" baseline="0">
                <a:latin typeface="Segoe UI" panose="020B0502040204020203" pitchFamily="34" charset="0"/>
              </a:defRPr>
            </a:lvl1pPr>
          </a:lstStyle>
          <a:p>
            <a:pPr marL="0" lvl="0" indent="0">
              <a:spcBef>
                <a:spcPct val="20000"/>
              </a:spcBef>
              <a:buFont typeface="Arial" pitchFamily="34" charset="0"/>
            </a:pPr>
            <a:r>
              <a:rPr lang="en-US" dirty="0"/>
              <a:t>Speaker Name</a:t>
            </a:r>
          </a:p>
        </p:txBody>
      </p:sp>
      <p:sp>
        <p:nvSpPr>
          <p:cNvPr id="16" name="Text Placeholder 20"/>
          <p:cNvSpPr>
            <a:spLocks noGrp="1"/>
          </p:cNvSpPr>
          <p:nvPr>
            <p:ph type="body" sz="quarter" idx="10" hasCustomPrompt="1"/>
          </p:nvPr>
        </p:nvSpPr>
        <p:spPr>
          <a:xfrm>
            <a:off x="755650" y="3068638"/>
            <a:ext cx="5543476" cy="914400"/>
          </a:xfrm>
          <a:prstGeom prst="rect">
            <a:avLst/>
          </a:prstGeom>
        </p:spPr>
        <p:txBody>
          <a:bodyPr/>
          <a:lstStyle>
            <a:lvl1pPr marL="0" indent="0" algn="l" rtl="0">
              <a:buNone/>
              <a:defRPr lang="en-US" sz="3400" kern="1200" dirty="0">
                <a:solidFill>
                  <a:srgbClr val="262E64"/>
                </a:solidFill>
                <a:latin typeface="Segoe UI Semilight" panose="020B0402040204020203" pitchFamily="34" charset="0"/>
                <a:ea typeface="+mn-ea"/>
                <a:cs typeface="Segoe UI Semilight" panose="020B0402040204020203" pitchFamily="34" charset="0"/>
              </a:defRPr>
            </a:lvl1pPr>
            <a:lvl2pPr>
              <a:defRPr b="0" cap="none" spc="0">
                <a:ln w="0"/>
                <a:solidFill>
                  <a:schemeClr val="accent1"/>
                </a:solidFill>
                <a:effectLst>
                  <a:outerShdw blurRad="38100" dist="25400" dir="5400000" algn="ctr" rotWithShape="0">
                    <a:srgbClr val="6E747A">
                      <a:alpha val="43000"/>
                    </a:srgbClr>
                  </a:outerShdw>
                </a:effectLst>
              </a:defRPr>
            </a:lvl2pPr>
            <a:lvl3pPr>
              <a:defRPr b="0" cap="none" spc="0">
                <a:ln w="0"/>
                <a:solidFill>
                  <a:schemeClr val="accent1"/>
                </a:solidFill>
                <a:effectLst>
                  <a:outerShdw blurRad="38100" dist="25400" dir="5400000" algn="ctr" rotWithShape="0">
                    <a:srgbClr val="6E747A">
                      <a:alpha val="43000"/>
                    </a:srgbClr>
                  </a:outerShdw>
                </a:effectLst>
              </a:defRPr>
            </a:lvl3pPr>
            <a:lvl4pPr>
              <a:defRPr b="0" cap="none" spc="0">
                <a:ln w="0"/>
                <a:solidFill>
                  <a:schemeClr val="accent1"/>
                </a:solidFill>
                <a:effectLst>
                  <a:outerShdw blurRad="38100" dist="25400" dir="5400000" algn="ctr" rotWithShape="0">
                    <a:srgbClr val="6E747A">
                      <a:alpha val="43000"/>
                    </a:srgbClr>
                  </a:outerShdw>
                </a:effectLst>
              </a:defRPr>
            </a:lvl4pPr>
            <a:lvl5pPr>
              <a:defRPr b="0" cap="none" spc="0">
                <a:ln w="0"/>
                <a:solidFill>
                  <a:schemeClr val="accent1"/>
                </a:solidFill>
                <a:effectLst>
                  <a:outerShdw blurRad="38100" dist="25400" dir="5400000" algn="ctr" rotWithShape="0">
                    <a:srgbClr val="6E747A">
                      <a:alpha val="43000"/>
                    </a:srgbClr>
                  </a:outerShdw>
                </a:effectLst>
              </a:defRPr>
            </a:lvl5pPr>
          </a:lstStyle>
          <a:p>
            <a:pPr lvl="0"/>
            <a:r>
              <a:rPr lang="en-US" sz="3400" dirty="0">
                <a:solidFill>
                  <a:srgbClr val="262E64"/>
                </a:solidFill>
                <a:latin typeface="Segoe UI Semilight" panose="020B0402040204020203" pitchFamily="34" charset="0"/>
                <a:cs typeface="Segoe UI Semilight" panose="020B0402040204020203" pitchFamily="34" charset="0"/>
              </a:rPr>
              <a:t>Session Title</a:t>
            </a:r>
            <a:endParaRPr lang="en-US" dirty="0"/>
          </a:p>
        </p:txBody>
      </p:sp>
    </p:spTree>
  </p:cSld>
  <p:clrMapOvr>
    <a:masterClrMapping/>
  </p:clrMapOvr>
  <p:extLst mod="1">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CodeSnippets">
    <p:spTree>
      <p:nvGrpSpPr>
        <p:cNvPr id="1" name=""/>
        <p:cNvGrpSpPr/>
        <p:nvPr/>
      </p:nvGrpSpPr>
      <p:grpSpPr>
        <a:xfrm>
          <a:off x="0" y="0"/>
          <a:ext cx="0" cy="0"/>
          <a:chOff x="0" y="0"/>
          <a:chExt cx="0" cy="0"/>
        </a:xfrm>
      </p:grpSpPr>
      <p:sp>
        <p:nvSpPr>
          <p:cNvPr id="20" name="Text Placeholder 12"/>
          <p:cNvSpPr>
            <a:spLocks noGrp="1"/>
          </p:cNvSpPr>
          <p:nvPr>
            <p:ph type="body" sz="quarter" idx="15"/>
          </p:nvPr>
        </p:nvSpPr>
        <p:spPr>
          <a:xfrm>
            <a:off x="611560" y="1494000"/>
            <a:ext cx="7992690" cy="1502952"/>
          </a:xfrm>
          <a:prstGeom prst="rect">
            <a:avLst/>
          </a:prstGeom>
          <a:solidFill>
            <a:schemeClr val="bg1">
              <a:alpha val="69000"/>
            </a:schemeClr>
          </a:solidFill>
        </p:spPr>
        <p:txBody>
          <a:bodyPr tIns="9000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21" name="Text Placeholder 14"/>
          <p:cNvSpPr>
            <a:spLocks noGrp="1"/>
          </p:cNvSpPr>
          <p:nvPr>
            <p:ph type="body" sz="quarter" idx="16"/>
          </p:nvPr>
        </p:nvSpPr>
        <p:spPr bwMode="blackWhite">
          <a:xfrm>
            <a:off x="602680" y="3140969"/>
            <a:ext cx="8001315" cy="3010450"/>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deSnippets">
    <p:spTree>
      <p:nvGrpSpPr>
        <p:cNvPr id="1" name=""/>
        <p:cNvGrpSpPr/>
        <p:nvPr/>
      </p:nvGrpSpPr>
      <p:grpSpPr>
        <a:xfrm>
          <a:off x="0" y="0"/>
          <a:ext cx="0" cy="0"/>
          <a:chOff x="0" y="0"/>
          <a:chExt cx="0" cy="0"/>
        </a:xfrm>
      </p:grpSpPr>
      <p:sp>
        <p:nvSpPr>
          <p:cNvPr id="22" name="Text Placeholder 12"/>
          <p:cNvSpPr>
            <a:spLocks noGrp="1"/>
          </p:cNvSpPr>
          <p:nvPr>
            <p:ph type="body" sz="quarter" idx="15"/>
          </p:nvPr>
        </p:nvSpPr>
        <p:spPr>
          <a:xfrm>
            <a:off x="611560" y="1494177"/>
            <a:ext cx="8004764" cy="1070904"/>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23" name="Text Placeholder 14"/>
          <p:cNvSpPr>
            <a:spLocks noGrp="1"/>
          </p:cNvSpPr>
          <p:nvPr>
            <p:ph type="body" sz="quarter" idx="16"/>
          </p:nvPr>
        </p:nvSpPr>
        <p:spPr bwMode="blackWhite">
          <a:xfrm>
            <a:off x="611560" y="2630516"/>
            <a:ext cx="8013402" cy="1139423"/>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7"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
        <p:nvSpPr>
          <p:cNvPr id="3" name="Text Placeholder 2"/>
          <p:cNvSpPr>
            <a:spLocks noGrp="1"/>
          </p:cNvSpPr>
          <p:nvPr>
            <p:ph type="body" sz="quarter" idx="17"/>
          </p:nvPr>
        </p:nvSpPr>
        <p:spPr>
          <a:xfrm>
            <a:off x="611262" y="3835374"/>
            <a:ext cx="8013700" cy="1073150"/>
          </a:xfrm>
          <a:prstGeom prst="rect">
            <a:avLst/>
          </a:prstGeom>
        </p:spPr>
        <p:txBody>
          <a:bodyPr/>
          <a:lstStyle>
            <a:lvl1pPr marL="0" indent="0">
              <a:buNone/>
              <a:defRPr lang="en-US" sz="2800" kern="1200" baseline="0" dirty="0">
                <a:solidFill>
                  <a:schemeClr val="tx1"/>
                </a:solidFill>
                <a:latin typeface="Segoe" panose="020B0502040504020203" pitchFamily="34" charset="0"/>
                <a:ea typeface="+mn-ea"/>
                <a:cs typeface="+mn-cs"/>
              </a:defRPr>
            </a:lvl1pPr>
            <a:lvl2pPr marL="342900" indent="-342900">
              <a:defRPr/>
            </a:lvl2pPr>
            <a:lvl3pPr marL="342900" indent="-342900">
              <a:defRPr/>
            </a:lvl3pPr>
            <a:lvl4pPr marL="342900" indent="-342900">
              <a:defRPr/>
            </a:lvl4pPr>
            <a:lvl5pPr marL="342900" indent="-342900">
              <a:defRPr/>
            </a:lvl5pPr>
          </a:lstStyle>
          <a:p>
            <a:pPr marL="342900" lvl="0" indent="-342900" algn="l" defTabSz="914400" rtl="0" eaLnBrk="1" latinLnBrk="0" hangingPunct="1">
              <a:spcBef>
                <a:spcPct val="20000"/>
              </a:spcBef>
              <a:buFontTx/>
              <a:buBlip>
                <a:blip r:embed="rId2"/>
              </a:buBlip>
            </a:pPr>
            <a:r>
              <a:rPr lang="en-US"/>
              <a:t>Click to edit Master text styles</a:t>
            </a:r>
          </a:p>
        </p:txBody>
      </p:sp>
      <p:sp>
        <p:nvSpPr>
          <p:cNvPr id="5" name="Text Placeholder 4"/>
          <p:cNvSpPr>
            <a:spLocks noGrp="1"/>
          </p:cNvSpPr>
          <p:nvPr>
            <p:ph type="body" sz="quarter" idx="18"/>
          </p:nvPr>
        </p:nvSpPr>
        <p:spPr>
          <a:xfrm>
            <a:off x="611262" y="4973959"/>
            <a:ext cx="8013700" cy="1119187"/>
          </a:xfrm>
          <a:prstGeom prst="rect">
            <a:avLst/>
          </a:prstGeom>
          <a:solidFill>
            <a:schemeClr val="accent1">
              <a:alpha val="50000"/>
            </a:schemeClr>
          </a:solidFill>
        </p:spPr>
        <p:txBody>
          <a:bodyPr/>
          <a:lstStyle>
            <a:lvl1pPr marL="0" indent="0">
              <a:defRPr lang="en-US" sz="1800" b="0" kern="1200" dirty="0" smtClean="0">
                <a:solidFill>
                  <a:schemeClr val="tx1"/>
                </a:solidFill>
                <a:latin typeface="Consolas" pitchFamily="49" charset="0"/>
                <a:ea typeface="+mn-ea"/>
                <a:cs typeface="Courier New" pitchFamily="49" charset="0"/>
              </a:defRPr>
            </a:lvl1pPr>
            <a:lvl2pPr marL="0" indent="0">
              <a:defRPr/>
            </a:lvl2pPr>
            <a:lvl3pPr marL="0" indent="0">
              <a:defRPr/>
            </a:lvl3pPr>
            <a:lvl4pPr marL="0" indent="0">
              <a:defRPr/>
            </a:lvl4pPr>
            <a:lvl5pPr marL="0" indent="0">
              <a:defRPr/>
            </a:lvl5pPr>
          </a:lstStyle>
          <a:p>
            <a:pPr marL="342900" lvl="0" indent="-342900" algn="l" defTabSz="914400" rtl="0" eaLnBrk="1" latinLnBrk="0" hangingPunct="1">
              <a:spcBef>
                <a:spcPct val="20000"/>
              </a:spcBef>
              <a:buFont typeface="Arial" pitchFamily="34" charset="0"/>
              <a:buNone/>
            </a:pPr>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TextBox 6"/>
          <p:cNvSpPr txBox="1"/>
          <p:nvPr userDrawn="1"/>
        </p:nvSpPr>
        <p:spPr>
          <a:xfrm>
            <a:off x="1403648" y="2492896"/>
            <a:ext cx="5545108"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1710" y="1988840"/>
            <a:ext cx="1532540" cy="2844235"/>
          </a:xfrm>
          <a:prstGeom prst="rect">
            <a:avLst/>
          </a:prstGeom>
          <a:effectLst>
            <a:outerShdw blurRad="50800" dist="12700" dir="2220000" sx="102000" sy="102000" algn="ctr" rotWithShape="0">
              <a:srgbClr val="000000">
                <a:alpha val="35000"/>
              </a:srgbClr>
            </a:outerShdw>
            <a:softEdge rad="0"/>
          </a:effectLst>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611560" y="1492161"/>
            <a:ext cx="7992690" cy="4673143"/>
          </a:xfrm>
          <a:prstGeom prst="rect">
            <a:avLst/>
          </a:prstGeom>
          <a:no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hasCustomPrompt="1"/>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dirty="0"/>
              <a:t>Agenda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ps">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7380312" y="2348344"/>
            <a:ext cx="1655516" cy="3900056"/>
          </a:xfrm>
          <a:prstGeom prst="rect">
            <a:avLst/>
          </a:prstGeom>
          <a:solidFill>
            <a:schemeClr val="bg1">
              <a:alpha val="69000"/>
            </a:schemeClr>
          </a:solidFill>
        </p:spPr>
        <p:txBody>
          <a:bodyPr>
            <a:normAutofit/>
          </a:bodyPr>
          <a:lstStyle>
            <a:lvl1pPr marL="115888" indent="-115888" algn="l" rtl="0">
              <a:buFont typeface="Arial" pitchFamily="34" charset="0"/>
              <a:buChar char="•"/>
              <a:defRPr sz="1400"/>
            </a:lvl1pPr>
          </a:lstStyle>
          <a:p>
            <a:pPr lvl="0"/>
            <a:r>
              <a:rPr lang="en-US"/>
              <a:t>Click to edit Master text styles</a:t>
            </a:r>
          </a:p>
        </p:txBody>
      </p:sp>
      <p:sp>
        <p:nvSpPr>
          <p:cNvPr id="17" name="Text Placeholder 16"/>
          <p:cNvSpPr>
            <a:spLocks noGrp="1"/>
          </p:cNvSpPr>
          <p:nvPr>
            <p:ph type="body" sz="quarter" idx="16"/>
          </p:nvPr>
        </p:nvSpPr>
        <p:spPr>
          <a:xfrm>
            <a:off x="611560" y="1524000"/>
            <a:ext cx="6553200" cy="4724400"/>
          </a:xfrm>
          <a:prstGeom prst="rect">
            <a:avLst/>
          </a:prstGeom>
          <a:solidFill>
            <a:schemeClr val="bg1">
              <a:alpha val="69000"/>
            </a:schemeClr>
          </a:solidFill>
          <a:ln>
            <a:noFill/>
          </a:ln>
        </p:spPr>
        <p:txBody>
          <a:bodyPr/>
          <a:lstStyle>
            <a:lvl1pPr marL="342900" indent="-342900" algn="l" rtl="0">
              <a:buFontTx/>
              <a:buBlip>
                <a:blip r:embed="rId2"/>
              </a:buBlip>
              <a:defRPr/>
            </a:lvl1pPr>
            <a:lvl2pPr marL="742950" indent="-285750" algn="l" rtl="0">
              <a:buFontTx/>
              <a:buBlip>
                <a:blip r:embed="rId2"/>
              </a:buBlip>
              <a:defRPr/>
            </a:lvl2pPr>
            <a:lvl3pPr marL="1143000" indent="-228600" algn="l" rtl="0">
              <a:buFontTx/>
              <a:buBlip>
                <a:blip r:embed="rId2"/>
              </a:buBlip>
              <a:defRPr/>
            </a:lvl3pPr>
            <a:lvl4pPr marL="1600200" indent="-228600" algn="l" rtl="0">
              <a:buFontTx/>
              <a:buBlip>
                <a:blip r:embed="rId2"/>
              </a:buBlip>
              <a:defRPr/>
            </a:lvl4pPr>
            <a:lvl5pPr marL="2057400" indent="-228600" algn="l" rtl="0">
              <a:buFontTx/>
              <a:buBlip>
                <a:blip r:embed="rId2"/>
              </a:buBlip>
              <a:defRPr/>
            </a:lvl5pPr>
          </a:lstStyle>
          <a:p>
            <a:pPr lvl="0"/>
            <a:r>
              <a:rPr lang="en-US"/>
              <a:t>Click to edit Master text styles</a:t>
            </a:r>
          </a:p>
        </p:txBody>
      </p:sp>
      <p:sp>
        <p:nvSpPr>
          <p:cNvPr id="14" name="TextBox 13"/>
          <p:cNvSpPr txBox="1"/>
          <p:nvPr userDrawn="1"/>
        </p:nvSpPr>
        <p:spPr>
          <a:xfrm>
            <a:off x="7979692" y="1524000"/>
            <a:ext cx="976164" cy="615553"/>
          </a:xfrm>
          <a:prstGeom prst="rect">
            <a:avLst/>
          </a:prstGeom>
          <a:effectLst>
            <a:outerShdw blurRad="50800" dist="12700" dir="2220000" sx="102000" sy="102000" algn="ctr" rotWithShape="0">
              <a:srgbClr val="000000">
                <a:alpha val="35000"/>
              </a:srgbClr>
            </a:outerShdw>
            <a:softEdge rad="0"/>
          </a:effectLst>
        </p:spPr>
        <p:txBody>
          <a:bodyPr vert="horz" wrap="square" lIns="0" tIns="0" rIns="0" bIns="0" rtlCol="0" anchor="t" anchorCtr="0">
            <a:spAutoFit/>
          </a:bodyPr>
          <a:lstStyle>
            <a:lvl1pPr>
              <a:spcBef>
                <a:spcPct val="0"/>
              </a:spcBef>
              <a:buNone/>
              <a:defRPr lang="en-US" sz="4000" b="0" dirty="0" smtClean="0">
                <a:ln w="3175">
                  <a:noFill/>
                </a:ln>
                <a:solidFill>
                  <a:srgbClr val="F08E1B"/>
                </a:solidFill>
                <a:effectLst/>
                <a:latin typeface="Segoe Light" panose="020B0302040504020203" pitchFamily="34" charset="0"/>
                <a:cs typeface="Segoe UI" panose="020B0502040204020203" pitchFamily="34" charset="0"/>
              </a:defRPr>
            </a:lvl1pPr>
          </a:lstStyle>
          <a:p>
            <a:pPr lvl="0"/>
            <a:r>
              <a:rPr lang="en-US" sz="4000" b="1" dirty="0">
                <a:effectLst>
                  <a:outerShdw blurRad="38100" dist="38100" dir="2700000" algn="tl">
                    <a:srgbClr val="000000">
                      <a:alpha val="43137"/>
                    </a:srgbClr>
                  </a:outerShdw>
                </a:effectLst>
                <a:latin typeface="Segoe" panose="020B0502040504020203" pitchFamily="34" charset="0"/>
                <a:cs typeface="Consolas" panose="020B0609020204030204" pitchFamily="49" charset="0"/>
              </a:rPr>
              <a:t>tips</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9090" y="1414674"/>
            <a:ext cx="938110" cy="938110"/>
          </a:xfrm>
          <a:prstGeom prst="rect">
            <a:avLst/>
          </a:prstGeom>
          <a:effectLst>
            <a:outerShdw blurRad="50800" dist="12700" dir="2220000" sx="102000" sy="102000" algn="ctr" rotWithShape="0">
              <a:srgbClr val="000000">
                <a:alpha val="35000"/>
              </a:srgbClr>
            </a:outerShdw>
            <a:softEdge rad="0"/>
          </a:effectLst>
        </p:spPr>
      </p:pic>
      <p:sp>
        <p:nvSpPr>
          <p:cNvPr id="7" name="Title Placeholder 1"/>
          <p:cNvSpPr>
            <a:spLocks noGrp="1"/>
          </p:cNvSpPr>
          <p:nvPr>
            <p:ph type="title" hasCustomPrompt="1"/>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dirty="0"/>
              <a:t>Click to add tips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958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ypical page">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7992888" cy="720000"/>
          </a:xfrm>
        </p:spPr>
        <p:txBody>
          <a:bodyPr vert="horz" lIns="0" tIns="0" rIns="91440" bIns="45720" rtlCol="0" anchor="b" anchorCtr="0">
            <a:norm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idx="1"/>
          </p:nvPr>
        </p:nvSpPr>
        <p:spPr>
          <a:xfrm>
            <a:off x="611560" y="1492161"/>
            <a:ext cx="7992888"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4088" y="1124744"/>
            <a:ext cx="4132746"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475656"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475656" y="2492896"/>
            <a:ext cx="212590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sionLab">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1" name="TextBox 10"/>
          <p:cNvSpPr txBox="1"/>
          <p:nvPr userDrawn="1"/>
        </p:nvSpPr>
        <p:spPr>
          <a:xfrm>
            <a:off x="1547664" y="2492896"/>
            <a:ext cx="3934090" cy="1938992"/>
          </a:xfrm>
          <a:prstGeom prst="rect">
            <a:avLst/>
          </a:prstGeom>
          <a:noFill/>
        </p:spPr>
        <p:txBody>
          <a:bodyPr wrap="none" rtlCol="0">
            <a:spAutoFit/>
          </a:bodyPr>
          <a:lstStyle/>
          <a:p>
            <a:r>
              <a:rPr lang="en-US" sz="6000" b="1" dirty="0">
                <a:solidFill>
                  <a:schemeClr val="tx1">
                    <a:lumMod val="65000"/>
                    <a:lumOff val="35000"/>
                  </a:schemeClr>
                </a:solidFill>
                <a:latin typeface="Segoe Light" panose="020B0302040504020203" pitchFamily="34" charset="0"/>
              </a:rPr>
              <a:t>Conclusion </a:t>
            </a:r>
          </a:p>
          <a:p>
            <a:r>
              <a:rPr lang="en-US" sz="6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14:presetBounceEnd="42000">
                                      <p:stCondLst>
                                        <p:cond delay="500"/>
                                      </p:stCondLst>
                                      <p:childTnLst>
                                        <p:animMotion origin="layout" path="M 0.48837 -1.11111E-6 L -4.44444E-6 -1.11111E-6 " pathEditMode="relative" rAng="0" ptsTypes="AA" p14:bounceEnd="42000">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stCondLst>
                                        <p:cond delay="500"/>
                                      </p:stCondLst>
                                      <p:childTnLst>
                                        <p:animMotion origin="layout" path="M 0.48837 -1.11111E-6 L -4.44444E-6 -1.11111E-6 " pathEditMode="relative" rAng="0" ptsTypes="AA">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clusionLab">
    <p:spTree>
      <p:nvGrpSpPr>
        <p:cNvPr id="1" name=""/>
        <p:cNvGrpSpPr/>
        <p:nvPr/>
      </p:nvGrpSpPr>
      <p:grpSpPr>
        <a:xfrm>
          <a:off x="0" y="0"/>
          <a:ext cx="0" cy="0"/>
          <a:chOff x="0" y="0"/>
          <a:chExt cx="0" cy="0"/>
        </a:xfrm>
      </p:grpSpPr>
      <p:sp>
        <p:nvSpPr>
          <p:cNvPr id="13" name="TextBox 12"/>
          <p:cNvSpPr txBox="1"/>
          <p:nvPr userDrawn="1"/>
        </p:nvSpPr>
        <p:spPr>
          <a:xfrm>
            <a:off x="827584" y="2492896"/>
            <a:ext cx="492314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Final</a:t>
            </a:r>
            <a:r>
              <a:rPr lang="en-US" sz="10000" b="1" baseline="0" dirty="0">
                <a:solidFill>
                  <a:schemeClr val="tx1">
                    <a:lumMod val="65000"/>
                    <a:lumOff val="35000"/>
                  </a:schemeClr>
                </a:solidFill>
                <a:latin typeface="Segoe Light" panose="020B0302040504020203" pitchFamily="34" charset="0"/>
              </a:rPr>
              <a:t> </a:t>
            </a:r>
            <a:r>
              <a:rPr lang="en-US" sz="10000" b="1" dirty="0">
                <a:solidFill>
                  <a:schemeClr val="tx1">
                    <a:lumMod val="65000"/>
                    <a:lumOff val="35000"/>
                  </a:schemeClr>
                </a:solidFill>
                <a:latin typeface="Segoe Light" panose="020B0302040504020203" pitchFamily="34" charset="0"/>
              </a:rPr>
              <a:t>Lab</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48837 2.59259E-6 L -3.33333E-6 2.59259E-6 " pathEditMode="relative" rAng="0" ptsTypes="AA" p14:bounceEnd="42000">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48837 2.59259E-6 L -3.33333E-6 2.59259E-6 " pathEditMode="relative" rAng="0" ptsTypes="AA">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602680" y="1492161"/>
            <a:ext cx="8001315"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611560" y="1494000"/>
            <a:ext cx="799269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602680" y="3873731"/>
            <a:ext cx="8001315"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1560" y="476672"/>
            <a:ext cx="8424268" cy="1015489"/>
          </a:xfrm>
          <a:prstGeom prst="rect">
            <a:avLst/>
          </a:prstGeom>
          <a:ln>
            <a:noFill/>
          </a:ln>
          <a:effectLst/>
        </p:spPr>
        <p:txBody>
          <a:bodyPr vert="horz" lIns="0" tIns="0" rIns="91440" bIns="45720" rtlCol="0" anchor="t" anchorCtr="0">
            <a:normAutofit/>
          </a:bodyPr>
          <a:lstStyle/>
          <a:p>
            <a:endParaRPr lang="en-US" dirty="0"/>
          </a:p>
        </p:txBody>
      </p:sp>
      <p:cxnSp>
        <p:nvCxnSpPr>
          <p:cNvPr id="3" name="Straight Connector 2"/>
          <p:cNvCxnSpPr/>
          <p:nvPr userDrawn="1"/>
        </p:nvCxnSpPr>
        <p:spPr>
          <a:xfrm flipV="1">
            <a:off x="611188" y="6309320"/>
            <a:ext cx="7951904" cy="157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73" r:id="rId2"/>
    <p:sldLayoutId id="2147483650" r:id="rId3"/>
    <p:sldLayoutId id="2147483651" r:id="rId4"/>
    <p:sldLayoutId id="2147483668" r:id="rId5"/>
    <p:sldLayoutId id="2147483669" r:id="rId6"/>
    <p:sldLayoutId id="2147483672" r:id="rId7"/>
    <p:sldLayoutId id="2147483660" r:id="rId8"/>
    <p:sldLayoutId id="2147483661" r:id="rId9"/>
    <p:sldLayoutId id="2147483670" r:id="rId10"/>
    <p:sldLayoutId id="2147483671" r:id="rId11"/>
    <p:sldLayoutId id="2147483662" r:id="rId12"/>
    <p:sldLayoutId id="2147483663" r:id="rId13"/>
    <p:sldLayoutId id="2147483666" r:id="rId14"/>
    <p:sldLayoutId id="2147483665" r:id="rId15"/>
    <p:sldLayoutId id="2147483654" r:id="rId16"/>
  </p:sldLayoutIdLst>
  <p:hf hdr="0" dt="0"/>
  <p:txStyles>
    <p:titleStyle>
      <a:lvl1pPr algn="l" defTabSz="914400" rtl="1" eaLnBrk="1" latinLnBrk="0" hangingPunct="1">
        <a:spcBef>
          <a:spcPct val="0"/>
        </a:spcBef>
        <a:buNone/>
        <a:defRPr lang="en-US" sz="4000" b="0" kern="1200" dirty="0" smtClean="0">
          <a:ln w="3175">
            <a:noFill/>
          </a:ln>
          <a:solidFill>
            <a:srgbClr val="F08E1B"/>
          </a:solidFill>
          <a:effectLst/>
          <a:latin typeface="Segoe Light" panose="020B0302040504020203" pitchFamily="34" charset="0"/>
          <a:ea typeface="+mn-ea"/>
          <a:cs typeface="Segoe UI" panose="020B0502040204020203" pitchFamily="34" charset="0"/>
        </a:defRPr>
      </a:lvl1pPr>
    </p:titleStyle>
    <p:bodyStyle>
      <a:lvl1pPr marL="342900" indent="-34290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064" userDrawn="1">
          <p15:clr>
            <a:srgbClr val="F26B43"/>
          </p15:clr>
        </p15:guide>
        <p15:guide id="3" pos="54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tools.ietf.org/html/rfc7519"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0537" y="2055118"/>
            <a:ext cx="7388072" cy="1085850"/>
          </a:xfrm>
        </p:spPr>
        <p:txBody>
          <a:bodyPr/>
          <a:lstStyle/>
          <a:p>
            <a:r>
              <a:rPr lang="en-US" dirty="0" err="1"/>
              <a:t>Dovi</a:t>
            </a:r>
            <a:r>
              <a:rPr lang="en-US" dirty="0"/>
              <a:t> Perla</a:t>
            </a:r>
            <a:endParaRPr lang="he-IL" dirty="0"/>
          </a:p>
        </p:txBody>
      </p:sp>
      <p:sp>
        <p:nvSpPr>
          <p:cNvPr id="3" name="Text Placeholder 2"/>
          <p:cNvSpPr>
            <a:spLocks noGrp="1"/>
          </p:cNvSpPr>
          <p:nvPr>
            <p:ph type="body" sz="quarter" idx="4294967295"/>
          </p:nvPr>
        </p:nvSpPr>
        <p:spPr>
          <a:xfrm>
            <a:off x="467544" y="2852936"/>
            <a:ext cx="7388225" cy="1362075"/>
          </a:xfrm>
          <a:prstGeom prst="rect">
            <a:avLst/>
          </a:prstGeom>
        </p:spPr>
        <p:txBody>
          <a:bodyPr/>
          <a:lstStyle/>
          <a:p>
            <a:pPr marL="0" indent="0" algn="l" rtl="0">
              <a:buNone/>
            </a:pPr>
            <a:r>
              <a:rPr lang="en-US" sz="3400" dirty="0">
                <a:solidFill>
                  <a:srgbClr val="262E64"/>
                </a:solidFill>
                <a:latin typeface="Segoe UI Semilight" panose="020B0402040204020203" pitchFamily="34" charset="0"/>
                <a:cs typeface="Segoe UI Semilight" panose="020B0402040204020203" pitchFamily="34" charset="0"/>
              </a:rPr>
              <a:t>Authentication with JWT for modern web applications</a:t>
            </a:r>
            <a:endParaRPr lang="he-IL" sz="3400" dirty="0">
              <a:solidFill>
                <a:srgbClr val="262E64"/>
              </a:solidFill>
              <a:latin typeface="Segoe UI Semilight" panose="020B0402040204020203" pitchFamily="34" charset="0"/>
              <a:cs typeface="Segoe UI Semilight" panose="020B0402040204020203" pitchFamily="34" charset="0"/>
            </a:endParaRPr>
          </a:p>
        </p:txBody>
      </p:sp>
      <p:pic>
        <p:nvPicPr>
          <p:cNvPr id="6" name="Picture 5"/>
          <p:cNvPicPr>
            <a:picLocks noChangeAspect="1"/>
          </p:cNvPicPr>
          <p:nvPr/>
        </p:nvPicPr>
        <p:blipFill>
          <a:blip r:embed="rId2"/>
          <a:stretch>
            <a:fillRect/>
          </a:stretch>
        </p:blipFill>
        <p:spPr>
          <a:xfrm>
            <a:off x="5292080" y="981075"/>
            <a:ext cx="1224136" cy="287685"/>
          </a:xfrm>
          <a:prstGeom prst="rect">
            <a:avLst/>
          </a:prstGeom>
        </p:spPr>
      </p:pic>
      <p:pic>
        <p:nvPicPr>
          <p:cNvPr id="7" name="Picture 6"/>
          <p:cNvPicPr>
            <a:picLocks noChangeAspect="1"/>
          </p:cNvPicPr>
          <p:nvPr/>
        </p:nvPicPr>
        <p:blipFill>
          <a:blip r:embed="rId3"/>
          <a:stretch>
            <a:fillRect/>
          </a:stretch>
        </p:blipFill>
        <p:spPr>
          <a:xfrm>
            <a:off x="6516216" y="958229"/>
            <a:ext cx="216025" cy="310531"/>
          </a:xfrm>
          <a:prstGeom prst="rect">
            <a:avLst/>
          </a:prstGeom>
        </p:spPr>
      </p:pic>
      <p:pic>
        <p:nvPicPr>
          <p:cNvPr id="10" name="Picture 9"/>
          <p:cNvPicPr>
            <a:picLocks noChangeAspect="1"/>
          </p:cNvPicPr>
          <p:nvPr/>
        </p:nvPicPr>
        <p:blipFill>
          <a:blip r:embed="rId4"/>
          <a:stretch>
            <a:fillRect/>
          </a:stretch>
        </p:blipFill>
        <p:spPr>
          <a:xfrm>
            <a:off x="6761211" y="1040439"/>
            <a:ext cx="665392" cy="228321"/>
          </a:xfrm>
          <a:prstGeom prst="rect">
            <a:avLst/>
          </a:prstGeom>
        </p:spPr>
      </p:pic>
    </p:spTree>
    <p:extLst>
      <p:ext uri="{BB962C8B-B14F-4D97-AF65-F5344CB8AC3E}">
        <p14:creationId xmlns:p14="http://schemas.microsoft.com/office/powerpoint/2010/main" val="3041998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he-IL" dirty="0"/>
          </a:p>
        </p:txBody>
      </p:sp>
    </p:spTree>
    <p:extLst>
      <p:ext uri="{BB962C8B-B14F-4D97-AF65-F5344CB8AC3E}">
        <p14:creationId xmlns:p14="http://schemas.microsoft.com/office/powerpoint/2010/main" val="182597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OAuth2?</a:t>
            </a:r>
            <a:endParaRPr lang="he-IL" dirty="0"/>
          </a:p>
        </p:txBody>
      </p:sp>
      <p:sp>
        <p:nvSpPr>
          <p:cNvPr id="3" name="Content Placeholder 2"/>
          <p:cNvSpPr>
            <a:spLocks noGrp="1"/>
          </p:cNvSpPr>
          <p:nvPr>
            <p:ph idx="1"/>
          </p:nvPr>
        </p:nvSpPr>
        <p:spPr/>
        <p:txBody>
          <a:bodyPr/>
          <a:lstStyle/>
          <a:p>
            <a:r>
              <a:rPr lang="en-US" dirty="0"/>
              <a:t> Version 2 of the OAuth protocol </a:t>
            </a:r>
          </a:p>
          <a:p>
            <a:r>
              <a:rPr lang="en-US" dirty="0"/>
              <a:t>This protocol allows third-party applications to grant limited access to an HTTP service, either on behalf of a resource owner or by allowing the third-party application to obtain access on its own behalf.</a:t>
            </a:r>
            <a:endParaRPr lang="he-IL" dirty="0"/>
          </a:p>
        </p:txBody>
      </p:sp>
      <p:pic>
        <p:nvPicPr>
          <p:cNvPr id="4" name="Picture 3"/>
          <p:cNvPicPr>
            <a:picLocks noChangeAspect="1"/>
          </p:cNvPicPr>
          <p:nvPr/>
        </p:nvPicPr>
        <p:blipFill>
          <a:blip r:embed="rId2"/>
          <a:stretch>
            <a:fillRect/>
          </a:stretch>
        </p:blipFill>
        <p:spPr>
          <a:xfrm>
            <a:off x="7020272" y="453936"/>
            <a:ext cx="1009650" cy="1038225"/>
          </a:xfrm>
          <a:prstGeom prst="rect">
            <a:avLst/>
          </a:prstGeom>
        </p:spPr>
      </p:pic>
    </p:spTree>
    <p:extLst>
      <p:ext uri="{BB962C8B-B14F-4D97-AF65-F5344CB8AC3E}">
        <p14:creationId xmlns:p14="http://schemas.microsoft.com/office/powerpoint/2010/main" val="2106744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Authorization grant types</a:t>
            </a:r>
            <a:endParaRPr lang="he-IL" dirty="0"/>
          </a:p>
        </p:txBody>
      </p:sp>
      <p:sp>
        <p:nvSpPr>
          <p:cNvPr id="3" name="Content Placeholder 2"/>
          <p:cNvSpPr>
            <a:spLocks noGrp="1"/>
          </p:cNvSpPr>
          <p:nvPr>
            <p:ph idx="1"/>
          </p:nvPr>
        </p:nvSpPr>
        <p:spPr/>
        <p:txBody>
          <a:bodyPr/>
          <a:lstStyle/>
          <a:p>
            <a:r>
              <a:rPr lang="en-US" dirty="0"/>
              <a:t>OAuth2 defines 4 grant types depending on the location and the nature of the client involved in obtaining an access token.</a:t>
            </a:r>
            <a:endParaRPr lang="he-IL" dirty="0"/>
          </a:p>
          <a:p>
            <a:r>
              <a:rPr lang="en-US" dirty="0"/>
              <a:t>Authorization Code Grant</a:t>
            </a:r>
          </a:p>
          <a:p>
            <a:r>
              <a:rPr lang="en-US" dirty="0"/>
              <a:t>Implicit Grant</a:t>
            </a:r>
          </a:p>
          <a:p>
            <a:r>
              <a:rPr lang="en-US" dirty="0"/>
              <a:t>Resource Owner Password Credentials Grant</a:t>
            </a:r>
          </a:p>
          <a:p>
            <a:r>
              <a:rPr lang="en-US" dirty="0"/>
              <a:t>Client Credentials Grant</a:t>
            </a:r>
            <a:endParaRPr lang="he-IL" dirty="0"/>
          </a:p>
          <a:p>
            <a:endParaRPr lang="he-IL" dirty="0"/>
          </a:p>
        </p:txBody>
      </p:sp>
    </p:spTree>
    <p:extLst>
      <p:ext uri="{BB962C8B-B14F-4D97-AF65-F5344CB8AC3E}">
        <p14:creationId xmlns:p14="http://schemas.microsoft.com/office/powerpoint/2010/main" val="3580218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Tokens</a:t>
            </a:r>
            <a:endParaRPr lang="he-IL" dirty="0"/>
          </a:p>
        </p:txBody>
      </p:sp>
      <p:sp>
        <p:nvSpPr>
          <p:cNvPr id="3" name="Content Placeholder 2"/>
          <p:cNvSpPr>
            <a:spLocks noGrp="1"/>
          </p:cNvSpPr>
          <p:nvPr>
            <p:ph idx="1"/>
          </p:nvPr>
        </p:nvSpPr>
        <p:spPr/>
        <p:txBody>
          <a:bodyPr/>
          <a:lstStyle/>
          <a:p>
            <a:r>
              <a:rPr lang="en-US" dirty="0"/>
              <a:t>Tokens are random strings generated by the authorization server and are issued when the client requests them.</a:t>
            </a:r>
            <a:endParaRPr lang="he-IL" dirty="0"/>
          </a:p>
          <a:p>
            <a:pPr lvl="1"/>
            <a:r>
              <a:rPr lang="en-US" b="1" dirty="0"/>
              <a:t>Access Token</a:t>
            </a:r>
            <a:endParaRPr lang="he-IL" b="1" dirty="0"/>
          </a:p>
          <a:p>
            <a:pPr lvl="1"/>
            <a:r>
              <a:rPr lang="en-US" b="1" dirty="0"/>
              <a:t>Refresh Token</a:t>
            </a:r>
            <a:endParaRPr lang="he-IL" b="1" dirty="0"/>
          </a:p>
          <a:p>
            <a:r>
              <a:rPr lang="en-US" b="1" dirty="0"/>
              <a:t>Scope </a:t>
            </a:r>
            <a:r>
              <a:rPr lang="en-US" dirty="0"/>
              <a:t>is a parameter used to limit the rights of the access token.</a:t>
            </a:r>
            <a:endParaRPr lang="he-IL" dirty="0"/>
          </a:p>
          <a:p>
            <a:endParaRPr lang="he-IL" dirty="0"/>
          </a:p>
        </p:txBody>
      </p:sp>
    </p:spTree>
    <p:extLst>
      <p:ext uri="{BB962C8B-B14F-4D97-AF65-F5344CB8AC3E}">
        <p14:creationId xmlns:p14="http://schemas.microsoft.com/office/powerpoint/2010/main" val="2182881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or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39552" y="764704"/>
            <a:ext cx="8321727" cy="252677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611560" y="3501007"/>
            <a:ext cx="7992888" cy="2639353"/>
          </a:xfrm>
        </p:spPr>
        <p:txBody>
          <a:bodyPr/>
          <a:lstStyle/>
          <a:p>
            <a:endParaRPr lang="en-US" dirty="0"/>
          </a:p>
          <a:p>
            <a:pPr lvl="1"/>
            <a:endParaRPr lang="he-IL" dirty="0"/>
          </a:p>
        </p:txBody>
      </p:sp>
      <p:sp>
        <p:nvSpPr>
          <p:cNvPr id="6" name="Content Placeholder 2"/>
          <p:cNvSpPr txBox="1">
            <a:spLocks/>
          </p:cNvSpPr>
          <p:nvPr/>
        </p:nvSpPr>
        <p:spPr>
          <a:xfrm>
            <a:off x="611560" y="3501007"/>
            <a:ext cx="7992888" cy="2639354"/>
          </a:xfrm>
          <a:prstGeom prst="rect">
            <a:avLst/>
          </a:prstGeom>
        </p:spPr>
        <p:txBody>
          <a:bodyPr lIns="0">
            <a:normAutofit/>
          </a:bodyPr>
          <a:lstStyle>
            <a:lvl1pPr marL="342900" indent="-342900" algn="l" defTabSz="914400" rtl="0" eaLnBrk="1" latinLnBrk="0" hangingPunct="1">
              <a:spcBef>
                <a:spcPct val="20000"/>
              </a:spcBef>
              <a:buFontTx/>
              <a:buBlip>
                <a:blip r:embed="rId3"/>
              </a:buBlip>
              <a:defRPr sz="2800" kern="1200">
                <a:solidFill>
                  <a:schemeClr val="tx1"/>
                </a:solidFill>
                <a:latin typeface="Segoe" panose="020B0502040504020203" pitchFamily="34" charset="0"/>
                <a:ea typeface="+mn-ea"/>
                <a:cs typeface="+mn-cs"/>
              </a:defRPr>
            </a:lvl1pPr>
            <a:lvl2pPr marL="742950" indent="-285750" algn="l" defTabSz="914400" rtl="0" eaLnBrk="1" latinLnBrk="0" hangingPunct="1">
              <a:spcBef>
                <a:spcPct val="20000"/>
              </a:spcBef>
              <a:buFontTx/>
              <a:buBlip>
                <a:blip r:embed="rId3"/>
              </a:buBlip>
              <a:defRPr sz="2400" kern="1200">
                <a:solidFill>
                  <a:schemeClr val="tx1"/>
                </a:solidFill>
                <a:latin typeface="Segoe" panose="020B0502040504020203" pitchFamily="34" charset="0"/>
                <a:ea typeface="+mn-ea"/>
                <a:cs typeface="+mn-cs"/>
              </a:defRPr>
            </a:lvl2pPr>
            <a:lvl3pPr marL="1143000" indent="-228600" algn="l" defTabSz="914400" rtl="0" eaLnBrk="1" latinLnBrk="0" hangingPunct="1">
              <a:spcBef>
                <a:spcPct val="20000"/>
              </a:spcBef>
              <a:buFontTx/>
              <a:buBlip>
                <a:blip r:embed="rId3"/>
              </a:buBlip>
              <a:defRPr sz="2000" kern="1200">
                <a:solidFill>
                  <a:schemeClr val="tx1"/>
                </a:solidFill>
                <a:latin typeface="Segoe" panose="020B0502040504020203" pitchFamily="34" charset="0"/>
                <a:ea typeface="+mn-ea"/>
                <a:cs typeface="+mn-cs"/>
              </a:defRPr>
            </a:lvl3pPr>
            <a:lvl4pPr marL="1600200" indent="-228600" algn="l" defTabSz="914400" rtl="0" eaLnBrk="1" latinLnBrk="0" hangingPunct="1">
              <a:spcBef>
                <a:spcPct val="20000"/>
              </a:spcBef>
              <a:buFontTx/>
              <a:buBlip>
                <a:blip r:embed="rId3"/>
              </a:buBlip>
              <a:defRPr sz="1800" kern="1200">
                <a:solidFill>
                  <a:schemeClr val="tx1"/>
                </a:solidFill>
                <a:latin typeface="Segoe" panose="020B0502040504020203" pitchFamily="34" charset="0"/>
                <a:ea typeface="+mn-ea"/>
                <a:cs typeface="+mn-cs"/>
              </a:defRPr>
            </a:lvl4pPr>
            <a:lvl5pPr marL="2057400" indent="-228600" algn="l" defTabSz="914400" rtl="0" eaLnBrk="1" latinLnBrk="0" hangingPunct="1">
              <a:spcBef>
                <a:spcPct val="20000"/>
              </a:spcBef>
              <a:buFontTx/>
              <a:buBlip>
                <a:blip r:embed="rId3"/>
              </a:buBlip>
              <a:defRPr sz="1800" kern="1200">
                <a:solidFill>
                  <a:schemeClr val="tx1"/>
                </a:solidFill>
                <a:latin typeface="Segoe" panose="020B0502040504020203" pitchFamily="34" charset="0"/>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External login</a:t>
            </a:r>
          </a:p>
          <a:p>
            <a:r>
              <a:rPr lang="en-US" dirty="0"/>
              <a:t>Refresh Token</a:t>
            </a:r>
          </a:p>
          <a:p>
            <a:r>
              <a:rPr lang="en-US" dirty="0"/>
              <a:t>Two Factor</a:t>
            </a:r>
          </a:p>
          <a:p>
            <a:r>
              <a:rPr lang="en-US" dirty="0"/>
              <a:t>https://auth0.com/</a:t>
            </a:r>
          </a:p>
          <a:p>
            <a:endParaRPr lang="en-US" dirty="0"/>
          </a:p>
          <a:p>
            <a:pPr lvl="1"/>
            <a:endParaRPr lang="he-IL" dirty="0"/>
          </a:p>
        </p:txBody>
      </p:sp>
    </p:spTree>
    <p:extLst>
      <p:ext uri="{BB962C8B-B14F-4D97-AF65-F5344CB8AC3E}">
        <p14:creationId xmlns:p14="http://schemas.microsoft.com/office/powerpoint/2010/main" val="214313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Refresh Tokens - Benefits</a:t>
            </a:r>
            <a:endParaRPr lang="he-IL" dirty="0"/>
          </a:p>
        </p:txBody>
      </p:sp>
      <p:sp>
        <p:nvSpPr>
          <p:cNvPr id="3" name="Content Placeholder 2"/>
          <p:cNvSpPr>
            <a:spLocks noGrp="1"/>
          </p:cNvSpPr>
          <p:nvPr>
            <p:ph idx="1"/>
          </p:nvPr>
        </p:nvSpPr>
        <p:spPr/>
        <p:txBody>
          <a:bodyPr/>
          <a:lstStyle/>
          <a:p>
            <a:r>
              <a:rPr lang="en-US" dirty="0"/>
              <a:t>Updating access token content</a:t>
            </a:r>
          </a:p>
          <a:p>
            <a:r>
              <a:rPr lang="en-US" dirty="0"/>
              <a:t>Revoking access from authenticated users</a:t>
            </a:r>
          </a:p>
          <a:p>
            <a:r>
              <a:rPr lang="en-US" dirty="0"/>
              <a:t>No need to store or ask for username and password</a:t>
            </a:r>
            <a:endParaRPr lang="he-IL" dirty="0"/>
          </a:p>
        </p:txBody>
      </p:sp>
    </p:spTree>
    <p:extLst>
      <p:ext uri="{BB962C8B-B14F-4D97-AF65-F5344CB8AC3E}">
        <p14:creationId xmlns:p14="http://schemas.microsoft.com/office/powerpoint/2010/main" val="617590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Refresh Tokens - Architecture</a:t>
            </a:r>
            <a:endParaRPr lang="he-IL" dirty="0"/>
          </a:p>
        </p:txBody>
      </p:sp>
      <p:pic>
        <p:nvPicPr>
          <p:cNvPr id="1026" name="Picture 2" descr="Image result for refresh tok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16832"/>
            <a:ext cx="7420053"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494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Summery</a:t>
            </a:r>
          </a:p>
        </p:txBody>
      </p:sp>
      <p:sp>
        <p:nvSpPr>
          <p:cNvPr id="3" name="Content Placeholder 2"/>
          <p:cNvSpPr>
            <a:spLocks noGrp="1"/>
          </p:cNvSpPr>
          <p:nvPr>
            <p:ph idx="1"/>
          </p:nvPr>
        </p:nvSpPr>
        <p:spPr/>
        <p:txBody>
          <a:bodyPr/>
          <a:lstStyle/>
          <a:p>
            <a:r>
              <a:rPr lang="en-US" dirty="0"/>
              <a:t>JWT provide new way to authentication and authorization users in web apps</a:t>
            </a:r>
          </a:p>
          <a:p>
            <a:r>
              <a:rPr lang="en-US" altLang="en-US" dirty="0"/>
              <a:t>New client web apps working against the web </a:t>
            </a:r>
            <a:r>
              <a:rPr lang="en-US" altLang="en-US" dirty="0" err="1"/>
              <a:t>api’s</a:t>
            </a:r>
            <a:r>
              <a:rPr lang="en-US" altLang="en-US" dirty="0"/>
              <a:t> to consume data</a:t>
            </a:r>
          </a:p>
          <a:p>
            <a:r>
              <a:rPr lang="en-US" altLang="en-US" dirty="0"/>
              <a:t>We protect the web </a:t>
            </a:r>
            <a:r>
              <a:rPr lang="en-US" altLang="en-US" dirty="0" err="1"/>
              <a:t>api</a:t>
            </a:r>
            <a:r>
              <a:rPr lang="en-US" altLang="en-US" dirty="0"/>
              <a:t> resources with access token and refresh token are kept in saved cookies</a:t>
            </a:r>
          </a:p>
        </p:txBody>
      </p:sp>
    </p:spTree>
    <p:extLst>
      <p:ext uri="{BB962C8B-B14F-4D97-AF65-F5344CB8AC3E}">
        <p14:creationId xmlns:p14="http://schemas.microsoft.com/office/powerpoint/2010/main" val="229448893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Image result for thank yo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052736"/>
            <a:ext cx="5611688" cy="4318369"/>
          </a:xfrm>
          <a:prstGeom prst="rect">
            <a:avLst/>
          </a:prstGeom>
        </p:spPr>
      </p:pic>
    </p:spTree>
    <p:extLst>
      <p:ext uri="{BB962C8B-B14F-4D97-AF65-F5344CB8AC3E}">
        <p14:creationId xmlns:p14="http://schemas.microsoft.com/office/powerpoint/2010/main" val="79171322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800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Authentication with session</a:t>
            </a:r>
            <a:br>
              <a:rPr lang="en-US" dirty="0"/>
            </a:br>
            <a:endParaRPr lang="he-IL" dirty="0"/>
          </a:p>
        </p:txBody>
      </p:sp>
      <p:pic>
        <p:nvPicPr>
          <p:cNvPr id="3" name="Picture 2"/>
          <p:cNvPicPr>
            <a:picLocks noChangeAspect="1"/>
          </p:cNvPicPr>
          <p:nvPr/>
        </p:nvPicPr>
        <p:blipFill>
          <a:blip r:embed="rId2"/>
          <a:stretch>
            <a:fillRect/>
          </a:stretch>
        </p:blipFill>
        <p:spPr>
          <a:xfrm>
            <a:off x="2281237" y="871537"/>
            <a:ext cx="4581525" cy="5114925"/>
          </a:xfrm>
          <a:prstGeom prst="rect">
            <a:avLst/>
          </a:prstGeom>
        </p:spPr>
      </p:pic>
    </p:spTree>
    <p:extLst>
      <p:ext uri="{BB962C8B-B14F-4D97-AF65-F5344CB8AC3E}">
        <p14:creationId xmlns:p14="http://schemas.microsoft.com/office/powerpoint/2010/main" val="403757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Disadvantages of Session-Based Authentication</a:t>
            </a:r>
            <a:endParaRPr lang="he-IL" dirty="0"/>
          </a:p>
        </p:txBody>
      </p:sp>
      <p:sp>
        <p:nvSpPr>
          <p:cNvPr id="3" name="Content Placeholder 2"/>
          <p:cNvSpPr>
            <a:spLocks noGrp="1"/>
          </p:cNvSpPr>
          <p:nvPr>
            <p:ph idx="1"/>
          </p:nvPr>
        </p:nvSpPr>
        <p:spPr/>
        <p:txBody>
          <a:bodyPr/>
          <a:lstStyle/>
          <a:p>
            <a:r>
              <a:rPr lang="en-US" dirty="0"/>
              <a:t>Dependency between the client and server</a:t>
            </a:r>
          </a:p>
          <a:p>
            <a:r>
              <a:rPr lang="en-US" dirty="0"/>
              <a:t>Sticky cookie</a:t>
            </a:r>
          </a:p>
          <a:p>
            <a:r>
              <a:rPr lang="en-US" dirty="0"/>
              <a:t>Working with Clusters with sheared database</a:t>
            </a:r>
          </a:p>
          <a:p>
            <a:r>
              <a:rPr lang="en-US" dirty="0"/>
              <a:t>Urgent calls to database</a:t>
            </a:r>
          </a:p>
          <a:p>
            <a:r>
              <a:rPr lang="en-US" dirty="0"/>
              <a:t>Extra data saved on Session</a:t>
            </a:r>
            <a:endParaRPr lang="he-IL" dirty="0"/>
          </a:p>
        </p:txBody>
      </p:sp>
    </p:spTree>
    <p:extLst>
      <p:ext uri="{BB962C8B-B14F-4D97-AF65-F5344CB8AC3E}">
        <p14:creationId xmlns:p14="http://schemas.microsoft.com/office/powerpoint/2010/main" val="180122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JSON Web Tokens</a:t>
            </a:r>
            <a:endParaRPr lang="he-IL" dirty="0"/>
          </a:p>
        </p:txBody>
      </p:sp>
      <p:sp>
        <p:nvSpPr>
          <p:cNvPr id="3" name="Content Placeholder 2"/>
          <p:cNvSpPr>
            <a:spLocks noGrp="1"/>
          </p:cNvSpPr>
          <p:nvPr>
            <p:ph idx="1"/>
          </p:nvPr>
        </p:nvSpPr>
        <p:spPr>
          <a:xfrm>
            <a:off x="611560" y="952252"/>
            <a:ext cx="7992888" cy="5284316"/>
          </a:xfrm>
        </p:spPr>
        <p:txBody>
          <a:bodyPr>
            <a:normAutofit fontScale="92500"/>
          </a:bodyPr>
          <a:lstStyle/>
          <a:p>
            <a:endParaRPr lang="en-US" dirty="0"/>
          </a:p>
          <a:p>
            <a:r>
              <a:rPr lang="en-US" b="1" dirty="0"/>
              <a:t>What is JSON Web Token?</a:t>
            </a:r>
          </a:p>
          <a:p>
            <a:pPr lvl="1"/>
            <a:r>
              <a:rPr lang="en-US" dirty="0"/>
              <a:t>Open standard (</a:t>
            </a:r>
            <a:r>
              <a:rPr lang="en-US" dirty="0">
                <a:hlinkClick r:id="rId2"/>
              </a:rPr>
              <a:t>RFC 7519</a:t>
            </a:r>
            <a:r>
              <a:rPr lang="en-US" dirty="0"/>
              <a:t>) that defines a compact and self-contained way for securely transmitting information.</a:t>
            </a:r>
          </a:p>
          <a:p>
            <a:pPr lvl="1"/>
            <a:r>
              <a:rPr lang="en-US" dirty="0"/>
              <a:t>JWTs can be signed using a secret (with the HMAC algorithm) or a public/private key pair using RSA.</a:t>
            </a:r>
          </a:p>
          <a:p>
            <a:pPr lvl="1"/>
            <a:r>
              <a:rPr lang="en-US" dirty="0"/>
              <a:t>Compact: Because of their smaller size, JWTs can be sent through a URL, POST parameter, or inside an HTTP header. Additionally, the smaller size means transmission is fast.</a:t>
            </a:r>
          </a:p>
          <a:p>
            <a:pPr lvl="1"/>
            <a:r>
              <a:rPr lang="en-US" dirty="0"/>
              <a:t>Self-contained: The payload contains all the required information about the user, avoiding the need to query the database more than once.</a:t>
            </a:r>
          </a:p>
          <a:p>
            <a:endParaRPr lang="he-IL" dirty="0"/>
          </a:p>
          <a:p>
            <a:pPr marL="0" indent="0">
              <a:buNone/>
            </a:pPr>
            <a:endParaRPr lang="he-IL" dirty="0"/>
          </a:p>
          <a:p>
            <a:endParaRPr lang="he-IL" dirty="0"/>
          </a:p>
        </p:txBody>
      </p:sp>
      <p:pic>
        <p:nvPicPr>
          <p:cNvPr id="4" name="Picture 3"/>
          <p:cNvPicPr>
            <a:picLocks noChangeAspect="1"/>
          </p:cNvPicPr>
          <p:nvPr/>
        </p:nvPicPr>
        <p:blipFill>
          <a:blip r:embed="rId3"/>
          <a:stretch>
            <a:fillRect/>
          </a:stretch>
        </p:blipFill>
        <p:spPr>
          <a:xfrm>
            <a:off x="5796136" y="260980"/>
            <a:ext cx="2895600" cy="1295400"/>
          </a:xfrm>
          <a:prstGeom prst="rect">
            <a:avLst/>
          </a:prstGeom>
        </p:spPr>
      </p:pic>
    </p:spTree>
    <p:extLst>
      <p:ext uri="{BB962C8B-B14F-4D97-AF65-F5344CB8AC3E}">
        <p14:creationId xmlns:p14="http://schemas.microsoft.com/office/powerpoint/2010/main" val="249206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BC604AC-24E1-4062-91E5-8C0E8F2A1828}"/>
              </a:ext>
            </a:extLst>
          </p:cNvPr>
          <p:cNvSpPr>
            <a:spLocks noGrp="1"/>
          </p:cNvSpPr>
          <p:nvPr>
            <p:ph type="title"/>
          </p:nvPr>
        </p:nvSpPr>
        <p:spPr/>
        <p:txBody>
          <a:bodyPr/>
          <a:lstStyle/>
          <a:p>
            <a:r>
              <a:rPr lang="en-US" dirty="0"/>
              <a:t> Advantages of </a:t>
            </a:r>
            <a:r>
              <a:rPr lang="en-US" dirty="0" err="1"/>
              <a:t>jwt</a:t>
            </a:r>
            <a:r>
              <a:rPr lang="he-IL" dirty="0"/>
              <a:t>  </a:t>
            </a:r>
          </a:p>
        </p:txBody>
      </p:sp>
      <p:sp>
        <p:nvSpPr>
          <p:cNvPr id="3" name="מציין מיקום תוכן 2">
            <a:extLst>
              <a:ext uri="{FF2B5EF4-FFF2-40B4-BE49-F238E27FC236}">
                <a16:creationId xmlns:a16="http://schemas.microsoft.com/office/drawing/2014/main" id="{2264E667-4AF5-48C6-99C4-8E9F89BF6FC3}"/>
              </a:ext>
            </a:extLst>
          </p:cNvPr>
          <p:cNvSpPr>
            <a:spLocks noGrp="1"/>
          </p:cNvSpPr>
          <p:nvPr>
            <p:ph idx="1"/>
          </p:nvPr>
        </p:nvSpPr>
        <p:spPr/>
        <p:txBody>
          <a:bodyPr/>
          <a:lstStyle/>
          <a:p>
            <a:r>
              <a:rPr lang="en-US" dirty="0"/>
              <a:t>Micro services architecture</a:t>
            </a:r>
          </a:p>
          <a:p>
            <a:r>
              <a:rPr lang="en-US" dirty="0"/>
              <a:t>Ability to verify against database or active directory</a:t>
            </a:r>
          </a:p>
          <a:p>
            <a:r>
              <a:rPr lang="en-US" dirty="0"/>
              <a:t>Avoid having to validate against an active directory every time</a:t>
            </a:r>
          </a:p>
          <a:p>
            <a:r>
              <a:rPr lang="en-US" dirty="0"/>
              <a:t>Speed and scalability</a:t>
            </a:r>
          </a:p>
          <a:p>
            <a:r>
              <a:rPr lang="en-US" dirty="0"/>
              <a:t>Managed rules in the token</a:t>
            </a:r>
          </a:p>
          <a:p>
            <a:pPr marL="0" indent="0">
              <a:buNone/>
            </a:pPr>
            <a:endParaRPr lang="he-IL" dirty="0"/>
          </a:p>
        </p:txBody>
      </p:sp>
    </p:spTree>
    <p:extLst>
      <p:ext uri="{BB962C8B-B14F-4D97-AF65-F5344CB8AC3E}">
        <p14:creationId xmlns:p14="http://schemas.microsoft.com/office/powerpoint/2010/main" val="1895723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https://jwt.io/</a:t>
            </a:r>
            <a:endParaRPr lang="he-IL" dirty="0"/>
          </a:p>
        </p:txBody>
      </p:sp>
    </p:spTree>
    <p:extLst>
      <p:ext uri="{BB962C8B-B14F-4D97-AF65-F5344CB8AC3E}">
        <p14:creationId xmlns:p14="http://schemas.microsoft.com/office/powerpoint/2010/main" val="1683336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JSON Web Token structure</a:t>
            </a:r>
            <a:endParaRPr lang="he-IL" dirty="0"/>
          </a:p>
        </p:txBody>
      </p:sp>
      <p:sp>
        <p:nvSpPr>
          <p:cNvPr id="3" name="Content Placeholder 2"/>
          <p:cNvSpPr>
            <a:spLocks noGrp="1"/>
          </p:cNvSpPr>
          <p:nvPr>
            <p:ph idx="1"/>
          </p:nvPr>
        </p:nvSpPr>
        <p:spPr/>
        <p:txBody>
          <a:bodyPr>
            <a:normAutofit lnSpcReduction="10000"/>
          </a:bodyPr>
          <a:lstStyle/>
          <a:p>
            <a:r>
              <a:rPr lang="en-US" dirty="0"/>
              <a:t>Header</a:t>
            </a:r>
          </a:p>
          <a:p>
            <a:pPr lvl="1"/>
            <a:r>
              <a:rPr lang="en-US" dirty="0"/>
              <a:t>type of the token</a:t>
            </a:r>
          </a:p>
          <a:p>
            <a:pPr lvl="1"/>
            <a:r>
              <a:rPr lang="en-US" dirty="0"/>
              <a:t>hashing algorithm</a:t>
            </a:r>
          </a:p>
          <a:p>
            <a:r>
              <a:rPr lang="en-US" dirty="0"/>
              <a:t>Payload</a:t>
            </a:r>
          </a:p>
          <a:p>
            <a:pPr lvl="1"/>
            <a:r>
              <a:rPr lang="en-US" dirty="0"/>
              <a:t>Reserved claims</a:t>
            </a:r>
          </a:p>
          <a:p>
            <a:pPr lvl="2"/>
            <a:r>
              <a:rPr lang="en-US" dirty="0" err="1"/>
              <a:t>iss</a:t>
            </a:r>
            <a:r>
              <a:rPr lang="en-US" dirty="0"/>
              <a:t> (issuer), </a:t>
            </a:r>
            <a:r>
              <a:rPr lang="en-US" dirty="0" err="1"/>
              <a:t>exp</a:t>
            </a:r>
            <a:r>
              <a:rPr lang="en-US" dirty="0"/>
              <a:t> (expiration time), sub (subject), </a:t>
            </a:r>
            <a:r>
              <a:rPr lang="en-US" dirty="0" err="1"/>
              <a:t>aud</a:t>
            </a:r>
            <a:r>
              <a:rPr lang="en-US" dirty="0"/>
              <a:t> (audience), and others.</a:t>
            </a:r>
          </a:p>
          <a:p>
            <a:r>
              <a:rPr lang="en-US" dirty="0"/>
              <a:t>Signature</a:t>
            </a:r>
          </a:p>
          <a:p>
            <a:pPr lvl="1"/>
            <a:r>
              <a:rPr lang="en-US" dirty="0"/>
              <a:t> take the encoded header, the encoded payload, a secret - the algorithm specified in the header, and sign</a:t>
            </a:r>
          </a:p>
          <a:p>
            <a:endParaRPr lang="he-IL" dirty="0"/>
          </a:p>
        </p:txBody>
      </p:sp>
    </p:spTree>
    <p:extLst>
      <p:ext uri="{BB962C8B-B14F-4D97-AF65-F5344CB8AC3E}">
        <p14:creationId xmlns:p14="http://schemas.microsoft.com/office/powerpoint/2010/main" val="296553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a:t>
            </a:r>
            <a:endParaRPr lang="he-IL" dirty="0"/>
          </a:p>
        </p:txBody>
      </p:sp>
      <p:sp>
        <p:nvSpPr>
          <p:cNvPr id="3" name="Content Placeholder 2"/>
          <p:cNvSpPr>
            <a:spLocks noGrp="1"/>
          </p:cNvSpPr>
          <p:nvPr>
            <p:ph idx="1"/>
          </p:nvPr>
        </p:nvSpPr>
        <p:spPr/>
        <p:txBody>
          <a:bodyPr>
            <a:normAutofit fontScale="92500" lnSpcReduction="20000"/>
          </a:bodyPr>
          <a:lstStyle/>
          <a:p>
            <a:r>
              <a:rPr lang="en-US" b="1" dirty="0"/>
              <a:t>Resource Owner</a:t>
            </a:r>
            <a:r>
              <a:rPr lang="en-US" dirty="0"/>
              <a:t>: generally yourself.</a:t>
            </a:r>
          </a:p>
          <a:p>
            <a:r>
              <a:rPr lang="en-US" b="1" dirty="0"/>
              <a:t>Resource Server</a:t>
            </a:r>
            <a:r>
              <a:rPr lang="en-US" dirty="0"/>
              <a:t>: server hosting protected data (for example Google hosting your profile and personal information).</a:t>
            </a:r>
          </a:p>
          <a:p>
            <a:r>
              <a:rPr lang="en-US" b="1" dirty="0"/>
              <a:t>Client</a:t>
            </a:r>
            <a:r>
              <a:rPr lang="en-US" dirty="0"/>
              <a:t>: application requesting access to a resource server (it can be your PHP website, a </a:t>
            </a:r>
            <a:r>
              <a:rPr lang="en-US" dirty="0" err="1"/>
              <a:t>Javascript</a:t>
            </a:r>
            <a:r>
              <a:rPr lang="en-US" dirty="0"/>
              <a:t> application or a mobile application).</a:t>
            </a:r>
          </a:p>
          <a:p>
            <a:r>
              <a:rPr lang="en-US" b="1" dirty="0"/>
              <a:t>Authorization Server</a:t>
            </a:r>
            <a:r>
              <a:rPr lang="en-US" dirty="0"/>
              <a:t>: server issuing access token to the client. This token will be used for the client to request the resource server. This server can be the same as the authorization server (same physical server and same application), and it is often the case.</a:t>
            </a:r>
            <a:endParaRPr lang="he-IL" dirty="0"/>
          </a:p>
          <a:p>
            <a:endParaRPr lang="he-IL" dirty="0"/>
          </a:p>
        </p:txBody>
      </p:sp>
    </p:spTree>
    <p:extLst>
      <p:ext uri="{BB962C8B-B14F-4D97-AF65-F5344CB8AC3E}">
        <p14:creationId xmlns:p14="http://schemas.microsoft.com/office/powerpoint/2010/main" val="71631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7992888" cy="936104"/>
          </a:xfrm>
        </p:spPr>
        <p:txBody>
          <a:bodyPr>
            <a:normAutofit fontScale="90000"/>
          </a:bodyPr>
          <a:lstStyle/>
          <a:p>
            <a:r>
              <a:rPr lang="en-US" dirty="0"/>
              <a:t>Resource Owner Password Credentials Grant</a:t>
            </a:r>
            <a:endParaRPr lang="he-IL" dirty="0"/>
          </a:p>
        </p:txBody>
      </p:sp>
      <p:pic>
        <p:nvPicPr>
          <p:cNvPr id="4" name="תמונה 2"/>
          <p:cNvPicPr>
            <a:picLocks noGrp="1" noChangeAspect="1"/>
          </p:cNvPicPr>
          <p:nvPr>
            <p:ph idx="1"/>
          </p:nvPr>
        </p:nvPicPr>
        <p:blipFill>
          <a:blip r:embed="rId2"/>
          <a:stretch>
            <a:fillRect/>
          </a:stretch>
        </p:blipFill>
        <p:spPr>
          <a:xfrm>
            <a:off x="1126331" y="1930400"/>
            <a:ext cx="6962775" cy="3771900"/>
          </a:xfrm>
          <a:prstGeom prst="rect">
            <a:avLst/>
          </a:prstGeom>
        </p:spPr>
      </p:pic>
      <p:pic>
        <p:nvPicPr>
          <p:cNvPr id="5" name="Picture 4"/>
          <p:cNvPicPr>
            <a:picLocks noChangeAspect="1"/>
          </p:cNvPicPr>
          <p:nvPr/>
        </p:nvPicPr>
        <p:blipFill>
          <a:blip r:embed="rId3"/>
          <a:stretch>
            <a:fillRect/>
          </a:stretch>
        </p:blipFill>
        <p:spPr>
          <a:xfrm>
            <a:off x="2843808" y="1988840"/>
            <a:ext cx="4392488" cy="1042789"/>
          </a:xfrm>
          <a:prstGeom prst="rect">
            <a:avLst/>
          </a:prstGeom>
        </p:spPr>
      </p:pic>
      <p:pic>
        <p:nvPicPr>
          <p:cNvPr id="6" name="Picture 5"/>
          <p:cNvPicPr>
            <a:picLocks noChangeAspect="1"/>
          </p:cNvPicPr>
          <p:nvPr/>
        </p:nvPicPr>
        <p:blipFill>
          <a:blip r:embed="rId4"/>
          <a:stretch>
            <a:fillRect/>
          </a:stretch>
        </p:blipFill>
        <p:spPr>
          <a:xfrm>
            <a:off x="2843808" y="2219645"/>
            <a:ext cx="5148391" cy="1431546"/>
          </a:xfrm>
          <a:prstGeom prst="rect">
            <a:avLst/>
          </a:prstGeom>
        </p:spPr>
      </p:pic>
      <p:pic>
        <p:nvPicPr>
          <p:cNvPr id="7" name="Picture 6"/>
          <p:cNvPicPr>
            <a:picLocks noChangeAspect="1"/>
          </p:cNvPicPr>
          <p:nvPr/>
        </p:nvPicPr>
        <p:blipFill>
          <a:blip r:embed="rId5"/>
          <a:stretch>
            <a:fillRect/>
          </a:stretch>
        </p:blipFill>
        <p:spPr>
          <a:xfrm>
            <a:off x="2855497" y="3651618"/>
            <a:ext cx="4725350" cy="1591524"/>
          </a:xfrm>
          <a:prstGeom prst="rect">
            <a:avLst/>
          </a:prstGeom>
        </p:spPr>
      </p:pic>
      <p:pic>
        <p:nvPicPr>
          <p:cNvPr id="8" name="Picture 7"/>
          <p:cNvPicPr>
            <a:picLocks noChangeAspect="1"/>
          </p:cNvPicPr>
          <p:nvPr/>
        </p:nvPicPr>
        <p:blipFill>
          <a:blip r:embed="rId6"/>
          <a:stretch>
            <a:fillRect/>
          </a:stretch>
        </p:blipFill>
        <p:spPr>
          <a:xfrm>
            <a:off x="4107655" y="5231304"/>
            <a:ext cx="2912617" cy="470995"/>
          </a:xfrm>
          <a:prstGeom prst="rect">
            <a:avLst/>
          </a:prstGeom>
        </p:spPr>
      </p:pic>
      <p:pic>
        <p:nvPicPr>
          <p:cNvPr id="9" name="Picture 8"/>
          <p:cNvPicPr>
            <a:picLocks noChangeAspect="1"/>
          </p:cNvPicPr>
          <p:nvPr/>
        </p:nvPicPr>
        <p:blipFill>
          <a:blip r:embed="rId6"/>
          <a:stretch>
            <a:fillRect/>
          </a:stretch>
        </p:blipFill>
        <p:spPr>
          <a:xfrm>
            <a:off x="2889712" y="2716684"/>
            <a:ext cx="590522" cy="314945"/>
          </a:xfrm>
          <a:prstGeom prst="rect">
            <a:avLst/>
          </a:prstGeom>
        </p:spPr>
      </p:pic>
      <p:pic>
        <p:nvPicPr>
          <p:cNvPr id="10" name="Picture 9"/>
          <p:cNvPicPr>
            <a:picLocks noChangeAspect="1"/>
          </p:cNvPicPr>
          <p:nvPr/>
        </p:nvPicPr>
        <p:blipFill>
          <a:blip r:embed="rId6"/>
          <a:stretch>
            <a:fillRect/>
          </a:stretch>
        </p:blipFill>
        <p:spPr>
          <a:xfrm>
            <a:off x="3059832" y="3071315"/>
            <a:ext cx="356047" cy="189892"/>
          </a:xfrm>
          <a:prstGeom prst="rect">
            <a:avLst/>
          </a:prstGeom>
        </p:spPr>
      </p:pic>
      <p:pic>
        <p:nvPicPr>
          <p:cNvPr id="11" name="Picture 10"/>
          <p:cNvPicPr>
            <a:picLocks noChangeAspect="1"/>
          </p:cNvPicPr>
          <p:nvPr/>
        </p:nvPicPr>
        <p:blipFill>
          <a:blip r:embed="rId6"/>
          <a:stretch>
            <a:fillRect/>
          </a:stretch>
        </p:blipFill>
        <p:spPr>
          <a:xfrm>
            <a:off x="3059832" y="3695273"/>
            <a:ext cx="590522" cy="314945"/>
          </a:xfrm>
          <a:prstGeom prst="rect">
            <a:avLst/>
          </a:prstGeom>
        </p:spPr>
      </p:pic>
      <p:pic>
        <p:nvPicPr>
          <p:cNvPr id="12" name="Picture 11"/>
          <p:cNvPicPr>
            <a:picLocks noChangeAspect="1"/>
          </p:cNvPicPr>
          <p:nvPr/>
        </p:nvPicPr>
        <p:blipFill>
          <a:blip r:embed="rId6"/>
          <a:stretch>
            <a:fillRect/>
          </a:stretch>
        </p:blipFill>
        <p:spPr>
          <a:xfrm>
            <a:off x="3115305" y="4096807"/>
            <a:ext cx="372908" cy="198884"/>
          </a:xfrm>
          <a:prstGeom prst="rect">
            <a:avLst/>
          </a:prstGeom>
        </p:spPr>
      </p:pic>
    </p:spTree>
    <p:extLst>
      <p:ext uri="{BB962C8B-B14F-4D97-AF65-F5344CB8AC3E}">
        <p14:creationId xmlns:p14="http://schemas.microsoft.com/office/powerpoint/2010/main" val="3317860630"/>
      </p:ext>
    </p:extLst>
  </p:cSld>
  <p:clrMapOvr>
    <a:masterClrMapping/>
  </p:clrMapOvr>
</p:sld>
</file>

<file path=ppt/theme/theme1.xml><?xml version="1.0" encoding="utf-8"?>
<a:theme xmlns:a="http://schemas.openxmlformats.org/drawingml/2006/main" name="Sela_Template_Ver_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DP Template" id="{51A81009-F13B-43D2-8C38-7D4CC376A66C}" vid="{7FFBA8D5-17EC-4146-865A-2C69EE58EB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Token-Based Authentication in Web Applications</Template>
  <TotalTime>5033</TotalTime>
  <Words>401</Words>
  <Application>Microsoft Office PowerPoint</Application>
  <PresentationFormat>‫הצגה על המסך (4:3)</PresentationFormat>
  <Paragraphs>66</Paragraphs>
  <Slides>19</Slides>
  <Notes>0</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19</vt:i4>
      </vt:variant>
    </vt:vector>
  </HeadingPairs>
  <TitlesOfParts>
    <vt:vector size="28" baseType="lpstr">
      <vt:lpstr>Arial</vt:lpstr>
      <vt:lpstr>Calibri</vt:lpstr>
      <vt:lpstr>Consolas</vt:lpstr>
      <vt:lpstr>Segoe</vt:lpstr>
      <vt:lpstr>Segoe Light</vt:lpstr>
      <vt:lpstr>Segoe UI</vt:lpstr>
      <vt:lpstr>Segoe UI Light</vt:lpstr>
      <vt:lpstr>Segoe UI Semilight</vt:lpstr>
      <vt:lpstr>Sela_Template_Ver_01</vt:lpstr>
      <vt:lpstr>Dovi Perla</vt:lpstr>
      <vt:lpstr>Authentication with session </vt:lpstr>
      <vt:lpstr>Disadvantages of Session-Based Authentication</vt:lpstr>
      <vt:lpstr> JSON Web Tokens</vt:lpstr>
      <vt:lpstr> Advantages of jwt  </vt:lpstr>
      <vt:lpstr>https://jwt.io/</vt:lpstr>
      <vt:lpstr> JSON Web Token structure</vt:lpstr>
      <vt:lpstr>Roles</vt:lpstr>
      <vt:lpstr>Resource Owner Password Credentials Grant</vt:lpstr>
      <vt:lpstr>מצגת של PowerPoint‏</vt:lpstr>
      <vt:lpstr>What is OAuth2?</vt:lpstr>
      <vt:lpstr> Authorization grant types</vt:lpstr>
      <vt:lpstr>Tokens</vt:lpstr>
      <vt:lpstr>מצגת של PowerPoint‏</vt:lpstr>
      <vt:lpstr> Refresh Tokens - Benefits</vt:lpstr>
      <vt:lpstr>Refresh Tokens - Architecture</vt:lpstr>
      <vt:lpstr>Summery</vt:lpstr>
      <vt:lpstr>מצגת של PowerPoint‏</vt:lpstr>
      <vt:lpstr>מצגת של PowerPoint‏</vt:lpstr>
    </vt:vector>
  </TitlesOfParts>
  <Company>ELAL ISRAEL AIRLINES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Dovi Perla</dc:title>
  <dc:creator>Dov Perla</dc:creator>
  <cp:lastModifiedBy>שירה פרלא</cp:lastModifiedBy>
  <cp:revision>23</cp:revision>
  <cp:lastPrinted>2013-09-11T13:44:00Z</cp:lastPrinted>
  <dcterms:created xsi:type="dcterms:W3CDTF">2017-05-14T08:01:10Z</dcterms:created>
  <dcterms:modified xsi:type="dcterms:W3CDTF">2018-12-27T22:14:09Z</dcterms:modified>
</cp:coreProperties>
</file>