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4CDE66-25FB-4815-B56D-676DD4461E2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50F854-D2C3-4780-A41B-9D27F1554E7E}">
      <dgm:prSet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Question: </a:t>
          </a:r>
          <a:r>
            <a:rPr lang="en-US" dirty="0">
              <a:solidFill>
                <a:schemeClr val="accent1"/>
              </a:solidFill>
            </a:rPr>
            <a:t>Did the ticket fair paid influence a passenger’s chance for survival on the Titanic?</a:t>
          </a:r>
        </a:p>
      </dgm:t>
    </dgm:pt>
    <dgm:pt modelId="{981BC695-5407-40A2-988D-2052F4AF44E2}" type="parTrans" cxnId="{FD89A968-8491-4A20-8A86-E81986D8FF90}">
      <dgm:prSet/>
      <dgm:spPr/>
      <dgm:t>
        <a:bodyPr/>
        <a:lstStyle/>
        <a:p>
          <a:endParaRPr lang="en-US"/>
        </a:p>
      </dgm:t>
    </dgm:pt>
    <dgm:pt modelId="{48D14376-CB55-41BF-9C27-B2ED3DB0A3D5}" type="sibTrans" cxnId="{FD89A968-8491-4A20-8A86-E81986D8FF90}">
      <dgm:prSet/>
      <dgm:spPr/>
      <dgm:t>
        <a:bodyPr/>
        <a:lstStyle/>
        <a:p>
          <a:endParaRPr lang="en-US"/>
        </a:p>
      </dgm:t>
    </dgm:pt>
    <dgm:pt modelId="{9E4CA548-6C7F-4D2A-98DC-3F7F2735A804}">
      <dgm:prSet/>
      <dgm:spPr/>
      <dgm:t>
        <a:bodyPr/>
        <a:lstStyle/>
        <a:p>
          <a:r>
            <a:rPr lang="en-US" b="1" dirty="0"/>
            <a:t>Hypothesis: </a:t>
          </a:r>
          <a:r>
            <a:rPr lang="en-US" dirty="0"/>
            <a:t>Yes; the average fare for passengers who survived is higher than for those who did not survive.</a:t>
          </a:r>
        </a:p>
      </dgm:t>
    </dgm:pt>
    <dgm:pt modelId="{7A068B37-8CF0-49B1-AC2E-71C9320ECBFA}" type="parTrans" cxnId="{77720F7A-9326-4873-8BAF-5B8784D1464D}">
      <dgm:prSet/>
      <dgm:spPr/>
      <dgm:t>
        <a:bodyPr/>
        <a:lstStyle/>
        <a:p>
          <a:endParaRPr lang="en-US"/>
        </a:p>
      </dgm:t>
    </dgm:pt>
    <dgm:pt modelId="{CA76CCB8-3323-49C7-9DE3-65E5FB56437F}" type="sibTrans" cxnId="{77720F7A-9326-4873-8BAF-5B8784D1464D}">
      <dgm:prSet/>
      <dgm:spPr/>
      <dgm:t>
        <a:bodyPr/>
        <a:lstStyle/>
        <a:p>
          <a:endParaRPr lang="en-US"/>
        </a:p>
      </dgm:t>
    </dgm:pt>
    <dgm:pt modelId="{F4DFE367-A740-4A95-892F-7506E8975E60}" type="pres">
      <dgm:prSet presAssocID="{1B4CDE66-25FB-4815-B56D-676DD4461E27}" presName="linear" presStyleCnt="0">
        <dgm:presLayoutVars>
          <dgm:animLvl val="lvl"/>
          <dgm:resizeHandles val="exact"/>
        </dgm:presLayoutVars>
      </dgm:prSet>
      <dgm:spPr/>
    </dgm:pt>
    <dgm:pt modelId="{94CCDE52-61BE-4664-B306-CED23FADFD42}" type="pres">
      <dgm:prSet presAssocID="{BE50F854-D2C3-4780-A41B-9D27F1554E7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7EA2469-1647-414F-A072-DD40AD467EA5}" type="pres">
      <dgm:prSet presAssocID="{48D14376-CB55-41BF-9C27-B2ED3DB0A3D5}" presName="spacer" presStyleCnt="0"/>
      <dgm:spPr/>
    </dgm:pt>
    <dgm:pt modelId="{E6CC9CAB-C57C-4FAB-B18B-5D90B2DA6D51}" type="pres">
      <dgm:prSet presAssocID="{9E4CA548-6C7F-4D2A-98DC-3F7F2735A80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6BBC423-45C4-4A8B-BC78-70A193AEC0A5}" type="presOf" srcId="{9E4CA548-6C7F-4D2A-98DC-3F7F2735A804}" destId="{E6CC9CAB-C57C-4FAB-B18B-5D90B2DA6D51}" srcOrd="0" destOrd="0" presId="urn:microsoft.com/office/officeart/2005/8/layout/vList2"/>
    <dgm:cxn modelId="{FD89A968-8491-4A20-8A86-E81986D8FF90}" srcId="{1B4CDE66-25FB-4815-B56D-676DD4461E27}" destId="{BE50F854-D2C3-4780-A41B-9D27F1554E7E}" srcOrd="0" destOrd="0" parTransId="{981BC695-5407-40A2-988D-2052F4AF44E2}" sibTransId="{48D14376-CB55-41BF-9C27-B2ED3DB0A3D5}"/>
    <dgm:cxn modelId="{6158E278-5690-4522-A711-701B35BC7244}" type="presOf" srcId="{BE50F854-D2C3-4780-A41B-9D27F1554E7E}" destId="{94CCDE52-61BE-4664-B306-CED23FADFD42}" srcOrd="0" destOrd="0" presId="urn:microsoft.com/office/officeart/2005/8/layout/vList2"/>
    <dgm:cxn modelId="{77720F7A-9326-4873-8BAF-5B8784D1464D}" srcId="{1B4CDE66-25FB-4815-B56D-676DD4461E27}" destId="{9E4CA548-6C7F-4D2A-98DC-3F7F2735A804}" srcOrd="1" destOrd="0" parTransId="{7A068B37-8CF0-49B1-AC2E-71C9320ECBFA}" sibTransId="{CA76CCB8-3323-49C7-9DE3-65E5FB56437F}"/>
    <dgm:cxn modelId="{1A1C21D9-7482-4469-BFC9-CF4F86AC2BD9}" type="presOf" srcId="{1B4CDE66-25FB-4815-B56D-676DD4461E27}" destId="{F4DFE367-A740-4A95-892F-7506E8975E60}" srcOrd="0" destOrd="0" presId="urn:microsoft.com/office/officeart/2005/8/layout/vList2"/>
    <dgm:cxn modelId="{91641330-7621-489E-9A8A-C55C18D9346D}" type="presParOf" srcId="{F4DFE367-A740-4A95-892F-7506E8975E60}" destId="{94CCDE52-61BE-4664-B306-CED23FADFD42}" srcOrd="0" destOrd="0" presId="urn:microsoft.com/office/officeart/2005/8/layout/vList2"/>
    <dgm:cxn modelId="{170C779D-A213-4B0A-87A8-3A35A1DC702F}" type="presParOf" srcId="{F4DFE367-A740-4A95-892F-7506E8975E60}" destId="{77EA2469-1647-414F-A072-DD40AD467EA5}" srcOrd="1" destOrd="0" presId="urn:microsoft.com/office/officeart/2005/8/layout/vList2"/>
    <dgm:cxn modelId="{BB94AE8E-BFBF-489E-A57B-3AF57AC9989C}" type="presParOf" srcId="{F4DFE367-A740-4A95-892F-7506E8975E60}" destId="{E6CC9CAB-C57C-4FAB-B18B-5D90B2DA6D5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D6D92C-3956-4DBA-B27D-B23A0A3DA6F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33D39F-AD99-479A-97B3-5109CA7D82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dirty="0"/>
            <a:t>Box plots rather than scatter plots were chosen, since the ‘Survived’ variable is binary and the Passenger Class is non-continuous.</a:t>
          </a:r>
          <a:endParaRPr lang="en-US" sz="1400" dirty="0"/>
        </a:p>
      </dgm:t>
    </dgm:pt>
    <dgm:pt modelId="{FE47395C-BC1B-44EF-AFB7-4AC8FDBF7FB2}" type="parTrans" cxnId="{DE1E84EA-D7AF-4BC5-BB2C-2C905DEA9674}">
      <dgm:prSet/>
      <dgm:spPr/>
      <dgm:t>
        <a:bodyPr/>
        <a:lstStyle/>
        <a:p>
          <a:endParaRPr lang="en-US"/>
        </a:p>
      </dgm:t>
    </dgm:pt>
    <dgm:pt modelId="{CFBA834A-C23B-4EB4-AA9C-CCCA00C142CB}" type="sibTrans" cxnId="{DE1E84EA-D7AF-4BC5-BB2C-2C905DEA96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8A7D05-21F3-4F08-B64D-4C63F824B1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</a:t>
          </a:r>
          <a:r>
            <a:rPr lang="en-US" b="0" dirty="0"/>
            <a:t>oint-biserial correlation is used in place of Pearson’s</a:t>
          </a:r>
          <a:endParaRPr lang="en-US" dirty="0"/>
        </a:p>
      </dgm:t>
    </dgm:pt>
    <dgm:pt modelId="{DE99E235-53AF-4593-A8EC-54E8B1836F69}" type="parTrans" cxnId="{ED21A374-A99D-4582-AA62-BACEB4C33D8D}">
      <dgm:prSet/>
      <dgm:spPr/>
      <dgm:t>
        <a:bodyPr/>
        <a:lstStyle/>
        <a:p>
          <a:endParaRPr lang="en-US"/>
        </a:p>
      </dgm:t>
    </dgm:pt>
    <dgm:pt modelId="{0DC59B9B-59F7-402E-842A-D02A8633FD60}" type="sibTrans" cxnId="{ED21A374-A99D-4582-AA62-BACEB4C33D8D}">
      <dgm:prSet/>
      <dgm:spPr/>
      <dgm:t>
        <a:bodyPr/>
        <a:lstStyle/>
        <a:p>
          <a:endParaRPr lang="en-US"/>
        </a:p>
      </dgm:t>
    </dgm:pt>
    <dgm:pt modelId="{2A298223-6D1E-458B-94F9-9FA03141A092}" type="pres">
      <dgm:prSet presAssocID="{71D6D92C-3956-4DBA-B27D-B23A0A3DA6F6}" presName="root" presStyleCnt="0">
        <dgm:presLayoutVars>
          <dgm:dir/>
          <dgm:resizeHandles val="exact"/>
        </dgm:presLayoutVars>
      </dgm:prSet>
      <dgm:spPr/>
    </dgm:pt>
    <dgm:pt modelId="{C59FA1E6-8126-4B38-A4DD-EC153280B6A2}" type="pres">
      <dgm:prSet presAssocID="{71D6D92C-3956-4DBA-B27D-B23A0A3DA6F6}" presName="container" presStyleCnt="0">
        <dgm:presLayoutVars>
          <dgm:dir/>
          <dgm:resizeHandles val="exact"/>
        </dgm:presLayoutVars>
      </dgm:prSet>
      <dgm:spPr/>
    </dgm:pt>
    <dgm:pt modelId="{526B6B17-5DDE-4CED-B324-2743B7C39070}" type="pres">
      <dgm:prSet presAssocID="{F433D39F-AD99-479A-97B3-5109CA7D826B}" presName="compNode" presStyleCnt="0"/>
      <dgm:spPr/>
    </dgm:pt>
    <dgm:pt modelId="{4A52E7F2-392F-41F9-AAF2-8011A596FD56}" type="pres">
      <dgm:prSet presAssocID="{F433D39F-AD99-479A-97B3-5109CA7D826B}" presName="iconBgRect" presStyleLbl="bgShp" presStyleIdx="0" presStyleCnt="2" custLinFactNeighborY="-84919"/>
      <dgm:spPr/>
    </dgm:pt>
    <dgm:pt modelId="{34C4B53C-EA57-43EB-ACCE-D8AF9D53B250}" type="pres">
      <dgm:prSet presAssocID="{F433D39F-AD99-479A-97B3-5109CA7D826B}" presName="iconRect" presStyleLbl="node1" presStyleIdx="0" presStyleCnt="2" custLinFactY="-43511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63E56B6-2BE8-4102-A621-33E1B5DB80F8}" type="pres">
      <dgm:prSet presAssocID="{F433D39F-AD99-479A-97B3-5109CA7D826B}" presName="spaceRect" presStyleCnt="0"/>
      <dgm:spPr/>
    </dgm:pt>
    <dgm:pt modelId="{518C14E5-DB1B-4C03-842F-971311DAA26A}" type="pres">
      <dgm:prSet presAssocID="{F433D39F-AD99-479A-97B3-5109CA7D826B}" presName="textRect" presStyleLbl="revTx" presStyleIdx="0" presStyleCnt="2" custLinFactNeighborY="-79936">
        <dgm:presLayoutVars>
          <dgm:chMax val="1"/>
          <dgm:chPref val="1"/>
        </dgm:presLayoutVars>
      </dgm:prSet>
      <dgm:spPr/>
    </dgm:pt>
    <dgm:pt modelId="{57649E56-29EC-4A11-80CB-C2C0813AEC6E}" type="pres">
      <dgm:prSet presAssocID="{CFBA834A-C23B-4EB4-AA9C-CCCA00C142CB}" presName="sibTrans" presStyleLbl="sibTrans2D1" presStyleIdx="0" presStyleCnt="0"/>
      <dgm:spPr/>
    </dgm:pt>
    <dgm:pt modelId="{97108961-008B-4458-BFA0-22CA5BC47F16}" type="pres">
      <dgm:prSet presAssocID="{D48A7D05-21F3-4F08-B64D-4C63F824B191}" presName="compNode" presStyleCnt="0"/>
      <dgm:spPr/>
    </dgm:pt>
    <dgm:pt modelId="{833BC7FD-8CC2-479E-AD9A-C53E6A67896E}" type="pres">
      <dgm:prSet presAssocID="{D48A7D05-21F3-4F08-B64D-4C63F824B191}" presName="iconBgRect" presStyleLbl="bgShp" presStyleIdx="1" presStyleCnt="2"/>
      <dgm:spPr/>
    </dgm:pt>
    <dgm:pt modelId="{934BBA04-98C3-44F6-A1D3-0187DD63DF4F}" type="pres">
      <dgm:prSet presAssocID="{D48A7D05-21F3-4F08-B64D-4C63F824B19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2D87CE4C-A758-4192-BD99-E3A066B7E32F}" type="pres">
      <dgm:prSet presAssocID="{D48A7D05-21F3-4F08-B64D-4C63F824B191}" presName="spaceRect" presStyleCnt="0"/>
      <dgm:spPr/>
    </dgm:pt>
    <dgm:pt modelId="{9F79C358-27B6-48FC-B7C1-AEA4B70081E6}" type="pres">
      <dgm:prSet presAssocID="{D48A7D05-21F3-4F08-B64D-4C63F824B19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ED4E42F-963E-4AAA-8CBC-FCF32D72249D}" type="presOf" srcId="{F433D39F-AD99-479A-97B3-5109CA7D826B}" destId="{518C14E5-DB1B-4C03-842F-971311DAA26A}" srcOrd="0" destOrd="0" presId="urn:microsoft.com/office/officeart/2018/2/layout/IconCircleList"/>
    <dgm:cxn modelId="{AA8E5E3A-80C3-4A03-B8AA-217F50753C15}" type="presOf" srcId="{CFBA834A-C23B-4EB4-AA9C-CCCA00C142CB}" destId="{57649E56-29EC-4A11-80CB-C2C0813AEC6E}" srcOrd="0" destOrd="0" presId="urn:microsoft.com/office/officeart/2018/2/layout/IconCircleList"/>
    <dgm:cxn modelId="{DAE05552-CD91-409F-9019-C5D2D7FB9BA4}" type="presOf" srcId="{D48A7D05-21F3-4F08-B64D-4C63F824B191}" destId="{9F79C358-27B6-48FC-B7C1-AEA4B70081E6}" srcOrd="0" destOrd="0" presId="urn:microsoft.com/office/officeart/2018/2/layout/IconCircleList"/>
    <dgm:cxn modelId="{ED21A374-A99D-4582-AA62-BACEB4C33D8D}" srcId="{71D6D92C-3956-4DBA-B27D-B23A0A3DA6F6}" destId="{D48A7D05-21F3-4F08-B64D-4C63F824B191}" srcOrd="1" destOrd="0" parTransId="{DE99E235-53AF-4593-A8EC-54E8B1836F69}" sibTransId="{0DC59B9B-59F7-402E-842A-D02A8633FD60}"/>
    <dgm:cxn modelId="{73FBB4DA-E5F9-461F-8425-14869FE3FD95}" type="presOf" srcId="{71D6D92C-3956-4DBA-B27D-B23A0A3DA6F6}" destId="{2A298223-6D1E-458B-94F9-9FA03141A092}" srcOrd="0" destOrd="0" presId="urn:microsoft.com/office/officeart/2018/2/layout/IconCircleList"/>
    <dgm:cxn modelId="{DE1E84EA-D7AF-4BC5-BB2C-2C905DEA9674}" srcId="{71D6D92C-3956-4DBA-B27D-B23A0A3DA6F6}" destId="{F433D39F-AD99-479A-97B3-5109CA7D826B}" srcOrd="0" destOrd="0" parTransId="{FE47395C-BC1B-44EF-AFB7-4AC8FDBF7FB2}" sibTransId="{CFBA834A-C23B-4EB4-AA9C-CCCA00C142CB}"/>
    <dgm:cxn modelId="{C4E66FF5-4240-4809-A788-3316F8C9928D}" type="presParOf" srcId="{2A298223-6D1E-458B-94F9-9FA03141A092}" destId="{C59FA1E6-8126-4B38-A4DD-EC153280B6A2}" srcOrd="0" destOrd="0" presId="urn:microsoft.com/office/officeart/2018/2/layout/IconCircleList"/>
    <dgm:cxn modelId="{6C148FC1-AEAC-4D96-A119-926F02EF867E}" type="presParOf" srcId="{C59FA1E6-8126-4B38-A4DD-EC153280B6A2}" destId="{526B6B17-5DDE-4CED-B324-2743B7C39070}" srcOrd="0" destOrd="0" presId="urn:microsoft.com/office/officeart/2018/2/layout/IconCircleList"/>
    <dgm:cxn modelId="{A82D7B06-308E-469B-9324-D775B7277FFD}" type="presParOf" srcId="{526B6B17-5DDE-4CED-B324-2743B7C39070}" destId="{4A52E7F2-392F-41F9-AAF2-8011A596FD56}" srcOrd="0" destOrd="0" presId="urn:microsoft.com/office/officeart/2018/2/layout/IconCircleList"/>
    <dgm:cxn modelId="{D60328BC-2475-4E41-9C4B-980FF769457E}" type="presParOf" srcId="{526B6B17-5DDE-4CED-B324-2743B7C39070}" destId="{34C4B53C-EA57-43EB-ACCE-D8AF9D53B250}" srcOrd="1" destOrd="0" presId="urn:microsoft.com/office/officeart/2018/2/layout/IconCircleList"/>
    <dgm:cxn modelId="{8E9B1290-B126-4878-9FF8-C4ADB52BA2FD}" type="presParOf" srcId="{526B6B17-5DDE-4CED-B324-2743B7C39070}" destId="{063E56B6-2BE8-4102-A621-33E1B5DB80F8}" srcOrd="2" destOrd="0" presId="urn:microsoft.com/office/officeart/2018/2/layout/IconCircleList"/>
    <dgm:cxn modelId="{3497641F-A192-48C2-854F-4069B96E5DB3}" type="presParOf" srcId="{526B6B17-5DDE-4CED-B324-2743B7C39070}" destId="{518C14E5-DB1B-4C03-842F-971311DAA26A}" srcOrd="3" destOrd="0" presId="urn:microsoft.com/office/officeart/2018/2/layout/IconCircleList"/>
    <dgm:cxn modelId="{1DA4DC3C-521D-45DE-8654-527801E608D1}" type="presParOf" srcId="{C59FA1E6-8126-4B38-A4DD-EC153280B6A2}" destId="{57649E56-29EC-4A11-80CB-C2C0813AEC6E}" srcOrd="1" destOrd="0" presId="urn:microsoft.com/office/officeart/2018/2/layout/IconCircleList"/>
    <dgm:cxn modelId="{CBBE47F5-7BE1-4BB0-8355-2E3FA236F041}" type="presParOf" srcId="{C59FA1E6-8126-4B38-A4DD-EC153280B6A2}" destId="{97108961-008B-4458-BFA0-22CA5BC47F16}" srcOrd="2" destOrd="0" presId="urn:microsoft.com/office/officeart/2018/2/layout/IconCircleList"/>
    <dgm:cxn modelId="{61EABB5B-EDAA-415F-B51F-14243A452C60}" type="presParOf" srcId="{97108961-008B-4458-BFA0-22CA5BC47F16}" destId="{833BC7FD-8CC2-479E-AD9A-C53E6A67896E}" srcOrd="0" destOrd="0" presId="urn:microsoft.com/office/officeart/2018/2/layout/IconCircleList"/>
    <dgm:cxn modelId="{1C4482E1-50C5-403B-9A35-10A8F9FC07F0}" type="presParOf" srcId="{97108961-008B-4458-BFA0-22CA5BC47F16}" destId="{934BBA04-98C3-44F6-A1D3-0187DD63DF4F}" srcOrd="1" destOrd="0" presId="urn:microsoft.com/office/officeart/2018/2/layout/IconCircleList"/>
    <dgm:cxn modelId="{DE8CC2D7-70D6-4233-B476-284208F14D85}" type="presParOf" srcId="{97108961-008B-4458-BFA0-22CA5BC47F16}" destId="{2D87CE4C-A758-4192-BD99-E3A066B7E32F}" srcOrd="2" destOrd="0" presId="urn:microsoft.com/office/officeart/2018/2/layout/IconCircleList"/>
    <dgm:cxn modelId="{2CA98D0A-9A24-4BCD-8D54-33B62668CF21}" type="presParOf" srcId="{97108961-008B-4458-BFA0-22CA5BC47F16}" destId="{9F79C358-27B6-48FC-B7C1-AEA4B70081E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FB7D76-8503-4237-828D-E9D5AB31CF2C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40ED62-B838-4467-9B65-36A358D1A87E}">
      <dgm:prSet/>
      <dgm:spPr/>
      <dgm:t>
        <a:bodyPr/>
        <a:lstStyle/>
        <a:p>
          <a:r>
            <a:rPr lang="en-US" b="0"/>
            <a:t>Observed difference in means: 26.186823565641937</a:t>
          </a:r>
          <a:endParaRPr lang="en-US"/>
        </a:p>
      </dgm:t>
    </dgm:pt>
    <dgm:pt modelId="{407A59E7-40ED-4570-97AC-8B608C60E3D9}" type="parTrans" cxnId="{27C72F93-6000-4F98-A67D-4A91B5F51F3A}">
      <dgm:prSet/>
      <dgm:spPr/>
      <dgm:t>
        <a:bodyPr/>
        <a:lstStyle/>
        <a:p>
          <a:endParaRPr lang="en-US"/>
        </a:p>
      </dgm:t>
    </dgm:pt>
    <dgm:pt modelId="{551D5DF4-C7D0-4067-9E2F-013C0AF4FA77}" type="sibTrans" cxnId="{27C72F93-6000-4F98-A67D-4A91B5F51F3A}">
      <dgm:prSet/>
      <dgm:spPr/>
      <dgm:t>
        <a:bodyPr/>
        <a:lstStyle/>
        <a:p>
          <a:endParaRPr lang="en-US"/>
        </a:p>
      </dgm:t>
    </dgm:pt>
    <dgm:pt modelId="{BC49BAFC-B464-4CC6-AAF3-C65446E6ED2F}">
      <dgm:prSet/>
      <dgm:spPr/>
      <dgm:t>
        <a:bodyPr/>
        <a:lstStyle/>
        <a:p>
          <a:r>
            <a:rPr lang="en-US" b="0"/>
            <a:t>P-value: 0.0</a:t>
          </a:r>
          <a:endParaRPr lang="en-US"/>
        </a:p>
      </dgm:t>
    </dgm:pt>
    <dgm:pt modelId="{05173D7B-47A3-4B09-BA76-C98B0A2FA4C2}" type="parTrans" cxnId="{25A47F2D-51E9-4986-8AE1-CF6CBFAEDE43}">
      <dgm:prSet/>
      <dgm:spPr/>
      <dgm:t>
        <a:bodyPr/>
        <a:lstStyle/>
        <a:p>
          <a:endParaRPr lang="en-US"/>
        </a:p>
      </dgm:t>
    </dgm:pt>
    <dgm:pt modelId="{07E50D38-1934-4C35-8A17-4024471FBCC8}" type="sibTrans" cxnId="{25A47F2D-51E9-4986-8AE1-CF6CBFAEDE43}">
      <dgm:prSet/>
      <dgm:spPr/>
      <dgm:t>
        <a:bodyPr/>
        <a:lstStyle/>
        <a:p>
          <a:endParaRPr lang="en-US"/>
        </a:p>
      </dgm:t>
    </dgm:pt>
    <dgm:pt modelId="{2791DCA2-E3CB-431F-96C0-4FDF96C7DD55}">
      <dgm:prSet/>
      <dgm:spPr/>
      <dgm:t>
        <a:bodyPr/>
        <a:lstStyle/>
        <a:p>
          <a:r>
            <a:rPr lang="en-US" b="0" dirty="0"/>
            <a:t>There is a significant difference in the means of fares between survivors and non-survivors.</a:t>
          </a:r>
          <a:endParaRPr lang="en-US" dirty="0"/>
        </a:p>
      </dgm:t>
    </dgm:pt>
    <dgm:pt modelId="{C98F9997-6746-44E1-B6AF-274ABB5C1C94}" type="parTrans" cxnId="{CC53202D-5A55-4175-9448-1E861881BA44}">
      <dgm:prSet/>
      <dgm:spPr/>
      <dgm:t>
        <a:bodyPr/>
        <a:lstStyle/>
        <a:p>
          <a:endParaRPr lang="en-US"/>
        </a:p>
      </dgm:t>
    </dgm:pt>
    <dgm:pt modelId="{73511E61-67AA-4B78-84F1-DBB6A97B4671}" type="sibTrans" cxnId="{CC53202D-5A55-4175-9448-1E861881BA44}">
      <dgm:prSet/>
      <dgm:spPr/>
      <dgm:t>
        <a:bodyPr/>
        <a:lstStyle/>
        <a:p>
          <a:endParaRPr lang="en-US"/>
        </a:p>
      </dgm:t>
    </dgm:pt>
    <dgm:pt modelId="{47091FB8-0226-45EA-9EAF-8EBD2F14907A}">
      <dgm:prSet/>
      <dgm:spPr/>
      <dgm:t>
        <a:bodyPr/>
        <a:lstStyle/>
        <a:p>
          <a:r>
            <a:rPr lang="en-US" b="0" dirty="0"/>
            <a:t>The null hypothesis that there is no difference in fares between the two groups is rejected.</a:t>
          </a:r>
          <a:endParaRPr lang="en-US" dirty="0"/>
        </a:p>
      </dgm:t>
    </dgm:pt>
    <dgm:pt modelId="{228C4A54-465E-4A18-B09E-E23B62FBBC4D}" type="parTrans" cxnId="{2C69F993-E9AB-4FDA-883E-AEBF0AD06208}">
      <dgm:prSet/>
      <dgm:spPr/>
      <dgm:t>
        <a:bodyPr/>
        <a:lstStyle/>
        <a:p>
          <a:endParaRPr lang="en-US"/>
        </a:p>
      </dgm:t>
    </dgm:pt>
    <dgm:pt modelId="{F02C7460-36D6-44C4-AB4E-CECB17F45300}" type="sibTrans" cxnId="{2C69F993-E9AB-4FDA-883E-AEBF0AD06208}">
      <dgm:prSet/>
      <dgm:spPr/>
      <dgm:t>
        <a:bodyPr/>
        <a:lstStyle/>
        <a:p>
          <a:endParaRPr lang="en-US"/>
        </a:p>
      </dgm:t>
    </dgm:pt>
    <dgm:pt modelId="{A931B24E-63CA-4B29-A863-A055D951652B}">
      <dgm:prSet/>
      <dgm:spPr/>
      <dgm:t>
        <a:bodyPr/>
        <a:lstStyle/>
        <a:p>
          <a:r>
            <a:rPr lang="en-US" b="0" dirty="0"/>
            <a:t>Passengers who paid higher fares had a higher likelihood of survival.</a:t>
          </a:r>
          <a:endParaRPr lang="en-US" dirty="0"/>
        </a:p>
      </dgm:t>
    </dgm:pt>
    <dgm:pt modelId="{89BCAAA8-A368-42A7-8008-D8BCC59B74BA}" type="parTrans" cxnId="{8F9EFF69-0F87-4420-BF7E-9C525AD73447}">
      <dgm:prSet/>
      <dgm:spPr/>
      <dgm:t>
        <a:bodyPr/>
        <a:lstStyle/>
        <a:p>
          <a:endParaRPr lang="en-US"/>
        </a:p>
      </dgm:t>
    </dgm:pt>
    <dgm:pt modelId="{4B7A8E40-E342-4A93-AE3A-8B91622026B1}" type="sibTrans" cxnId="{8F9EFF69-0F87-4420-BF7E-9C525AD73447}">
      <dgm:prSet/>
      <dgm:spPr/>
      <dgm:t>
        <a:bodyPr/>
        <a:lstStyle/>
        <a:p>
          <a:endParaRPr lang="en-US"/>
        </a:p>
      </dgm:t>
    </dgm:pt>
    <dgm:pt modelId="{455C9747-CA06-498C-BD72-9E572D2D84DD}" type="pres">
      <dgm:prSet presAssocID="{07FB7D76-8503-4237-828D-E9D5AB31CF2C}" presName="vert0" presStyleCnt="0">
        <dgm:presLayoutVars>
          <dgm:dir/>
          <dgm:animOne val="branch"/>
          <dgm:animLvl val="lvl"/>
        </dgm:presLayoutVars>
      </dgm:prSet>
      <dgm:spPr/>
    </dgm:pt>
    <dgm:pt modelId="{CC646038-3A56-49A5-805A-5EF109FCA548}" type="pres">
      <dgm:prSet presAssocID="{9440ED62-B838-4467-9B65-36A358D1A87E}" presName="thickLine" presStyleLbl="alignNode1" presStyleIdx="0" presStyleCnt="5"/>
      <dgm:spPr/>
    </dgm:pt>
    <dgm:pt modelId="{4F2553B3-6F22-44F4-865E-719D6D3E4F12}" type="pres">
      <dgm:prSet presAssocID="{9440ED62-B838-4467-9B65-36A358D1A87E}" presName="horz1" presStyleCnt="0"/>
      <dgm:spPr/>
    </dgm:pt>
    <dgm:pt modelId="{571E111C-9CB0-4286-BD0C-C09DF5047853}" type="pres">
      <dgm:prSet presAssocID="{9440ED62-B838-4467-9B65-36A358D1A87E}" presName="tx1" presStyleLbl="revTx" presStyleIdx="0" presStyleCnt="5"/>
      <dgm:spPr/>
    </dgm:pt>
    <dgm:pt modelId="{0D38FFF5-6C13-4AB2-8312-08C7221AA943}" type="pres">
      <dgm:prSet presAssocID="{9440ED62-B838-4467-9B65-36A358D1A87E}" presName="vert1" presStyleCnt="0"/>
      <dgm:spPr/>
    </dgm:pt>
    <dgm:pt modelId="{1122B872-FC0B-4577-9A04-80CDF77ED916}" type="pres">
      <dgm:prSet presAssocID="{BC49BAFC-B464-4CC6-AAF3-C65446E6ED2F}" presName="thickLine" presStyleLbl="alignNode1" presStyleIdx="1" presStyleCnt="5"/>
      <dgm:spPr/>
    </dgm:pt>
    <dgm:pt modelId="{F50E970F-1621-4065-B759-68B1B52A0264}" type="pres">
      <dgm:prSet presAssocID="{BC49BAFC-B464-4CC6-AAF3-C65446E6ED2F}" presName="horz1" presStyleCnt="0"/>
      <dgm:spPr/>
    </dgm:pt>
    <dgm:pt modelId="{6A82894E-902C-4FF4-B184-86C5EC977954}" type="pres">
      <dgm:prSet presAssocID="{BC49BAFC-B464-4CC6-AAF3-C65446E6ED2F}" presName="tx1" presStyleLbl="revTx" presStyleIdx="1" presStyleCnt="5"/>
      <dgm:spPr/>
    </dgm:pt>
    <dgm:pt modelId="{B78400F1-0150-4F2F-9DE3-6A2A3E5EECE4}" type="pres">
      <dgm:prSet presAssocID="{BC49BAFC-B464-4CC6-AAF3-C65446E6ED2F}" presName="vert1" presStyleCnt="0"/>
      <dgm:spPr/>
    </dgm:pt>
    <dgm:pt modelId="{B82572EC-9236-4595-8C98-AEE387C7C069}" type="pres">
      <dgm:prSet presAssocID="{2791DCA2-E3CB-431F-96C0-4FDF96C7DD55}" presName="thickLine" presStyleLbl="alignNode1" presStyleIdx="2" presStyleCnt="5"/>
      <dgm:spPr/>
    </dgm:pt>
    <dgm:pt modelId="{94BCA658-84DA-4FB9-8955-9E13962F954A}" type="pres">
      <dgm:prSet presAssocID="{2791DCA2-E3CB-431F-96C0-4FDF96C7DD55}" presName="horz1" presStyleCnt="0"/>
      <dgm:spPr/>
    </dgm:pt>
    <dgm:pt modelId="{C7E9AEC2-2A2D-44C4-B5E4-4DA9DD3858AE}" type="pres">
      <dgm:prSet presAssocID="{2791DCA2-E3CB-431F-96C0-4FDF96C7DD55}" presName="tx1" presStyleLbl="revTx" presStyleIdx="2" presStyleCnt="5"/>
      <dgm:spPr/>
    </dgm:pt>
    <dgm:pt modelId="{AFE6402D-E4DB-4CA5-A553-83F5DFEBC755}" type="pres">
      <dgm:prSet presAssocID="{2791DCA2-E3CB-431F-96C0-4FDF96C7DD55}" presName="vert1" presStyleCnt="0"/>
      <dgm:spPr/>
    </dgm:pt>
    <dgm:pt modelId="{A26809AD-C070-4F97-8AA4-DA68DB66BCDF}" type="pres">
      <dgm:prSet presAssocID="{47091FB8-0226-45EA-9EAF-8EBD2F14907A}" presName="thickLine" presStyleLbl="alignNode1" presStyleIdx="3" presStyleCnt="5"/>
      <dgm:spPr/>
    </dgm:pt>
    <dgm:pt modelId="{DECED352-A4EA-4216-913E-C6FF6A99E0BE}" type="pres">
      <dgm:prSet presAssocID="{47091FB8-0226-45EA-9EAF-8EBD2F14907A}" presName="horz1" presStyleCnt="0"/>
      <dgm:spPr/>
    </dgm:pt>
    <dgm:pt modelId="{03F618DE-D70D-4FB8-88D7-C641F8716080}" type="pres">
      <dgm:prSet presAssocID="{47091FB8-0226-45EA-9EAF-8EBD2F14907A}" presName="tx1" presStyleLbl="revTx" presStyleIdx="3" presStyleCnt="5"/>
      <dgm:spPr/>
    </dgm:pt>
    <dgm:pt modelId="{ED20401E-FD52-489E-A1CD-FEFF6432CBD8}" type="pres">
      <dgm:prSet presAssocID="{47091FB8-0226-45EA-9EAF-8EBD2F14907A}" presName="vert1" presStyleCnt="0"/>
      <dgm:spPr/>
    </dgm:pt>
    <dgm:pt modelId="{A9C7F164-8EBA-43BE-BB19-CDB5C163183B}" type="pres">
      <dgm:prSet presAssocID="{A931B24E-63CA-4B29-A863-A055D951652B}" presName="thickLine" presStyleLbl="alignNode1" presStyleIdx="4" presStyleCnt="5"/>
      <dgm:spPr/>
    </dgm:pt>
    <dgm:pt modelId="{88199C9A-8F6A-4328-864D-78FCE6C5FAA9}" type="pres">
      <dgm:prSet presAssocID="{A931B24E-63CA-4B29-A863-A055D951652B}" presName="horz1" presStyleCnt="0"/>
      <dgm:spPr/>
    </dgm:pt>
    <dgm:pt modelId="{90875254-B448-4815-AE78-055EE3466570}" type="pres">
      <dgm:prSet presAssocID="{A931B24E-63CA-4B29-A863-A055D951652B}" presName="tx1" presStyleLbl="revTx" presStyleIdx="4" presStyleCnt="5"/>
      <dgm:spPr/>
    </dgm:pt>
    <dgm:pt modelId="{37BE1CEF-FBB9-44AE-AAB9-19E6721F789B}" type="pres">
      <dgm:prSet presAssocID="{A931B24E-63CA-4B29-A863-A055D951652B}" presName="vert1" presStyleCnt="0"/>
      <dgm:spPr/>
    </dgm:pt>
  </dgm:ptLst>
  <dgm:cxnLst>
    <dgm:cxn modelId="{CC53202D-5A55-4175-9448-1E861881BA44}" srcId="{07FB7D76-8503-4237-828D-E9D5AB31CF2C}" destId="{2791DCA2-E3CB-431F-96C0-4FDF96C7DD55}" srcOrd="2" destOrd="0" parTransId="{C98F9997-6746-44E1-B6AF-274ABB5C1C94}" sibTransId="{73511E61-67AA-4B78-84F1-DBB6A97B4671}"/>
    <dgm:cxn modelId="{25A47F2D-51E9-4986-8AE1-CF6CBFAEDE43}" srcId="{07FB7D76-8503-4237-828D-E9D5AB31CF2C}" destId="{BC49BAFC-B464-4CC6-AAF3-C65446E6ED2F}" srcOrd="1" destOrd="0" parTransId="{05173D7B-47A3-4B09-BA76-C98B0A2FA4C2}" sibTransId="{07E50D38-1934-4C35-8A17-4024471FBCC8}"/>
    <dgm:cxn modelId="{F6B78E47-DA27-4F65-A0A7-ECADBF5CE1FC}" type="presOf" srcId="{47091FB8-0226-45EA-9EAF-8EBD2F14907A}" destId="{03F618DE-D70D-4FB8-88D7-C641F8716080}" srcOrd="0" destOrd="0" presId="urn:microsoft.com/office/officeart/2008/layout/LinedList"/>
    <dgm:cxn modelId="{8F9EFF69-0F87-4420-BF7E-9C525AD73447}" srcId="{07FB7D76-8503-4237-828D-E9D5AB31CF2C}" destId="{A931B24E-63CA-4B29-A863-A055D951652B}" srcOrd="4" destOrd="0" parTransId="{89BCAAA8-A368-42A7-8008-D8BCC59B74BA}" sibTransId="{4B7A8E40-E342-4A93-AE3A-8B91622026B1}"/>
    <dgm:cxn modelId="{2677854C-CE08-4B7E-BAB3-44E406D2AD22}" type="presOf" srcId="{9440ED62-B838-4467-9B65-36A358D1A87E}" destId="{571E111C-9CB0-4286-BD0C-C09DF5047853}" srcOrd="0" destOrd="0" presId="urn:microsoft.com/office/officeart/2008/layout/LinedList"/>
    <dgm:cxn modelId="{9FAA5375-56B6-4244-B368-C9D89BBB4D26}" type="presOf" srcId="{2791DCA2-E3CB-431F-96C0-4FDF96C7DD55}" destId="{C7E9AEC2-2A2D-44C4-B5E4-4DA9DD3858AE}" srcOrd="0" destOrd="0" presId="urn:microsoft.com/office/officeart/2008/layout/LinedList"/>
    <dgm:cxn modelId="{27B5E98D-0499-4A09-B7CB-A8F60634334B}" type="presOf" srcId="{BC49BAFC-B464-4CC6-AAF3-C65446E6ED2F}" destId="{6A82894E-902C-4FF4-B184-86C5EC977954}" srcOrd="0" destOrd="0" presId="urn:microsoft.com/office/officeart/2008/layout/LinedList"/>
    <dgm:cxn modelId="{27C72F93-6000-4F98-A67D-4A91B5F51F3A}" srcId="{07FB7D76-8503-4237-828D-E9D5AB31CF2C}" destId="{9440ED62-B838-4467-9B65-36A358D1A87E}" srcOrd="0" destOrd="0" parTransId="{407A59E7-40ED-4570-97AC-8B608C60E3D9}" sibTransId="{551D5DF4-C7D0-4067-9E2F-013C0AF4FA77}"/>
    <dgm:cxn modelId="{2C69F993-E9AB-4FDA-883E-AEBF0AD06208}" srcId="{07FB7D76-8503-4237-828D-E9D5AB31CF2C}" destId="{47091FB8-0226-45EA-9EAF-8EBD2F14907A}" srcOrd="3" destOrd="0" parTransId="{228C4A54-465E-4A18-B09E-E23B62FBBC4D}" sibTransId="{F02C7460-36D6-44C4-AB4E-CECB17F45300}"/>
    <dgm:cxn modelId="{8C4FA1A3-08A8-4730-BB5B-0837E4632F2E}" type="presOf" srcId="{07FB7D76-8503-4237-828D-E9D5AB31CF2C}" destId="{455C9747-CA06-498C-BD72-9E572D2D84DD}" srcOrd="0" destOrd="0" presId="urn:microsoft.com/office/officeart/2008/layout/LinedList"/>
    <dgm:cxn modelId="{76970FD2-7A50-43F9-9A9E-F91736C0024C}" type="presOf" srcId="{A931B24E-63CA-4B29-A863-A055D951652B}" destId="{90875254-B448-4815-AE78-055EE3466570}" srcOrd="0" destOrd="0" presId="urn:microsoft.com/office/officeart/2008/layout/LinedList"/>
    <dgm:cxn modelId="{0D7880E6-2F71-45DE-9AC4-81CF1E5E8B3D}" type="presParOf" srcId="{455C9747-CA06-498C-BD72-9E572D2D84DD}" destId="{CC646038-3A56-49A5-805A-5EF109FCA548}" srcOrd="0" destOrd="0" presId="urn:microsoft.com/office/officeart/2008/layout/LinedList"/>
    <dgm:cxn modelId="{6D9A4F54-C0DA-4EF3-86A3-1176B4BC595B}" type="presParOf" srcId="{455C9747-CA06-498C-BD72-9E572D2D84DD}" destId="{4F2553B3-6F22-44F4-865E-719D6D3E4F12}" srcOrd="1" destOrd="0" presId="urn:microsoft.com/office/officeart/2008/layout/LinedList"/>
    <dgm:cxn modelId="{F0DA3D46-5FA8-4A26-9117-CB30BA5D00F6}" type="presParOf" srcId="{4F2553B3-6F22-44F4-865E-719D6D3E4F12}" destId="{571E111C-9CB0-4286-BD0C-C09DF5047853}" srcOrd="0" destOrd="0" presId="urn:microsoft.com/office/officeart/2008/layout/LinedList"/>
    <dgm:cxn modelId="{D5EEAD51-E641-4A18-9A1C-9245E7E00E75}" type="presParOf" srcId="{4F2553B3-6F22-44F4-865E-719D6D3E4F12}" destId="{0D38FFF5-6C13-4AB2-8312-08C7221AA943}" srcOrd="1" destOrd="0" presId="urn:microsoft.com/office/officeart/2008/layout/LinedList"/>
    <dgm:cxn modelId="{EC9CB35A-6BE7-44AD-B53D-B1719822CC4B}" type="presParOf" srcId="{455C9747-CA06-498C-BD72-9E572D2D84DD}" destId="{1122B872-FC0B-4577-9A04-80CDF77ED916}" srcOrd="2" destOrd="0" presId="urn:microsoft.com/office/officeart/2008/layout/LinedList"/>
    <dgm:cxn modelId="{6C6EE1AA-CEB8-470B-BCD0-C3DFB1CAAD2D}" type="presParOf" srcId="{455C9747-CA06-498C-BD72-9E572D2D84DD}" destId="{F50E970F-1621-4065-B759-68B1B52A0264}" srcOrd="3" destOrd="0" presId="urn:microsoft.com/office/officeart/2008/layout/LinedList"/>
    <dgm:cxn modelId="{399975DC-DCB6-44D9-9A08-BA7A9507DEFF}" type="presParOf" srcId="{F50E970F-1621-4065-B759-68B1B52A0264}" destId="{6A82894E-902C-4FF4-B184-86C5EC977954}" srcOrd="0" destOrd="0" presId="urn:microsoft.com/office/officeart/2008/layout/LinedList"/>
    <dgm:cxn modelId="{C7CA19F4-79FE-46C1-B112-81014D13E71B}" type="presParOf" srcId="{F50E970F-1621-4065-B759-68B1B52A0264}" destId="{B78400F1-0150-4F2F-9DE3-6A2A3E5EECE4}" srcOrd="1" destOrd="0" presId="urn:microsoft.com/office/officeart/2008/layout/LinedList"/>
    <dgm:cxn modelId="{191A1778-7C09-43F2-9C63-A0B2C4309969}" type="presParOf" srcId="{455C9747-CA06-498C-BD72-9E572D2D84DD}" destId="{B82572EC-9236-4595-8C98-AEE387C7C069}" srcOrd="4" destOrd="0" presId="urn:microsoft.com/office/officeart/2008/layout/LinedList"/>
    <dgm:cxn modelId="{D5AA1429-FDF2-4359-A158-F39FA02D0A10}" type="presParOf" srcId="{455C9747-CA06-498C-BD72-9E572D2D84DD}" destId="{94BCA658-84DA-4FB9-8955-9E13962F954A}" srcOrd="5" destOrd="0" presId="urn:microsoft.com/office/officeart/2008/layout/LinedList"/>
    <dgm:cxn modelId="{95553962-0001-4495-B420-D08FED774EE1}" type="presParOf" srcId="{94BCA658-84DA-4FB9-8955-9E13962F954A}" destId="{C7E9AEC2-2A2D-44C4-B5E4-4DA9DD3858AE}" srcOrd="0" destOrd="0" presId="urn:microsoft.com/office/officeart/2008/layout/LinedList"/>
    <dgm:cxn modelId="{2025B86C-73B5-4BF5-B72B-BBD080D00CE5}" type="presParOf" srcId="{94BCA658-84DA-4FB9-8955-9E13962F954A}" destId="{AFE6402D-E4DB-4CA5-A553-83F5DFEBC755}" srcOrd="1" destOrd="0" presId="urn:microsoft.com/office/officeart/2008/layout/LinedList"/>
    <dgm:cxn modelId="{31797EDD-430C-4967-B0AC-1107FEBCD749}" type="presParOf" srcId="{455C9747-CA06-498C-BD72-9E572D2D84DD}" destId="{A26809AD-C070-4F97-8AA4-DA68DB66BCDF}" srcOrd="6" destOrd="0" presId="urn:microsoft.com/office/officeart/2008/layout/LinedList"/>
    <dgm:cxn modelId="{962E37B8-ED8E-4FF6-874D-4907E3D13C0D}" type="presParOf" srcId="{455C9747-CA06-498C-BD72-9E572D2D84DD}" destId="{DECED352-A4EA-4216-913E-C6FF6A99E0BE}" srcOrd="7" destOrd="0" presId="urn:microsoft.com/office/officeart/2008/layout/LinedList"/>
    <dgm:cxn modelId="{5D3AAC67-8BDE-4F7B-86F5-D204E11EEF88}" type="presParOf" srcId="{DECED352-A4EA-4216-913E-C6FF6A99E0BE}" destId="{03F618DE-D70D-4FB8-88D7-C641F8716080}" srcOrd="0" destOrd="0" presId="urn:microsoft.com/office/officeart/2008/layout/LinedList"/>
    <dgm:cxn modelId="{918A23C0-8341-4CF1-8BC5-C7C1D00218BB}" type="presParOf" srcId="{DECED352-A4EA-4216-913E-C6FF6A99E0BE}" destId="{ED20401E-FD52-489E-A1CD-FEFF6432CBD8}" srcOrd="1" destOrd="0" presId="urn:microsoft.com/office/officeart/2008/layout/LinedList"/>
    <dgm:cxn modelId="{CDB8B73A-18FE-4A03-B924-81985D2E5820}" type="presParOf" srcId="{455C9747-CA06-498C-BD72-9E572D2D84DD}" destId="{A9C7F164-8EBA-43BE-BB19-CDB5C163183B}" srcOrd="8" destOrd="0" presId="urn:microsoft.com/office/officeart/2008/layout/LinedList"/>
    <dgm:cxn modelId="{FEEC529A-4F46-406A-A84D-3802CF3D0C4A}" type="presParOf" srcId="{455C9747-CA06-498C-BD72-9E572D2D84DD}" destId="{88199C9A-8F6A-4328-864D-78FCE6C5FAA9}" srcOrd="9" destOrd="0" presId="urn:microsoft.com/office/officeart/2008/layout/LinedList"/>
    <dgm:cxn modelId="{D0C5381A-A68C-48B7-94B6-CC97E7161448}" type="presParOf" srcId="{88199C9A-8F6A-4328-864D-78FCE6C5FAA9}" destId="{90875254-B448-4815-AE78-055EE3466570}" srcOrd="0" destOrd="0" presId="urn:microsoft.com/office/officeart/2008/layout/LinedList"/>
    <dgm:cxn modelId="{15B21665-F8D6-467E-B9EC-ACE05466C4B5}" type="presParOf" srcId="{88199C9A-8F6A-4328-864D-78FCE6C5FAA9}" destId="{37BE1CEF-FBB9-44AE-AAB9-19E6721F78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CDE52-61BE-4664-B306-CED23FADFD42}">
      <dsp:nvSpPr>
        <dsp:cNvPr id="0" name=""/>
        <dsp:cNvSpPr/>
      </dsp:nvSpPr>
      <dsp:spPr>
        <a:xfrm>
          <a:off x="0" y="1661"/>
          <a:ext cx="6912245" cy="27120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solidFill>
                <a:schemeClr val="accent1"/>
              </a:solidFill>
            </a:rPr>
            <a:t>Question: </a:t>
          </a:r>
          <a:r>
            <a:rPr lang="en-US" sz="3800" kern="1200" dirty="0">
              <a:solidFill>
                <a:schemeClr val="accent1"/>
              </a:solidFill>
            </a:rPr>
            <a:t>Did the ticket fair paid influence a passenger’s chance for survival on the Titanic?</a:t>
          </a:r>
        </a:p>
      </dsp:txBody>
      <dsp:txXfrm>
        <a:off x="132392" y="134053"/>
        <a:ext cx="6647461" cy="2447275"/>
      </dsp:txXfrm>
    </dsp:sp>
    <dsp:sp modelId="{E6CC9CAB-C57C-4FAB-B18B-5D90B2DA6D51}">
      <dsp:nvSpPr>
        <dsp:cNvPr id="0" name=""/>
        <dsp:cNvSpPr/>
      </dsp:nvSpPr>
      <dsp:spPr>
        <a:xfrm>
          <a:off x="0" y="2823161"/>
          <a:ext cx="6912245" cy="2712059"/>
        </a:xfrm>
        <a:prstGeom prst="roundRect">
          <a:avLst/>
        </a:prstGeom>
        <a:gradFill rotWithShape="0">
          <a:gsLst>
            <a:gs pos="0">
              <a:schemeClr val="accent2">
                <a:hueOff val="-5112997"/>
                <a:satOff val="-6820"/>
                <a:lumOff val="-20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112997"/>
                <a:satOff val="-6820"/>
                <a:lumOff val="-20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112997"/>
                <a:satOff val="-6820"/>
                <a:lumOff val="-20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Hypothesis: </a:t>
          </a:r>
          <a:r>
            <a:rPr lang="en-US" sz="3800" kern="1200" dirty="0"/>
            <a:t>Yes; the average fare for passengers who survived is higher than for those who did not survive.</a:t>
          </a:r>
        </a:p>
      </dsp:txBody>
      <dsp:txXfrm>
        <a:off x="132392" y="2955553"/>
        <a:ext cx="6647461" cy="24472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2E7F2-392F-41F9-AAF2-8011A596FD56}">
      <dsp:nvSpPr>
        <dsp:cNvPr id="0" name=""/>
        <dsp:cNvSpPr/>
      </dsp:nvSpPr>
      <dsp:spPr>
        <a:xfrm>
          <a:off x="550468" y="727547"/>
          <a:ext cx="744919" cy="74491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4B53C-EA57-43EB-ACCE-D8AF9D53B250}">
      <dsp:nvSpPr>
        <dsp:cNvPr id="0" name=""/>
        <dsp:cNvSpPr/>
      </dsp:nvSpPr>
      <dsp:spPr>
        <a:xfrm>
          <a:off x="706901" y="896515"/>
          <a:ext cx="432053" cy="4320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C14E5-DB1B-4C03-842F-971311DAA26A}">
      <dsp:nvSpPr>
        <dsp:cNvPr id="0" name=""/>
        <dsp:cNvSpPr/>
      </dsp:nvSpPr>
      <dsp:spPr>
        <a:xfrm>
          <a:off x="1455012" y="764667"/>
          <a:ext cx="1755880" cy="744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Box plots rather than scatter plots were chosen, since the ‘Survived’ variable is binary and the Passenger Class is non-continuous.</a:t>
          </a:r>
          <a:endParaRPr lang="en-US" sz="1400" kern="1200" dirty="0"/>
        </a:p>
      </dsp:txBody>
      <dsp:txXfrm>
        <a:off x="1455012" y="764667"/>
        <a:ext cx="1755880" cy="744919"/>
      </dsp:txXfrm>
    </dsp:sp>
    <dsp:sp modelId="{833BC7FD-8CC2-479E-AD9A-C53E6A67896E}">
      <dsp:nvSpPr>
        <dsp:cNvPr id="0" name=""/>
        <dsp:cNvSpPr/>
      </dsp:nvSpPr>
      <dsp:spPr>
        <a:xfrm>
          <a:off x="550468" y="2412218"/>
          <a:ext cx="744919" cy="74491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BBA04-98C3-44F6-A1D3-0187DD63DF4F}">
      <dsp:nvSpPr>
        <dsp:cNvPr id="0" name=""/>
        <dsp:cNvSpPr/>
      </dsp:nvSpPr>
      <dsp:spPr>
        <a:xfrm>
          <a:off x="706901" y="2568652"/>
          <a:ext cx="432053" cy="4320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9C358-27B6-48FC-B7C1-AEA4B70081E6}">
      <dsp:nvSpPr>
        <dsp:cNvPr id="0" name=""/>
        <dsp:cNvSpPr/>
      </dsp:nvSpPr>
      <dsp:spPr>
        <a:xfrm>
          <a:off x="1455012" y="2412218"/>
          <a:ext cx="1755880" cy="744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</a:t>
          </a:r>
          <a:r>
            <a:rPr lang="en-US" sz="1600" b="0" kern="1200" dirty="0"/>
            <a:t>oint-biserial correlation is used in place of Pearson’s</a:t>
          </a:r>
          <a:endParaRPr lang="en-US" sz="1600" kern="1200" dirty="0"/>
        </a:p>
      </dsp:txBody>
      <dsp:txXfrm>
        <a:off x="1455012" y="2412218"/>
        <a:ext cx="1755880" cy="744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46038-3A56-49A5-805A-5EF109FCA548}">
      <dsp:nvSpPr>
        <dsp:cNvPr id="0" name=""/>
        <dsp:cNvSpPr/>
      </dsp:nvSpPr>
      <dsp:spPr>
        <a:xfrm>
          <a:off x="0" y="675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1E111C-9CB0-4286-BD0C-C09DF5047853}">
      <dsp:nvSpPr>
        <dsp:cNvPr id="0" name=""/>
        <dsp:cNvSpPr/>
      </dsp:nvSpPr>
      <dsp:spPr>
        <a:xfrm>
          <a:off x="0" y="675"/>
          <a:ext cx="6912245" cy="110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/>
            <a:t>Observed difference in means: 26.186823565641937</a:t>
          </a:r>
          <a:endParaRPr lang="en-US" sz="2800" kern="1200"/>
        </a:p>
      </dsp:txBody>
      <dsp:txXfrm>
        <a:off x="0" y="675"/>
        <a:ext cx="6912245" cy="1107106"/>
      </dsp:txXfrm>
    </dsp:sp>
    <dsp:sp modelId="{1122B872-FC0B-4577-9A04-80CDF77ED916}">
      <dsp:nvSpPr>
        <dsp:cNvPr id="0" name=""/>
        <dsp:cNvSpPr/>
      </dsp:nvSpPr>
      <dsp:spPr>
        <a:xfrm>
          <a:off x="0" y="1107782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1278249"/>
                <a:satOff val="-1705"/>
                <a:lumOff val="-50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78249"/>
                <a:satOff val="-1705"/>
                <a:lumOff val="-50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78249"/>
                <a:satOff val="-1705"/>
                <a:lumOff val="-50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278249"/>
              <a:satOff val="-1705"/>
              <a:lumOff val="-509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82894E-902C-4FF4-B184-86C5EC977954}">
      <dsp:nvSpPr>
        <dsp:cNvPr id="0" name=""/>
        <dsp:cNvSpPr/>
      </dsp:nvSpPr>
      <dsp:spPr>
        <a:xfrm>
          <a:off x="0" y="1107782"/>
          <a:ext cx="6912245" cy="110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/>
            <a:t>P-value: 0.0</a:t>
          </a:r>
          <a:endParaRPr lang="en-US" sz="2800" kern="1200"/>
        </a:p>
      </dsp:txBody>
      <dsp:txXfrm>
        <a:off x="0" y="1107782"/>
        <a:ext cx="6912245" cy="1107106"/>
      </dsp:txXfrm>
    </dsp:sp>
    <dsp:sp modelId="{B82572EC-9236-4595-8C98-AEE387C7C069}">
      <dsp:nvSpPr>
        <dsp:cNvPr id="0" name=""/>
        <dsp:cNvSpPr/>
      </dsp:nvSpPr>
      <dsp:spPr>
        <a:xfrm>
          <a:off x="0" y="2214888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2556499"/>
                <a:satOff val="-3410"/>
                <a:lumOff val="-10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556499"/>
                <a:satOff val="-3410"/>
                <a:lumOff val="-10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556499"/>
                <a:satOff val="-3410"/>
                <a:lumOff val="-10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556499"/>
              <a:satOff val="-3410"/>
              <a:lumOff val="-10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E9AEC2-2A2D-44C4-B5E4-4DA9DD3858AE}">
      <dsp:nvSpPr>
        <dsp:cNvPr id="0" name=""/>
        <dsp:cNvSpPr/>
      </dsp:nvSpPr>
      <dsp:spPr>
        <a:xfrm>
          <a:off x="0" y="2214888"/>
          <a:ext cx="6912245" cy="110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There is a significant difference in the means of fares between survivors and non-survivors.</a:t>
          </a:r>
          <a:endParaRPr lang="en-US" sz="2800" kern="1200" dirty="0"/>
        </a:p>
      </dsp:txBody>
      <dsp:txXfrm>
        <a:off x="0" y="2214888"/>
        <a:ext cx="6912245" cy="1107106"/>
      </dsp:txXfrm>
    </dsp:sp>
    <dsp:sp modelId="{A26809AD-C070-4F97-8AA4-DA68DB66BCDF}">
      <dsp:nvSpPr>
        <dsp:cNvPr id="0" name=""/>
        <dsp:cNvSpPr/>
      </dsp:nvSpPr>
      <dsp:spPr>
        <a:xfrm>
          <a:off x="0" y="3321994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3834748"/>
                <a:satOff val="-5115"/>
                <a:lumOff val="-15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834748"/>
                <a:satOff val="-5115"/>
                <a:lumOff val="-15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834748"/>
                <a:satOff val="-5115"/>
                <a:lumOff val="-15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3834748"/>
              <a:satOff val="-5115"/>
              <a:lumOff val="-1529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F618DE-D70D-4FB8-88D7-C641F8716080}">
      <dsp:nvSpPr>
        <dsp:cNvPr id="0" name=""/>
        <dsp:cNvSpPr/>
      </dsp:nvSpPr>
      <dsp:spPr>
        <a:xfrm>
          <a:off x="0" y="3321994"/>
          <a:ext cx="6912245" cy="110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The null hypothesis that there is no difference in fares between the two groups is rejected.</a:t>
          </a:r>
          <a:endParaRPr lang="en-US" sz="2800" kern="1200" dirty="0"/>
        </a:p>
      </dsp:txBody>
      <dsp:txXfrm>
        <a:off x="0" y="3321994"/>
        <a:ext cx="6912245" cy="1107106"/>
      </dsp:txXfrm>
    </dsp:sp>
    <dsp:sp modelId="{A9C7F164-8EBA-43BE-BB19-CDB5C163183B}">
      <dsp:nvSpPr>
        <dsp:cNvPr id="0" name=""/>
        <dsp:cNvSpPr/>
      </dsp:nvSpPr>
      <dsp:spPr>
        <a:xfrm>
          <a:off x="0" y="4429100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5112997"/>
                <a:satOff val="-6820"/>
                <a:lumOff val="-20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112997"/>
                <a:satOff val="-6820"/>
                <a:lumOff val="-20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112997"/>
                <a:satOff val="-6820"/>
                <a:lumOff val="-20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112997"/>
              <a:satOff val="-6820"/>
              <a:lumOff val="-20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875254-B448-4815-AE78-055EE3466570}">
      <dsp:nvSpPr>
        <dsp:cNvPr id="0" name=""/>
        <dsp:cNvSpPr/>
      </dsp:nvSpPr>
      <dsp:spPr>
        <a:xfrm>
          <a:off x="0" y="4429100"/>
          <a:ext cx="6912245" cy="110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Passengers who paid higher fares had a higher likelihood of survival.</a:t>
          </a:r>
          <a:endParaRPr lang="en-US" sz="2800" kern="1200" dirty="0"/>
        </a:p>
      </dsp:txBody>
      <dsp:txXfrm>
        <a:off x="0" y="4429100"/>
        <a:ext cx="6912245" cy="1107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38D2-2D8F-4D92-809D-7485C1326D7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803A-F6B9-4B38-9AFF-5EA879A6A9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3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38D2-2D8F-4D92-809D-7485C1326D7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803A-F6B9-4B38-9AFF-5EA879A6A9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0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38D2-2D8F-4D92-809D-7485C1326D7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803A-F6B9-4B38-9AFF-5EA879A6A9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53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38D2-2D8F-4D92-809D-7485C1326D7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803A-F6B9-4B38-9AFF-5EA879A6A9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9637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38D2-2D8F-4D92-809D-7485C1326D7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803A-F6B9-4B38-9AFF-5EA879A6A9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07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38D2-2D8F-4D92-809D-7485C1326D7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803A-F6B9-4B38-9AFF-5EA879A6A9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65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38D2-2D8F-4D92-809D-7485C1326D7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803A-F6B9-4B38-9AFF-5EA879A6A9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45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38D2-2D8F-4D92-809D-7485C1326D7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803A-F6B9-4B38-9AFF-5EA879A6A9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1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38D2-2D8F-4D92-809D-7485C1326D7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803A-F6B9-4B38-9AFF-5EA879A6A9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4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38D2-2D8F-4D92-809D-7485C1326D7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803A-F6B9-4B38-9AFF-5EA879A6A9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3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38D2-2D8F-4D92-809D-7485C1326D7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803A-F6B9-4B38-9AFF-5EA879A6A9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0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38D2-2D8F-4D92-809D-7485C1326D7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803A-F6B9-4B38-9AFF-5EA879A6A9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3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38D2-2D8F-4D92-809D-7485C1326D7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803A-F6B9-4B38-9AFF-5EA879A6A9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9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38D2-2D8F-4D92-809D-7485C1326D7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803A-F6B9-4B38-9AFF-5EA879A6A9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7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38D2-2D8F-4D92-809D-7485C1326D7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803A-F6B9-4B38-9AFF-5EA879A6A9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38D2-2D8F-4D92-809D-7485C1326D7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803A-F6B9-4B38-9AFF-5EA879A6A9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2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38D2-2D8F-4D92-809D-7485C1326D7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803A-F6B9-4B38-9AFF-5EA879A6A9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4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DDC38D2-2D8F-4D92-809D-7485C1326D76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F7803A-F6B9-4B38-9AFF-5EA879A6A9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43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3C17205-F99D-DC17-A552-E896F9018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9470"/>
          <a:stretch/>
        </p:blipFill>
        <p:spPr bwMode="auto">
          <a:xfrm>
            <a:off x="20" y="1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9DF7C-93A6-45D3-E4F5-C9087A8AA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>
            <a:normAutofit/>
          </a:bodyPr>
          <a:lstStyle/>
          <a:p>
            <a:r>
              <a:rPr lang="en-US" dirty="0"/>
              <a:t>The Titanic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6FDFE-8E91-1FDF-E865-B17D4753A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>
            <a:normAutofit/>
          </a:bodyPr>
          <a:lstStyle/>
          <a:p>
            <a:r>
              <a:rPr lang="en-US" dirty="0"/>
              <a:t>Factors of Survival: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2340C-6AFD-AA2A-CBF6-7FDEEA2277B7}"/>
              </a:ext>
            </a:extLst>
          </p:cNvPr>
          <p:cNvSpPr txBox="1"/>
          <p:nvPr/>
        </p:nvSpPr>
        <p:spPr>
          <a:xfrm>
            <a:off x="10728542" y="43841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B”H</a:t>
            </a:r>
          </a:p>
        </p:txBody>
      </p:sp>
    </p:spTree>
    <p:extLst>
      <p:ext uri="{BB962C8B-B14F-4D97-AF65-F5344CB8AC3E}">
        <p14:creationId xmlns:p14="http://schemas.microsoft.com/office/powerpoint/2010/main" val="169279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3A3F-E1B7-0C80-41ED-C7405243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" y="4464028"/>
            <a:ext cx="10665311" cy="164149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53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Regression  Analysis: Logistic Regression</a:t>
            </a:r>
            <a:endParaRPr lang="en-US" sz="5300" spc="-300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DEBFB27-F051-3C03-00E5-4C286A8B1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9716" y="643464"/>
            <a:ext cx="4383287" cy="2838179"/>
          </a:xfrm>
          <a:prstGeom prst="rect">
            <a:avLst/>
          </a:prstGeom>
          <a:noFill/>
          <a:effectLst>
            <a:reflection blurRad="38100" stA="52000" endA="300" endPos="30000" dir="5400000" sy="-100000" algn="bl" rotWithShape="0"/>
            <a:softEdge rad="190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42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AC430-EB00-67FB-2745-ADE96551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US" sz="3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Statistical </a:t>
            </a:r>
            <a:r>
              <a:rPr lang="en-US" sz="3400" dirty="0">
                <a:solidFill>
                  <a:schemeClr val="tx1"/>
                </a:solidFill>
                <a:latin typeface="Consolas" panose="020B0609020204030204" pitchFamily="49" charset="0"/>
              </a:rPr>
              <a:t>Q</a:t>
            </a:r>
            <a:r>
              <a:rPr lang="en-US" sz="3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uestion &amp; Hypothesis</a:t>
            </a:r>
            <a:endParaRPr lang="en-US" sz="3400" dirty="0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6E0D3DD-66A1-2344-9791-6EE3DB199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910122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275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15A4-CAA6-5E99-3381-0379D015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6A52-5BBC-8BC6-CFC4-5E9948E1E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Survived: Whether or not the passenger survived (0 or 1).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 err="1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Pclass</a:t>
            </a:r>
            <a:r>
              <a:rPr lang="en-US" b="0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: Passenger class (First, Second, Third).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E394DC"/>
                </a:solidFill>
                <a:effectLst/>
                <a:latin typeface="Consolas" panose="020B0609020204030204" pitchFamily="49" charset="0"/>
              </a:rPr>
              <a:t>Age: Age of the passenger.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EFB080"/>
                </a:solidFill>
                <a:effectLst/>
                <a:latin typeface="Consolas" panose="020B0609020204030204" pitchFamily="49" charset="0"/>
              </a:rPr>
              <a:t>Fare: Price paid for the ticket in USD.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 err="1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FamilySize</a:t>
            </a:r>
            <a:r>
              <a:rPr lang="en-US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: Number of family members of the passenger aboard.</a:t>
            </a:r>
          </a:p>
          <a:p>
            <a:pPr marL="514350" indent="-514350">
              <a:buFont typeface="+mj-lt"/>
              <a:buAutoNum type="arabicPeriod"/>
            </a:pPr>
            <a:endParaRPr lang="en-US" b="0" dirty="0">
              <a:solidFill>
                <a:srgbClr val="D6D6DD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8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8234-043A-A1D6-5CD0-B25632BB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4BE7B-F1B5-22C6-D191-F613A375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11" y="1690688"/>
            <a:ext cx="480999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Survived: Categorical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Pclass</a:t>
            </a:r>
            <a:r>
              <a:rPr lang="en-US" b="0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: Categorical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394DC"/>
                </a:solidFill>
                <a:effectLst/>
                <a:latin typeface="Consolas" panose="020B0609020204030204" pitchFamily="49" charset="0"/>
              </a:rPr>
              <a:t>Age: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D6D6DD"/>
                </a:solidFill>
                <a:latin typeface="Consolas" panose="020B0609020204030204" pitchFamily="49" charset="0"/>
              </a:rPr>
              <a:t>Mean: </a:t>
            </a:r>
            <a:r>
              <a:rPr lang="en-US" b="0" i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29.5</a:t>
            </a:r>
            <a:endParaRPr lang="en-US" dirty="0">
              <a:solidFill>
                <a:srgbClr val="D6D6DD"/>
              </a:solidFill>
              <a:latin typeface="Consolas" panose="020B06090202040302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Mode: 22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Spread: </a:t>
            </a:r>
            <a:r>
              <a:rPr lang="en-US" b="0" i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14.12</a:t>
            </a:r>
            <a:endParaRPr lang="en-US" b="0" dirty="0">
              <a:solidFill>
                <a:srgbClr val="D6D6DD"/>
              </a:solidFill>
              <a:effectLst/>
              <a:latin typeface="Consolas" panose="020B06090202040302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Kurtosis: </a:t>
            </a:r>
            <a:r>
              <a:rPr lang="en-US" b="0" i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0.29</a:t>
            </a:r>
          </a:p>
          <a:p>
            <a:pPr marL="971550" lvl="1" indent="-514350">
              <a:buFont typeface="+mj-lt"/>
              <a:buAutoNum type="arabicPeriod"/>
            </a:pPr>
            <a:endParaRPr lang="en-US" b="0" i="0" dirty="0">
              <a:solidFill>
                <a:srgbClr val="D6D6D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CF3026-DFC8-4A46-5D0A-634F5F1955C7}"/>
              </a:ext>
            </a:extLst>
          </p:cNvPr>
          <p:cNvSpPr txBox="1">
            <a:spLocks/>
          </p:cNvSpPr>
          <p:nvPr/>
        </p:nvSpPr>
        <p:spPr>
          <a:xfrm>
            <a:off x="6602225" y="1690688"/>
            <a:ext cx="4507318" cy="4406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EFB080"/>
                </a:solidFill>
                <a:latin typeface="Consolas" panose="020B0609020204030204" pitchFamily="49" charset="0"/>
              </a:rPr>
              <a:t>Fare: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D6D6DD"/>
                </a:solidFill>
                <a:latin typeface="Consolas" panose="020B0609020204030204" pitchFamily="49" charset="0"/>
              </a:rPr>
              <a:t>Mean: 32.31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D6D6DD"/>
                </a:solidFill>
                <a:latin typeface="Consolas" panose="020B0609020204030204" pitchFamily="49" charset="0"/>
              </a:rPr>
              <a:t>Mode: 8.05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D6D6DD"/>
                </a:solidFill>
                <a:latin typeface="Consolas" panose="020B0609020204030204" pitchFamily="49" charset="0"/>
              </a:rPr>
              <a:t>Spread: 49.78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D6D6DD"/>
                </a:solidFill>
                <a:latin typeface="Consolas" panose="020B0609020204030204" pitchFamily="49" charset="0"/>
              </a:rPr>
              <a:t>Kurtosis: 33.26</a:t>
            </a:r>
            <a:endParaRPr lang="en-US" dirty="0">
              <a:solidFill>
                <a:srgbClr val="EFB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6D6DD"/>
                </a:solidFill>
                <a:latin typeface="Consolas" panose="020B0609020204030204" pitchFamily="49" charset="0"/>
              </a:rPr>
              <a:t>FamilySize</a:t>
            </a:r>
            <a:r>
              <a:rPr lang="en-US" dirty="0">
                <a:solidFill>
                  <a:srgbClr val="D6D6DD"/>
                </a:solidFill>
                <a:latin typeface="Consolas" panose="020B0609020204030204" pitchFamily="49" charset="0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D6D6DD"/>
                </a:solidFill>
                <a:latin typeface="Consolas" panose="020B0609020204030204" pitchFamily="49" charset="0"/>
              </a:rPr>
              <a:t>Mean: </a:t>
            </a:r>
            <a:r>
              <a:rPr lang="en-US" b="0" i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0.90</a:t>
            </a:r>
            <a:endParaRPr lang="en-US" dirty="0">
              <a:solidFill>
                <a:srgbClr val="D6D6DD"/>
              </a:solidFill>
              <a:latin typeface="Consolas" panose="020B06090202040302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D6D6DD"/>
                </a:solidFill>
                <a:latin typeface="Consolas" panose="020B0609020204030204" pitchFamily="49" charset="0"/>
              </a:rPr>
              <a:t>Mode: 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D6D6DD"/>
                </a:solidFill>
                <a:latin typeface="Consolas" panose="020B0609020204030204" pitchFamily="49" charset="0"/>
              </a:rPr>
              <a:t>Spread: 1.62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D6D6DD"/>
                </a:solidFill>
                <a:latin typeface="Consolas" panose="020B0609020204030204" pitchFamily="49" charset="0"/>
              </a:rPr>
              <a:t>Kurtosis: 9.11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rgbClr val="E394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6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7C06-1F7F-EA99-5D60-781A61BA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PMFs of Passenger Class (Survival)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898383-A580-AE93-D37C-CB39D35B3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84" y="1590153"/>
            <a:ext cx="113347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74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Rectangle 2070">
            <a:extLst>
              <a:ext uri="{FF2B5EF4-FFF2-40B4-BE49-F238E27FC236}">
                <a16:creationId xmlns:a16="http://schemas.microsoft.com/office/drawing/2014/main" id="{3956D6BE-9F42-4257-AF86-F7ADD2F93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6616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73" name="Rectangle 2072">
            <a:extLst>
              <a:ext uri="{FF2B5EF4-FFF2-40B4-BE49-F238E27FC236}">
                <a16:creationId xmlns:a16="http://schemas.microsoft.com/office/drawing/2014/main" id="{52837CF7-EFEC-4B29-A2F8-CE22A481B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534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0F71B-DDBA-573C-F6FA-2CAABA89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62057" cy="1325563"/>
          </a:xfrm>
        </p:spPr>
        <p:txBody>
          <a:bodyPr>
            <a:normAutofit/>
          </a:bodyPr>
          <a:lstStyle/>
          <a:p>
            <a:r>
              <a:rPr lang="en-US" dirty="0"/>
              <a:t>CDFs of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A418F-476E-B381-EA68-148A79B76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6184314" cy="4351338"/>
          </a:xfrm>
        </p:spPr>
        <p:txBody>
          <a:bodyPr>
            <a:norm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The CDFs of age in 2 groups are observed: Survivors and Non-Survivors.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There is a leftward shift from the Non-Survivors CDF to the Survivors CDF.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The shift indicates that the Survivors group tended to be younger.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06C4557-3BCC-6B8D-27EA-A628523FC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0079" y="510761"/>
            <a:ext cx="3635865" cy="247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E8A924E-9F2C-77E0-7CEC-D87C6EEAE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5108" y="3684141"/>
            <a:ext cx="3845808" cy="26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64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3081">
            <a:extLst>
              <a:ext uri="{FF2B5EF4-FFF2-40B4-BE49-F238E27FC236}">
                <a16:creationId xmlns:a16="http://schemas.microsoft.com/office/drawing/2014/main" id="{04D65EFB-5E87-4639-A481-956B52E9D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2A3781C0-206F-4038-93FF-4CDA80B1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>
              <a:fillRect r="-100000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A3D37-6870-F72E-7C6C-36A078F3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97" y="436461"/>
            <a:ext cx="6353782" cy="1325563"/>
          </a:xfrm>
        </p:spPr>
        <p:txBody>
          <a:bodyPr>
            <a:normAutofit/>
          </a:bodyPr>
          <a:lstStyle/>
          <a:p>
            <a:r>
              <a:rPr lang="en-US" sz="42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Analytical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20E9-15E9-5916-BE04-7B4F1C60B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72" y="1825625"/>
            <a:ext cx="5217833" cy="4351338"/>
          </a:xfrm>
        </p:spPr>
        <p:txBody>
          <a:bodyPr>
            <a:normAutofit/>
          </a:bodyPr>
          <a:lstStyle/>
          <a:p>
            <a:r>
              <a:rPr lang="en-US" sz="2000" b="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effectLst/>
                <a:latin typeface="Consolas" panose="020B0609020204030204" pitchFamily="49" charset="0"/>
              </a:rPr>
              <a:t>The mean age of survivors was 28.41 years, down from the overall age mean of 29.5</a:t>
            </a: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Consolas" panose="020B0609020204030204" pitchFamily="49" charset="0"/>
              </a:rPr>
              <a:t>This suggests that overall, younger people had a higher chance of survival.</a:t>
            </a:r>
            <a:endParaRPr lang="en-US" sz="2000" b="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effectLst/>
                <a:latin typeface="Consolas" panose="020B0609020204030204" pitchFamily="49" charset="0"/>
              </a:rPr>
              <a:t>The initial peak for infants and very young children may be indicative of the “women and children first” protocol.</a:t>
            </a:r>
          </a:p>
          <a:p>
            <a:endParaRPr lang="en-US" sz="2000" b="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effectLst/>
              <a:latin typeface="Consolas" panose="020B06090202040302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AA6297-1EAD-3DF2-FCEA-9E18BEAE1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4531" y="1814880"/>
            <a:ext cx="4854495" cy="322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348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0F164E5A-ABC0-4A97-86CA-5F7C26615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4" y="0"/>
            <a:ext cx="8116488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C2393E8D-D10F-4FE1-AC21-8B44BEB50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1"/>
            <a:ext cx="4062127" cy="6857996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80770-3D4B-6BA8-69CB-9630D356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382046"/>
            <a:ext cx="2944152" cy="1095028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Correlation and causation</a:t>
            </a:r>
          </a:p>
        </p:txBody>
      </p:sp>
      <p:graphicFrame>
        <p:nvGraphicFramePr>
          <p:cNvPr id="4107" name="Content Placeholder 2">
            <a:extLst>
              <a:ext uri="{FF2B5EF4-FFF2-40B4-BE49-F238E27FC236}">
                <a16:creationId xmlns:a16="http://schemas.microsoft.com/office/drawing/2014/main" id="{B165504E-5B5A-764E-083F-46DDC4D4D4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462221"/>
              </p:ext>
            </p:extLst>
          </p:nvPr>
        </p:nvGraphicFramePr>
        <p:xfrm>
          <a:off x="8320391" y="1659699"/>
          <a:ext cx="3761362" cy="451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A60F25B-9CC3-EE73-1890-FF612593FA18}"/>
              </a:ext>
            </a:extLst>
          </p:cNvPr>
          <p:cNvSpPr txBox="1"/>
          <p:nvPr/>
        </p:nvSpPr>
        <p:spPr>
          <a:xfrm>
            <a:off x="1130762" y="4277016"/>
            <a:ext cx="2300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negative point-biserial correlation (r = -0.34) indicates a moderate inverse relationship between passenger class and survival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F8989BB-7192-F8AA-835E-5FE3757BE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922" y="792014"/>
            <a:ext cx="6833412" cy="338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ED60AB-8C22-C6F0-7D57-806612D5B136}"/>
              </a:ext>
            </a:extLst>
          </p:cNvPr>
          <p:cNvSpPr txBox="1"/>
          <p:nvPr/>
        </p:nvSpPr>
        <p:spPr>
          <a:xfrm>
            <a:off x="4684167" y="4409960"/>
            <a:ext cx="2300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positive point-biserial correlation (r = 0.26) shows a moderate positive relationship between fare price and survival</a:t>
            </a:r>
          </a:p>
        </p:txBody>
      </p:sp>
    </p:spTree>
    <p:extLst>
      <p:ext uri="{BB962C8B-B14F-4D97-AF65-F5344CB8AC3E}">
        <p14:creationId xmlns:p14="http://schemas.microsoft.com/office/powerpoint/2010/main" val="197558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0AE37-04EA-4672-8B23-CE56A1DD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US" sz="4100">
                <a:solidFill>
                  <a:schemeClr val="tx1"/>
                </a:solidFill>
              </a:rPr>
              <a:t>Permutation test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1A97F6-B8C4-D55E-A130-FEB22BE71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627174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754519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144</TotalTime>
  <Words>396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Corbel</vt:lpstr>
      <vt:lpstr>Depth</vt:lpstr>
      <vt:lpstr>The Titanic</vt:lpstr>
      <vt:lpstr>Statistical Question &amp; Hypothesis</vt:lpstr>
      <vt:lpstr>Selecting the Variables</vt:lpstr>
      <vt:lpstr>Characteristics of Variables</vt:lpstr>
      <vt:lpstr>PMFs of Passenger Class (Survival)</vt:lpstr>
      <vt:lpstr>CDFs of Age</vt:lpstr>
      <vt:lpstr>Analytical Distribution</vt:lpstr>
      <vt:lpstr>Correlation and causation</vt:lpstr>
      <vt:lpstr>Permutation test</vt:lpstr>
      <vt:lpstr>Regression  Analysis: 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Radwave Configuration</dc:creator>
  <cp:lastModifiedBy>Radwave Configuration</cp:lastModifiedBy>
  <cp:revision>22</cp:revision>
  <dcterms:created xsi:type="dcterms:W3CDTF">2024-11-18T02:06:56Z</dcterms:created>
  <dcterms:modified xsi:type="dcterms:W3CDTF">2024-11-18T05:05:38Z</dcterms:modified>
</cp:coreProperties>
</file>