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2" r:id="rId5"/>
    <p:sldId id="282" r:id="rId6"/>
    <p:sldId id="266" r:id="rId7"/>
    <p:sldId id="283" r:id="rId8"/>
    <p:sldId id="257" r:id="rId9"/>
    <p:sldId id="284" r:id="rId10"/>
    <p:sldId id="272" r:id="rId11"/>
    <p:sldId id="273" r:id="rId12"/>
    <p:sldId id="280" r:id="rId13"/>
    <p:sldId id="277" r:id="rId14"/>
    <p:sldId id="281" r:id="rId15"/>
    <p:sldId id="279" r:id="rId16"/>
    <p:sldId id="286" r:id="rId17"/>
    <p:sldId id="287" r:id="rId18"/>
    <p:sldId id="288" r:id="rId19"/>
    <p:sldId id="274" r:id="rId20"/>
    <p:sldId id="275" r:id="rId21"/>
    <p:sldId id="276" r:id="rId22"/>
    <p:sldId id="28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0D7B7-86D4-E321-31D7-FB075A952665}" v="3000" dt="2022-04-21T18:20:2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 stiliaus, lentelės tinkleli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ea typeface="+mj-lt"/>
                <a:cs typeface="+mj-lt"/>
              </a:rPr>
              <a:t>Dimensijos mažinimas klasifikavime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Matas </a:t>
            </a:r>
            <a:r>
              <a:rPr lang="lt-LT" dirty="0" err="1">
                <a:cs typeface="Calibri"/>
              </a:rPr>
              <a:t>Gaulia</a:t>
            </a:r>
            <a:r>
              <a:rPr lang="lt-LT" dirty="0">
                <a:cs typeface="Calibri"/>
              </a:rPr>
              <a:t>, Vainius </a:t>
            </a:r>
            <a:r>
              <a:rPr lang="lt-LT" dirty="0" err="1">
                <a:cs typeface="Calibri"/>
              </a:rPr>
              <a:t>Gataveckas</a:t>
            </a:r>
            <a:r>
              <a:rPr lang="lt-LT" dirty="0">
                <a:cs typeface="Calibri"/>
              </a:rPr>
              <a:t>, Dovydas Martinkus</a:t>
            </a:r>
            <a:endParaRPr lang="en-US" dirty="0">
              <a:ea typeface="+mn-lt"/>
              <a:cs typeface="+mn-lt"/>
            </a:endParaRPr>
          </a:p>
          <a:p>
            <a:r>
              <a:rPr lang="sv-SE" dirty="0" err="1">
                <a:cs typeface="Calibri"/>
              </a:rPr>
              <a:t>Duomenų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Moksla</a:t>
            </a:r>
            <a:r>
              <a:rPr lang="lt-LT" dirty="0">
                <a:cs typeface="Calibri"/>
              </a:rPr>
              <a:t>s </a:t>
            </a:r>
            <a:r>
              <a:rPr lang="sv-SE" dirty="0">
                <a:cs typeface="Calibri"/>
              </a:rPr>
              <a:t>3 kursas 2 gr.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Vilnius, 2022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52C4D5-F18A-DBF6-E489-18D0A2D91B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2600" dirty="0">
                <a:latin typeface="Calibri"/>
                <a:cs typeface="Calibri Light"/>
              </a:rPr>
              <a:t>Modelių palyginimas: ROC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4C0E1D29-7B79-D7E1-BCFB-DBEA068BC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19150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9BFDBF-DE9D-5B75-53B0-924B002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tikslumas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6A76324C-8704-4096-C38E-91409899E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44" y="1887008"/>
            <a:ext cx="7111111" cy="4228571"/>
          </a:xfrm>
        </p:spPr>
      </p:pic>
    </p:spTree>
    <p:extLst>
      <p:ext uri="{BB962C8B-B14F-4D97-AF65-F5344CB8AC3E}">
        <p14:creationId xmlns:p14="http://schemas.microsoft.com/office/powerpoint/2010/main" val="215716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621EE5-E3CF-7FD3-3820-BC8B63EBA8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2600" dirty="0">
                <a:latin typeface="Calibri"/>
                <a:cs typeface="Calibri Light"/>
              </a:rPr>
              <a:t>Modelių palyginimas: kokybės matai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6" name="Turinio vietos rezervavimo ženklas 5">
            <a:extLst>
              <a:ext uri="{FF2B5EF4-FFF2-40B4-BE49-F238E27FC236}">
                <a16:creationId xmlns:a16="http://schemas.microsoft.com/office/drawing/2014/main" id="{8FCD500B-6432-B8C8-3440-39FE659E2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889487"/>
              </p:ext>
            </p:extLst>
          </p:nvPr>
        </p:nvGraphicFramePr>
        <p:xfrm>
          <a:off x="2133680" y="1947171"/>
          <a:ext cx="7924640" cy="41941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77052">
                  <a:extLst>
                    <a:ext uri="{9D8B030D-6E8A-4147-A177-3AD203B41FA5}">
                      <a16:colId xmlns:a16="http://schemas.microsoft.com/office/drawing/2014/main" val="1788016119"/>
                    </a:ext>
                  </a:extLst>
                </a:gridCol>
                <a:gridCol w="1210695">
                  <a:extLst>
                    <a:ext uri="{9D8B030D-6E8A-4147-A177-3AD203B41FA5}">
                      <a16:colId xmlns:a16="http://schemas.microsoft.com/office/drawing/2014/main" val="3944891584"/>
                    </a:ext>
                  </a:extLst>
                </a:gridCol>
                <a:gridCol w="1259711">
                  <a:extLst>
                    <a:ext uri="{9D8B030D-6E8A-4147-A177-3AD203B41FA5}">
                      <a16:colId xmlns:a16="http://schemas.microsoft.com/office/drawing/2014/main" val="2774457922"/>
                    </a:ext>
                  </a:extLst>
                </a:gridCol>
                <a:gridCol w="1178835">
                  <a:extLst>
                    <a:ext uri="{9D8B030D-6E8A-4147-A177-3AD203B41FA5}">
                      <a16:colId xmlns:a16="http://schemas.microsoft.com/office/drawing/2014/main" val="767753735"/>
                    </a:ext>
                  </a:extLst>
                </a:gridCol>
                <a:gridCol w="931304">
                  <a:extLst>
                    <a:ext uri="{9D8B030D-6E8A-4147-A177-3AD203B41FA5}">
                      <a16:colId xmlns:a16="http://schemas.microsoft.com/office/drawing/2014/main" val="1851842297"/>
                    </a:ext>
                  </a:extLst>
                </a:gridCol>
                <a:gridCol w="1267043">
                  <a:extLst>
                    <a:ext uri="{9D8B030D-6E8A-4147-A177-3AD203B41FA5}">
                      <a16:colId xmlns:a16="http://schemas.microsoft.com/office/drawing/2014/main" val="2559040549"/>
                    </a:ext>
                  </a:extLst>
                </a:gridCol>
              </a:tblGrid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Modelis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Klasė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Precision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Recall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F1-Score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Accuracy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229398323"/>
                  </a:ext>
                </a:extLst>
              </a:tr>
              <a:tr h="3308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Naivus Bajeso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10-ieji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0.85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0.90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927324783"/>
                  </a:ext>
                </a:extLst>
              </a:tr>
              <a:tr h="3308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Naivus </a:t>
                      </a:r>
                      <a:r>
                        <a:rPr lang="lt-LT" sz="2200" dirty="0" err="1">
                          <a:effectLst/>
                        </a:rPr>
                        <a:t>Bajeso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80-ieji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0.89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0.83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0.86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1007415703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Sprendimų medis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10-ieji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0.85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0.94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0.89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3874256422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Sprendimų medis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80-ieji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0.93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0.83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679055591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Atsitiktinis miškas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10-ieji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0.86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0.91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0.89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445854575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Atsitiktinis miškas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80-ieji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0.90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0.84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0.88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70361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7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EFD3C3-0331-6AB5-35AF-A3ECC07B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ROC naudojant validacijos aibę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BB4BBBD8-F6E8-605D-7227-B5BE7994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246302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58FFBC-1687-709C-851E-6C1F50B1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</a:t>
            </a:r>
            <a:r>
              <a:rPr lang="en-US" sz="2600" dirty="0" err="1">
                <a:latin typeface="Calibri"/>
                <a:cs typeface="Calibri Light"/>
              </a:rPr>
              <a:t>kokyb</a:t>
            </a:r>
            <a:r>
              <a:rPr lang="lt-LT" sz="2600" dirty="0">
                <a:latin typeface="Calibri"/>
                <a:cs typeface="Calibri Light"/>
              </a:rPr>
              <a:t>ės matai naudojant validacijos aibę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6" name="Turinio vietos rezervavimo ženklas 5">
            <a:extLst>
              <a:ext uri="{FF2B5EF4-FFF2-40B4-BE49-F238E27FC236}">
                <a16:creationId xmlns:a16="http://schemas.microsoft.com/office/drawing/2014/main" id="{38599562-F954-8172-74B5-941228E53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415606"/>
              </p:ext>
            </p:extLst>
          </p:nvPr>
        </p:nvGraphicFramePr>
        <p:xfrm>
          <a:off x="1726512" y="1899447"/>
          <a:ext cx="8738975" cy="40449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6766">
                  <a:extLst>
                    <a:ext uri="{9D8B030D-6E8A-4147-A177-3AD203B41FA5}">
                      <a16:colId xmlns:a16="http://schemas.microsoft.com/office/drawing/2014/main" val="2701984941"/>
                    </a:ext>
                  </a:extLst>
                </a:gridCol>
                <a:gridCol w="1303790">
                  <a:extLst>
                    <a:ext uri="{9D8B030D-6E8A-4147-A177-3AD203B41FA5}">
                      <a16:colId xmlns:a16="http://schemas.microsoft.com/office/drawing/2014/main" val="4142640865"/>
                    </a:ext>
                  </a:extLst>
                </a:gridCol>
                <a:gridCol w="1356576">
                  <a:extLst>
                    <a:ext uri="{9D8B030D-6E8A-4147-A177-3AD203B41FA5}">
                      <a16:colId xmlns:a16="http://schemas.microsoft.com/office/drawing/2014/main" val="2510172085"/>
                    </a:ext>
                  </a:extLst>
                </a:gridCol>
                <a:gridCol w="1269480">
                  <a:extLst>
                    <a:ext uri="{9D8B030D-6E8A-4147-A177-3AD203B41FA5}">
                      <a16:colId xmlns:a16="http://schemas.microsoft.com/office/drawing/2014/main" val="4195679881"/>
                    </a:ext>
                  </a:extLst>
                </a:gridCol>
                <a:gridCol w="1002916">
                  <a:extLst>
                    <a:ext uri="{9D8B030D-6E8A-4147-A177-3AD203B41FA5}">
                      <a16:colId xmlns:a16="http://schemas.microsoft.com/office/drawing/2014/main" val="2610088355"/>
                    </a:ext>
                  </a:extLst>
                </a:gridCol>
                <a:gridCol w="1569447">
                  <a:extLst>
                    <a:ext uri="{9D8B030D-6E8A-4147-A177-3AD203B41FA5}">
                      <a16:colId xmlns:a16="http://schemas.microsoft.com/office/drawing/2014/main" val="2985278158"/>
                    </a:ext>
                  </a:extLst>
                </a:gridCol>
              </a:tblGrid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Modelis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Klasė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Precision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Recall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F1-Score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Accuracy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1149363935"/>
                  </a:ext>
                </a:extLst>
              </a:tr>
              <a:tr h="3306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Naivus Bajeso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0.86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0.96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0.89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1635857648"/>
                  </a:ext>
                </a:extLst>
              </a:tr>
              <a:tr h="3306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Naivus Bajeso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80-ieji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0.94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0.86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0.89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2435708588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 dirty="0">
                          <a:effectLst/>
                        </a:rPr>
                        <a:t>Sprendimų medis</a:t>
                      </a:r>
                      <a:endParaRPr lang="lt-LT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0.88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0.83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1212944215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Sprendimų medis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80-ieji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0.81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0.83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848823323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Atsitiktinis miškas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0.87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1.00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0.93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0.91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4181265079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Atsitiktinis miškas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80-ieji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1.00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0.89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 dirty="0">
                          <a:effectLst/>
                        </a:rPr>
                        <a:t>0.91</a:t>
                      </a:r>
                      <a:endParaRPr lang="lt-LT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343715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8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EA8095E-B43A-D3D3-784D-544A97B9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F791E9B-2FCF-C65B-CEDA-8D9A63B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/>
          </a:p>
          <a:p>
            <a:endParaRPr lang="lt-LT" sz="2200" dirty="0"/>
          </a:p>
          <a:p>
            <a:endParaRPr lang="lt-LT" sz="2200" dirty="0"/>
          </a:p>
          <a:p>
            <a:r>
              <a:rPr lang="lt-LT" sz="2200" dirty="0"/>
              <a:t>Modelius lyginant naudojant kryžminę validaciją ir validacijos aibę matomi naivaus </a:t>
            </a:r>
            <a:r>
              <a:rPr lang="lt-LT" sz="2200" dirty="0" err="1"/>
              <a:t>Bajeso</a:t>
            </a:r>
            <a:r>
              <a:rPr lang="lt-LT" sz="2200" dirty="0"/>
              <a:t> ir atsitiktinio miško metodų pranašumas lyginant su sprendimų medžiu tiek pagal ROC grafiką, tiek pagal kitas modelio kokybės įvertinimo metrikas. </a:t>
            </a:r>
          </a:p>
        </p:txBody>
      </p:sp>
    </p:spTree>
    <p:extLst>
      <p:ext uri="{BB962C8B-B14F-4D97-AF65-F5344CB8AC3E}">
        <p14:creationId xmlns:p14="http://schemas.microsoft.com/office/powerpoint/2010/main" val="53544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3EB6856-6028-D87A-F64D-82FAF104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700" dirty="0">
                <a:latin typeface="Calibri"/>
                <a:cs typeface="Calibri Light"/>
              </a:rPr>
              <a:t>Modelių palyginimas: dimensijos mažinimo algoritmai</a:t>
            </a:r>
            <a:endParaRPr lang="LID4096" sz="2700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7DDC8950-3890-3923-1F9B-8F33239B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173132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FFA2E86-B461-C5C9-F7E5-AE717B33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3340A15C-31AC-6F23-24E0-26F619D4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85" y="1534747"/>
            <a:ext cx="6484830" cy="3788506"/>
          </a:xfrm>
        </p:spPr>
      </p:pic>
    </p:spTree>
    <p:extLst>
      <p:ext uri="{BB962C8B-B14F-4D97-AF65-F5344CB8AC3E}">
        <p14:creationId xmlns:p14="http://schemas.microsoft.com/office/powerpoint/2010/main" val="354585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2657C05-361C-8833-3770-93552D50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EED71F-89E4-D5FE-2C53-3BEE0E2C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100" dirty="0"/>
          </a:p>
          <a:p>
            <a:endParaRPr lang="lt-LT" sz="2100" dirty="0"/>
          </a:p>
          <a:p>
            <a:r>
              <a:rPr lang="lt-LT" sz="2100" dirty="0"/>
              <a:t>Naudojant prieš tai aprašytą optimalių parametrų suradimo procedūrą, papildomai sudaryti modeliai, dimensijos mažinimui naudojantys PCA algoritmą vietoje rekursyvaus prasčiausių požymių eliminavimo.</a:t>
            </a:r>
          </a:p>
          <a:p>
            <a:endParaRPr lang="lt-LT" sz="2100" dirty="0"/>
          </a:p>
          <a:p>
            <a:r>
              <a:rPr lang="lt-LT" sz="2100" dirty="0"/>
              <a:t>Visų trijų modelių atvejais pagal modelio kokybės metrikas matomi prastesni PCA metodo rezultatai.</a:t>
            </a:r>
            <a:endParaRPr lang="LID4096" sz="2100" dirty="0"/>
          </a:p>
        </p:txBody>
      </p:sp>
    </p:spTree>
    <p:extLst>
      <p:ext uri="{BB962C8B-B14F-4D97-AF65-F5344CB8AC3E}">
        <p14:creationId xmlns:p14="http://schemas.microsoft.com/office/powerpoint/2010/main" val="52961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02E894-84CE-8D01-81D5-B5F49E33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Naivus </a:t>
            </a:r>
            <a:r>
              <a:rPr lang="lt-LT" sz="2600" dirty="0" err="1">
                <a:latin typeface="Calibri"/>
                <a:cs typeface="Calibri Light"/>
              </a:rPr>
              <a:t>Bajeso</a:t>
            </a:r>
            <a:r>
              <a:rPr lang="lt-LT" sz="2600" dirty="0">
                <a:latin typeface="Calibri"/>
                <a:cs typeface="Calibri Light"/>
              </a:rPr>
              <a:t>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AE963370-057F-C2BE-D1BE-1BE9821F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19310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r>
                        <a:rPr lang="lt-LT" sz="2500" dirty="0">
                          <a:effectLst/>
                        </a:rPr>
                        <a:t>6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</a:rPr>
                        <a:t>4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BCA4D8B7-2234-8172-8FF5-8E76B4456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4" y="1690688"/>
            <a:ext cx="6611616" cy="4351338"/>
          </a:xfrm>
        </p:spPr>
      </p:pic>
    </p:spTree>
    <p:extLst>
      <p:ext uri="{BB962C8B-B14F-4D97-AF65-F5344CB8AC3E}">
        <p14:creationId xmlns:p14="http://schemas.microsoft.com/office/powerpoint/2010/main" val="2673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78D-4A18-3ABA-3B69-2E01A34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"/>
              </a:rPr>
              <a:t>Naudoti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duomenys</a:t>
            </a:r>
            <a:endParaRPr lang="en-US" sz="26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B333-285D-146B-ED50-9475D344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decade - </a:t>
            </a:r>
            <a:r>
              <a:rPr lang="en-US" sz="1800" dirty="0" err="1">
                <a:ea typeface="+mn-lt"/>
                <a:cs typeface="+mn-lt"/>
              </a:rPr>
              <a:t>dainos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sukūrimo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metų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dešimtmetis</a:t>
            </a:r>
            <a:r>
              <a:rPr lang="en-US" sz="1800" dirty="0">
                <a:ea typeface="+mn-lt"/>
                <a:cs typeface="+mn-lt"/>
              </a:rPr>
              <a:t>  (80-ieji </a:t>
            </a:r>
            <a:r>
              <a:rPr lang="en-US" sz="1800" dirty="0" err="1">
                <a:ea typeface="+mn-lt"/>
                <a:cs typeface="+mn-lt"/>
              </a:rPr>
              <a:t>ar</a:t>
            </a:r>
            <a:r>
              <a:rPr lang="en-US" sz="1800" dirty="0">
                <a:ea typeface="+mn-lt"/>
                <a:cs typeface="+mn-lt"/>
              </a:rPr>
              <a:t> 2010-ieji)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tempo - </a:t>
            </a:r>
            <a:r>
              <a:rPr lang="en-US" sz="1800" dirty="0" err="1">
                <a:ea typeface="+mn-lt"/>
                <a:cs typeface="+mn-lt"/>
              </a:rPr>
              <a:t>greitis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energy - </a:t>
            </a:r>
            <a:r>
              <a:rPr lang="en-US" sz="1800" dirty="0" err="1">
                <a:ea typeface="+mn-lt"/>
                <a:cs typeface="+mn-lt"/>
              </a:rPr>
              <a:t>energiškumas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danceability - </a:t>
            </a:r>
            <a:r>
              <a:rPr lang="en-US" sz="1800" dirty="0" err="1">
                <a:ea typeface="+mn-lt"/>
                <a:cs typeface="+mn-lt"/>
              </a:rPr>
              <a:t>šokamumas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loudness – </a:t>
            </a:r>
            <a:r>
              <a:rPr lang="en-US" sz="1800" dirty="0" err="1">
                <a:ea typeface="+mn-lt"/>
                <a:cs typeface="+mn-lt"/>
              </a:rPr>
              <a:t>garsumas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liveness - </a:t>
            </a:r>
            <a:r>
              <a:rPr lang="en-US" sz="1800" dirty="0" err="1">
                <a:ea typeface="+mn-lt"/>
                <a:cs typeface="+mn-lt"/>
              </a:rPr>
              <a:t>gyvumas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valence – </a:t>
            </a:r>
            <a:r>
              <a:rPr lang="en-US" sz="1800" dirty="0" err="1">
                <a:ea typeface="+mn-lt"/>
                <a:cs typeface="+mn-lt"/>
              </a:rPr>
              <a:t>pozityvumas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duration - </a:t>
            </a:r>
            <a:r>
              <a:rPr lang="en-US" sz="1800" dirty="0" err="1">
                <a:ea typeface="+mn-lt"/>
                <a:cs typeface="+mn-lt"/>
              </a:rPr>
              <a:t>trukmė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 err="1">
                <a:ea typeface="+mn-lt"/>
                <a:cs typeface="+mn-lt"/>
              </a:rPr>
              <a:t>acousticness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akustiškumas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speechiness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žodžių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kiekis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dainoje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popularity - </a:t>
            </a:r>
            <a:r>
              <a:rPr lang="en-US" sz="1800" dirty="0" err="1">
                <a:ea typeface="+mn-lt"/>
                <a:cs typeface="+mn-lt"/>
              </a:rPr>
              <a:t>populiarumas</a:t>
            </a:r>
            <a:endParaRPr lang="en-US" sz="18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7BA5-C711-AD99-5192-EB881198E996}"/>
              </a:ext>
            </a:extLst>
          </p:cNvPr>
          <p:cNvSpPr txBox="1"/>
          <p:nvPr/>
        </p:nvSpPr>
        <p:spPr>
          <a:xfrm>
            <a:off x="6913638" y="2873829"/>
            <a:ext cx="44607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2200" dirty="0">
                <a:cs typeface="Calibri"/>
              </a:rPr>
              <a:t>Prieš tai laboratoriniuose </a:t>
            </a:r>
            <a:r>
              <a:rPr lang="en-US" sz="2200" dirty="0" err="1">
                <a:cs typeface="Calibri"/>
              </a:rPr>
              <a:t>naudotas</a:t>
            </a:r>
            <a:r>
              <a:rPr lang="en-US" sz="2200" dirty="0">
                <a:cs typeface="Calibri"/>
              </a:rPr>
              <a:t> Spotify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rinkinys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2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03E598-5F80-25C4-86DC-93240AF8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Sprendimų medžio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824C7C4C-76ED-7524-97E4-FF0F6980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57882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18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r>
                        <a:rPr lang="lt-LT" sz="2500" dirty="0">
                          <a:effectLst/>
                        </a:rPr>
                        <a:t>4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  <p:pic>
        <p:nvPicPr>
          <p:cNvPr id="12" name="Turinio vietos rezervavimo ženklas 11">
            <a:extLst>
              <a:ext uri="{FF2B5EF4-FFF2-40B4-BE49-F238E27FC236}">
                <a16:creationId xmlns:a16="http://schemas.microsoft.com/office/drawing/2014/main" id="{7E5ECD6B-64CB-8A0D-67EF-394131523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4" y="1700627"/>
            <a:ext cx="6611616" cy="4351338"/>
          </a:xfrm>
        </p:spPr>
      </p:pic>
    </p:spTree>
    <p:extLst>
      <p:ext uri="{BB962C8B-B14F-4D97-AF65-F5344CB8AC3E}">
        <p14:creationId xmlns:p14="http://schemas.microsoft.com/office/powerpoint/2010/main" val="337417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FCF41A27-2D57-DBFF-FC40-76357378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4" y="1690688"/>
            <a:ext cx="661161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259503-CD17-CEEC-4C85-BAFE6060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Atsitiktinio miško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2" name="Lentelė 1">
            <a:extLst>
              <a:ext uri="{FF2B5EF4-FFF2-40B4-BE49-F238E27FC236}">
                <a16:creationId xmlns:a16="http://schemas.microsoft.com/office/drawing/2014/main" id="{9E6C467F-900A-5F64-509E-4A8375A1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11686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18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</a:rPr>
                        <a:t>19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4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F4769F1-AC1F-3B41-FF42-C5112053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C6C2956-79D9-01DF-53D8-EAE91A1F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/>
          </a:p>
          <a:p>
            <a:pPr marL="0" indent="0">
              <a:buNone/>
            </a:pPr>
            <a:r>
              <a:rPr lang="lt-LT" sz="2200" dirty="0"/>
              <a:t> </a:t>
            </a:r>
          </a:p>
          <a:p>
            <a:endParaRPr lang="lt-LT" sz="2200" dirty="0"/>
          </a:p>
          <a:p>
            <a:r>
              <a:rPr lang="lt-LT" sz="2200" dirty="0"/>
              <a:t>Pastebėta, kad blogai klasifikuotos dainos yra riboje tarp dviejų klasterių PCA metodu iki </a:t>
            </a:r>
            <a:r>
              <a:rPr lang="lt-LT" sz="2200" dirty="0" err="1"/>
              <a:t>dim</a:t>
            </a:r>
            <a:r>
              <a:rPr lang="lt-LT" sz="2200" dirty="0"/>
              <a:t>=2 sumažintoje erdvėje. Kai kurios dainos blogai klasifikuojamos visų trijų klasifikatorių.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56957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A25-DA89-10C4-39AF-80DACB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Išvados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48FF-E93E-E16D-55BF-B14E1FF5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9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Geriausi klasifikavimo rezultatai gauti naudojant atsitiktinio miško klasifikatorių. Metodas pasižymi ilgai trunkančia apmokymo trukme, tačiau šiuo atveju turima nesudėtinga duomenų aibė.</a:t>
            </a: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Beveik tokie patys geri rezultatai gauti naudojant naivų </a:t>
            </a:r>
            <a:r>
              <a:rPr lang="lt-LT" sz="2200" dirty="0" err="1">
                <a:cs typeface="Calibri"/>
              </a:rPr>
              <a:t>Bajeso</a:t>
            </a:r>
            <a:r>
              <a:rPr lang="lt-LT" sz="2200" dirty="0">
                <a:cs typeface="Calibri"/>
              </a:rPr>
              <a:t> klasifikatorių. Šio klasifikatoriaus prielaidos yra visai natūralios turimoje duomenų aibėje. Modelis pasižymi aukštu mokymosi ir prognozavimo greičiu.</a:t>
            </a: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Prasčiausi rezultatai gauti naudojant sprendimų medį. 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2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23540A-522D-8D1B-A455-3553FB6E121F}"/>
              </a:ext>
            </a:extLst>
          </p:cNvPr>
          <p:cNvSpPr txBox="1"/>
          <p:nvPr/>
        </p:nvSpPr>
        <p:spPr>
          <a:xfrm>
            <a:off x="742912" y="1859339"/>
            <a:ext cx="369872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Požymių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skalės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suvienodintos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standartizuojant</a:t>
            </a:r>
            <a:r>
              <a:rPr lang="en-US" sz="2200" dirty="0">
                <a:cs typeface="Calibri"/>
              </a:rPr>
              <a:t>.</a:t>
            </a:r>
            <a:endParaRPr lang="lt-LT" sz="2200" dirty="0">
              <a:cs typeface="Calibri"/>
            </a:endParaRPr>
          </a:p>
          <a:p>
            <a:endParaRPr lang="lt-LT" sz="2200" dirty="0">
              <a:cs typeface="Calibri"/>
            </a:endParaRP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Šiai vizualizacijai dimensija sumažinta iki </a:t>
            </a:r>
            <a:r>
              <a:rPr lang="lt-LT" sz="2200" dirty="0" err="1">
                <a:cs typeface="Calibri"/>
              </a:rPr>
              <a:t>dim</a:t>
            </a:r>
            <a:r>
              <a:rPr lang="lt-LT" sz="2200" dirty="0">
                <a:cs typeface="Calibri"/>
              </a:rPr>
              <a:t>=2 naudojant PCA.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BC8A1314-1085-BDA1-A655-28AFA1570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02" y="1488849"/>
            <a:ext cx="5992911" cy="3880302"/>
          </a:xfrm>
        </p:spPr>
      </p:pic>
    </p:spTree>
    <p:extLst>
      <p:ext uri="{BB962C8B-B14F-4D97-AF65-F5344CB8AC3E}">
        <p14:creationId xmlns:p14="http://schemas.microsoft.com/office/powerpoint/2010/main" val="22051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B1B3-AE4A-F979-1557-7E41C1D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Naivus </a:t>
            </a:r>
            <a:r>
              <a:rPr lang="lt-LT" sz="2600" dirty="0" err="1">
                <a:latin typeface="Calibri"/>
                <a:cs typeface="Calibri Light"/>
              </a:rPr>
              <a:t>Bajeso</a:t>
            </a:r>
            <a:r>
              <a:rPr lang="lt-LT" sz="2600" dirty="0">
                <a:latin typeface="Calibri"/>
                <a:cs typeface="Calibri Light"/>
              </a:rPr>
              <a:t> klasifikatorius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5" name="Turinio vietos rezervavimo ženklas 4">
            <a:extLst>
              <a:ext uri="{FF2B5EF4-FFF2-40B4-BE49-F238E27FC236}">
                <a16:creationId xmlns:a16="http://schemas.microsoft.com/office/drawing/2014/main" id="{8DD4888A-5461-EE76-D133-3D6C8224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Optimalus požymių rinkiniai rasti naudojant kryžminę validaciją. </a:t>
            </a:r>
          </a:p>
          <a:p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Naivus </a:t>
            </a:r>
            <a:r>
              <a:rPr lang="lt-LT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Bajeso</a:t>
            </a:r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metodas neturi parametrų, kuriuos reiktų parinkti.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Požymiai atrinkti godžiu algoritmu kiekviename žingsnyje šalinant tuo metu blogiausią požymį. Iš viso pašalintų požymių dalis </a:t>
            </a:r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naudota kaip modelio parametras, kurio optimalios reikšmės ieškotas kryžminės validacijos būdu.</a:t>
            </a:r>
          </a:p>
          <a:p>
            <a:pPr marL="0" indent="0">
              <a:buNone/>
            </a:pP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AB3BB16-A87C-0CC2-B60C-856F9E6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3FE02C-7E34-F9DF-BEA2-37ABEB8A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Paryškinta – kryžmine validacija rasta optimali parametro reikšmė modeliui.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={0.2,0.4,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,0.8,1.0}.</a:t>
            </a:r>
          </a:p>
          <a:p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Toks gautas rezultatas yra natūralus, nes naivus 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Bajeso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klasifikatorius priskiria vienodą svarbą visiems (ir mažiau informatyviems) požymiams.</a:t>
            </a: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Optimaliam klasifikatoriui nenaudojami požymiai „Tempo“,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Liveness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Valance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“.</a:t>
            </a:r>
            <a:endParaRPr lang="LID4096" sz="2200" dirty="0"/>
          </a:p>
          <a:p>
            <a:pPr marL="0" indent="0">
              <a:buNone/>
            </a:pP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9436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611-0AC8-2214-BAA7-DAE24E8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Sprendimų medžio klasifikatorius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3E240156-213E-C0BE-002E-6A23B9C8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/>
          </a:p>
          <a:p>
            <a:endParaRPr lang="lt-LT" sz="2200" dirty="0"/>
          </a:p>
          <a:p>
            <a:pPr marL="0" indent="0">
              <a:buNone/>
            </a:pPr>
            <a:endParaRPr lang="lt-LT" sz="2200" dirty="0"/>
          </a:p>
          <a:p>
            <a:r>
              <a:rPr lang="lt-LT" sz="2200" dirty="0"/>
              <a:t>Kadangi sprendimų medžiai požymį naudoja konstruoti sprendimų mazgui tik jeigu jis gerai atskiria klases (atlieka savaiminį požymių atrinkimą), todėl nesitikima gauti rezultatų pagerėjimo atrenkant požymių poaibį. 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40551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79F229D-66CA-125E-7766-30A53762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0F8F69F-13AC-746F-75D9-812E99C7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t-LT" sz="2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,6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={0.6,0.8,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lt-LT" sz="2200" dirty="0"/>
          </a:p>
          <a:p>
            <a:r>
              <a:rPr lang="lt-LT" sz="2200" dirty="0"/>
              <a:t>Fiksavus kitų parametrų reikšmes, bet naudojant mažesnes </a:t>
            </a:r>
            <a:r>
              <a:rPr lang="lt-LT" sz="2200" i="1" dirty="0" err="1"/>
              <a:t>n_features_to_select</a:t>
            </a:r>
            <a:r>
              <a:rPr lang="lt-LT" sz="2200" i="1" dirty="0"/>
              <a:t> </a:t>
            </a:r>
            <a:r>
              <a:rPr lang="lt-LT" sz="2200" dirty="0"/>
              <a:t>reikšmes dažniausiai gauti prastesni rezultatai lyginant su didesne požymių aibe. Tiesa, šie skirtumai maži.</a:t>
            </a:r>
          </a:p>
          <a:p>
            <a:r>
              <a:rPr lang="lt-LT" sz="2200" dirty="0"/>
              <a:t>Parinkus optimalius parametrus stipriai pagerintas vidutinis kryžminės validacijos tikslumas lyginant su numatytaisiais parametrais.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3576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737-42F5-7EF3-1F0B-3624637B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Atsitiktinio miško klasifikatorius</a:t>
            </a:r>
            <a:endParaRPr lang="en-US" sz="2600" dirty="0">
              <a:latin typeface="Calibri"/>
              <a:cs typeface="Calibri Light"/>
            </a:endParaRPr>
          </a:p>
        </p:txBody>
      </p:sp>
      <p:sp>
        <p:nvSpPr>
          <p:cNvPr id="5" name="Turinio vietos rezervavimo ženklas 4">
            <a:extLst>
              <a:ext uri="{FF2B5EF4-FFF2-40B4-BE49-F238E27FC236}">
                <a16:creationId xmlns:a16="http://schemas.microsoft.com/office/drawing/2014/main" id="{BAD2A03C-6F58-C299-5ADF-E658C3D3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Dėl atsitiktinumo atsitiktinio mokymo procese, kiekvieną kartą galima gauti kitą optimalių parametrų rinkinį, todėl prasmingą kalbėti tik apie geriausius parametrus fiksavus tam tikrą </a:t>
            </a:r>
            <a:r>
              <a:rPr lang="lt-LT" sz="22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lt-LT" sz="2200" i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lt-LT" sz="22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Kadangi metodas paremtas sprendimų medžiais, nesitikima gauti didėlės požymių šalinimo įtakos.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7545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15CE4C6-7517-4BA6-7CBE-8B54ED22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B0528C-366C-F883-4141-A8CEFA17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,50,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max_features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,3,4},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,5,10,</a:t>
            </a:r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={0.8,0.9,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Tiek pats optimalus parametrų rinkinys, tiek su juo gautas vidutinis kryžminės validacijos tikslumas tik minimaliai skyrėsi nuo numatytųjų parametrų rezultatų.</a:t>
            </a:r>
          </a:p>
          <a:p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2565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752</Words>
  <Application>Microsoft Office PowerPoint</Application>
  <PresentationFormat>Plačiaekranė</PresentationFormat>
  <Paragraphs>194</Paragraphs>
  <Slides>23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</vt:lpstr>
      <vt:lpstr>Dimensijos mažinimas klasifikavime</vt:lpstr>
      <vt:lpstr>Naudoti duomenys</vt:lpstr>
      <vt:lpstr>„PowerPoint“ pateiktis</vt:lpstr>
      <vt:lpstr>Naivus Bajeso klasifikatorius</vt:lpstr>
      <vt:lpstr>„PowerPoint“ pateiktis</vt:lpstr>
      <vt:lpstr>Sprendimų medžio klasifikatorius</vt:lpstr>
      <vt:lpstr>„PowerPoint“ pateiktis</vt:lpstr>
      <vt:lpstr>Atsitiktinio miško klasifikatorius</vt:lpstr>
      <vt:lpstr>„PowerPoint“ pateiktis</vt:lpstr>
      <vt:lpstr>„PowerPoint“ pateiktis</vt:lpstr>
      <vt:lpstr>Modelių palyginimas: tikslumas naudojant kryžminę validaciją</vt:lpstr>
      <vt:lpstr>„PowerPoint“ pateiktis</vt:lpstr>
      <vt:lpstr>Modelių palyginimas: ROC naudojant validacijos aibę</vt:lpstr>
      <vt:lpstr>Modelių palyginimas: kokybės matai naudojant validacijos aibę</vt:lpstr>
      <vt:lpstr>„PowerPoint“ pateiktis</vt:lpstr>
      <vt:lpstr>Modelių palyginimas: dimensijos mažinimo algoritmai</vt:lpstr>
      <vt:lpstr>„PowerPoint“ pateiktis</vt:lpstr>
      <vt:lpstr>„PowerPoint“ pateiktis</vt:lpstr>
      <vt:lpstr>Naivus Bajeso rezultatai testavimo aibei</vt:lpstr>
      <vt:lpstr>Sprendimų medžio rezultatai testavimo aibei</vt:lpstr>
      <vt:lpstr>Atsitiktinio miško rezultatai testavimo aibei</vt:lpstr>
      <vt:lpstr>„PowerPoint“ pateiktis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Dovydas Martinkus</cp:lastModifiedBy>
  <cp:revision>325</cp:revision>
  <dcterms:created xsi:type="dcterms:W3CDTF">2022-04-21T15:06:05Z</dcterms:created>
  <dcterms:modified xsi:type="dcterms:W3CDTF">2022-05-25T19:39:57Z</dcterms:modified>
</cp:coreProperties>
</file>