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1" r:id="rId4"/>
    <p:sldId id="289" r:id="rId5"/>
    <p:sldId id="292" r:id="rId6"/>
    <p:sldId id="264" r:id="rId7"/>
    <p:sldId id="281" r:id="rId8"/>
    <p:sldId id="290" r:id="rId9"/>
    <p:sldId id="265" r:id="rId10"/>
    <p:sldId id="293" r:id="rId11"/>
    <p:sldId id="308" r:id="rId12"/>
    <p:sldId id="310" r:id="rId13"/>
    <p:sldId id="284" r:id="rId14"/>
    <p:sldId id="269" r:id="rId15"/>
    <p:sldId id="297" r:id="rId16"/>
    <p:sldId id="296" r:id="rId17"/>
    <p:sldId id="266" r:id="rId18"/>
    <p:sldId id="311" r:id="rId19"/>
    <p:sldId id="283" r:id="rId20"/>
    <p:sldId id="294" r:id="rId21"/>
    <p:sldId id="277" r:id="rId22"/>
    <p:sldId id="304" r:id="rId23"/>
    <p:sldId id="274" r:id="rId24"/>
    <p:sldId id="299" r:id="rId25"/>
    <p:sldId id="261" r:id="rId26"/>
    <p:sldId id="286" r:id="rId27"/>
    <p:sldId id="307" r:id="rId28"/>
    <p:sldId id="295" r:id="rId29"/>
    <p:sldId id="298" r:id="rId30"/>
    <p:sldId id="301" r:id="rId31"/>
    <p:sldId id="302" r:id="rId32"/>
    <p:sldId id="306" r:id="rId33"/>
    <p:sldId id="303" r:id="rId34"/>
    <p:sldId id="305" r:id="rId35"/>
    <p:sldId id="300" r:id="rId36"/>
    <p:sldId id="288" r:id="rId3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Vidutinis stili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Vidutinis stilius 2 – paryškinima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Be stiliaus, be tinklelio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F2426-9901-4963-82B6-69C828CA2295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978DA-A431-4C1B-89E1-3C8FD2BA2B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04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78DA-A431-4C1B-89E1-3C8FD2BA2B0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895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B99976-E5EF-42E5-90F4-D98E5EDD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4D5A4A4F-3275-48FC-9C04-BCCB9CEF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F006B39-7775-4BEC-B2BF-38AA13BC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82BFF61C-0CDB-431B-B7B8-5E2A24CE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55DBE3B-AC3D-49DF-9C12-DA64666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08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DA9107D-EA80-4C01-B46F-8FC0B295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6F73C912-55DB-4DD6-958C-F3659020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88C0DF3-D14A-4EB8-B69C-530D3307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5D0A1074-F32E-440F-ADA1-014318C5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935ECE3-0A4E-4343-B57F-18ED3682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32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8052F875-4CC2-4E9A-A4E3-940B48533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54A520C2-1BCD-480D-80A1-001606C2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9B89081-DD26-4AC0-8DB6-B124E2D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9B5633E-C218-49B8-88EA-AAFE6B3B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A694401-AB1D-458A-BFCD-98D0138C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3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CEAC270-2241-4FDA-B2DC-C3B20F94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A572836-0AFA-49AE-ABFD-E20B7264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560A4F59-0505-49CB-937C-6D52852E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2322510D-1628-466B-A6DA-4B786910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473FE49-3E48-495B-9611-E0437BAA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25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B6071BC-5E48-4EAE-80F6-A47C344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02615E7E-D943-4F41-B09E-E622DE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5C11A84-1A3A-467A-A6DF-E03E2F18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C012CD9D-C8D8-4CA3-A1E7-B1786B46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AA1A60D-888B-429E-9105-A3AC4698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24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9BE2934-385D-4F35-9A9C-C29A3D6B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19C299-790B-40BC-A272-D2E5EBEB1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FC3FDBD7-BE4E-425F-B29F-8EF51BE29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0FC5652-86E1-4430-A042-AEA651BA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45CCEA9C-083B-4B68-8919-F364DCEC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67034A2C-70CB-40C7-BD56-E8E47FA7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37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98BE712-3CD5-4F4F-A6B8-AE17E25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3AF90A61-9AA7-4E5E-B79E-833B00FF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68EF77A6-3B40-40C6-B2BD-69541997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21F6799B-F3F3-4E8D-8657-CABD5627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BD522F50-33B7-44E3-B67D-D24AA6365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0592E251-9D5A-4E2D-A32E-605F2AD2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C2B1B435-875C-41F6-8A5C-35E73ACC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4128A256-1190-481D-8911-C8137EC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79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E069C1-CAEE-4FA6-9C8B-DC0FFBF9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F82FD39F-C1D2-49A7-B357-F0FB0025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C2FECA02-43FF-458E-B11B-A16734EF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AE72E1FA-7E60-4106-A403-EF0A197A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03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F36F5339-B9C2-41FE-A0AD-DD11B688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23E05043-8E97-460E-92F7-0688A104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EB205AE5-FB86-417C-9CF2-F9B02CAB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20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AF21B69-59D6-4193-ABA6-1FE0862E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B5538F9-2B60-42D5-AE75-494B93E1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676CC684-FE62-49AE-9BD4-EA11A48D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7B044642-35F3-4E54-BFCB-D4F1B3D2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77D18F97-50DE-4C6B-AB19-ACABF322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FE9A58-214C-495D-867D-F838E1A5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46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165A62-D74B-4074-8A49-3FC1CE3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360EE041-F91B-460D-8247-098398177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0967F301-B752-4DDC-9AB6-CC693A9B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DF080F8F-FBF5-4718-BC2F-1A2FDF02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F25BA91D-FF55-4846-96B0-F1324E65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C09908B-D68F-42CE-AF93-1FEE0D69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078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AA96330B-F9BB-4310-8DC1-A61B9E52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5B408032-D7F0-45BF-8A99-5E404A67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ACC88BCD-4049-459C-BF62-32889E7D2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F3DC-CA68-4E54-A1ED-E87862D347A6}" type="datetimeFigureOut">
              <a:rPr lang="LID4096" smtClean="0"/>
              <a:t>03/16/2022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7F96BA06-4084-4D87-B3D4-CDEE75DAE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9822EBC-B640-476C-B29E-9380D9E7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6279-38EC-48DC-99B6-750CEF8EAB4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6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stol.ac.uk/media-library/sites/cmm/migrated/documents/chapter3.pdf" TargetMode="External"/><Relationship Id="rId2" Type="http://schemas.openxmlformats.org/officeDocument/2006/relationships/hyperlink" Target="http://web.vu.lt/mii/j.zilinskas/DzemydaKurasovaZilinskasDDV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05303417_The_Choice_of_Initial_Configurations_in_Multidimensional_Scaling_Local_Minima_Fit_and_Interpretability" TargetMode="External"/><Relationship Id="rId5" Type="http://schemas.openxmlformats.org/officeDocument/2006/relationships/hyperlink" Target="https://www.researchgate.net/publication/309617943_Goodness-of-Fit_Assessment_in_Multidimensional_Scaling_and_Unfolding" TargetMode="External"/><Relationship Id="rId4" Type="http://schemas.openxmlformats.org/officeDocument/2006/relationships/hyperlink" Target="https://www.researchgate.net/publication/280717361_Shepard_Diagra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B82F3B0-E313-4C8F-AA0A-4E8A39445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745"/>
            <a:ext cx="9144000" cy="2387600"/>
          </a:xfrm>
        </p:spPr>
        <p:txBody>
          <a:bodyPr/>
          <a:lstStyle/>
          <a:p>
            <a:r>
              <a:rPr lang="lt-LT" dirty="0"/>
              <a:t>Daugiamatės skalės</a:t>
            </a:r>
            <a:br>
              <a:rPr lang="lt-LT" dirty="0"/>
            </a:br>
            <a:r>
              <a:rPr lang="lt-LT" dirty="0"/>
              <a:t>(</a:t>
            </a:r>
            <a:r>
              <a:rPr lang="lt-LT" dirty="0" err="1"/>
              <a:t>Multidimensional</a:t>
            </a:r>
            <a:r>
              <a:rPr lang="lt-LT" dirty="0"/>
              <a:t> </a:t>
            </a:r>
            <a:r>
              <a:rPr lang="lt-LT" dirty="0" err="1"/>
              <a:t>scaling</a:t>
            </a:r>
            <a:r>
              <a:rPr lang="lt-LT" dirty="0"/>
              <a:t>)</a:t>
            </a:r>
            <a:endParaRPr lang="LID4096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D0A3F46F-3A2A-49A8-8724-A9AA15154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7727"/>
          </a:xfrm>
        </p:spPr>
        <p:txBody>
          <a:bodyPr>
            <a:normAutofit/>
          </a:bodyPr>
          <a:lstStyle/>
          <a:p>
            <a:endParaRPr lang="lt-LT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Matas </a:t>
            </a:r>
            <a:r>
              <a:rPr lang="lt-L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Gaulia</a:t>
            </a:r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, Vainius </a:t>
            </a:r>
            <a:r>
              <a:rPr lang="lt-L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Gataveckas</a:t>
            </a:r>
            <a:r>
              <a:rPr lang="lt-LT" sz="1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Dovydas Martinkus</a:t>
            </a:r>
          </a:p>
          <a:p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Duomenų Moksla</a:t>
            </a:r>
            <a:r>
              <a:rPr lang="lt-L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kursas 2 gr.</a:t>
            </a:r>
            <a:endParaRPr lang="lt-L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691640" algn="l"/>
              </a:tabLst>
            </a:pPr>
            <a:endParaRPr lang="lt-L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lt-L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Vilnius, 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1461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E5EF0E8-022E-4D06-BCB5-E4A87C26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15" name="Turinio vietos rezervavimo ženklas 14" descr="Paveikslėlis, kuriame yra stalas&#10;&#10;Automatiškai sugeneruotas aprašymas">
            <a:extLst>
              <a:ext uri="{FF2B5EF4-FFF2-40B4-BE49-F238E27FC236}">
                <a16:creationId xmlns:a16="http://schemas.microsoft.com/office/drawing/2014/main" id="{22D06453-05F0-4E12-9196-CF0BF8AA7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" y="1812724"/>
            <a:ext cx="4943265" cy="3633917"/>
          </a:xfrm>
        </p:spPr>
      </p:pic>
      <p:pic>
        <p:nvPicPr>
          <p:cNvPr id="17" name="Paveikslėlis 16">
            <a:extLst>
              <a:ext uri="{FF2B5EF4-FFF2-40B4-BE49-F238E27FC236}">
                <a16:creationId xmlns:a16="http://schemas.microsoft.com/office/drawing/2014/main" id="{1ADFCD4C-25E4-4DA5-A18E-51C787BB4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5" y="602598"/>
            <a:ext cx="6902225" cy="60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4D66B94-FA5B-40A9-B784-0AFA3AC4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Įterpimo funkcijos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63000B3-44E1-4D20-A904-B9D4CB497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lt-LT" sz="2400" dirty="0"/>
                  <a:t>Atvaizdavimo kokybė matuojama įtempimo funkcija, kuria naudojantis</a:t>
                </a:r>
              </a:p>
              <a:p>
                <a:pPr marL="0" indent="0">
                  <a:buNone/>
                </a:pPr>
                <a:r>
                  <a:rPr lang="lt-LT" sz="2400" dirty="0"/>
                  <a:t>lyginamas objektų nepanašumas su atstumu tarp juos atvaizduojančių taškų. </a:t>
                </a:r>
              </a:p>
              <a:p>
                <a:endParaRPr lang="lt-LT" sz="2400" dirty="0"/>
              </a:p>
              <a:p>
                <a:pPr marL="0" indent="0">
                  <a:buNone/>
                </a:pPr>
                <a:r>
                  <a:rPr lang="lt-LT" sz="2400" dirty="0"/>
                  <a:t>Dažniausiai naudojama: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lt-LT" sz="2400" dirty="0"/>
                  <a:t>  mažiausių kvadratų įterpimo funkcija (</a:t>
                </a:r>
                <a:r>
                  <a:rPr lang="lt-LT" sz="2400" dirty="0" err="1"/>
                  <a:t>Stress</a:t>
                </a:r>
                <a:r>
                  <a:rPr lang="lt-LT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t-LT" sz="2400" dirty="0"/>
                  <a:t>- tuo metu turimas </a:t>
                </a:r>
                <a:r>
                  <a:rPr lang="lt-LT" sz="2400" dirty="0" err="1"/>
                  <a:t>Euklidinis</a:t>
                </a:r>
                <a:r>
                  <a:rPr lang="lt-LT" sz="2400" dirty="0"/>
                  <a:t> atstumas tarp objektų vaizdo erdvėje.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-  nepanašumas duomenų erdvėje.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lt-LT" sz="2400" dirty="0"/>
                  <a:t>- neneigiami simetriški svoriai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63000B3-44E1-4D20-A904-B9D4CB497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b="-11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2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78F38E9-3316-4FD4-A116-D0856DC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74AC4CCC-454B-4EAC-8CE8-92A575C13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t-LT" sz="2400" dirty="0"/>
                  <a:t>Įtempimo funkcijos gali būti:</a:t>
                </a:r>
                <a:endParaRPr lang="lt-LT" sz="2400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lt-LT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lt-LT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ij</m:t>
                                    </m:r>
                                  </m:sub>
                                  <m:sup>
                                    <m:r>
                                      <a:rPr lang="ar-AE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lt-LT" sz="2400" dirty="0"/>
              </a:p>
              <a:p>
                <a:r>
                  <a:rPr lang="lt-LT" sz="2400" dirty="0"/>
                  <a:t>...</a:t>
                </a:r>
              </a:p>
              <a:p>
                <a:pPr marL="0" indent="0">
                  <a:buNone/>
                </a:pPr>
                <a:r>
                  <a:rPr lang="lt-LT" sz="2400" dirty="0"/>
                  <a:t>Nuo įterpimo funkcijos priklauso gaunamas rezultatas vaizdo erdvėje.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pPr marL="0" indent="0">
                  <a:buNone/>
                </a:pPr>
                <a:r>
                  <a:rPr lang="lt-LT" sz="2400" dirty="0"/>
                  <a:t>Bendru atveju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gali būti ir kitoks negu </a:t>
                </a:r>
                <a:r>
                  <a:rPr lang="lt-LT" sz="2400" dirty="0" err="1"/>
                  <a:t>Euklidinis</a:t>
                </a:r>
                <a:r>
                  <a:rPr lang="lt-LT" sz="2400" dirty="0"/>
                  <a:t> atstumas. </a:t>
                </a:r>
              </a:p>
              <a:p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74AC4CCC-454B-4EAC-8CE8-92A575C13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65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ACD5C29-E394-46B6-B40F-4FE5FBBC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Disparities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/>
                  <a:t>Praktikoje vietoje nepanašumų duomenų dimensijoje</a:t>
                </a:r>
                <a:r>
                  <a:rPr lang="ar-AE" sz="24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 apskaičiuojamos tam tikros transformacijos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 vadinamos </a:t>
                </a:r>
                <a:r>
                  <a:rPr lang="lt-LT" sz="2400" dirty="0" err="1"/>
                  <a:t>disparities</a:t>
                </a:r>
                <a:r>
                  <a:rPr lang="lt-LT" sz="2400" dirty="0"/>
                  <a:t>. Jos atitinka </a:t>
                </a:r>
                <a:r>
                  <a:rPr lang="en-US" sz="2400" dirty="0"/>
                  <a:t>“</a:t>
                </a:r>
                <a:r>
                  <a:rPr lang="en-US" sz="2400" dirty="0" err="1"/>
                  <a:t>idealius</a:t>
                </a:r>
                <a:r>
                  <a:rPr lang="en-US" sz="2400" dirty="0"/>
                  <a:t>” </a:t>
                </a:r>
                <a:r>
                  <a:rPr lang="en-US" sz="2400" dirty="0" err="1"/>
                  <a:t>atstumus</a:t>
                </a:r>
                <a:r>
                  <a:rPr lang="lt-LT" sz="2400" dirty="0"/>
                  <a:t> vaizdo erdvėje.</a:t>
                </a:r>
              </a:p>
              <a:p>
                <a:pPr marL="0" indent="0">
                  <a:buNone/>
                </a:pPr>
                <a:endParaRPr lang="lt-LT" sz="2400" dirty="0"/>
              </a:p>
              <a:p>
                <a:pPr marL="0" indent="0">
                  <a:buNone/>
                </a:pPr>
                <a:r>
                  <a:rPr lang="lt-LT" sz="2400" dirty="0"/>
                  <a:t>Tada mažiausių kvadratų įterpimo funkcijos (</a:t>
                </a:r>
                <a:r>
                  <a:rPr lang="lt-LT" sz="2400" dirty="0" err="1"/>
                  <a:t>Stress</a:t>
                </a:r>
                <a:r>
                  <a:rPr lang="lt-LT" sz="2400" dirty="0"/>
                  <a:t>) atveju gaunama: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ar-A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ar-AE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ar-AE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3F8623E-8CDF-48F5-8559-997BF2178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88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28A83FA-C2DA-4DC9-B2ED-BFD13C84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Metrikinė</a:t>
            </a:r>
            <a:r>
              <a:rPr lang="lt-LT" dirty="0"/>
              <a:t> ir </a:t>
            </a:r>
            <a:r>
              <a:rPr lang="lt-LT" dirty="0" err="1"/>
              <a:t>nemetrikinė</a:t>
            </a:r>
            <a:r>
              <a:rPr lang="lt-LT" dirty="0"/>
              <a:t> MDS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62D9C7C-4CE9-4715-8ADF-B97006B6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4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lt-LT" sz="2400" dirty="0">
                <a:solidFill>
                  <a:srgbClr val="212529"/>
                </a:solidFill>
              </a:rPr>
              <a:t>MDS gali būti:</a:t>
            </a:r>
          </a:p>
          <a:p>
            <a:r>
              <a:rPr lang="lt-LT" sz="2400" dirty="0" err="1">
                <a:solidFill>
                  <a:srgbClr val="212529"/>
                </a:solidFill>
              </a:rPr>
              <a:t>Metrikinė</a:t>
            </a:r>
            <a:r>
              <a:rPr lang="lt-LT" sz="2400" dirty="0">
                <a:solidFill>
                  <a:srgbClr val="212529"/>
                </a:solidFill>
              </a:rPr>
              <a:t> (angl. </a:t>
            </a:r>
            <a:r>
              <a:rPr lang="lt-LT" sz="2400" dirty="0" err="1">
                <a:solidFill>
                  <a:srgbClr val="212529"/>
                </a:solidFill>
              </a:rPr>
              <a:t>metric</a:t>
            </a:r>
            <a:r>
              <a:rPr lang="lt-LT" sz="2400" dirty="0">
                <a:solidFill>
                  <a:srgbClr val="212529"/>
                </a:solidFill>
              </a:rPr>
              <a:t>)</a:t>
            </a:r>
          </a:p>
          <a:p>
            <a:r>
              <a:rPr lang="lt-LT" sz="2400" dirty="0" err="1">
                <a:solidFill>
                  <a:srgbClr val="212529"/>
                </a:solidFill>
              </a:rPr>
              <a:t>Nemetrikinė</a:t>
            </a:r>
            <a:r>
              <a:rPr lang="lt-LT" sz="2400" dirty="0">
                <a:solidFill>
                  <a:srgbClr val="212529"/>
                </a:solidFill>
              </a:rPr>
              <a:t>  (angl. </a:t>
            </a:r>
            <a:r>
              <a:rPr lang="lt-LT" sz="2400" dirty="0" err="1">
                <a:solidFill>
                  <a:srgbClr val="212529"/>
                </a:solidFill>
              </a:rPr>
              <a:t>non-metric</a:t>
            </a:r>
            <a:r>
              <a:rPr lang="lt-LT" sz="2400" dirty="0">
                <a:solidFill>
                  <a:srgbClr val="212529"/>
                </a:solidFill>
              </a:rPr>
              <a:t>)</a:t>
            </a:r>
          </a:p>
          <a:p>
            <a:pPr marL="0" indent="0">
              <a:buNone/>
            </a:pPr>
            <a:endParaRPr lang="lt-LT" sz="24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31696B1-CA8C-483D-A308-66023FEA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Metrikinė</a:t>
            </a:r>
            <a:r>
              <a:rPr lang="lt-LT" dirty="0"/>
              <a:t> MDS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EC537AF-1474-4640-A75F-F1A2A80AF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t-LT" sz="2400" dirty="0">
                    <a:solidFill>
                      <a:srgbClr val="212529"/>
                    </a:solidFill>
                  </a:rPr>
                  <a:t>Metrikinėje MDS nepanašumų matrica gaunama iš metrikos (galioja trikampio nelygybė), todėl vaizdo erdvėje siekiama, kad atstumai tarp taškų būtų kuo panašesni į nepanašumus duomenų erdvėje.</a:t>
                </a:r>
              </a:p>
              <a:p>
                <a:pPr marL="0" indent="0">
                  <a:buNone/>
                </a:pPr>
                <a:endParaRPr lang="lt-LT" sz="2400" dirty="0"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Metrikiniu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atveju naudojami 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disparities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gavimo būdai: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lt-L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(ratio MDS)</a:t>
                </a:r>
                <a:endParaRPr lang="lt-L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𝑏𝐷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(interval MDS)</a:t>
                </a:r>
                <a:endParaRPr lang="lt-LT" sz="2400" dirty="0"/>
              </a:p>
              <a:p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EC537AF-1474-4640-A75F-F1A2A80A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8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B2DC3CD-1267-4075-9231-268BB7A0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Nemetrikinė</a:t>
            </a:r>
            <a:r>
              <a:rPr lang="lt-LT" dirty="0"/>
              <a:t> MDS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2B601F1B-55E9-41D4-BAEA-335A32FEC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>
                    <a:solidFill>
                      <a:srgbClr val="212529"/>
                    </a:solidFill>
                  </a:rPr>
                  <a:t>Nemetrikinėje versijoje MDS siekiama tik kad atstumų tvarka vaizdo erdvėje sutaptų su nepanašumų tvarka duomenų erdvėje.</a:t>
                </a:r>
                <a:endParaRPr lang="LID4096" sz="2400" dirty="0"/>
              </a:p>
              <a:p>
                <a:pPr marL="0" indent="0">
                  <a:buNone/>
                </a:pPr>
                <a:endParaRPr lang="lt-LT" sz="2400" dirty="0"/>
              </a:p>
              <a:p>
                <a:r>
                  <a:rPr lang="lt-LT" sz="2400" dirty="0"/>
                  <a:t>Matematiškai tai reiškia, kad jeigu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ar-AE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lt-LT" sz="2400" dirty="0"/>
                  <a:t> originalios dimensijos erdvėje, tai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ar-AE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lt-LT" sz="2400" dirty="0"/>
                  <a:t> vaizdo erdvėje </a:t>
                </a:r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2B601F1B-55E9-41D4-BAEA-335A32FEC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69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78FD910-4DD9-4211-84D1-6041821D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Optimizavimas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79FE9D3-E0EA-4ED5-A184-DD7AF3F4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Dimensijos</a:t>
            </a:r>
            <a:r>
              <a:rPr lang="en-US" sz="2400" dirty="0"/>
              <a:t> ma</a:t>
            </a:r>
            <a:r>
              <a:rPr lang="lt-LT" sz="2400" dirty="0"/>
              <a:t>žinimas naudojant MDS yra optimizavimo procesas.</a:t>
            </a:r>
          </a:p>
          <a:p>
            <a:endParaRPr lang="lt-LT" sz="2400" dirty="0"/>
          </a:p>
          <a:p>
            <a:r>
              <a:rPr lang="lt-LT" sz="2400" dirty="0"/>
              <a:t>Naudojamas </a:t>
            </a:r>
            <a:r>
              <a:rPr lang="lt-LT" sz="2400" dirty="0" err="1"/>
              <a:t>iteratyvus</a:t>
            </a:r>
            <a:r>
              <a:rPr lang="lt-LT" sz="2400" dirty="0"/>
              <a:t> algoritmas, kuris minimizuoja tam tikrą įterpimo</a:t>
            </a:r>
            <a:r>
              <a:rPr lang="en-US" sz="2400" dirty="0"/>
              <a:t> fun</a:t>
            </a:r>
            <a:r>
              <a:rPr lang="lt-LT" sz="2400" dirty="0" err="1"/>
              <a:t>kciją</a:t>
            </a:r>
            <a:r>
              <a:rPr lang="lt-LT" sz="2400" dirty="0"/>
              <a:t>.</a:t>
            </a:r>
          </a:p>
          <a:p>
            <a:r>
              <a:rPr lang="lt-LT" sz="2400" dirty="0"/>
              <a:t>Pvz. </a:t>
            </a:r>
            <a:r>
              <a:rPr lang="lt-LT" sz="2400" dirty="0" err="1"/>
              <a:t>scikit-learn</a:t>
            </a:r>
            <a:r>
              <a:rPr lang="lt-LT" sz="2400" dirty="0"/>
              <a:t> naudojamas SMACOF algoritmas.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12061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32E3900-9C09-479A-A29E-9F197BE5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Pradinė konfigūracija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9027A77-4D71-4407-9596-0C35B10C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MDS gautas rezultatas priklauso ne tik nuo įterpimo funkcijos, bet ir nuo pradinės taškų konfigūracijos vaizdo erdvėje.</a:t>
            </a:r>
          </a:p>
          <a:p>
            <a:pPr marL="0" indent="0">
              <a:buNone/>
            </a:pPr>
            <a:endParaRPr lang="lt-LT" sz="2400" dirty="0"/>
          </a:p>
          <a:p>
            <a:pPr marL="0" indent="0">
              <a:buNone/>
            </a:pPr>
            <a:r>
              <a:rPr lang="lt-LT" sz="2400" dirty="0"/>
              <a:t>Egzistuoja du dažniausiai naudojami pradinės konfigūracijos būdai:</a:t>
            </a:r>
          </a:p>
          <a:p>
            <a:r>
              <a:rPr lang="lt-LT" sz="2400" dirty="0"/>
              <a:t>Taškai išdėliojami atsitiktinai.</a:t>
            </a:r>
          </a:p>
          <a:p>
            <a:r>
              <a:rPr lang="lt-LT" sz="2400" dirty="0"/>
              <a:t>Naudojami klasikinio MDS (</a:t>
            </a:r>
            <a:r>
              <a:rPr lang="lt-LT" sz="2400" dirty="0" err="1"/>
              <a:t>Torgeson‘s</a:t>
            </a:r>
            <a:r>
              <a:rPr lang="lt-LT" sz="2400" dirty="0"/>
              <a:t> MDS) metodo, kuris sprendimą gauna analitiškai, tačiau yra mažiau lankstus už skaitinius MDS, gauti rezultatai.</a:t>
            </a:r>
          </a:p>
        </p:txBody>
      </p:sp>
    </p:spTree>
    <p:extLst>
      <p:ext uri="{BB962C8B-B14F-4D97-AF65-F5344CB8AC3E}">
        <p14:creationId xmlns:p14="http://schemas.microsoft.com/office/powerpoint/2010/main" val="386562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AEFBFFF-70C6-4CEF-8D5F-EA425744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720A465-5C64-4B73-9717-03DD5E27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sz="2400" dirty="0"/>
              <a:t>Prieš tai minėti faktai apie įterpimo funkcijos minimizavimą ir pradinės konfigūracijos pasirinkimą reiškia kad: </a:t>
            </a:r>
          </a:p>
          <a:p>
            <a:pPr lvl="1"/>
            <a:r>
              <a:rPr lang="lt-LT" dirty="0"/>
              <a:t>Jeigu pradinė konfigūracija yra atsitiktinė, tai kiekvieną kartą randamas kitoks sprendimas.</a:t>
            </a:r>
          </a:p>
          <a:p>
            <a:pPr lvl="1"/>
            <a:r>
              <a:rPr lang="lt-LT" dirty="0"/>
              <a:t>Algoritmas gali užstrigti lokaliame įterpimo funkcijos minimume. Siekiant to išvengti algoritmas paleidžiamas kelis kartus su kitokiomis pradinėmis reikšmėmis ir pasirenkamas geriausias spendimas.</a:t>
            </a:r>
          </a:p>
          <a:p>
            <a:pPr lvl="1"/>
            <a:r>
              <a:rPr lang="lt-LT" dirty="0"/>
              <a:t>Reikia pasirinkti maksimalų leidžiamą iteracijų skaičių arba sąlygą, kada deklaruojamas konvergavimas.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565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892A3EA-1962-4B72-8354-4293B996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Tiesiniai ir netiesiniai dimensijos mažinimo metodai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FA1D66A-3A36-48D7-ACB1-0DBF09E9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935"/>
            <a:ext cx="10515600" cy="3880330"/>
          </a:xfrm>
        </p:spPr>
        <p:txBody>
          <a:bodyPr>
            <a:normAutofit/>
          </a:bodyPr>
          <a:lstStyle/>
          <a:p>
            <a:r>
              <a:rPr lang="lt-LT" sz="2400" dirty="0"/>
              <a:t>Tiesinės transformacijos: pasukimas, postūmis, atspindys, suspaudimas.</a:t>
            </a:r>
          </a:p>
          <a:p>
            <a:r>
              <a:rPr lang="lt-LT" sz="2400" dirty="0"/>
              <a:t>Dimensijos mažinimas pagrįstas tiesinėmis transformacijomis neišlaiko netiesinių sąryšių tarp objektų.</a:t>
            </a:r>
          </a:p>
          <a:p>
            <a:r>
              <a:rPr lang="lt-LT" sz="2400" dirty="0"/>
              <a:t>Daugiamatės skalės (</a:t>
            </a:r>
            <a:r>
              <a:rPr lang="en-US" sz="2400" dirty="0" err="1"/>
              <a:t>angl.</a:t>
            </a:r>
            <a:r>
              <a:rPr lang="en-US" sz="2400" dirty="0"/>
              <a:t> Multidimensional Scaling, </a:t>
            </a:r>
            <a:r>
              <a:rPr lang="lt-LT" sz="2400" dirty="0"/>
              <a:t>toliau - MDS) yra netiesinis dimensijos mažinimo metodas.</a:t>
            </a:r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2539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037F68-C73F-4F6C-8609-583BBF54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Bendra MDS schema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A0034F66-F21B-4090-981F-EDB86155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lt-LT" sz="2400" dirty="0">
                <a:solidFill>
                  <a:srgbClr val="212529"/>
                </a:solidFill>
              </a:rPr>
              <a:t>Apibendrinus, b</a:t>
            </a:r>
            <a:r>
              <a:rPr lang="lt-LT" sz="2400" b="0" i="0" dirty="0">
                <a:solidFill>
                  <a:srgbClr val="212529"/>
                </a:solidFill>
                <a:effectLst/>
              </a:rPr>
              <a:t>endra MDS schema atrodo taip:</a:t>
            </a:r>
          </a:p>
          <a:p>
            <a:pPr algn="l"/>
            <a:endParaRPr lang="lt-LT" sz="2400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Pradinis taškų išsidėstymas.</a:t>
            </a: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Apskaičiuojamas įterpimo funkcijos </a:t>
            </a:r>
            <a:r>
              <a:rPr lang="lt-LT" dirty="0">
                <a:solidFill>
                  <a:srgbClr val="212529"/>
                </a:solidFill>
              </a:rPr>
              <a:t>reikšmė</a:t>
            </a:r>
            <a:r>
              <a:rPr lang="lt-LT" b="0" i="0" dirty="0">
                <a:solidFill>
                  <a:srgbClr val="212529"/>
                </a:solidFill>
                <a:effectLst/>
              </a:rPr>
              <a:t>*.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dirty="0">
                <a:solidFill>
                  <a:srgbClr val="212529"/>
                </a:solidFill>
              </a:rPr>
              <a:t>   Įterpimo funkcijos minimizavimas tam tikru algoritmu.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lt-LT" b="0" i="0" dirty="0">
                <a:solidFill>
                  <a:srgbClr val="212529"/>
                </a:solidFill>
                <a:effectLst/>
              </a:rPr>
              <a:t>   2 ir 3 žingsnio kartojimas iki konvergavimo.</a:t>
            </a:r>
          </a:p>
          <a:p>
            <a:pPr lvl="1">
              <a:buFont typeface="+mj-lt"/>
              <a:buAutoNum type="arabicPeriod"/>
            </a:pPr>
            <a:endParaRPr lang="en-US" sz="24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* Kiekvieną kartą p</a:t>
            </a:r>
            <a:r>
              <a:rPr lang="en-US" sz="1800" b="0" i="0" dirty="0" err="1">
                <a:solidFill>
                  <a:schemeClr val="bg1">
                    <a:lumMod val="50000"/>
                  </a:schemeClr>
                </a:solidFill>
                <a:effectLst/>
              </a:rPr>
              <a:t>rie</a:t>
            </a: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š apskaičiuojant įterpimo funkcijos reikšmes iš naujo turi būti apskaičiuojamos </a:t>
            </a:r>
            <a:r>
              <a:rPr lang="lt-LT" sz="1800" dirty="0" err="1">
                <a:solidFill>
                  <a:schemeClr val="bg1">
                    <a:lumMod val="50000"/>
                  </a:schemeClr>
                </a:solidFill>
              </a:rPr>
              <a:t>disparities</a:t>
            </a: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lt-LT" sz="1800" dirty="0" err="1">
                <a:solidFill>
                  <a:schemeClr val="bg1">
                    <a:lumMod val="50000"/>
                  </a:schemeClr>
                </a:solidFill>
              </a:rPr>
              <a:t>nemetrikiniu</a:t>
            </a:r>
            <a:r>
              <a:rPr lang="lt-LT" sz="1800" dirty="0">
                <a:solidFill>
                  <a:schemeClr val="bg1">
                    <a:lumMod val="50000"/>
                  </a:schemeClr>
                </a:solidFill>
              </a:rPr>
              <a:t> atveju pakartotinai atliekama monotoninė regresija).</a:t>
            </a:r>
            <a:endParaRPr lang="en-US" sz="1800" b="0" i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150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EC5C058-F008-454D-9025-984E3D32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4223"/>
            <a:ext cx="10515600" cy="3752740"/>
          </a:xfrm>
        </p:spPr>
        <p:txBody>
          <a:bodyPr/>
          <a:lstStyle/>
          <a:p>
            <a:endParaRPr lang="lt-LT" sz="2400" dirty="0"/>
          </a:p>
          <a:p>
            <a:r>
              <a:rPr lang="lt-LT" sz="2400" dirty="0"/>
              <a:t>Norima dimensija turi būti parenkama iš anksto.</a:t>
            </a:r>
          </a:p>
          <a:p>
            <a:r>
              <a:rPr lang="lt-LT" sz="2400" dirty="0"/>
              <a:t>Natūralu, kad įterpimo funkcijos reikšmė didėja kuo labiau mažinama dimensija.</a:t>
            </a:r>
          </a:p>
          <a:p>
            <a:r>
              <a:rPr lang="lt-LT" sz="2400" dirty="0"/>
              <a:t>Galimas dimensijos dydžio vaizdo erdvėje parinkimo būdas yra ieškant mažiausios dimensijos, kuri vis dar turi pakankamai mažas įterpimo funkcijos reikšmes.</a:t>
            </a:r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  <a:p>
            <a:endParaRPr lang="LID4096" dirty="0"/>
          </a:p>
        </p:txBody>
      </p:sp>
      <p:sp>
        <p:nvSpPr>
          <p:cNvPr id="4" name="Pavadinimas 1">
            <a:extLst>
              <a:ext uri="{FF2B5EF4-FFF2-40B4-BE49-F238E27FC236}">
                <a16:creationId xmlns:a16="http://schemas.microsoft.com/office/drawing/2014/main" id="{DC1ADF7E-1974-4EEF-A81D-F7D2A4C9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Vaizdo dimensijos dydžio parinkimas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4547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F1E1D41-E5F1-4A2A-964E-4C3E2913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 descr="Paveikslėlis, kuriame yra kvadratas&#10;&#10;Automatiškai sugeneruotas aprašymas">
            <a:extLst>
              <a:ext uri="{FF2B5EF4-FFF2-40B4-BE49-F238E27FC236}">
                <a16:creationId xmlns:a16="http://schemas.microsoft.com/office/drawing/2014/main" id="{3260BA37-CF4E-48D0-AC15-EC9A9920D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26" y="1790234"/>
            <a:ext cx="6420725" cy="42110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03B14-86F9-4746-A128-74A695072EE2}"/>
              </a:ext>
            </a:extLst>
          </p:cNvPr>
          <p:cNvSpPr txBox="1"/>
          <p:nvPr/>
        </p:nvSpPr>
        <p:spPr>
          <a:xfrm>
            <a:off x="838200" y="2228671"/>
            <a:ext cx="416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t-LT" sz="2400" dirty="0"/>
          </a:p>
          <a:p>
            <a:r>
              <a:rPr lang="lt-LT" sz="2400" dirty="0" err="1"/>
              <a:t>Scree</a:t>
            </a:r>
            <a:r>
              <a:rPr lang="lt-LT" sz="2400" dirty="0"/>
              <a:t> plot ieškoma alkūnės taško (angl. </a:t>
            </a:r>
            <a:r>
              <a:rPr lang="lt-LT" sz="2400" dirty="0" err="1"/>
              <a:t>elbow</a:t>
            </a:r>
            <a:r>
              <a:rPr lang="lt-LT" sz="2400" dirty="0"/>
              <a:t> </a:t>
            </a:r>
            <a:r>
              <a:rPr lang="lt-LT" sz="2400" dirty="0" err="1"/>
              <a:t>point</a:t>
            </a:r>
            <a:r>
              <a:rPr lang="lt-LT" sz="2400" dirty="0"/>
              <a:t>)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8588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4C14B83-B546-4F5B-A17B-B3AAE486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MDS interpretacija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60BA0A37-A4EC-4EBD-9AAF-6CEB1A44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Priešingai negu naudojant PCA, ašys nėra reikšmingos, nes MDS rezultatai pagrįsti vien tik atstumais tarp objektų.</a:t>
            </a:r>
          </a:p>
          <a:p>
            <a:endParaRPr lang="lt-LT" sz="2400" dirty="0"/>
          </a:p>
          <a:p>
            <a:pPr marL="0" indent="0">
              <a:buNone/>
            </a:pPr>
            <a:r>
              <a:rPr lang="lt-LT" sz="2400" dirty="0"/>
              <a:t>Atstumai nekinta:</a:t>
            </a:r>
          </a:p>
          <a:p>
            <a:r>
              <a:rPr lang="lt-LT" sz="2400" dirty="0"/>
              <a:t>Prie vienos koordinatės pridedant konstantą visiems objektams (paslinkus)</a:t>
            </a:r>
          </a:p>
          <a:p>
            <a:r>
              <a:rPr lang="lt-LT" sz="2400" dirty="0"/>
              <a:t>Pasukant ašis</a:t>
            </a:r>
          </a:p>
          <a:p>
            <a:r>
              <a:rPr lang="lt-LT" sz="2400" dirty="0"/>
              <a:t>Paimant atspindį kurios nors ašies atžvilgiu</a:t>
            </a:r>
          </a:p>
          <a:p>
            <a:endParaRPr lang="lt-LT" sz="2400" dirty="0"/>
          </a:p>
          <a:p>
            <a:pPr marL="0" indent="0">
              <a:buNone/>
            </a:pPr>
            <a:r>
              <a:rPr lang="lt-LT" sz="2400" dirty="0"/>
              <a:t>Todėl peržiūrint MDS gauta rezultatą gali tekti ieškoti „prasmingiausių“ ašių.</a:t>
            </a:r>
          </a:p>
        </p:txBody>
      </p:sp>
    </p:spTree>
    <p:extLst>
      <p:ext uri="{BB962C8B-B14F-4D97-AF65-F5344CB8AC3E}">
        <p14:creationId xmlns:p14="http://schemas.microsoft.com/office/powerpoint/2010/main" val="297159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9A38D602-D378-466E-88FF-2B725107E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9" y="523062"/>
            <a:ext cx="7228279" cy="58118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9735D-A94E-4153-8B13-A1A04C36ED36}"/>
              </a:ext>
            </a:extLst>
          </p:cNvPr>
          <p:cNvSpPr txBox="1"/>
          <p:nvPr/>
        </p:nvSpPr>
        <p:spPr>
          <a:xfrm>
            <a:off x="733647" y="1307275"/>
            <a:ext cx="42893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Pvz. respondentai vertino šalis pagal jų panašumą.</a:t>
            </a:r>
          </a:p>
          <a:p>
            <a:endParaRPr lang="lt-LT" sz="2400" dirty="0"/>
          </a:p>
          <a:p>
            <a:r>
              <a:rPr lang="lt-LT" sz="2400" dirty="0"/>
              <a:t>Gautoje sklaidos diagramoje pridedamos prasminės ašys.</a:t>
            </a:r>
          </a:p>
          <a:p>
            <a:endParaRPr lang="lt-LT" sz="2400" dirty="0"/>
          </a:p>
          <a:p>
            <a:r>
              <a:rPr lang="lt-LT" sz="2400" dirty="0"/>
              <a:t>Kai kurios MDS </a:t>
            </a:r>
            <a:r>
              <a:rPr lang="lt-LT" sz="2400" dirty="0" err="1"/>
              <a:t>implementacijos</a:t>
            </a:r>
            <a:r>
              <a:rPr lang="lt-LT" sz="2400" dirty="0"/>
              <a:t> automatiškai panaudoja PCA perorientuoti ašis.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79304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0453B7-4D53-4F0E-B920-A326FC70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Privalumai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C441E99-4272-4169-9474-36AB8E50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b="0" i="0" dirty="0">
                <a:solidFill>
                  <a:srgbClr val="333333"/>
                </a:solidFill>
                <a:effectLst/>
              </a:rPr>
              <a:t>Netiesinė transformacija, kuri siekia išsaugoti duomenų topologiją.</a:t>
            </a:r>
          </a:p>
          <a:p>
            <a:r>
              <a:rPr lang="lt-LT" sz="2400" b="0" i="0" dirty="0">
                <a:solidFill>
                  <a:srgbClr val="333333"/>
                </a:solidFill>
                <a:effectLst/>
              </a:rPr>
              <a:t>MDS nėra stipriai veikiama išskirčių kaip PCA, gali būti naudojama siekiant jas aptikti.</a:t>
            </a:r>
          </a:p>
          <a:p>
            <a:r>
              <a:rPr lang="lt-LT" sz="2400" dirty="0">
                <a:solidFill>
                  <a:srgbClr val="333333"/>
                </a:solidFill>
              </a:rPr>
              <a:t>Vienas iš paprasčiausių netiesinių dimensijos mažinimo metodų.</a:t>
            </a:r>
          </a:p>
        </p:txBody>
      </p:sp>
    </p:spTree>
    <p:extLst>
      <p:ext uri="{BB962C8B-B14F-4D97-AF65-F5344CB8AC3E}">
        <p14:creationId xmlns:p14="http://schemas.microsoft.com/office/powerpoint/2010/main" val="452305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A765C38-44E9-4F57-A165-53E16D1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Trūkumai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0713BC5-179C-4B1E-B749-455ED922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Gautos dimensijos neturi aiškios interpretacijos.</a:t>
            </a:r>
          </a:p>
          <a:p>
            <a:r>
              <a:rPr lang="lt-LT" sz="2400" dirty="0"/>
              <a:t>Sunkiau parinkti dimensijų kiekį (PCA galima parinkti naudojant paaiškintą variaciją).</a:t>
            </a:r>
          </a:p>
          <a:p>
            <a:r>
              <a:rPr lang="lt-LT" sz="2400" dirty="0"/>
              <a:t>Su įterpimo funkcijos optimizavimu susijusios problemos:</a:t>
            </a:r>
          </a:p>
          <a:p>
            <a:pPr lvl="1"/>
            <a:r>
              <a:rPr lang="lt-LT" sz="1600" dirty="0"/>
              <a:t>Pradinis duomenų išdėstymas daro įtaką galutiniam rezultatui.</a:t>
            </a:r>
          </a:p>
          <a:p>
            <a:pPr lvl="1"/>
            <a:r>
              <a:rPr lang="lt-LT" sz="1600" dirty="0"/>
              <a:t>Gali būti nerastas optimalus sprendimas.</a:t>
            </a:r>
          </a:p>
          <a:p>
            <a:pPr lvl="1"/>
            <a:r>
              <a:rPr lang="lt-LT" sz="1600" dirty="0"/>
              <a:t>Pridėjus naujų stebėjimų duomenų konfigūracija turi būti randama iš naujo.</a:t>
            </a:r>
            <a:endParaRPr lang="en-US" sz="1600" dirty="0"/>
          </a:p>
          <a:p>
            <a:endParaRPr lang="lt-LT" sz="2400" dirty="0"/>
          </a:p>
          <a:p>
            <a:pPr marL="0" indent="0">
              <a:buNone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65714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DB98BA2-2795-4958-806D-36CBA60A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8" y="2388478"/>
            <a:ext cx="10515600" cy="1325563"/>
          </a:xfrm>
        </p:spPr>
        <p:txBody>
          <a:bodyPr/>
          <a:lstStyle/>
          <a:p>
            <a:pPr algn="ctr"/>
            <a:r>
              <a:rPr lang="lt-LT" dirty="0"/>
              <a:t>Papildoma informacija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47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25F90C7-86DD-4E16-B447-2ACCFF45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Monotoninė regresija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E2D4F63-0D4D-41CF-948F-DA1A14126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lt-LT" sz="2400" dirty="0">
                  <a:solidFill>
                    <a:srgbClr val="212529"/>
                  </a:solidFill>
                </a:endParaRPr>
              </a:p>
              <a:p>
                <a:r>
                  <a:rPr lang="lt-LT" sz="2400" dirty="0">
                    <a:solidFill>
                      <a:srgbClr val="212529"/>
                    </a:solidFill>
                  </a:rPr>
                  <a:t>Paprastas algoritmas užtikrinti sąryšį, reikalingą </a:t>
                </a:r>
                <a:r>
                  <a:rPr lang="lt-LT" sz="2400" dirty="0" err="1">
                    <a:solidFill>
                      <a:srgbClr val="212529"/>
                    </a:solidFill>
                  </a:rPr>
                  <a:t>nemetrikinei</a:t>
                </a:r>
                <a:r>
                  <a:rPr lang="lt-LT" sz="2400" dirty="0">
                    <a:solidFill>
                      <a:srgbClr val="212529"/>
                    </a:solidFill>
                  </a:rPr>
                  <a:t> MDS, yra monotoninė regresija.</a:t>
                </a:r>
                <a:endParaRPr lang="lt-LT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Monotoninėje regresijoje regresijos kreivė yra nemažėjanti arba nedidėjanti.</a:t>
                </a:r>
              </a:p>
              <a:p>
                <a:endParaRPr lang="lt-LT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sz="2400" dirty="0">
                    <a:solidFill>
                      <a:srgbClr val="212529"/>
                    </a:solidFill>
                  </a:rPr>
                  <a:t>Atliekama monotoninė regresija su prediktoriumi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lt-LT" sz="2400" dirty="0">
                    <a:solidFill>
                      <a:srgbClr val="212529"/>
                    </a:solidFill>
                  </a:rPr>
                  <a:t> ir atsaku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.</a:t>
                </a:r>
              </a:p>
              <a:p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Tada taškai ant monotoninės regresijos kreivės (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fitted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lt-LT" sz="2400" dirty="0" err="1">
                    <a:effectLst/>
                    <a:ea typeface="Times New Roman" panose="02020603050405020304" pitchFamily="18" charset="0"/>
                  </a:rPr>
                  <a:t>values</a:t>
                </a:r>
                <a:r>
                  <a:rPr lang="lt-LT" sz="2400" dirty="0">
                    <a:effectLst/>
                    <a:ea typeface="Times New Roman" panose="02020603050405020304" pitchFamily="18" charset="0"/>
                  </a:rPr>
                  <a:t>) yra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.</a:t>
                </a:r>
                <a:endParaRPr lang="LID4096" sz="2400" dirty="0"/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1E2D4F63-0D4D-41CF-948F-DA1A14126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16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7CB0DA9E-2E68-4576-9F3D-3058B1AE0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37" y="725338"/>
            <a:ext cx="7177863" cy="54073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D45FE-B4F1-4194-9DA5-7F68B8674657}"/>
                  </a:ext>
                </a:extLst>
              </p:cNvPr>
              <p:cNvSpPr txBox="1"/>
              <p:nvPr/>
            </p:nvSpPr>
            <p:spPr>
              <a:xfrm>
                <a:off x="590992" y="1786270"/>
                <a:ext cx="4423145" cy="272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 dirty="0"/>
                  <a:t>Pvz.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lt-LT" sz="2400" dirty="0"/>
                  <a:t> taškai yra ant raudonos spalvos linijos.</a:t>
                </a:r>
              </a:p>
              <a:p>
                <a:endParaRPr lang="lt-LT" sz="2400" dirty="0"/>
              </a:p>
              <a:p>
                <a:endParaRPr lang="lt-LT" sz="2400" dirty="0"/>
              </a:p>
              <a:p>
                <a:r>
                  <a:rPr lang="lt-LT" sz="2400" dirty="0"/>
                  <a:t>Siekiama, kad kitoje iteracijoje monotoninės regresijos kreivė būtų labiau tolygiai „laiptuota“. </a:t>
                </a:r>
                <a:endParaRPr lang="LID4096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D45FE-B4F1-4194-9DA5-7F68B8674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2" y="1786270"/>
                <a:ext cx="4423145" cy="2725554"/>
              </a:xfrm>
              <a:prstGeom prst="rect">
                <a:avLst/>
              </a:prstGeom>
              <a:blipFill>
                <a:blip r:embed="rId3"/>
                <a:stretch>
                  <a:fillRect l="-2204" t="-1119" b="-425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DE89A48-41C5-4927-948B-0E2243E3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7" name="Turinio vietos rezervavimo ženklas 16">
            <a:extLst>
              <a:ext uri="{FF2B5EF4-FFF2-40B4-BE49-F238E27FC236}">
                <a16:creationId xmlns:a16="http://schemas.microsoft.com/office/drawing/2014/main" id="{1C489479-4210-414D-9122-D55DAA00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54" y="679911"/>
            <a:ext cx="6304891" cy="5498178"/>
          </a:xfrm>
        </p:spPr>
      </p:pic>
    </p:spTree>
    <p:extLst>
      <p:ext uri="{BB962C8B-B14F-4D97-AF65-F5344CB8AC3E}">
        <p14:creationId xmlns:p14="http://schemas.microsoft.com/office/powerpoint/2010/main" val="177839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urinio vietos rezervavimo ženklas 8">
            <a:extLst>
              <a:ext uri="{FF2B5EF4-FFF2-40B4-BE49-F238E27FC236}">
                <a16:creationId xmlns:a16="http://schemas.microsoft.com/office/drawing/2014/main" id="{00BBEC2D-D67C-4383-801C-F3E86C75A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82" y="793788"/>
            <a:ext cx="6778218" cy="527042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B0A2E-FB06-4EEA-8D9F-9022165DF022}"/>
                  </a:ext>
                </a:extLst>
              </p:cNvPr>
              <p:cNvSpPr txBox="1"/>
              <p:nvPr/>
            </p:nvSpPr>
            <p:spPr>
              <a:xfrm>
                <a:off x="574158" y="1128017"/>
                <a:ext cx="4839624" cy="460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2400" dirty="0"/>
                  <a:t>Diagnostiniai grafikai pagrįsti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lt-LT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ar-A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lt-LT" sz="2400" dirty="0"/>
                  <a:t> tarpusavio ryšio vaizdavimu.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Tarp j</a:t>
                </a:r>
                <a:r>
                  <a:rPr lang="lt-LT" sz="2400" dirty="0"/>
                  <a:t>ų dažniausiai naudojama </a:t>
                </a:r>
                <a:r>
                  <a:rPr lang="lt-LT" sz="2400" dirty="0" err="1"/>
                  <a:t>Shepard</a:t>
                </a:r>
                <a:r>
                  <a:rPr lang="lt-LT" sz="2400" dirty="0"/>
                  <a:t> diagrama, y ašyje vaizduojanti atstumus vaizdo erdvėje, x ašyje – atstumus duomenų erdvėje tarp tų pačių objektų.</a:t>
                </a:r>
              </a:p>
              <a:p>
                <a:endParaRPr lang="lt-LT" sz="2400" dirty="0"/>
              </a:p>
              <a:p>
                <a:r>
                  <a:rPr lang="lt-LT" sz="2400" dirty="0" err="1"/>
                  <a:t>Metrikinės</a:t>
                </a:r>
                <a:r>
                  <a:rPr lang="lt-LT" sz="2400" dirty="0"/>
                  <a:t> MDS atveju taškų pasiskirstymas lyginamas su tiesinės regresijos tiese.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6B0A2E-FB06-4EEA-8D9F-9022165D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8" y="1128017"/>
                <a:ext cx="4839624" cy="4601965"/>
              </a:xfrm>
              <a:prstGeom prst="rect">
                <a:avLst/>
              </a:prstGeom>
              <a:blipFill>
                <a:blip r:embed="rId3"/>
                <a:stretch>
                  <a:fillRect l="-1889" t="-927" r="-2897" b="-19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280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ED283E1B-FE0C-4B83-9855-FF1D417F9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27" y="601098"/>
            <a:ext cx="6225606" cy="56558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C9E0D-B725-45C0-9337-49EED1EC71F6}"/>
              </a:ext>
            </a:extLst>
          </p:cNvPr>
          <p:cNvSpPr txBox="1"/>
          <p:nvPr/>
        </p:nvSpPr>
        <p:spPr>
          <a:xfrm>
            <a:off x="659220" y="1536174"/>
            <a:ext cx="4933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err="1"/>
              <a:t>Nemetrikinės</a:t>
            </a:r>
            <a:r>
              <a:rPr lang="lt-LT" sz="2400" dirty="0"/>
              <a:t> MDS atveju pasiskirstymas lyginamas su monotoninės regresijos kreive.</a:t>
            </a:r>
          </a:p>
          <a:p>
            <a:endParaRPr lang="lt-LT" sz="2400" dirty="0"/>
          </a:p>
          <a:p>
            <a:r>
              <a:rPr lang="lt-LT" sz="2400" dirty="0"/>
              <a:t>Galima ieškoti, kurie taškai labiausiai nutolę nuo kreivės (netiksliai atvaizduojamas atstumas tarp dviejų objektų mažesnėje dimensijoje).</a:t>
            </a:r>
          </a:p>
          <a:p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629567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585CE03-A89E-41B9-A49B-A9F0F374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73" y="1477925"/>
            <a:ext cx="4711995" cy="3540642"/>
          </a:xfrm>
        </p:spPr>
        <p:txBody>
          <a:bodyPr>
            <a:normAutofit/>
          </a:bodyPr>
          <a:lstStyle/>
          <a:p>
            <a:r>
              <a:rPr lang="lt-LT" sz="2400" dirty="0"/>
              <a:t>Bendresnis būdas ieškoti blogai atvaizduojamų objektų yra </a:t>
            </a:r>
            <a:r>
              <a:rPr lang="lt-LT" sz="2400" dirty="0" err="1"/>
              <a:t>stress</a:t>
            </a:r>
            <a:r>
              <a:rPr lang="lt-LT" sz="2400" dirty="0"/>
              <a:t> per </a:t>
            </a:r>
            <a:r>
              <a:rPr lang="lt-LT" sz="2400" dirty="0" err="1"/>
              <a:t>point</a:t>
            </a:r>
            <a:r>
              <a:rPr lang="lt-LT" sz="2400" dirty="0"/>
              <a:t>.</a:t>
            </a:r>
          </a:p>
          <a:p>
            <a:r>
              <a:rPr lang="lt-LT" sz="2400" dirty="0"/>
              <a:t>Kiekvienam objektui apskaičiuojama kokia dalis </a:t>
            </a:r>
            <a:r>
              <a:rPr lang="lt-LT" sz="2400" dirty="0" err="1"/>
              <a:t>Stress</a:t>
            </a:r>
            <a:r>
              <a:rPr lang="lt-LT" sz="2400" dirty="0"/>
              <a:t> reikšmės yra gaunama dėl jo.</a:t>
            </a:r>
          </a:p>
          <a:p>
            <a:r>
              <a:rPr lang="lt-LT" sz="2400" dirty="0"/>
              <a:t>Pvz. sklaidos diagramoje didesniais taškai vaizduojami objektai daugiau prisideda prie </a:t>
            </a:r>
            <a:r>
              <a:rPr lang="lt-LT" sz="2400" dirty="0" err="1"/>
              <a:t>Stress</a:t>
            </a:r>
            <a:r>
              <a:rPr lang="lt-LT" sz="2400" dirty="0"/>
              <a:t>. </a:t>
            </a:r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72881132-A01E-4B03-B2CF-DA55626C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68" y="186560"/>
            <a:ext cx="6555462" cy="64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8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FACB3E-12D8-4503-8156-70F8B60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Dideli atstumai ir išskirtys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3B9697B-BC6F-46CA-A6E7-E4E57F84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689" y="1690688"/>
            <a:ext cx="10515600" cy="4351338"/>
          </a:xfrm>
        </p:spPr>
        <p:txBody>
          <a:bodyPr>
            <a:normAutofit/>
          </a:bodyPr>
          <a:lstStyle/>
          <a:p>
            <a:endParaRPr lang="lt-LT" sz="2400" dirty="0">
              <a:solidFill>
                <a:srgbClr val="000000"/>
              </a:solidFill>
            </a:endParaRPr>
          </a:p>
          <a:p>
            <a:r>
              <a:rPr lang="lt-LT" sz="2400" dirty="0">
                <a:solidFill>
                  <a:srgbClr val="000000"/>
                </a:solidFill>
              </a:rPr>
              <a:t>MDS gauti atstumai tarp objektų vaizdo erdvėje visada yra kažkiek iškreipta jų tarpusavio santykio reprezentacija (jeigu įterpimo funkcijos reikšmė nelygi 0).</a:t>
            </a:r>
          </a:p>
          <a:p>
            <a:r>
              <a:rPr lang="lt-LT" sz="2400" dirty="0">
                <a:solidFill>
                  <a:srgbClr val="000000"/>
                </a:solidFill>
              </a:rPr>
              <a:t>Didesnės įterpimo funkcijos reikšmės reiškia, kad ši reprezentacija yra labiau iškreipta.</a:t>
            </a:r>
          </a:p>
          <a:p>
            <a:endParaRPr lang="lt-LT" sz="2400" dirty="0">
              <a:solidFill>
                <a:srgbClr val="000000"/>
              </a:solidFill>
            </a:endParaRPr>
          </a:p>
          <a:p>
            <a:r>
              <a:rPr lang="lt-LT" sz="2400" dirty="0">
                <a:solidFill>
                  <a:srgbClr val="000000"/>
                </a:solidFill>
              </a:rPr>
              <a:t>Tačiau gautus didelius atstumus tarp objektų galima interpretuoti kaip „teisingus“:</a:t>
            </a:r>
          </a:p>
          <a:p>
            <a:r>
              <a:rPr lang="lt-LT" sz="2400" dirty="0">
                <a:solidFill>
                  <a:srgbClr val="000000"/>
                </a:solidFill>
              </a:rPr>
              <a:t> Jeigu atstumai tarp kažkurių objektų didelės dimensijos erdvėje dideli, o gautoje – maži (arba atvirkščiai), tai stipriai padidintų įterpimo funkcijos reikšmę, vadinasi optimizacijos algoritmas „labiau“ stengiasi teisingai atvaizduoti šiuos atstumus.</a:t>
            </a:r>
          </a:p>
          <a:p>
            <a:endParaRPr lang="lt-LT" sz="2400" b="0" i="0" dirty="0">
              <a:solidFill>
                <a:srgbClr val="000000"/>
              </a:solidFill>
              <a:effectLst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27460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806EAD1C-86F7-4737-BE07-C761B124A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71" y="1057448"/>
            <a:ext cx="7176129" cy="47431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B73CD-AFA7-414F-94D9-DD15E2CB3264}"/>
              </a:ext>
            </a:extLst>
          </p:cNvPr>
          <p:cNvSpPr txBox="1"/>
          <p:nvPr/>
        </p:nvSpPr>
        <p:spPr>
          <a:xfrm>
            <a:off x="489098" y="1878395"/>
            <a:ext cx="4526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Pvz. sumažinę dimensiją naudodami MDS pastebime, kad </a:t>
            </a:r>
            <a:r>
              <a:rPr lang="lt-LT" sz="2400" dirty="0" err="1"/>
              <a:t>Aiči</a:t>
            </a:r>
            <a:r>
              <a:rPr lang="lt-LT" sz="2400" dirty="0"/>
              <a:t>, </a:t>
            </a:r>
            <a:r>
              <a:rPr lang="lt-LT" sz="2400" dirty="0" err="1"/>
              <a:t>Hokaido</a:t>
            </a:r>
            <a:r>
              <a:rPr lang="lt-LT" sz="2400" dirty="0"/>
              <a:t>, Tokijo prefektūros yra išsiskiriančios iš kitų.</a:t>
            </a:r>
          </a:p>
          <a:p>
            <a:endParaRPr lang="lt-LT" sz="2400" dirty="0"/>
          </a:p>
          <a:p>
            <a:r>
              <a:rPr lang="lt-LT" sz="2400" dirty="0"/>
              <a:t>PCA stipriai paveikiamas išskirčių, MDS šiuo atveju jas randa.</a:t>
            </a:r>
          </a:p>
        </p:txBody>
      </p:sp>
    </p:spTree>
    <p:extLst>
      <p:ext uri="{BB962C8B-B14F-4D97-AF65-F5344CB8AC3E}">
        <p14:creationId xmlns:p14="http://schemas.microsoft.com/office/powerpoint/2010/main" val="3363611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2DD0527-95EE-4431-A12B-B9D9779C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Paruošta pagal: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864E5F4-F970-4872-BB4F-B8E33A7C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>
                <a:hlinkClick r:id="rId2"/>
              </a:rPr>
              <a:t>http://web.vu.lt/mii/j.zilinskas/DzemydaKurasovaZilinskasDDVM.pdf</a:t>
            </a:r>
            <a:endParaRPr lang="lt-LT" dirty="0">
              <a:hlinkClick r:id="rId3"/>
            </a:endParaRPr>
          </a:p>
          <a:p>
            <a:r>
              <a:rPr lang="lt-LT" dirty="0">
                <a:hlinkClick r:id="rId3"/>
              </a:rPr>
              <a:t>https://www.bristol.ac.uk/media-library/sites/cmm/migrated/documents/chapter3.pdf</a:t>
            </a:r>
            <a:endParaRPr lang="lt-LT" dirty="0"/>
          </a:p>
          <a:p>
            <a:r>
              <a:rPr lang="lt-LT" dirty="0">
                <a:hlinkClick r:id="rId4"/>
              </a:rPr>
              <a:t>https://www.researchgate.net/publication/280717361_Shepard_Diagram</a:t>
            </a:r>
            <a:endParaRPr lang="lt-LT" dirty="0"/>
          </a:p>
          <a:p>
            <a:r>
              <a:rPr lang="en-US" dirty="0">
                <a:hlinkClick r:id="rId5"/>
              </a:rPr>
              <a:t>https://www.researchgate.net/publication/309617943_Goodness-of-Fit_Assessment_in_Multidimensional_Scaling_and_Unfolding</a:t>
            </a:r>
            <a:endParaRPr lang="lt-LT" dirty="0"/>
          </a:p>
          <a:p>
            <a:r>
              <a:rPr lang="lt-LT" dirty="0">
                <a:hlinkClick r:id="rId6"/>
              </a:rPr>
              <a:t>https://www.researchgate.net/publication/305303417_The_Choice_of_Initial_Configurations_in_Multidimensional_Scaling_Local_Minima_Fit_and_Interpretability</a:t>
            </a:r>
            <a:endParaRPr lang="LID4096" dirty="0"/>
          </a:p>
          <a:p>
            <a:endParaRPr lang="lt-LT" dirty="0"/>
          </a:p>
          <a:p>
            <a:pPr marL="0" indent="0">
              <a:buNone/>
            </a:pPr>
            <a:endParaRPr lang="en-US" dirty="0"/>
          </a:p>
          <a:p>
            <a:endParaRPr lang="lt-LT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8210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6E44FA8-83A1-4608-8758-6AD99C08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BAE702D-5519-4DF7-A381-F8614AC4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3441"/>
            <a:ext cx="10515600" cy="30935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5500" dirty="0"/>
              <a:t>Ačiū už dėmesį</a:t>
            </a:r>
            <a:endParaRPr lang="LID4096" sz="5500" dirty="0"/>
          </a:p>
        </p:txBody>
      </p:sp>
    </p:spTree>
    <p:extLst>
      <p:ext uri="{BB962C8B-B14F-4D97-AF65-F5344CB8AC3E}">
        <p14:creationId xmlns:p14="http://schemas.microsoft.com/office/powerpoint/2010/main" val="186945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FBF3F2B-7610-42CD-BE19-C6B4DA13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Daugiamatės skalės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1A21B5D-A0B4-4797-9D74-149EF313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163"/>
            <a:ext cx="10515600" cy="3837800"/>
          </a:xfrm>
        </p:spPr>
        <p:txBody>
          <a:bodyPr>
            <a:normAutofit/>
          </a:bodyPr>
          <a:lstStyle/>
          <a:p>
            <a:r>
              <a:rPr lang="lt-LT" sz="2400" dirty="0"/>
              <a:t>Daugiamatės skalės kiekvieną objektą iš didesnės </a:t>
            </a:r>
            <a:r>
              <a:rPr lang="lt-LT" sz="2400" dirty="0" err="1"/>
              <a:t>dimen</a:t>
            </a:r>
            <a:r>
              <a:rPr lang="en-US" sz="2400" dirty="0"/>
              <a:t>s</a:t>
            </a:r>
            <a:r>
              <a:rPr lang="lt-LT" sz="2400" dirty="0" err="1"/>
              <a:t>ijos</a:t>
            </a:r>
            <a:r>
              <a:rPr lang="lt-LT" sz="2400" dirty="0"/>
              <a:t> duomenų erdvės transformuoja į iš anksto parinkto dydžio mažesnės dimensijos erdvę (vadinama vaizdo erdve).</a:t>
            </a:r>
          </a:p>
          <a:p>
            <a:r>
              <a:rPr lang="lt-LT" sz="2400" dirty="0"/>
              <a:t>Naudojant MDS ieškoma daugiamačių duomenų projekcijų vaizdo erdvėje, siekiant išlaikyti atstumus tarp objektų.</a:t>
            </a:r>
          </a:p>
        </p:txBody>
      </p:sp>
    </p:spTree>
    <p:extLst>
      <p:ext uri="{BB962C8B-B14F-4D97-AF65-F5344CB8AC3E}">
        <p14:creationId xmlns:p14="http://schemas.microsoft.com/office/powerpoint/2010/main" val="56325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8A53BF7-EBBB-4BB1-96A0-E764E2D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A681D03F-045C-4949-8227-445AE9040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04" y="712658"/>
            <a:ext cx="6828791" cy="5432684"/>
          </a:xfrm>
        </p:spPr>
      </p:pic>
    </p:spTree>
    <p:extLst>
      <p:ext uri="{BB962C8B-B14F-4D97-AF65-F5344CB8AC3E}">
        <p14:creationId xmlns:p14="http://schemas.microsoft.com/office/powerpoint/2010/main" val="323513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B058BD7-9D35-41E6-8B59-CB75C262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Atstumai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/>
              <p:nvPr/>
            </p:nvSpPr>
            <p:spPr>
              <a:xfrm>
                <a:off x="6623382" y="2636186"/>
                <a:ext cx="6097656" cy="158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Įprastai naudojamas </a:t>
                </a:r>
                <a:r>
                  <a:rPr lang="lt-LT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Euklidinis</a:t>
                </a:r>
                <a:r>
                  <a:rPr lang="lt-L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atstumas: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F4977-AB12-4451-9C9A-FAEBEAB4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382" y="2636186"/>
                <a:ext cx="6097656" cy="1585627"/>
              </a:xfrm>
              <a:prstGeom prst="rect">
                <a:avLst/>
              </a:prstGeom>
              <a:blipFill>
                <a:blip r:embed="rId2"/>
                <a:stretch>
                  <a:fillRect t="-26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/>
              <p:nvPr/>
            </p:nvSpPr>
            <p:spPr>
              <a:xfrm>
                <a:off x="6096000" y="3629866"/>
                <a:ext cx="6197048" cy="1774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ar-AE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lt-L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/>
                      </m:sSub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ar-A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lt-L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ar-A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ar-A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CDB5D-EBD1-491D-8D7E-E61AC1EC3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29866"/>
                <a:ext cx="6197048" cy="1774397"/>
              </a:xfrm>
              <a:prstGeom prst="rect">
                <a:avLst/>
              </a:prstGeom>
              <a:blipFill>
                <a:blip r:embed="rId3"/>
                <a:stretch>
                  <a:fillRect l="-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aveikslėlis 14">
            <a:extLst>
              <a:ext uri="{FF2B5EF4-FFF2-40B4-BE49-F238E27FC236}">
                <a16:creationId xmlns:a16="http://schemas.microsoft.com/office/drawing/2014/main" id="{C702707A-9902-4A2C-ACA6-9C504B42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79" y="1690688"/>
            <a:ext cx="5973490" cy="41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32D3926-49C9-4168-9835-BC95DDDF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Kiti galimi atstumai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66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err="1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Pvz</a:t>
                </a:r>
                <a:r>
                  <a:rPr lang="en-US" sz="2400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:</a:t>
                </a:r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Manheteno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atstumas</a:t>
                </a:r>
                <a:endParaRPr lang="lt-LT" sz="2400" dirty="0"/>
              </a:p>
              <a:p>
                <a:pPr marL="0" indent="0">
                  <a:buNone/>
                </a:pPr>
                <a:endParaRPr lang="lt-LT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ar-AE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  <m:d>
                          <m:d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lt-LT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ma</m:t>
                    </m:r>
                    <m:sSub>
                      <m:sSub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lt-LT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lt-LT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t-LT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lj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lt-LT" sz="2400" dirty="0" err="1"/>
                  <a:t>Čebyševo</a:t>
                </a:r>
                <a:r>
                  <a:rPr lang="lt-LT" sz="2400" dirty="0"/>
                  <a:t> atstumas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  <m: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ar-A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Kanberos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atstumas</a:t>
                </a:r>
                <a:endParaRPr lang="en-US" sz="24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LID4096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8EF27E62-C1D0-46BE-88F5-1E613BDC3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660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(\mathbf {p} ,\mathbf {q} )=\sum _{i=1}^{n}{\frac {|p_{i}-q_{i}|}{|p_{i}|+|q_{i}|}}">
            <a:extLst>
              <a:ext uri="{FF2B5EF4-FFF2-40B4-BE49-F238E27FC236}">
                <a16:creationId xmlns:a16="http://schemas.microsoft.com/office/drawing/2014/main" id="{65F1C672-7067-429E-9D45-EB067CBA42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26" name="Picture 2" descr="Calculating the distance | Machine Learning with Swift">
            <a:extLst>
              <a:ext uri="{FF2B5EF4-FFF2-40B4-BE49-F238E27FC236}">
                <a16:creationId xmlns:a16="http://schemas.microsoft.com/office/drawing/2014/main" id="{A08DE624-A4E3-4EAE-9B7B-E5B074980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83" y="193275"/>
            <a:ext cx="3762249" cy="299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asuring Distance">
            <a:extLst>
              <a:ext uri="{FF2B5EF4-FFF2-40B4-BE49-F238E27FC236}">
                <a16:creationId xmlns:a16="http://schemas.microsoft.com/office/drawing/2014/main" id="{1D7377F4-8739-4A8C-A931-8CDCCD692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239" y="2469751"/>
            <a:ext cx="24098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Tiesioji jungtis 5">
            <a:extLst>
              <a:ext uri="{FF2B5EF4-FFF2-40B4-BE49-F238E27FC236}">
                <a16:creationId xmlns:a16="http://schemas.microsoft.com/office/drawing/2014/main" id="{08E7D5DA-8B37-4C42-90C2-C071363ADF87}"/>
              </a:ext>
            </a:extLst>
          </p:cNvPr>
          <p:cNvCxnSpPr>
            <a:cxnSpLocks/>
          </p:cNvCxnSpPr>
          <p:nvPr/>
        </p:nvCxnSpPr>
        <p:spPr>
          <a:xfrm>
            <a:off x="6400800" y="5911913"/>
            <a:ext cx="247310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nis elementas 7" descr="Apple with solid fill">
            <a:extLst>
              <a:ext uri="{FF2B5EF4-FFF2-40B4-BE49-F238E27FC236}">
                <a16:creationId xmlns:a16="http://schemas.microsoft.com/office/drawing/2014/main" id="{C897A203-196B-4D0C-8183-E037E2A2C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5571969"/>
            <a:ext cx="604994" cy="604994"/>
          </a:xfrm>
          <a:prstGeom prst="rect">
            <a:avLst/>
          </a:prstGeom>
        </p:spPr>
      </p:pic>
      <p:pic>
        <p:nvPicPr>
          <p:cNvPr id="11" name="Grafinis elementas 10" descr="Apple with solid fill">
            <a:extLst>
              <a:ext uri="{FF2B5EF4-FFF2-40B4-BE49-F238E27FC236}">
                <a16:creationId xmlns:a16="http://schemas.microsoft.com/office/drawing/2014/main" id="{011963FC-B124-4C0A-9371-D6C4C902A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1408" y="5571969"/>
            <a:ext cx="604994" cy="604994"/>
          </a:xfrm>
          <a:prstGeom prst="rect">
            <a:avLst/>
          </a:prstGeom>
        </p:spPr>
      </p:pic>
      <p:pic>
        <p:nvPicPr>
          <p:cNvPr id="12" name="Grafinis elementas 11" descr="Apple with solid fill">
            <a:extLst>
              <a:ext uri="{FF2B5EF4-FFF2-40B4-BE49-F238E27FC236}">
                <a16:creationId xmlns:a16="http://schemas.microsoft.com/office/drawing/2014/main" id="{65729EA6-5466-4927-9C35-5A371EC1E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82647" y="5601358"/>
            <a:ext cx="604994" cy="604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FF4A44-2C73-4B8B-B43E-06D689A7AC7B}"/>
              </a:ext>
            </a:extLst>
          </p:cNvPr>
          <p:cNvSpPr txBox="1"/>
          <p:nvPr/>
        </p:nvSpPr>
        <p:spPr>
          <a:xfrm>
            <a:off x="6257453" y="61248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78362-7D66-4A3B-9645-70ACF4D0B398}"/>
              </a:ext>
            </a:extLst>
          </p:cNvPr>
          <p:cNvSpPr txBox="1"/>
          <p:nvPr/>
        </p:nvSpPr>
        <p:spPr>
          <a:xfrm>
            <a:off x="8738521" y="60987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D2936-2781-45C4-8F13-D6A9AC299A8A}"/>
              </a:ext>
            </a:extLst>
          </p:cNvPr>
          <p:cNvSpPr txBox="1"/>
          <p:nvPr/>
        </p:nvSpPr>
        <p:spPr>
          <a:xfrm>
            <a:off x="9326499" y="6074131"/>
            <a:ext cx="5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100</a:t>
            </a:r>
            <a:endParaRPr lang="en-US" dirty="0"/>
          </a:p>
        </p:txBody>
      </p:sp>
      <p:cxnSp>
        <p:nvCxnSpPr>
          <p:cNvPr id="13" name="Tiesioji jungtis 12">
            <a:extLst>
              <a:ext uri="{FF2B5EF4-FFF2-40B4-BE49-F238E27FC236}">
                <a16:creationId xmlns:a16="http://schemas.microsoft.com/office/drawing/2014/main" id="{E6CBDFC2-387B-43D8-9B7B-80ABEA7F680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9574665" y="5510213"/>
            <a:ext cx="2384129" cy="30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7FF4C0-6951-4F2D-9B50-301F24C74A4B}"/>
              </a:ext>
            </a:extLst>
          </p:cNvPr>
          <p:cNvSpPr txBox="1"/>
          <p:nvPr/>
        </p:nvSpPr>
        <p:spPr>
          <a:xfrm>
            <a:off x="7330447" y="5047360"/>
            <a:ext cx="7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</a:t>
            </a:r>
            <a:r>
              <a:rPr lang="lt-LT" dirty="0"/>
              <a:t>1</a:t>
            </a:r>
            <a:endParaRPr lang="en-US" dirty="0"/>
          </a:p>
        </p:txBody>
      </p:sp>
      <p:cxnSp>
        <p:nvCxnSpPr>
          <p:cNvPr id="19" name="Tiesioji jungtis 18">
            <a:extLst>
              <a:ext uri="{FF2B5EF4-FFF2-40B4-BE49-F238E27FC236}">
                <a16:creationId xmlns:a16="http://schemas.microsoft.com/office/drawing/2014/main" id="{7F8DD622-08DB-4C70-9535-90387A005863}"/>
              </a:ext>
            </a:extLst>
          </p:cNvPr>
          <p:cNvCxnSpPr>
            <a:cxnSpLocks/>
          </p:cNvCxnSpPr>
          <p:nvPr/>
        </p:nvCxnSpPr>
        <p:spPr>
          <a:xfrm>
            <a:off x="6362542" y="5541091"/>
            <a:ext cx="2491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Tiesioji jungtis 23">
            <a:extLst>
              <a:ext uri="{FF2B5EF4-FFF2-40B4-BE49-F238E27FC236}">
                <a16:creationId xmlns:a16="http://schemas.microsoft.com/office/drawing/2014/main" id="{BE8BE5FD-E235-4825-B5DF-B8771A5741B8}"/>
              </a:ext>
            </a:extLst>
          </p:cNvPr>
          <p:cNvCxnSpPr>
            <a:cxnSpLocks/>
          </p:cNvCxnSpPr>
          <p:nvPr/>
        </p:nvCxnSpPr>
        <p:spPr>
          <a:xfrm>
            <a:off x="9402490" y="5911913"/>
            <a:ext cx="247310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finis elementas 24" descr="Apple with solid fill">
            <a:extLst>
              <a:ext uri="{FF2B5EF4-FFF2-40B4-BE49-F238E27FC236}">
                <a16:creationId xmlns:a16="http://schemas.microsoft.com/office/drawing/2014/main" id="{EE634354-D74D-42B6-A5D8-05EB57F0B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2168" y="5541091"/>
            <a:ext cx="604994" cy="6049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D7E500-FED8-4FC2-9275-D84A1F6D9F61}"/>
              </a:ext>
            </a:extLst>
          </p:cNvPr>
          <p:cNvSpPr txBox="1"/>
          <p:nvPr/>
        </p:nvSpPr>
        <p:spPr>
          <a:xfrm>
            <a:off x="11613466" y="6074131"/>
            <a:ext cx="5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101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C001DD-66AD-4800-92D8-6DC53B2FD561}"/>
              </a:ext>
            </a:extLst>
          </p:cNvPr>
          <p:cNvSpPr txBox="1"/>
          <p:nvPr/>
        </p:nvSpPr>
        <p:spPr>
          <a:xfrm>
            <a:off x="10257151" y="5119618"/>
            <a:ext cx="119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</a:t>
            </a:r>
            <a:r>
              <a:rPr lang="lt-LT" dirty="0"/>
              <a:t>1</a:t>
            </a:r>
            <a:r>
              <a:rPr lang="en-US" dirty="0"/>
              <a:t>/201</a:t>
            </a:r>
          </a:p>
        </p:txBody>
      </p:sp>
    </p:spTree>
    <p:extLst>
      <p:ext uri="{BB962C8B-B14F-4D97-AF65-F5344CB8AC3E}">
        <p14:creationId xmlns:p14="http://schemas.microsoft.com/office/powerpoint/2010/main" val="37528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8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3F094B1-08A6-42E6-B251-21AD9829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Nepanašumai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1639BF8-94AE-4309-B578-51CDD5D47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t-LT" sz="2400" dirty="0"/>
                  <a:t>Bendru atveju naudojami nepanašumai (angl. </a:t>
                </a:r>
                <a:r>
                  <a:rPr lang="lt-LT" sz="2400" dirty="0" err="1"/>
                  <a:t>dissimilarities</a:t>
                </a:r>
                <a:r>
                  <a:rPr lang="lt-LT" sz="2400" dirty="0"/>
                  <a:t>). Tai atstumai kuriems nebūtinai galioja trikampio taisyklė </a:t>
                </a:r>
                <a14:m>
                  <m:oMath xmlns:m="http://schemas.openxmlformats.org/officeDocument/2006/math">
                    <m:r>
                      <a:rPr lang="ar-AE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ar-AE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ar-AE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ar-AE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2400" dirty="0"/>
                  <a:t>.</a:t>
                </a:r>
              </a:p>
              <a:p>
                <a:endParaRPr lang="lt-LT" sz="2400" dirty="0"/>
              </a:p>
              <a:p>
                <a:r>
                  <a:rPr lang="lt-LT" sz="2400" dirty="0"/>
                  <a:t>Tokie matavimai dažnai naudojami sociologijoje, psichologijoje, kitose srityse. Pvz. kažkokie subjektyvūs įvertinimai.</a:t>
                </a:r>
              </a:p>
              <a:p>
                <a:endParaRPr lang="lt-LT" sz="2400" dirty="0"/>
              </a:p>
            </p:txBody>
          </p:sp>
        </mc:Choice>
        <mc:Fallback xmlns="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91639BF8-94AE-4309-B578-51CDD5D47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44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76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4521"/>
                <a:ext cx="10515600" cy="56442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lt-LT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Tarkime duomenyse turime </a:t>
                </a:r>
                <a:r>
                  <a:rPr lang="lt-LT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objektų.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lt-LT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lt-LT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lt-LT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sz="24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kaip nors apibrėžtas nepanašumas tarp i-tojo ir j-tojo objektų duomenų dimensijoje.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lt-LT" sz="24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lt-LT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Tada turime nepanašumų matricą 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lt-LT" sz="24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dissimilarity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2400" b="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matrix</a:t>
                </a:r>
                <a:r>
                  <a:rPr lang="lt-LT" sz="2400" b="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lt-LT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lt-L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ar-AE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ar-A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/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lt-LT" sz="24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ar-AE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lt-LT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ar-A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lt-LT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urinio vietos rezervavimo ženklas 2">
                <a:extLst>
                  <a:ext uri="{FF2B5EF4-FFF2-40B4-BE49-F238E27FC236}">
                    <a16:creationId xmlns:a16="http://schemas.microsoft.com/office/drawing/2014/main" id="{F3132638-7B67-44AB-9C3E-9B85733F7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4521"/>
                <a:ext cx="10515600" cy="5644269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vadinimas 1">
            <a:extLst>
              <a:ext uri="{FF2B5EF4-FFF2-40B4-BE49-F238E27FC236}">
                <a16:creationId xmlns:a16="http://schemas.microsoft.com/office/drawing/2014/main" id="{F724C871-1A35-4EAD-9CF0-D813DB3E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Nepanašumų matrica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4955478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5522</TotalTime>
  <Words>1343</Words>
  <Application>Microsoft Office PowerPoint</Application>
  <PresentationFormat>Plačiaekranė</PresentationFormat>
  <Paragraphs>186</Paragraphs>
  <Slides>36</Slides>
  <Notes>1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„Office“ tema</vt:lpstr>
      <vt:lpstr>Daugiamatės skalės (Multidimensional scaling)</vt:lpstr>
      <vt:lpstr>Tiesiniai ir netiesiniai dimensijos mažinimo metodai</vt:lpstr>
      <vt:lpstr>„PowerPoint“ pateiktis</vt:lpstr>
      <vt:lpstr>Daugiamatės skalės</vt:lpstr>
      <vt:lpstr>„PowerPoint“ pateiktis</vt:lpstr>
      <vt:lpstr>Atstumai</vt:lpstr>
      <vt:lpstr>Kiti galimi atstumai</vt:lpstr>
      <vt:lpstr>Nepanašumai</vt:lpstr>
      <vt:lpstr>Nepanašumų matrica</vt:lpstr>
      <vt:lpstr>„PowerPoint“ pateiktis</vt:lpstr>
      <vt:lpstr>Įterpimo funkcijos</vt:lpstr>
      <vt:lpstr>„PowerPoint“ pateiktis</vt:lpstr>
      <vt:lpstr>Disparities</vt:lpstr>
      <vt:lpstr>Metrikinė ir nemetrikinė MDS</vt:lpstr>
      <vt:lpstr>Metrikinė MDS</vt:lpstr>
      <vt:lpstr>Nemetrikinė MDS</vt:lpstr>
      <vt:lpstr>Optimizavimas</vt:lpstr>
      <vt:lpstr>Pradinė konfigūracija</vt:lpstr>
      <vt:lpstr>„PowerPoint“ pateiktis</vt:lpstr>
      <vt:lpstr>Bendra MDS schema</vt:lpstr>
      <vt:lpstr>Vaizdo dimensijos dydžio parinkimas</vt:lpstr>
      <vt:lpstr>„PowerPoint“ pateiktis</vt:lpstr>
      <vt:lpstr>MDS interpretacija</vt:lpstr>
      <vt:lpstr>„PowerPoint“ pateiktis</vt:lpstr>
      <vt:lpstr>Privalumai</vt:lpstr>
      <vt:lpstr>Trūkumai</vt:lpstr>
      <vt:lpstr>Papildoma informacija</vt:lpstr>
      <vt:lpstr>Monotoninė regresija</vt:lpstr>
      <vt:lpstr>„PowerPoint“ pateiktis</vt:lpstr>
      <vt:lpstr>„PowerPoint“ pateiktis</vt:lpstr>
      <vt:lpstr>„PowerPoint“ pateiktis</vt:lpstr>
      <vt:lpstr>„PowerPoint“ pateiktis</vt:lpstr>
      <vt:lpstr>Dideli atstumai ir išskirtys</vt:lpstr>
      <vt:lpstr>„PowerPoint“ pateiktis</vt:lpstr>
      <vt:lpstr>Paruošta pagal: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Daugiamatės skalės (Multidimensional Scaling)</dc:title>
  <dc:creator>Dovydas Martinkus</dc:creator>
  <cp:lastModifiedBy>Dovydas Martinkus</cp:lastModifiedBy>
  <cp:revision>176</cp:revision>
  <dcterms:created xsi:type="dcterms:W3CDTF">2022-02-24T16:46:28Z</dcterms:created>
  <dcterms:modified xsi:type="dcterms:W3CDTF">2022-03-16T16:57:10Z</dcterms:modified>
</cp:coreProperties>
</file>