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2" r:id="rId5"/>
    <p:sldId id="282" r:id="rId6"/>
    <p:sldId id="266" r:id="rId7"/>
    <p:sldId id="283" r:id="rId8"/>
    <p:sldId id="257" r:id="rId9"/>
    <p:sldId id="284" r:id="rId10"/>
    <p:sldId id="272" r:id="rId11"/>
    <p:sldId id="273" r:id="rId12"/>
    <p:sldId id="280" r:id="rId13"/>
    <p:sldId id="277" r:id="rId14"/>
    <p:sldId id="281" r:id="rId15"/>
    <p:sldId id="279" r:id="rId16"/>
    <p:sldId id="274" r:id="rId17"/>
    <p:sldId id="275" r:id="rId18"/>
    <p:sldId id="276" r:id="rId19"/>
    <p:sldId id="285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0D7B7-86D4-E321-31D7-FB075A952665}" v="3000" dt="2022-04-21T18:20:20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Vidutinis stili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 stiliaus, be tinklelio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 stiliaus, lentelės tinkleli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Spustelėję redag. ruoš. paantrš. stilių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3E68-314E-4E62-AA8A-BE3F20F815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>
                <a:ea typeface="+mj-lt"/>
                <a:cs typeface="+mj-lt"/>
              </a:rPr>
              <a:t>Dimensijos mažinimas klasifikavime</a:t>
            </a: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lt-LT" dirty="0">
              <a:ea typeface="+mn-lt"/>
              <a:cs typeface="+mn-lt"/>
            </a:endParaRPr>
          </a:p>
          <a:p>
            <a:r>
              <a:rPr lang="lt-LT" dirty="0">
                <a:cs typeface="Calibri"/>
              </a:rPr>
              <a:t>Matas </a:t>
            </a:r>
            <a:r>
              <a:rPr lang="lt-LT" dirty="0" err="1">
                <a:cs typeface="Calibri"/>
              </a:rPr>
              <a:t>Gaulia</a:t>
            </a:r>
            <a:r>
              <a:rPr lang="lt-LT" dirty="0">
                <a:cs typeface="Calibri"/>
              </a:rPr>
              <a:t>, Vainius </a:t>
            </a:r>
            <a:r>
              <a:rPr lang="lt-LT" dirty="0" err="1">
                <a:cs typeface="Calibri"/>
              </a:rPr>
              <a:t>Gataveckas</a:t>
            </a:r>
            <a:r>
              <a:rPr lang="lt-LT" dirty="0">
                <a:cs typeface="Calibri"/>
              </a:rPr>
              <a:t>, Dovydas Martinkus</a:t>
            </a:r>
            <a:endParaRPr lang="en-US" dirty="0">
              <a:ea typeface="+mn-lt"/>
              <a:cs typeface="+mn-lt"/>
            </a:endParaRPr>
          </a:p>
          <a:p>
            <a:r>
              <a:rPr lang="sv-SE" dirty="0" err="1">
                <a:cs typeface="Calibri"/>
              </a:rPr>
              <a:t>Duomenų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Moksla</a:t>
            </a:r>
            <a:r>
              <a:rPr lang="lt-LT" dirty="0">
                <a:cs typeface="Calibri"/>
              </a:rPr>
              <a:t>s </a:t>
            </a:r>
            <a:r>
              <a:rPr lang="sv-SE" dirty="0">
                <a:cs typeface="Calibri"/>
              </a:rPr>
              <a:t>3 kursas 2 gr.</a:t>
            </a:r>
            <a:endParaRPr lang="lt-LT" dirty="0">
              <a:ea typeface="+mn-lt"/>
              <a:cs typeface="+mn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lt-LT" dirty="0">
              <a:ea typeface="+mn-lt"/>
              <a:cs typeface="+mn-lt"/>
            </a:endParaRPr>
          </a:p>
          <a:p>
            <a:r>
              <a:rPr lang="lt-LT" dirty="0">
                <a:cs typeface="Calibri"/>
              </a:rPr>
              <a:t>Vilnius, 2022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3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52C4D5-F18A-DBF6-E489-18D0A2D91B6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2600" dirty="0">
                <a:latin typeface="Calibri"/>
                <a:cs typeface="Calibri Light"/>
              </a:rPr>
              <a:t>Modelių palyginimas: ROC naudojant kryžminę validaciją</a:t>
            </a:r>
            <a:endParaRPr lang="en-US" sz="2600" dirty="0">
              <a:latin typeface="Calibri"/>
              <a:cs typeface="Calibri Light"/>
            </a:endParaRPr>
          </a:p>
        </p:txBody>
      </p:sp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43E46623-6908-7F1B-46B9-6A6624350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17" y="1825625"/>
            <a:ext cx="6659965" cy="4351338"/>
          </a:xfrm>
        </p:spPr>
      </p:pic>
    </p:spTree>
    <p:extLst>
      <p:ext uri="{BB962C8B-B14F-4D97-AF65-F5344CB8AC3E}">
        <p14:creationId xmlns:p14="http://schemas.microsoft.com/office/powerpoint/2010/main" val="191507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9BFDBF-DE9D-5B75-53B0-924B002C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Modelių palyginimas: tikslumas naudojant kryžminę validaciją</a:t>
            </a:r>
            <a:endParaRPr lang="en-US" sz="2600" dirty="0">
              <a:latin typeface="Calibri"/>
              <a:cs typeface="Calibri Light"/>
            </a:endParaRPr>
          </a:p>
        </p:txBody>
      </p:sp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5036E802-C764-CF56-0A3D-021F4DB75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44" y="1887008"/>
            <a:ext cx="7111111" cy="4228571"/>
          </a:xfrm>
        </p:spPr>
      </p:pic>
    </p:spTree>
    <p:extLst>
      <p:ext uri="{BB962C8B-B14F-4D97-AF65-F5344CB8AC3E}">
        <p14:creationId xmlns:p14="http://schemas.microsoft.com/office/powerpoint/2010/main" val="215716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urinio vietos rezervavimo ženklas 3">
            <a:extLst>
              <a:ext uri="{FF2B5EF4-FFF2-40B4-BE49-F238E27FC236}">
                <a16:creationId xmlns:a16="http://schemas.microsoft.com/office/drawing/2014/main" id="{CEC90C76-0A1F-5129-5980-CB88D151C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700226"/>
              </p:ext>
            </p:extLst>
          </p:nvPr>
        </p:nvGraphicFramePr>
        <p:xfrm>
          <a:off x="2763989" y="2247133"/>
          <a:ext cx="6664021" cy="33775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33504">
                  <a:extLst>
                    <a:ext uri="{9D8B030D-6E8A-4147-A177-3AD203B41FA5}">
                      <a16:colId xmlns:a16="http://schemas.microsoft.com/office/drawing/2014/main" val="819216501"/>
                    </a:ext>
                  </a:extLst>
                </a:gridCol>
                <a:gridCol w="866241">
                  <a:extLst>
                    <a:ext uri="{9D8B030D-6E8A-4147-A177-3AD203B41FA5}">
                      <a16:colId xmlns:a16="http://schemas.microsoft.com/office/drawing/2014/main" val="753440880"/>
                    </a:ext>
                  </a:extLst>
                </a:gridCol>
                <a:gridCol w="1051353">
                  <a:extLst>
                    <a:ext uri="{9D8B030D-6E8A-4147-A177-3AD203B41FA5}">
                      <a16:colId xmlns:a16="http://schemas.microsoft.com/office/drawing/2014/main" val="1216828532"/>
                    </a:ext>
                  </a:extLst>
                </a:gridCol>
                <a:gridCol w="838628">
                  <a:extLst>
                    <a:ext uri="{9D8B030D-6E8A-4147-A177-3AD203B41FA5}">
                      <a16:colId xmlns:a16="http://schemas.microsoft.com/office/drawing/2014/main" val="3038149090"/>
                    </a:ext>
                  </a:extLst>
                </a:gridCol>
                <a:gridCol w="1124988">
                  <a:extLst>
                    <a:ext uri="{9D8B030D-6E8A-4147-A177-3AD203B41FA5}">
                      <a16:colId xmlns:a16="http://schemas.microsoft.com/office/drawing/2014/main" val="2903853495"/>
                    </a:ext>
                  </a:extLst>
                </a:gridCol>
                <a:gridCol w="1049307">
                  <a:extLst>
                    <a:ext uri="{9D8B030D-6E8A-4147-A177-3AD203B41FA5}">
                      <a16:colId xmlns:a16="http://schemas.microsoft.com/office/drawing/2014/main" val="1390742252"/>
                    </a:ext>
                  </a:extLst>
                </a:gridCol>
              </a:tblGrid>
              <a:tr h="5650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6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Modelis</a:t>
                      </a:r>
                      <a:endParaRPr lang="lt-LT" sz="1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6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Klasė</a:t>
                      </a:r>
                      <a:endParaRPr lang="lt-LT" sz="1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6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lt-LT" sz="16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6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lt-LT" sz="16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6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  <a:endParaRPr lang="lt-LT" sz="16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600" b="1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lt-LT" sz="1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extLst>
                  <a:ext uri="{0D108BD9-81ED-4DB2-BD59-A6C34878D82A}">
                    <a16:rowId xmlns:a16="http://schemas.microsoft.com/office/drawing/2014/main" val="1448671816"/>
                  </a:ext>
                </a:extLst>
              </a:tr>
              <a:tr h="276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Naivus Bajeso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10-ieji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0.86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0.89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0.87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extLst>
                  <a:ext uri="{0D108BD9-81ED-4DB2-BD59-A6C34878D82A}">
                    <a16:rowId xmlns:a16="http://schemas.microsoft.com/office/drawing/2014/main" val="238183821"/>
                  </a:ext>
                </a:extLst>
              </a:tr>
              <a:tr h="276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Naivus Bajeso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80-ieji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0.89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0.84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0.87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extLst>
                  <a:ext uri="{0D108BD9-81ED-4DB2-BD59-A6C34878D82A}">
                    <a16:rowId xmlns:a16="http://schemas.microsoft.com/office/drawing/2014/main" val="378417820"/>
                  </a:ext>
                </a:extLst>
              </a:tr>
              <a:tr h="5650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Sprendimų medis</a:t>
                      </a:r>
                      <a:endParaRPr lang="lt-LT" sz="17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10-ieji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0.84</a:t>
                      </a:r>
                      <a:endParaRPr lang="lt-LT" sz="17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0.62</a:t>
                      </a:r>
                      <a:endParaRPr lang="lt-LT" sz="17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0.71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extLst>
                  <a:ext uri="{0D108BD9-81ED-4DB2-BD59-A6C34878D82A}">
                    <a16:rowId xmlns:a16="http://schemas.microsoft.com/office/drawing/2014/main" val="1669620992"/>
                  </a:ext>
                </a:extLst>
              </a:tr>
              <a:tr h="5650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Sprendimų medis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80-ieji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0.63</a:t>
                      </a:r>
                      <a:endParaRPr lang="lt-LT" sz="17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0.85</a:t>
                      </a:r>
                      <a:endParaRPr lang="lt-LT" sz="17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extLst>
                  <a:ext uri="{0D108BD9-81ED-4DB2-BD59-A6C34878D82A}">
                    <a16:rowId xmlns:a16="http://schemas.microsoft.com/office/drawing/2014/main" val="4110289829"/>
                  </a:ext>
                </a:extLst>
              </a:tr>
              <a:tr h="5650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Atsitiktinis miškas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10-ieji</a:t>
                      </a:r>
                      <a:endParaRPr lang="lt-LT" sz="17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0.86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0.89</a:t>
                      </a:r>
                      <a:endParaRPr lang="lt-LT" sz="17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0.87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extLst>
                  <a:ext uri="{0D108BD9-81ED-4DB2-BD59-A6C34878D82A}">
                    <a16:rowId xmlns:a16="http://schemas.microsoft.com/office/drawing/2014/main" val="3477941211"/>
                  </a:ext>
                </a:extLst>
              </a:tr>
              <a:tr h="5650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Atsitiktinis miškas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80-ieji</a:t>
                      </a:r>
                      <a:endParaRPr lang="lt-LT" sz="1700" b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0.89</a:t>
                      </a:r>
                      <a:endParaRPr lang="lt-LT" sz="17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  <a:endParaRPr lang="lt-LT" sz="17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0.84</a:t>
                      </a:r>
                      <a:endParaRPr lang="lt-LT" sz="17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0.87</a:t>
                      </a:r>
                      <a:endParaRPr lang="lt-LT" sz="17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53" marR="110453" marT="0" marB="0"/>
                </a:tc>
                <a:extLst>
                  <a:ext uri="{0D108BD9-81ED-4DB2-BD59-A6C34878D82A}">
                    <a16:rowId xmlns:a16="http://schemas.microsoft.com/office/drawing/2014/main" val="125673782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D621EE5-E3CF-7FD3-3820-BC8B63EBA87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2600" dirty="0">
                <a:latin typeface="Calibri"/>
                <a:cs typeface="Calibri Light"/>
              </a:rPr>
              <a:t>Modelių palyginimas: kokybės matai naudojant kryžminę validaciją</a:t>
            </a:r>
            <a:endParaRPr lang="en-US" sz="2600" dirty="0"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797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EFD3C3-0331-6AB5-35AF-A3ECC07B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Modelių palyginimas: ROC naudojant validacijos aibę</a:t>
            </a:r>
            <a:endParaRPr lang="en-US" sz="2600" dirty="0">
              <a:latin typeface="Calibri"/>
              <a:cs typeface="Calibri Light"/>
            </a:endParaRPr>
          </a:p>
        </p:txBody>
      </p:sp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6BA2C9A9-9ACE-0C81-10BB-5F420B484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17" y="1825625"/>
            <a:ext cx="6659965" cy="4351338"/>
          </a:xfrm>
        </p:spPr>
      </p:pic>
    </p:spTree>
    <p:extLst>
      <p:ext uri="{BB962C8B-B14F-4D97-AF65-F5344CB8AC3E}">
        <p14:creationId xmlns:p14="http://schemas.microsoft.com/office/powerpoint/2010/main" val="246302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urinio vietos rezervavimo ženklas 3">
            <a:extLst>
              <a:ext uri="{FF2B5EF4-FFF2-40B4-BE49-F238E27FC236}">
                <a16:creationId xmlns:a16="http://schemas.microsoft.com/office/drawing/2014/main" id="{A2476E7E-30CC-1CB7-053F-3999FF9D7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698096"/>
              </p:ext>
            </p:extLst>
          </p:nvPr>
        </p:nvGraphicFramePr>
        <p:xfrm>
          <a:off x="2279374" y="2240077"/>
          <a:ext cx="7633252" cy="36102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65009">
                  <a:extLst>
                    <a:ext uri="{9D8B030D-6E8A-4147-A177-3AD203B41FA5}">
                      <a16:colId xmlns:a16="http://schemas.microsoft.com/office/drawing/2014/main" val="3260019913"/>
                    </a:ext>
                  </a:extLst>
                </a:gridCol>
                <a:gridCol w="1186011">
                  <a:extLst>
                    <a:ext uri="{9D8B030D-6E8A-4147-A177-3AD203B41FA5}">
                      <a16:colId xmlns:a16="http://schemas.microsoft.com/office/drawing/2014/main" val="3725284498"/>
                    </a:ext>
                  </a:extLst>
                </a:gridCol>
                <a:gridCol w="1120641">
                  <a:extLst>
                    <a:ext uri="{9D8B030D-6E8A-4147-A177-3AD203B41FA5}">
                      <a16:colId xmlns:a16="http://schemas.microsoft.com/office/drawing/2014/main" val="1490411372"/>
                    </a:ext>
                  </a:extLst>
                </a:gridCol>
                <a:gridCol w="989899">
                  <a:extLst>
                    <a:ext uri="{9D8B030D-6E8A-4147-A177-3AD203B41FA5}">
                      <a16:colId xmlns:a16="http://schemas.microsoft.com/office/drawing/2014/main" val="129161251"/>
                    </a:ext>
                  </a:extLst>
                </a:gridCol>
                <a:gridCol w="1083286">
                  <a:extLst>
                    <a:ext uri="{9D8B030D-6E8A-4147-A177-3AD203B41FA5}">
                      <a16:colId xmlns:a16="http://schemas.microsoft.com/office/drawing/2014/main" val="1007823949"/>
                    </a:ext>
                  </a:extLst>
                </a:gridCol>
                <a:gridCol w="1488406">
                  <a:extLst>
                    <a:ext uri="{9D8B030D-6E8A-4147-A177-3AD203B41FA5}">
                      <a16:colId xmlns:a16="http://schemas.microsoft.com/office/drawing/2014/main" val="646512372"/>
                    </a:ext>
                  </a:extLst>
                </a:gridCol>
              </a:tblGrid>
              <a:tr h="6039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600" dirty="0">
                          <a:effectLst/>
                        </a:rPr>
                        <a:t>Modelis</a:t>
                      </a:r>
                      <a:endParaRPr lang="lt-L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600">
                          <a:effectLst/>
                        </a:rPr>
                        <a:t>Klasė</a:t>
                      </a:r>
                      <a:endParaRPr lang="lt-L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600">
                          <a:effectLst/>
                        </a:rPr>
                        <a:t>Precision</a:t>
                      </a:r>
                      <a:endParaRPr lang="lt-L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600">
                          <a:effectLst/>
                        </a:rPr>
                        <a:t>Recall</a:t>
                      </a:r>
                      <a:endParaRPr lang="lt-L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600">
                          <a:effectLst/>
                        </a:rPr>
                        <a:t>F1-Score</a:t>
                      </a:r>
                      <a:endParaRPr lang="lt-L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600" dirty="0" err="1">
                          <a:effectLst/>
                        </a:rPr>
                        <a:t>Accuracy</a:t>
                      </a:r>
                      <a:endParaRPr lang="lt-L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extLst>
                  <a:ext uri="{0D108BD9-81ED-4DB2-BD59-A6C34878D82A}">
                    <a16:rowId xmlns:a16="http://schemas.microsoft.com/office/drawing/2014/main" val="2050656890"/>
                  </a:ext>
                </a:extLst>
              </a:tr>
              <a:tr h="2951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Naivus Bajeso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10-ieji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0.86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0.96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0.91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0.89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extLst>
                  <a:ext uri="{0D108BD9-81ED-4DB2-BD59-A6C34878D82A}">
                    <a16:rowId xmlns:a16="http://schemas.microsoft.com/office/drawing/2014/main" val="2265551762"/>
                  </a:ext>
                </a:extLst>
              </a:tr>
              <a:tr h="2951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Naivus Bajeso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80-ieji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0.94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0.8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dirty="0">
                          <a:effectLst/>
                        </a:rPr>
                        <a:t>0.86</a:t>
                      </a:r>
                      <a:endParaRPr lang="lt-LT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0.89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extLst>
                  <a:ext uri="{0D108BD9-81ED-4DB2-BD59-A6C34878D82A}">
                    <a16:rowId xmlns:a16="http://schemas.microsoft.com/office/drawing/2014/main" val="2585700684"/>
                  </a:ext>
                </a:extLst>
              </a:tr>
              <a:tr h="6039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Sprendimų medis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10-ieji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dirty="0">
                          <a:effectLst/>
                        </a:rPr>
                        <a:t>0.8</a:t>
                      </a:r>
                      <a:endParaRPr lang="lt-LT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dirty="0">
                          <a:effectLst/>
                        </a:rPr>
                        <a:t>0.92</a:t>
                      </a:r>
                      <a:endParaRPr lang="lt-LT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0.86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0.83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extLst>
                  <a:ext uri="{0D108BD9-81ED-4DB2-BD59-A6C34878D82A}">
                    <a16:rowId xmlns:a16="http://schemas.microsoft.com/office/drawing/2014/main" val="3594514366"/>
                  </a:ext>
                </a:extLst>
              </a:tr>
              <a:tr h="6039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dirty="0">
                          <a:effectLst/>
                        </a:rPr>
                        <a:t>Sprendimų medis</a:t>
                      </a:r>
                      <a:endParaRPr lang="lt-LT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80-ieji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0.88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0.7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0.78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0.83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extLst>
                  <a:ext uri="{0D108BD9-81ED-4DB2-BD59-A6C34878D82A}">
                    <a16:rowId xmlns:a16="http://schemas.microsoft.com/office/drawing/2014/main" val="2435905497"/>
                  </a:ext>
                </a:extLst>
              </a:tr>
              <a:tr h="6039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Atsitiktinis miškas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10-ieji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0.85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0.88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0.87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0.85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extLst>
                  <a:ext uri="{0D108BD9-81ED-4DB2-BD59-A6C34878D82A}">
                    <a16:rowId xmlns:a16="http://schemas.microsoft.com/office/drawing/2014/main" val="909648708"/>
                  </a:ext>
                </a:extLst>
              </a:tr>
              <a:tr h="6039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Atsitiktinis miškas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80-ieji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0.84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0.8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>
                          <a:effectLst/>
                        </a:rPr>
                        <a:t>0.82</a:t>
                      </a:r>
                      <a:endParaRPr lang="lt-LT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700" dirty="0">
                          <a:effectLst/>
                        </a:rPr>
                        <a:t>0.85</a:t>
                      </a:r>
                      <a:endParaRPr lang="lt-LT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66" marR="118066" marT="0" marB="0"/>
                </a:tc>
                <a:extLst>
                  <a:ext uri="{0D108BD9-81ED-4DB2-BD59-A6C34878D82A}">
                    <a16:rowId xmlns:a16="http://schemas.microsoft.com/office/drawing/2014/main" val="77499596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558FFBC-1687-709C-851E-6C1F50B1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Modelių palyginimas: </a:t>
            </a:r>
            <a:r>
              <a:rPr lang="en-US" sz="2600" dirty="0" err="1">
                <a:latin typeface="Calibri"/>
                <a:cs typeface="Calibri Light"/>
              </a:rPr>
              <a:t>kokyb</a:t>
            </a:r>
            <a:r>
              <a:rPr lang="lt-LT" sz="2600" dirty="0">
                <a:latin typeface="Calibri"/>
                <a:cs typeface="Calibri Light"/>
              </a:rPr>
              <a:t>ės matai naudojant validacijos aibę</a:t>
            </a:r>
            <a:endParaRPr lang="en-US" sz="2600" dirty="0"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048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EA8095E-B43A-D3D3-784D-544A97B9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F791E9B-2FCF-C65B-CEDA-8D9A63B1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200" dirty="0"/>
          </a:p>
          <a:p>
            <a:r>
              <a:rPr lang="lt-LT" sz="2200" dirty="0"/>
              <a:t>Naudojant kryžminę validaciją matomas naivaus </a:t>
            </a:r>
            <a:r>
              <a:rPr lang="lt-LT" sz="2200" dirty="0" err="1"/>
              <a:t>Bajeso</a:t>
            </a:r>
            <a:r>
              <a:rPr lang="lt-LT" sz="2200" dirty="0"/>
              <a:t> ir atsitiktinio miško metodų pranašumas lyginant su sprendimų medžiu tiek pagal ROC grafiką, tiek pagal kitas modelio kokybės įvertinimo metrikas. Naivus </a:t>
            </a:r>
            <a:r>
              <a:rPr lang="lt-LT" sz="2200" dirty="0" err="1"/>
              <a:t>Bajeso</a:t>
            </a:r>
            <a:r>
              <a:rPr lang="lt-LT" sz="2200" dirty="0"/>
              <a:t> klasifikatorius pasižymėjo didesne variacija lyginant su atsitiktiniu mišku (rezultatų priklausymu nuo to kokia specifinė aibė buvo naudojama jį apmokyti).</a:t>
            </a:r>
          </a:p>
          <a:p>
            <a:endParaRPr lang="lt-LT" sz="2200" dirty="0"/>
          </a:p>
          <a:p>
            <a:r>
              <a:rPr lang="lt-LT" sz="2200" dirty="0"/>
              <a:t>Modelius lyginant naudojant validacijos aibę vietoje kryžminės validacijos gauti panašūs rezultatai modelių tarpusavio palyginimo prasme. Aišku, šis palyginimas buvo atliktas su kitais optimaliais parametrais, negu buvo aprašyti prieš tai.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53544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02E894-84CE-8D01-81D5-B5F49E33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Naivus </a:t>
            </a:r>
            <a:r>
              <a:rPr lang="lt-LT" sz="2600" dirty="0" err="1">
                <a:latin typeface="Calibri"/>
                <a:cs typeface="Calibri Light"/>
              </a:rPr>
              <a:t>Bajeso</a:t>
            </a:r>
            <a:r>
              <a:rPr lang="lt-LT" sz="2600" dirty="0">
                <a:latin typeface="Calibri"/>
                <a:cs typeface="Calibri Light"/>
              </a:rPr>
              <a:t> rezultatai testavimo aibei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4" name="Lentelė 3">
            <a:extLst>
              <a:ext uri="{FF2B5EF4-FFF2-40B4-BE49-F238E27FC236}">
                <a16:creationId xmlns:a16="http://schemas.microsoft.com/office/drawing/2014/main" id="{AE963370-057F-C2BE-D1BE-1BE9821F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19310"/>
              </p:ext>
            </p:extLst>
          </p:nvPr>
        </p:nvGraphicFramePr>
        <p:xfrm>
          <a:off x="698154" y="3101009"/>
          <a:ext cx="3617995" cy="14623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9725">
                  <a:extLst>
                    <a:ext uri="{9D8B030D-6E8A-4147-A177-3AD203B41FA5}">
                      <a16:colId xmlns:a16="http://schemas.microsoft.com/office/drawing/2014/main" val="3672081544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2222812279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3232240079"/>
                    </a:ext>
                  </a:extLst>
                </a:gridCol>
              </a:tblGrid>
              <a:tr h="434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Prognozuotos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66052"/>
                  </a:ext>
                </a:extLst>
              </a:tr>
              <a:tr h="3904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Tikros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1</a:t>
                      </a:r>
                      <a:r>
                        <a:rPr lang="lt-LT" sz="2500" dirty="0">
                          <a:effectLst/>
                        </a:rPr>
                        <a:t>6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</a:rPr>
                        <a:t>4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518117979"/>
                  </a:ext>
                </a:extLst>
              </a:tr>
              <a:tr h="60690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940669944"/>
                  </a:ext>
                </a:extLst>
              </a:tr>
            </a:tbl>
          </a:graphicData>
        </a:graphic>
      </p:graphicFrame>
      <p:pic>
        <p:nvPicPr>
          <p:cNvPr id="8" name="Turinio vietos rezervavimo ženklas 7">
            <a:extLst>
              <a:ext uri="{FF2B5EF4-FFF2-40B4-BE49-F238E27FC236}">
                <a16:creationId xmlns:a16="http://schemas.microsoft.com/office/drawing/2014/main" id="{75FC351D-03D8-62FE-CAF8-6D2F6FAF4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30" y="1690688"/>
            <a:ext cx="6611616" cy="4351338"/>
          </a:xfrm>
        </p:spPr>
      </p:pic>
    </p:spTree>
    <p:extLst>
      <p:ext uri="{BB962C8B-B14F-4D97-AF65-F5344CB8AC3E}">
        <p14:creationId xmlns:p14="http://schemas.microsoft.com/office/powerpoint/2010/main" val="26738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FEB56276-E2E1-AE4C-ADFB-0417E688E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74" y="1690688"/>
            <a:ext cx="6611616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303E598-5F80-25C4-86DC-93240AF8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Sprendimų medžio rezultatai testavimo aibei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4" name="Lentelė 3">
            <a:extLst>
              <a:ext uri="{FF2B5EF4-FFF2-40B4-BE49-F238E27FC236}">
                <a16:creationId xmlns:a16="http://schemas.microsoft.com/office/drawing/2014/main" id="{824C7C4C-76ED-7524-97E4-FF0F6980D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11568"/>
              </p:ext>
            </p:extLst>
          </p:nvPr>
        </p:nvGraphicFramePr>
        <p:xfrm>
          <a:off x="698154" y="3101009"/>
          <a:ext cx="3617995" cy="14623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9725">
                  <a:extLst>
                    <a:ext uri="{9D8B030D-6E8A-4147-A177-3AD203B41FA5}">
                      <a16:colId xmlns:a16="http://schemas.microsoft.com/office/drawing/2014/main" val="3672081544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2222812279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3232240079"/>
                    </a:ext>
                  </a:extLst>
                </a:gridCol>
              </a:tblGrid>
              <a:tr h="434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Prognozuotos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66052"/>
                  </a:ext>
                </a:extLst>
              </a:tr>
              <a:tr h="3904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Tikros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18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2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518117979"/>
                  </a:ext>
                </a:extLst>
              </a:tr>
              <a:tr h="60690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7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13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94066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17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FCF41A27-2D57-DBFF-FC40-763573780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49" y="1835564"/>
            <a:ext cx="6611616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259503-CD17-CEEC-4C85-BAFE6060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Atsitiktinio miško rezultatai testavimo aibei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2" name="Lentelė 1">
            <a:extLst>
              <a:ext uri="{FF2B5EF4-FFF2-40B4-BE49-F238E27FC236}">
                <a16:creationId xmlns:a16="http://schemas.microsoft.com/office/drawing/2014/main" id="{9E6C467F-900A-5F64-509E-4A8375A1B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11686"/>
              </p:ext>
            </p:extLst>
          </p:nvPr>
        </p:nvGraphicFramePr>
        <p:xfrm>
          <a:off x="698154" y="3101009"/>
          <a:ext cx="3617995" cy="14623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9725">
                  <a:extLst>
                    <a:ext uri="{9D8B030D-6E8A-4147-A177-3AD203B41FA5}">
                      <a16:colId xmlns:a16="http://schemas.microsoft.com/office/drawing/2014/main" val="3672081544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2222812279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3232240079"/>
                    </a:ext>
                  </a:extLst>
                </a:gridCol>
              </a:tblGrid>
              <a:tr h="434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Prognozuotos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66052"/>
                  </a:ext>
                </a:extLst>
              </a:tr>
              <a:tr h="3904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Tikros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18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2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518117979"/>
                  </a:ext>
                </a:extLst>
              </a:tr>
              <a:tr h="60690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</a:rPr>
                        <a:t>19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94066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84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F4769F1-AC1F-3B41-FF42-C5112053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C6C2956-79D9-01DF-53D8-EAE91A1F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200" dirty="0"/>
          </a:p>
          <a:p>
            <a:pPr marL="0" indent="0">
              <a:buNone/>
            </a:pPr>
            <a:r>
              <a:rPr lang="lt-LT" sz="2200" dirty="0"/>
              <a:t> </a:t>
            </a:r>
          </a:p>
          <a:p>
            <a:endParaRPr lang="lt-LT" sz="2200" dirty="0"/>
          </a:p>
          <a:p>
            <a:r>
              <a:rPr lang="lt-LT" sz="2200" dirty="0"/>
              <a:t>Pastebėta, kad blogai klasifikuotos dainos yra riboje tarp dviejų klasterių PCA metodu iki </a:t>
            </a:r>
            <a:r>
              <a:rPr lang="lt-LT" sz="2200" dirty="0" err="1"/>
              <a:t>dim</a:t>
            </a:r>
            <a:r>
              <a:rPr lang="lt-LT" sz="2200" dirty="0"/>
              <a:t>=2 sumažintoje erdvėje. Kai kurios dainos blogai klasifikuojamos visų trijų klasifikatorių.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5695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E78D-4A18-3ABA-3B69-2E01A343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>
                <a:latin typeface="Calibri"/>
                <a:cs typeface="Calibri"/>
              </a:rPr>
              <a:t>Naudoti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duomenys</a:t>
            </a:r>
            <a:endParaRPr lang="en-US" sz="2600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B333-285D-146B-ED50-9475D344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decade - </a:t>
            </a:r>
            <a:r>
              <a:rPr lang="en-US" sz="1800" dirty="0" err="1">
                <a:ea typeface="+mn-lt"/>
                <a:cs typeface="+mn-lt"/>
              </a:rPr>
              <a:t>dainos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sukūrimo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metų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dešimtmetis</a:t>
            </a:r>
            <a:r>
              <a:rPr lang="en-US" sz="1800" dirty="0">
                <a:ea typeface="+mn-lt"/>
                <a:cs typeface="+mn-lt"/>
              </a:rPr>
              <a:t>  (80-ieji </a:t>
            </a:r>
            <a:r>
              <a:rPr lang="en-US" sz="1800" dirty="0" err="1">
                <a:ea typeface="+mn-lt"/>
                <a:cs typeface="+mn-lt"/>
              </a:rPr>
              <a:t>ar</a:t>
            </a:r>
            <a:r>
              <a:rPr lang="en-US" sz="1800" dirty="0">
                <a:ea typeface="+mn-lt"/>
                <a:cs typeface="+mn-lt"/>
              </a:rPr>
              <a:t> 2010-ieji)</a:t>
            </a:r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</a:rPr>
              <a:t>tempo - </a:t>
            </a:r>
            <a:r>
              <a:rPr lang="en-US" sz="1800" dirty="0" err="1">
                <a:ea typeface="+mn-lt"/>
                <a:cs typeface="+mn-lt"/>
              </a:rPr>
              <a:t>greitis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energy - </a:t>
            </a:r>
            <a:r>
              <a:rPr lang="en-US" sz="1800" dirty="0" err="1">
                <a:ea typeface="+mn-lt"/>
                <a:cs typeface="+mn-lt"/>
              </a:rPr>
              <a:t>energiškumas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danceability - </a:t>
            </a:r>
            <a:r>
              <a:rPr lang="en-US" sz="1800" dirty="0" err="1">
                <a:ea typeface="+mn-lt"/>
                <a:cs typeface="+mn-lt"/>
              </a:rPr>
              <a:t>šokamumas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loudness – </a:t>
            </a:r>
            <a:r>
              <a:rPr lang="en-US" sz="1800" dirty="0" err="1">
                <a:ea typeface="+mn-lt"/>
                <a:cs typeface="+mn-lt"/>
              </a:rPr>
              <a:t>garsumas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liveness - </a:t>
            </a:r>
            <a:r>
              <a:rPr lang="en-US" sz="1800" dirty="0" err="1">
                <a:ea typeface="+mn-lt"/>
                <a:cs typeface="+mn-lt"/>
              </a:rPr>
              <a:t>gyvumas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valence – </a:t>
            </a:r>
            <a:r>
              <a:rPr lang="en-US" sz="1800" dirty="0" err="1">
                <a:ea typeface="+mn-lt"/>
                <a:cs typeface="+mn-lt"/>
              </a:rPr>
              <a:t>pozityvumas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duration - </a:t>
            </a:r>
            <a:r>
              <a:rPr lang="en-US" sz="1800" dirty="0" err="1">
                <a:ea typeface="+mn-lt"/>
                <a:cs typeface="+mn-lt"/>
              </a:rPr>
              <a:t>trukmė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 err="1">
                <a:ea typeface="+mn-lt"/>
                <a:cs typeface="+mn-lt"/>
              </a:rPr>
              <a:t>acousticness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akustiškumas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 err="1">
                <a:ea typeface="+mn-lt"/>
                <a:cs typeface="+mn-lt"/>
              </a:rPr>
              <a:t>speechiness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žodžių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kiekis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dainoje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popularity - </a:t>
            </a:r>
            <a:r>
              <a:rPr lang="en-US" sz="1800" dirty="0" err="1">
                <a:ea typeface="+mn-lt"/>
                <a:cs typeface="+mn-lt"/>
              </a:rPr>
              <a:t>populiarumas</a:t>
            </a:r>
            <a:endParaRPr lang="en-US" sz="18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7BA5-C711-AD99-5192-EB881198E996}"/>
              </a:ext>
            </a:extLst>
          </p:cNvPr>
          <p:cNvSpPr txBox="1"/>
          <p:nvPr/>
        </p:nvSpPr>
        <p:spPr>
          <a:xfrm>
            <a:off x="6913638" y="2873829"/>
            <a:ext cx="446072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Prieš</a:t>
            </a:r>
            <a:r>
              <a:rPr lang="en-US" sz="2200" dirty="0">
                <a:cs typeface="Calibri"/>
              </a:rPr>
              <a:t> tai </a:t>
            </a:r>
            <a:r>
              <a:rPr lang="en-US" sz="2200" dirty="0" err="1">
                <a:cs typeface="Calibri"/>
              </a:rPr>
              <a:t>su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mažinimo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metodais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naudotas</a:t>
            </a:r>
            <a:r>
              <a:rPr lang="en-US" sz="2200" dirty="0">
                <a:cs typeface="Calibri"/>
              </a:rPr>
              <a:t> Spotify </a:t>
            </a:r>
            <a:r>
              <a:rPr lang="en-US" sz="2200" dirty="0" err="1">
                <a:cs typeface="Calibri"/>
              </a:rPr>
              <a:t>dainų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rinkinys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2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0A25-DA89-10C4-39AF-80DACB3B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latin typeface="Calibri"/>
                <a:cs typeface="Calibri"/>
              </a:rPr>
              <a:t>Išvados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48FF-E93E-E16D-55BF-B14E1FF5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90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lt-LT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Geriausi klasifikavimo rezultatai gauti naudojant atsitiktinio miško klasifikatorių. Metodas pasižymi ilgai trunkančia apmokymo trukme, tačiau šiuo atveju turima nesudėtinga duomenų aibė.</a:t>
            </a:r>
          </a:p>
          <a:p>
            <a:endParaRPr lang="lt-LT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Beveik tokie patys geri rezultatai gauti naudojant naivų </a:t>
            </a:r>
            <a:r>
              <a:rPr lang="lt-LT" sz="2200" dirty="0" err="1">
                <a:cs typeface="Calibri"/>
              </a:rPr>
              <a:t>Bajeso</a:t>
            </a:r>
            <a:r>
              <a:rPr lang="lt-LT" sz="2200" dirty="0">
                <a:cs typeface="Calibri"/>
              </a:rPr>
              <a:t> klasifikatorių. Šio klasifikatoriaus prielaidos yra visai natūralios turimoje duomenų aibėje. Modelis pasižymi aukštu mokymosi ir prognozavimo greičiu.</a:t>
            </a:r>
          </a:p>
          <a:p>
            <a:endParaRPr lang="lt-LT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Prasčiausi rezultatai gauti naudojant sprendimų medį. 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2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23540A-522D-8D1B-A455-3553FB6E121F}"/>
              </a:ext>
            </a:extLst>
          </p:cNvPr>
          <p:cNvSpPr txBox="1"/>
          <p:nvPr/>
        </p:nvSpPr>
        <p:spPr>
          <a:xfrm>
            <a:off x="742912" y="1859339"/>
            <a:ext cx="369872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Požymių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matavimo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skalės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suvienodintos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standartizuojant</a:t>
            </a:r>
            <a:r>
              <a:rPr lang="en-US" sz="2200" dirty="0">
                <a:cs typeface="Calibri"/>
              </a:rPr>
              <a:t>.</a:t>
            </a:r>
            <a:endParaRPr lang="lt-LT" sz="2200" dirty="0">
              <a:cs typeface="Calibri"/>
            </a:endParaRPr>
          </a:p>
          <a:p>
            <a:endParaRPr lang="lt-LT" sz="2200" dirty="0">
              <a:cs typeface="Calibri"/>
            </a:endParaRPr>
          </a:p>
          <a:p>
            <a:endParaRPr lang="lt-LT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Šiai vizualizacijai dimensija sumažinta iki </a:t>
            </a:r>
            <a:r>
              <a:rPr lang="lt-LT" sz="2200" dirty="0" err="1">
                <a:cs typeface="Calibri"/>
              </a:rPr>
              <a:t>dim</a:t>
            </a:r>
            <a:r>
              <a:rPr lang="lt-LT" sz="2200" dirty="0">
                <a:cs typeface="Calibri"/>
              </a:rPr>
              <a:t>=2 naudojant PCA.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BC8A1314-1085-BDA1-A655-28AFA1570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02" y="1488849"/>
            <a:ext cx="5992911" cy="3880302"/>
          </a:xfrm>
        </p:spPr>
      </p:pic>
    </p:spTree>
    <p:extLst>
      <p:ext uri="{BB962C8B-B14F-4D97-AF65-F5344CB8AC3E}">
        <p14:creationId xmlns:p14="http://schemas.microsoft.com/office/powerpoint/2010/main" val="220518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B1B3-AE4A-F979-1557-7E41C1D1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Naivus </a:t>
            </a:r>
            <a:r>
              <a:rPr lang="lt-LT" sz="2600" dirty="0" err="1">
                <a:latin typeface="Calibri"/>
                <a:cs typeface="Calibri Light"/>
              </a:rPr>
              <a:t>Bajeso</a:t>
            </a:r>
            <a:r>
              <a:rPr lang="lt-LT" sz="2600" dirty="0">
                <a:latin typeface="Calibri"/>
                <a:cs typeface="Calibri Light"/>
              </a:rPr>
              <a:t> klasifikatorius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5" name="Turinio vietos rezervavimo ženklas 4">
            <a:extLst>
              <a:ext uri="{FF2B5EF4-FFF2-40B4-BE49-F238E27FC236}">
                <a16:creationId xmlns:a16="http://schemas.microsoft.com/office/drawing/2014/main" id="{8DD4888A-5461-EE76-D133-3D6C8224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Optimalus požymių rinkiniai rasti naudojant kryžminę validaciją. </a:t>
            </a:r>
          </a:p>
          <a:p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Naivus </a:t>
            </a:r>
            <a:r>
              <a:rPr lang="lt-LT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Bajeso</a:t>
            </a:r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metodas neturi parametrų, kuriuos reiktų parinkti.</a:t>
            </a: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Požymiai atrinkti godžiu algoritmu kiekviename žingsnyje šalinant tuo metu blogiausią požymį. Iš viso pašalintų požymių dalis </a:t>
            </a:r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n_features_to_select</a:t>
            </a:r>
            <a:r>
              <a:rPr lang="lt-LT" sz="2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naudota kaip modelio parametras, kurio optimalios reikšmės ieškotas kryžminės validacijos būdu.</a:t>
            </a:r>
          </a:p>
          <a:p>
            <a:pPr marL="0" indent="0">
              <a:buNone/>
            </a:pP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5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AB3BB16-A87C-0CC2-B60C-856F9E6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B3FE02C-7E34-F9DF-BEA2-37ABEB8A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Paryškinta – kryžmine validacija rasta optimali parametro reikšmė modeliui.</a:t>
            </a: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n_features_to_select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={0.2,0.4,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0.6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,0.8,1.0}.</a:t>
            </a:r>
          </a:p>
          <a:p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Toks gautas rezultatas yra natūralus, nes naivus </a:t>
            </a:r>
            <a:r>
              <a:rPr lang="lt-LT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Bajeso</a:t>
            </a:r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klasifikatorius priskiria vienodą svarbą visiems (ir neinformatyviems) požymiams.</a:t>
            </a: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Optimaliam klasifikatoriui nenaudojami požymiai „Tempo“, „</a:t>
            </a:r>
            <a:r>
              <a:rPr lang="lt-LT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“, „</a:t>
            </a:r>
            <a:r>
              <a:rPr lang="lt-LT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Liveness</a:t>
            </a:r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“, „</a:t>
            </a:r>
            <a:r>
              <a:rPr lang="lt-LT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Valance</a:t>
            </a:r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“.</a:t>
            </a:r>
            <a:endParaRPr lang="LID4096" sz="2200" dirty="0"/>
          </a:p>
          <a:p>
            <a:pPr marL="0" indent="0">
              <a:buNone/>
            </a:pP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9436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2611-0AC8-2214-BAA7-DAE24E82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Sprendimų medžio klasifikatorius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3E240156-213E-C0BE-002E-6A23B9C8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200" dirty="0"/>
          </a:p>
          <a:p>
            <a:endParaRPr lang="lt-LT" sz="2200" dirty="0"/>
          </a:p>
          <a:p>
            <a:pPr marL="0" indent="0">
              <a:buNone/>
            </a:pPr>
            <a:endParaRPr lang="lt-LT" sz="2200" dirty="0"/>
          </a:p>
          <a:p>
            <a:r>
              <a:rPr lang="lt-LT" sz="2200" dirty="0"/>
              <a:t>Kadangi sprendimų medžiai požymį naudoja konstruoti sprendimų mazgui tik jeigu jis gerai atskiria klases (atlieka savaiminį požymių atrinkimą), todėl nesitikima gauti rezultatų pagerėjimo atrenkant požymių poaibį. </a:t>
            </a:r>
          </a:p>
          <a:p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405515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79F229D-66CA-125E-7766-30A53762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0F8F69F-13AC-746F-75D9-812E99C7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,6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n_features_to_select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={0.6,0.8,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lt-LT" sz="2200" dirty="0"/>
          </a:p>
          <a:p>
            <a:r>
              <a:rPr lang="lt-LT" sz="2200" dirty="0"/>
              <a:t>Fiksavus kitų parametrų reikšmes, bet naudojant mažesnes </a:t>
            </a:r>
            <a:r>
              <a:rPr lang="lt-LT" sz="2200" i="1" dirty="0" err="1"/>
              <a:t>n_features_to_select</a:t>
            </a:r>
            <a:r>
              <a:rPr lang="lt-LT" sz="2200" i="1" dirty="0"/>
              <a:t> </a:t>
            </a:r>
            <a:r>
              <a:rPr lang="lt-LT" sz="2200" dirty="0"/>
              <a:t>reikšmes dažniausiai gauti prastesni rezultatai lyginant su didesne požymių aibe. Tiesa, šie skirtumai maži (mažiau informatyvus požymiai retai naudojami sudaryti sprendimų mazgą).</a:t>
            </a:r>
          </a:p>
          <a:p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35766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E737-42F5-7EF3-1F0B-3624637B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Atsitiktinio miško klasifikatorius</a:t>
            </a:r>
            <a:endParaRPr lang="en-US" sz="2600" dirty="0">
              <a:latin typeface="Calibri"/>
              <a:cs typeface="Calibri Light"/>
            </a:endParaRPr>
          </a:p>
        </p:txBody>
      </p:sp>
      <p:sp>
        <p:nvSpPr>
          <p:cNvPr id="5" name="Turinio vietos rezervavimo ženklas 4">
            <a:extLst>
              <a:ext uri="{FF2B5EF4-FFF2-40B4-BE49-F238E27FC236}">
                <a16:creationId xmlns:a16="http://schemas.microsoft.com/office/drawing/2014/main" id="{BAD2A03C-6F58-C299-5ADF-E658C3D3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t-LT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Dėl atsitiktinumo atsitiktinio mokymo procese, kiekvieną kartą galima gauti kitą optimalių parametrų rinkinį, todėl prasmingą kalbėti tik apie geriausius parametrus fiksavus tam tikrą </a:t>
            </a:r>
            <a:r>
              <a:rPr lang="lt-LT" sz="22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lt-LT" sz="2200" i="1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lt-LT" sz="22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Kadangi metodas paremtas sprendimų medžiais, nesitikima gauti didėlės požymių šalinimo įtakos.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75455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15CE4C6-7517-4BA6-7CBE-8B54ED22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4B0528C-366C-F883-4141-A8CEFA17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={10,</a:t>
            </a:r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,75},</a:t>
            </a:r>
          </a:p>
          <a:p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max_features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={3,4,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,6},</a:t>
            </a:r>
          </a:p>
          <a:p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={10,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,30},</a:t>
            </a:r>
          </a:p>
          <a:p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n_features_to_select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={0.8,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,1.0}</a:t>
            </a:r>
          </a:p>
          <a:p>
            <a:endParaRPr lang="lt-LT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Optimaliam klasifikatoriui nenaudotas požymis „Tempo“.</a:t>
            </a:r>
          </a:p>
          <a:p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325657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740</Words>
  <Application>Microsoft Office PowerPoint</Application>
  <PresentationFormat>Plačiaekranė</PresentationFormat>
  <Paragraphs>187</Paragraphs>
  <Slides>20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tema</vt:lpstr>
      <vt:lpstr>Dimensijos mažinimas klasifikavime</vt:lpstr>
      <vt:lpstr>Naudoti duomenys</vt:lpstr>
      <vt:lpstr>„PowerPoint“ pateiktis</vt:lpstr>
      <vt:lpstr>Naivus Bajeso klasifikatorius</vt:lpstr>
      <vt:lpstr>„PowerPoint“ pateiktis</vt:lpstr>
      <vt:lpstr>Sprendimų medžio klasifikatorius</vt:lpstr>
      <vt:lpstr>„PowerPoint“ pateiktis</vt:lpstr>
      <vt:lpstr>Atsitiktinio miško klasifikatorius</vt:lpstr>
      <vt:lpstr>„PowerPoint“ pateiktis</vt:lpstr>
      <vt:lpstr>„PowerPoint“ pateiktis</vt:lpstr>
      <vt:lpstr>Modelių palyginimas: tikslumas naudojant kryžminę validaciją</vt:lpstr>
      <vt:lpstr>„PowerPoint“ pateiktis</vt:lpstr>
      <vt:lpstr>Modelių palyginimas: ROC naudojant validacijos aibę</vt:lpstr>
      <vt:lpstr>Modelių palyginimas: kokybės matai naudojant validacijos aibę</vt:lpstr>
      <vt:lpstr>„PowerPoint“ pateiktis</vt:lpstr>
      <vt:lpstr>Naivus Bajeso rezultatai testavimo aibei</vt:lpstr>
      <vt:lpstr>Sprendimų medžio rezultatai testavimo aibei</vt:lpstr>
      <vt:lpstr>Atsitiktinio miško rezultatai testavimo aibei</vt:lpstr>
      <vt:lpstr>„PowerPoint“ pateiktis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Dovydas Martinkus</cp:lastModifiedBy>
  <cp:revision>315</cp:revision>
  <dcterms:created xsi:type="dcterms:W3CDTF">2022-04-21T15:06:05Z</dcterms:created>
  <dcterms:modified xsi:type="dcterms:W3CDTF">2022-05-18T08:45:43Z</dcterms:modified>
</cp:coreProperties>
</file>