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0" r:id="rId4"/>
    <p:sldId id="262" r:id="rId5"/>
    <p:sldId id="282" r:id="rId6"/>
    <p:sldId id="266" r:id="rId7"/>
    <p:sldId id="283" r:id="rId8"/>
    <p:sldId id="257" r:id="rId9"/>
    <p:sldId id="284" r:id="rId10"/>
    <p:sldId id="272" r:id="rId11"/>
    <p:sldId id="273" r:id="rId12"/>
    <p:sldId id="280" r:id="rId13"/>
    <p:sldId id="277" r:id="rId14"/>
    <p:sldId id="281" r:id="rId15"/>
    <p:sldId id="279" r:id="rId16"/>
    <p:sldId id="286" r:id="rId17"/>
    <p:sldId id="287" r:id="rId18"/>
    <p:sldId id="288" r:id="rId19"/>
    <p:sldId id="274" r:id="rId20"/>
    <p:sldId id="275" r:id="rId21"/>
    <p:sldId id="276" r:id="rId22"/>
    <p:sldId id="285" r:id="rId23"/>
    <p:sldId id="2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0D7B7-86D4-E321-31D7-FB075A952665}" v="3000" dt="2022-04-21T18:20:20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Vidutinis stilius 2 – paryškinima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Vidutinis stili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Be stiliaus, be tinklelio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Be stiliaus, lentelės tinkleli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4" d="100"/>
          <a:sy n="64" d="100"/>
        </p:scale>
        <p:origin x="5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Spustelėję redag. ruoš. paantrš. stilių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8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0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7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3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3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9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0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5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6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9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E3E68-314E-4E62-AA8A-BE3F20F8152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4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>
                <a:ea typeface="+mj-lt"/>
                <a:cs typeface="+mj-lt"/>
              </a:rPr>
              <a:t>Dimensijos mažinimas klasifikavime</a:t>
            </a:r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endParaRPr lang="lt-LT" dirty="0">
              <a:ea typeface="+mn-lt"/>
              <a:cs typeface="+mn-lt"/>
            </a:endParaRPr>
          </a:p>
          <a:p>
            <a:r>
              <a:rPr lang="lt-LT" dirty="0">
                <a:cs typeface="Calibri"/>
              </a:rPr>
              <a:t>Matas </a:t>
            </a:r>
            <a:r>
              <a:rPr lang="lt-LT" dirty="0" err="1">
                <a:cs typeface="Calibri"/>
              </a:rPr>
              <a:t>Gaulia</a:t>
            </a:r>
            <a:r>
              <a:rPr lang="lt-LT" dirty="0">
                <a:cs typeface="Calibri"/>
              </a:rPr>
              <a:t>, Vainius </a:t>
            </a:r>
            <a:r>
              <a:rPr lang="lt-LT" dirty="0" err="1">
                <a:cs typeface="Calibri"/>
              </a:rPr>
              <a:t>Gataveckas</a:t>
            </a:r>
            <a:r>
              <a:rPr lang="lt-LT" dirty="0">
                <a:cs typeface="Calibri"/>
              </a:rPr>
              <a:t>, Dovydas Martinkus</a:t>
            </a:r>
            <a:endParaRPr lang="en-US" dirty="0">
              <a:ea typeface="+mn-lt"/>
              <a:cs typeface="+mn-lt"/>
            </a:endParaRPr>
          </a:p>
          <a:p>
            <a:r>
              <a:rPr lang="sv-SE" dirty="0" err="1">
                <a:cs typeface="Calibri"/>
              </a:rPr>
              <a:t>Duomenų</a:t>
            </a:r>
            <a:r>
              <a:rPr lang="sv-SE" dirty="0">
                <a:cs typeface="Calibri"/>
              </a:rPr>
              <a:t> </a:t>
            </a:r>
            <a:r>
              <a:rPr lang="sv-SE" dirty="0" err="1">
                <a:cs typeface="Calibri"/>
              </a:rPr>
              <a:t>Moksla</a:t>
            </a:r>
            <a:r>
              <a:rPr lang="lt-LT" dirty="0">
                <a:cs typeface="Calibri"/>
              </a:rPr>
              <a:t>s </a:t>
            </a:r>
            <a:r>
              <a:rPr lang="sv-SE" dirty="0">
                <a:cs typeface="Calibri"/>
              </a:rPr>
              <a:t>3 kursas 2 gr.</a:t>
            </a:r>
            <a:endParaRPr lang="lt-LT" dirty="0">
              <a:ea typeface="+mn-lt"/>
              <a:cs typeface="+mn-lt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lt-LT" dirty="0">
              <a:ea typeface="+mn-lt"/>
              <a:cs typeface="+mn-lt"/>
            </a:endParaRPr>
          </a:p>
          <a:p>
            <a:r>
              <a:rPr lang="lt-LT" dirty="0">
                <a:cs typeface="Calibri"/>
              </a:rPr>
              <a:t>Vilnius, 2022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736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152C4D5-F18A-DBF6-E489-18D0A2D91B6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2600" dirty="0">
                <a:latin typeface="Calibri"/>
                <a:cs typeface="Calibri Light"/>
              </a:rPr>
              <a:t>Modelių palyginimas: ROC naudojant kryžminę validaciją</a:t>
            </a:r>
            <a:endParaRPr lang="en-US" sz="2600" dirty="0">
              <a:latin typeface="Calibri"/>
              <a:cs typeface="Calibri Light"/>
            </a:endParaRPr>
          </a:p>
        </p:txBody>
      </p:sp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4C0E1D29-7B79-D7E1-BCFB-DBEA068BC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17" y="1825625"/>
            <a:ext cx="6659965" cy="4351338"/>
          </a:xfrm>
        </p:spPr>
      </p:pic>
    </p:spTree>
    <p:extLst>
      <p:ext uri="{BB962C8B-B14F-4D97-AF65-F5344CB8AC3E}">
        <p14:creationId xmlns:p14="http://schemas.microsoft.com/office/powerpoint/2010/main" val="191507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9BFDBF-DE9D-5B75-53B0-924B002CB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sz="2600" dirty="0">
                <a:latin typeface="Calibri"/>
                <a:cs typeface="Calibri Light"/>
              </a:rPr>
              <a:t>Modelių palyginimas: tikslumas naudojant kryžminę validaciją</a:t>
            </a:r>
            <a:endParaRPr lang="en-US" sz="2600" dirty="0">
              <a:latin typeface="Calibri"/>
              <a:cs typeface="Calibri Light"/>
            </a:endParaRPr>
          </a:p>
        </p:txBody>
      </p:sp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6A76324C-8704-4096-C38E-91409899E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444" y="1887008"/>
            <a:ext cx="7111111" cy="4228571"/>
          </a:xfrm>
        </p:spPr>
      </p:pic>
    </p:spTree>
    <p:extLst>
      <p:ext uri="{BB962C8B-B14F-4D97-AF65-F5344CB8AC3E}">
        <p14:creationId xmlns:p14="http://schemas.microsoft.com/office/powerpoint/2010/main" val="2157169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621EE5-E3CF-7FD3-3820-BC8B63EBA87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2600" dirty="0">
                <a:latin typeface="Calibri"/>
                <a:cs typeface="Calibri Light"/>
              </a:rPr>
              <a:t>Modelių palyginimas: kokybės matai naudojant kryžminę validaciją</a:t>
            </a:r>
            <a:endParaRPr lang="en-US" sz="2600" dirty="0">
              <a:latin typeface="Calibri"/>
              <a:cs typeface="Calibri Light"/>
            </a:endParaRPr>
          </a:p>
        </p:txBody>
      </p:sp>
      <p:graphicFrame>
        <p:nvGraphicFramePr>
          <p:cNvPr id="6" name="Turinio vietos rezervavimo ženklas 5">
            <a:extLst>
              <a:ext uri="{FF2B5EF4-FFF2-40B4-BE49-F238E27FC236}">
                <a16:creationId xmlns:a16="http://schemas.microsoft.com/office/drawing/2014/main" id="{8FCD500B-6432-B8C8-3440-39FE659E28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889487"/>
              </p:ext>
            </p:extLst>
          </p:nvPr>
        </p:nvGraphicFramePr>
        <p:xfrm>
          <a:off x="2133680" y="1947171"/>
          <a:ext cx="7924640" cy="419417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77052">
                  <a:extLst>
                    <a:ext uri="{9D8B030D-6E8A-4147-A177-3AD203B41FA5}">
                      <a16:colId xmlns:a16="http://schemas.microsoft.com/office/drawing/2014/main" val="1788016119"/>
                    </a:ext>
                  </a:extLst>
                </a:gridCol>
                <a:gridCol w="1210695">
                  <a:extLst>
                    <a:ext uri="{9D8B030D-6E8A-4147-A177-3AD203B41FA5}">
                      <a16:colId xmlns:a16="http://schemas.microsoft.com/office/drawing/2014/main" val="3944891584"/>
                    </a:ext>
                  </a:extLst>
                </a:gridCol>
                <a:gridCol w="1259711">
                  <a:extLst>
                    <a:ext uri="{9D8B030D-6E8A-4147-A177-3AD203B41FA5}">
                      <a16:colId xmlns:a16="http://schemas.microsoft.com/office/drawing/2014/main" val="2774457922"/>
                    </a:ext>
                  </a:extLst>
                </a:gridCol>
                <a:gridCol w="1178835">
                  <a:extLst>
                    <a:ext uri="{9D8B030D-6E8A-4147-A177-3AD203B41FA5}">
                      <a16:colId xmlns:a16="http://schemas.microsoft.com/office/drawing/2014/main" val="767753735"/>
                    </a:ext>
                  </a:extLst>
                </a:gridCol>
                <a:gridCol w="931304">
                  <a:extLst>
                    <a:ext uri="{9D8B030D-6E8A-4147-A177-3AD203B41FA5}">
                      <a16:colId xmlns:a16="http://schemas.microsoft.com/office/drawing/2014/main" val="1851842297"/>
                    </a:ext>
                  </a:extLst>
                </a:gridCol>
                <a:gridCol w="1267043">
                  <a:extLst>
                    <a:ext uri="{9D8B030D-6E8A-4147-A177-3AD203B41FA5}">
                      <a16:colId xmlns:a16="http://schemas.microsoft.com/office/drawing/2014/main" val="2559040549"/>
                    </a:ext>
                  </a:extLst>
                </a:gridCol>
              </a:tblGrid>
              <a:tr h="6770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Modelis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Klasė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Precision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Recall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F1-Score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Accuracy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extLst>
                  <a:ext uri="{0D108BD9-81ED-4DB2-BD59-A6C34878D82A}">
                    <a16:rowId xmlns:a16="http://schemas.microsoft.com/office/drawing/2014/main" val="229398323"/>
                  </a:ext>
                </a:extLst>
              </a:tr>
              <a:tr h="33085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Naivus Bajeso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10-ieji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0.85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0.90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0.87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0.87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extLst>
                  <a:ext uri="{0D108BD9-81ED-4DB2-BD59-A6C34878D82A}">
                    <a16:rowId xmlns:a16="http://schemas.microsoft.com/office/drawing/2014/main" val="927324783"/>
                  </a:ext>
                </a:extLst>
              </a:tr>
              <a:tr h="33085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 dirty="0">
                          <a:effectLst/>
                        </a:rPr>
                        <a:t>Naivus </a:t>
                      </a:r>
                      <a:r>
                        <a:rPr lang="lt-LT" sz="2200" dirty="0" err="1">
                          <a:effectLst/>
                        </a:rPr>
                        <a:t>Bajeso</a:t>
                      </a:r>
                      <a:endParaRPr lang="lt-LT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80-ieji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0.89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0.83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0.86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0.87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extLst>
                  <a:ext uri="{0D108BD9-81ED-4DB2-BD59-A6C34878D82A}">
                    <a16:rowId xmlns:a16="http://schemas.microsoft.com/office/drawing/2014/main" val="1007415703"/>
                  </a:ext>
                </a:extLst>
              </a:tr>
              <a:tr h="6770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Sprendimų medis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10-ieji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0.85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0.94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0.89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0.88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extLst>
                  <a:ext uri="{0D108BD9-81ED-4DB2-BD59-A6C34878D82A}">
                    <a16:rowId xmlns:a16="http://schemas.microsoft.com/office/drawing/2014/main" val="3874256422"/>
                  </a:ext>
                </a:extLst>
              </a:tr>
              <a:tr h="6770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 dirty="0">
                          <a:effectLst/>
                        </a:rPr>
                        <a:t>Sprendimų medis</a:t>
                      </a:r>
                      <a:endParaRPr lang="lt-LT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 dirty="0">
                          <a:effectLst/>
                        </a:rPr>
                        <a:t>80-ieji</a:t>
                      </a:r>
                      <a:endParaRPr lang="lt-LT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0.93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0.83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0.88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0.88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extLst>
                  <a:ext uri="{0D108BD9-81ED-4DB2-BD59-A6C34878D82A}">
                    <a16:rowId xmlns:a16="http://schemas.microsoft.com/office/drawing/2014/main" val="679055591"/>
                  </a:ext>
                </a:extLst>
              </a:tr>
              <a:tr h="6770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Atsitiktinis miškas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 dirty="0">
                          <a:effectLst/>
                        </a:rPr>
                        <a:t>10-ieji</a:t>
                      </a:r>
                      <a:endParaRPr lang="lt-LT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0.86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0.91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0.89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0.88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extLst>
                  <a:ext uri="{0D108BD9-81ED-4DB2-BD59-A6C34878D82A}">
                    <a16:rowId xmlns:a16="http://schemas.microsoft.com/office/drawing/2014/main" val="445854575"/>
                  </a:ext>
                </a:extLst>
              </a:tr>
              <a:tr h="6770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Atsitiktinis miškas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80-ieji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0.90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0.84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>
                          <a:effectLst/>
                        </a:rPr>
                        <a:t>0.87</a:t>
                      </a:r>
                      <a:endParaRPr lang="lt-LT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200" dirty="0">
                          <a:effectLst/>
                        </a:rPr>
                        <a:t>0.88</a:t>
                      </a:r>
                      <a:endParaRPr lang="lt-LT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893" marR="115893" marT="0" marB="0"/>
                </a:tc>
                <a:extLst>
                  <a:ext uri="{0D108BD9-81ED-4DB2-BD59-A6C34878D82A}">
                    <a16:rowId xmlns:a16="http://schemas.microsoft.com/office/drawing/2014/main" val="703617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970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1EFD3C3-0331-6AB5-35AF-A3ECC07B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sz="2600" dirty="0">
                <a:latin typeface="Calibri"/>
                <a:cs typeface="Calibri Light"/>
              </a:rPr>
              <a:t>Modelių palyginimas: ROC naudojant validacijos aibę</a:t>
            </a:r>
            <a:endParaRPr lang="en-US" sz="2600" dirty="0">
              <a:latin typeface="Calibri"/>
              <a:cs typeface="Calibri Light"/>
            </a:endParaRPr>
          </a:p>
        </p:txBody>
      </p:sp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BB4BBBD8-F6E8-605D-7227-B5BE79945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17" y="1825625"/>
            <a:ext cx="6659965" cy="4351338"/>
          </a:xfrm>
        </p:spPr>
      </p:pic>
    </p:spTree>
    <p:extLst>
      <p:ext uri="{BB962C8B-B14F-4D97-AF65-F5344CB8AC3E}">
        <p14:creationId xmlns:p14="http://schemas.microsoft.com/office/powerpoint/2010/main" val="2463022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58FFBC-1687-709C-851E-6C1F50B1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sz="2600" dirty="0">
                <a:latin typeface="Calibri"/>
                <a:cs typeface="Calibri Light"/>
              </a:rPr>
              <a:t>Modelių palyginimas: </a:t>
            </a:r>
            <a:r>
              <a:rPr lang="en-US" sz="2600" dirty="0" err="1">
                <a:latin typeface="Calibri"/>
                <a:cs typeface="Calibri Light"/>
              </a:rPr>
              <a:t>kokyb</a:t>
            </a:r>
            <a:r>
              <a:rPr lang="lt-LT" sz="2600" dirty="0">
                <a:latin typeface="Calibri"/>
                <a:cs typeface="Calibri Light"/>
              </a:rPr>
              <a:t>ės matai naudojant validacijos aibę</a:t>
            </a:r>
            <a:endParaRPr lang="en-US" sz="2600" dirty="0">
              <a:latin typeface="Calibri"/>
              <a:cs typeface="Calibri Light"/>
            </a:endParaRPr>
          </a:p>
        </p:txBody>
      </p:sp>
      <p:graphicFrame>
        <p:nvGraphicFramePr>
          <p:cNvPr id="6" name="Turinio vietos rezervavimo ženklas 5">
            <a:extLst>
              <a:ext uri="{FF2B5EF4-FFF2-40B4-BE49-F238E27FC236}">
                <a16:creationId xmlns:a16="http://schemas.microsoft.com/office/drawing/2014/main" id="{38599562-F954-8172-74B5-941228E53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415606"/>
              </p:ext>
            </p:extLst>
          </p:nvPr>
        </p:nvGraphicFramePr>
        <p:xfrm>
          <a:off x="1726512" y="1899447"/>
          <a:ext cx="8738975" cy="404491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36766">
                  <a:extLst>
                    <a:ext uri="{9D8B030D-6E8A-4147-A177-3AD203B41FA5}">
                      <a16:colId xmlns:a16="http://schemas.microsoft.com/office/drawing/2014/main" val="2701984941"/>
                    </a:ext>
                  </a:extLst>
                </a:gridCol>
                <a:gridCol w="1303790">
                  <a:extLst>
                    <a:ext uri="{9D8B030D-6E8A-4147-A177-3AD203B41FA5}">
                      <a16:colId xmlns:a16="http://schemas.microsoft.com/office/drawing/2014/main" val="4142640865"/>
                    </a:ext>
                  </a:extLst>
                </a:gridCol>
                <a:gridCol w="1356576">
                  <a:extLst>
                    <a:ext uri="{9D8B030D-6E8A-4147-A177-3AD203B41FA5}">
                      <a16:colId xmlns:a16="http://schemas.microsoft.com/office/drawing/2014/main" val="2510172085"/>
                    </a:ext>
                  </a:extLst>
                </a:gridCol>
                <a:gridCol w="1269480">
                  <a:extLst>
                    <a:ext uri="{9D8B030D-6E8A-4147-A177-3AD203B41FA5}">
                      <a16:colId xmlns:a16="http://schemas.microsoft.com/office/drawing/2014/main" val="4195679881"/>
                    </a:ext>
                  </a:extLst>
                </a:gridCol>
                <a:gridCol w="1002916">
                  <a:extLst>
                    <a:ext uri="{9D8B030D-6E8A-4147-A177-3AD203B41FA5}">
                      <a16:colId xmlns:a16="http://schemas.microsoft.com/office/drawing/2014/main" val="2610088355"/>
                    </a:ext>
                  </a:extLst>
                </a:gridCol>
                <a:gridCol w="1569447">
                  <a:extLst>
                    <a:ext uri="{9D8B030D-6E8A-4147-A177-3AD203B41FA5}">
                      <a16:colId xmlns:a16="http://schemas.microsoft.com/office/drawing/2014/main" val="2985278158"/>
                    </a:ext>
                  </a:extLst>
                </a:gridCol>
              </a:tblGrid>
              <a:tr h="6767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Modelis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Klasė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Precision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Recall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F1-Score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Accuracy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extLst>
                  <a:ext uri="{0D108BD9-81ED-4DB2-BD59-A6C34878D82A}">
                    <a16:rowId xmlns:a16="http://schemas.microsoft.com/office/drawing/2014/main" val="1149363935"/>
                  </a:ext>
                </a:extLst>
              </a:tr>
              <a:tr h="33069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Naivus Bajeso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10-ieji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0.86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0.96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0.90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0.89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extLst>
                  <a:ext uri="{0D108BD9-81ED-4DB2-BD59-A6C34878D82A}">
                    <a16:rowId xmlns:a16="http://schemas.microsoft.com/office/drawing/2014/main" val="1635857648"/>
                  </a:ext>
                </a:extLst>
              </a:tr>
              <a:tr h="33069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Naivus Bajeso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80-ieji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0.94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0.80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0.86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0.89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extLst>
                  <a:ext uri="{0D108BD9-81ED-4DB2-BD59-A6C34878D82A}">
                    <a16:rowId xmlns:a16="http://schemas.microsoft.com/office/drawing/2014/main" val="2435708588"/>
                  </a:ext>
                </a:extLst>
              </a:tr>
              <a:tr h="6767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 dirty="0">
                          <a:effectLst/>
                        </a:rPr>
                        <a:t>Sprendimų medis</a:t>
                      </a:r>
                      <a:endParaRPr lang="lt-LT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10-ieji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0.88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0.85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0.83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0.85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extLst>
                  <a:ext uri="{0D108BD9-81ED-4DB2-BD59-A6C34878D82A}">
                    <a16:rowId xmlns:a16="http://schemas.microsoft.com/office/drawing/2014/main" val="1212944215"/>
                  </a:ext>
                </a:extLst>
              </a:tr>
              <a:tr h="6767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Sprendimų medis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80-ieji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0.81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0.85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0.83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0.85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extLst>
                  <a:ext uri="{0D108BD9-81ED-4DB2-BD59-A6C34878D82A}">
                    <a16:rowId xmlns:a16="http://schemas.microsoft.com/office/drawing/2014/main" val="848823323"/>
                  </a:ext>
                </a:extLst>
              </a:tr>
              <a:tr h="6767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Atsitiktinis miškas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10-ieji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0.87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1.00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0.93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0.91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extLst>
                  <a:ext uri="{0D108BD9-81ED-4DB2-BD59-A6C34878D82A}">
                    <a16:rowId xmlns:a16="http://schemas.microsoft.com/office/drawing/2014/main" val="4181265079"/>
                  </a:ext>
                </a:extLst>
              </a:tr>
              <a:tr h="6767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Atsitiktinis miškas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80-ieji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1.00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0.80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>
                          <a:effectLst/>
                        </a:rPr>
                        <a:t>0.89</a:t>
                      </a:r>
                      <a:endParaRPr lang="lt-LT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100" dirty="0">
                          <a:effectLst/>
                        </a:rPr>
                        <a:t>0.91</a:t>
                      </a:r>
                      <a:endParaRPr lang="lt-LT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279" marR="132279" marT="0" marB="0"/>
                </a:tc>
                <a:extLst>
                  <a:ext uri="{0D108BD9-81ED-4DB2-BD59-A6C34878D82A}">
                    <a16:rowId xmlns:a16="http://schemas.microsoft.com/office/drawing/2014/main" val="3437159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48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EA8095E-B43A-D3D3-784D-544A97B9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FF791E9B-2FCF-C65B-CEDA-8D9A63B1E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lt-LT" sz="2200" dirty="0"/>
          </a:p>
          <a:p>
            <a:endParaRPr lang="lt-LT" sz="2200" dirty="0"/>
          </a:p>
          <a:p>
            <a:endParaRPr lang="lt-LT" sz="2200" dirty="0"/>
          </a:p>
          <a:p>
            <a:r>
              <a:rPr lang="lt-LT" sz="2200" dirty="0"/>
              <a:t>Modelius lyginant naudojant kryžminę validaciją ir validacijos aibę matomi naivaus </a:t>
            </a:r>
            <a:r>
              <a:rPr lang="lt-LT" sz="2200" dirty="0" err="1"/>
              <a:t>Bajeso</a:t>
            </a:r>
            <a:r>
              <a:rPr lang="lt-LT" sz="2200" dirty="0"/>
              <a:t> ir atsitiktinio miško metodų pranašumas lyginant su sprendimų medžiu tiek pagal ROC grafiką, tiek pagal kitas modelio kokybės įvertinimo metrikas. </a:t>
            </a:r>
          </a:p>
        </p:txBody>
      </p:sp>
    </p:spTree>
    <p:extLst>
      <p:ext uri="{BB962C8B-B14F-4D97-AF65-F5344CB8AC3E}">
        <p14:creationId xmlns:p14="http://schemas.microsoft.com/office/powerpoint/2010/main" val="535447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3EB6856-6028-D87A-F64D-82FAF104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2700" dirty="0">
                <a:latin typeface="Calibri"/>
                <a:cs typeface="Calibri Light"/>
              </a:rPr>
              <a:t>Modelių palyginimas: dimensijos mažinimo algoritmai</a:t>
            </a:r>
            <a:endParaRPr lang="LID4096" sz="2700" dirty="0"/>
          </a:p>
        </p:txBody>
      </p:sp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7DDC8950-3890-3923-1F9B-8F33239B9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17" y="1825625"/>
            <a:ext cx="6659965" cy="4351338"/>
          </a:xfrm>
        </p:spPr>
      </p:pic>
    </p:spTree>
    <p:extLst>
      <p:ext uri="{BB962C8B-B14F-4D97-AF65-F5344CB8AC3E}">
        <p14:creationId xmlns:p14="http://schemas.microsoft.com/office/powerpoint/2010/main" val="1731324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FFA2E86-B461-C5C9-F7E5-AE717B33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3340A15C-31AC-6F23-24E0-26F619D41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585" y="1534747"/>
            <a:ext cx="6484830" cy="3788506"/>
          </a:xfrm>
        </p:spPr>
      </p:pic>
    </p:spTree>
    <p:extLst>
      <p:ext uri="{BB962C8B-B14F-4D97-AF65-F5344CB8AC3E}">
        <p14:creationId xmlns:p14="http://schemas.microsoft.com/office/powerpoint/2010/main" val="3545858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2657C05-361C-8833-3770-93552D50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DBEED71F-89E4-D5FE-2C53-3BEE0E2C8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lt-LT" sz="2100" dirty="0"/>
          </a:p>
          <a:p>
            <a:endParaRPr lang="lt-LT" sz="2100" dirty="0"/>
          </a:p>
          <a:p>
            <a:r>
              <a:rPr lang="lt-LT" sz="2100" dirty="0"/>
              <a:t>Naudojant prieš tai aprašytą optimalių parametrų suradimo procedūrą, papildomai sudaryti modeliai, dimensijos mažinimui naudojantys PCA algoritmą vietoje rekursyvaus prasčiausių požymių eliminavimo.</a:t>
            </a:r>
          </a:p>
          <a:p>
            <a:endParaRPr lang="lt-LT" sz="2100" dirty="0"/>
          </a:p>
          <a:p>
            <a:r>
              <a:rPr lang="lt-LT" sz="2100" dirty="0"/>
              <a:t>Visų trijų modelių atvejais pagal modelio kokybės metrikas matomi prastesni PCA metodo rezultatai.</a:t>
            </a:r>
            <a:endParaRPr lang="LID4096" sz="2100" dirty="0"/>
          </a:p>
        </p:txBody>
      </p:sp>
    </p:spTree>
    <p:extLst>
      <p:ext uri="{BB962C8B-B14F-4D97-AF65-F5344CB8AC3E}">
        <p14:creationId xmlns:p14="http://schemas.microsoft.com/office/powerpoint/2010/main" val="529613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B02E894-84CE-8D01-81D5-B5F49E33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sz="2600" dirty="0">
                <a:latin typeface="Calibri"/>
                <a:cs typeface="Calibri Light"/>
              </a:rPr>
              <a:t>Naivus </a:t>
            </a:r>
            <a:r>
              <a:rPr lang="lt-LT" sz="2600" dirty="0" err="1">
                <a:latin typeface="Calibri"/>
                <a:cs typeface="Calibri Light"/>
              </a:rPr>
              <a:t>Bajeso</a:t>
            </a:r>
            <a:r>
              <a:rPr lang="lt-LT" sz="2600" dirty="0">
                <a:latin typeface="Calibri"/>
                <a:cs typeface="Calibri Light"/>
              </a:rPr>
              <a:t> rezultatai testavimo aibei</a:t>
            </a:r>
            <a:endParaRPr lang="en-US" sz="2600" dirty="0">
              <a:latin typeface="Calibri"/>
              <a:cs typeface="Calibri Light"/>
            </a:endParaRPr>
          </a:p>
        </p:txBody>
      </p:sp>
      <p:graphicFrame>
        <p:nvGraphicFramePr>
          <p:cNvPr id="4" name="Lentelė 3">
            <a:extLst>
              <a:ext uri="{FF2B5EF4-FFF2-40B4-BE49-F238E27FC236}">
                <a16:creationId xmlns:a16="http://schemas.microsoft.com/office/drawing/2014/main" id="{AE963370-057F-C2BE-D1BE-1BE9821FA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819310"/>
              </p:ext>
            </p:extLst>
          </p:nvPr>
        </p:nvGraphicFramePr>
        <p:xfrm>
          <a:off x="698154" y="3101009"/>
          <a:ext cx="3617995" cy="146232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59725">
                  <a:extLst>
                    <a:ext uri="{9D8B030D-6E8A-4147-A177-3AD203B41FA5}">
                      <a16:colId xmlns:a16="http://schemas.microsoft.com/office/drawing/2014/main" val="3672081544"/>
                    </a:ext>
                  </a:extLst>
                </a:gridCol>
                <a:gridCol w="1229135">
                  <a:extLst>
                    <a:ext uri="{9D8B030D-6E8A-4147-A177-3AD203B41FA5}">
                      <a16:colId xmlns:a16="http://schemas.microsoft.com/office/drawing/2014/main" val="2222812279"/>
                    </a:ext>
                  </a:extLst>
                </a:gridCol>
                <a:gridCol w="1229135">
                  <a:extLst>
                    <a:ext uri="{9D8B030D-6E8A-4147-A177-3AD203B41FA5}">
                      <a16:colId xmlns:a16="http://schemas.microsoft.com/office/drawing/2014/main" val="3232240079"/>
                    </a:ext>
                  </a:extLst>
                </a:gridCol>
              </a:tblGrid>
              <a:tr h="4347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dirty="0">
                          <a:effectLst/>
                        </a:rPr>
                        <a:t> 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Prognozuotos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22" marR="75422" marT="37711" marB="37711" anchor="ctr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766052"/>
                  </a:ext>
                </a:extLst>
              </a:tr>
              <a:tr h="39043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Tikros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22" marR="75422" marT="37711" marB="377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dirty="0">
                          <a:effectLst/>
                        </a:rPr>
                        <a:t>1</a:t>
                      </a:r>
                      <a:r>
                        <a:rPr lang="lt-LT" sz="2500" dirty="0">
                          <a:effectLst/>
                        </a:rPr>
                        <a:t>6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500" dirty="0">
                          <a:effectLst/>
                        </a:rPr>
                        <a:t>4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extLst>
                  <a:ext uri="{0D108BD9-81ED-4DB2-BD59-A6C34878D82A}">
                    <a16:rowId xmlns:a16="http://schemas.microsoft.com/office/drawing/2014/main" val="1518117979"/>
                  </a:ext>
                </a:extLst>
              </a:tr>
              <a:tr h="606900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extLst>
                  <a:ext uri="{0D108BD9-81ED-4DB2-BD59-A6C34878D82A}">
                    <a16:rowId xmlns:a16="http://schemas.microsoft.com/office/drawing/2014/main" val="1940669944"/>
                  </a:ext>
                </a:extLst>
              </a:tr>
            </a:tbl>
          </a:graphicData>
        </a:graphic>
      </p:graphicFrame>
      <p:pic>
        <p:nvPicPr>
          <p:cNvPr id="7" name="Turinio vietos rezervavimo ženklas 6">
            <a:extLst>
              <a:ext uri="{FF2B5EF4-FFF2-40B4-BE49-F238E27FC236}">
                <a16:creationId xmlns:a16="http://schemas.microsoft.com/office/drawing/2014/main" id="{BCA4D8B7-2234-8172-8FF5-8E76B4456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184" y="1690688"/>
            <a:ext cx="6611616" cy="4351338"/>
          </a:xfrm>
        </p:spPr>
      </p:pic>
    </p:spTree>
    <p:extLst>
      <p:ext uri="{BB962C8B-B14F-4D97-AF65-F5344CB8AC3E}">
        <p14:creationId xmlns:p14="http://schemas.microsoft.com/office/powerpoint/2010/main" val="26738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E78D-4A18-3ABA-3B69-2E01A343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err="1">
                <a:latin typeface="Calibri"/>
                <a:cs typeface="Calibri"/>
              </a:rPr>
              <a:t>Naudoti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duomenys</a:t>
            </a:r>
            <a:endParaRPr lang="en-US" sz="2600" dirty="0" err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8B333-285D-146B-ED50-9475D3443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decade - </a:t>
            </a:r>
            <a:r>
              <a:rPr lang="en-US" sz="1800" dirty="0" err="1">
                <a:ea typeface="+mn-lt"/>
                <a:cs typeface="+mn-lt"/>
              </a:rPr>
              <a:t>dainos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sukūrimo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metų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dešimtmetis</a:t>
            </a:r>
            <a:r>
              <a:rPr lang="en-US" sz="1800" dirty="0">
                <a:ea typeface="+mn-lt"/>
                <a:cs typeface="+mn-lt"/>
              </a:rPr>
              <a:t>  (80-ieji </a:t>
            </a:r>
            <a:r>
              <a:rPr lang="en-US" sz="1800" dirty="0" err="1">
                <a:ea typeface="+mn-lt"/>
                <a:cs typeface="+mn-lt"/>
              </a:rPr>
              <a:t>ar</a:t>
            </a:r>
            <a:r>
              <a:rPr lang="en-US" sz="1800" dirty="0">
                <a:ea typeface="+mn-lt"/>
                <a:cs typeface="+mn-lt"/>
              </a:rPr>
              <a:t> 2010-ieji)</a:t>
            </a:r>
            <a:endParaRPr lang="en-US" sz="1800" dirty="0">
              <a:cs typeface="Calibri" panose="020F0502020204030204"/>
            </a:endParaRPr>
          </a:p>
          <a:p>
            <a:r>
              <a:rPr lang="en-US" sz="1800" dirty="0">
                <a:ea typeface="+mn-lt"/>
                <a:cs typeface="+mn-lt"/>
              </a:rPr>
              <a:t>tempo - </a:t>
            </a:r>
            <a:r>
              <a:rPr lang="en-US" sz="1800" dirty="0" err="1">
                <a:ea typeface="+mn-lt"/>
                <a:cs typeface="+mn-lt"/>
              </a:rPr>
              <a:t>greitis</a:t>
            </a:r>
            <a:r>
              <a:rPr lang="en-US" sz="1800" dirty="0">
                <a:ea typeface="+mn-lt"/>
                <a:cs typeface="+mn-lt"/>
              </a:rPr>
              <a:t> </a:t>
            </a:r>
          </a:p>
          <a:p>
            <a:r>
              <a:rPr lang="en-US" sz="1800" dirty="0">
                <a:ea typeface="+mn-lt"/>
                <a:cs typeface="+mn-lt"/>
              </a:rPr>
              <a:t>energy - </a:t>
            </a:r>
            <a:r>
              <a:rPr lang="en-US" sz="1800" dirty="0" err="1">
                <a:ea typeface="+mn-lt"/>
                <a:cs typeface="+mn-lt"/>
              </a:rPr>
              <a:t>energiškumas</a:t>
            </a:r>
            <a:r>
              <a:rPr lang="en-US" sz="1800" dirty="0">
                <a:ea typeface="+mn-lt"/>
                <a:cs typeface="+mn-lt"/>
              </a:rPr>
              <a:t> </a:t>
            </a:r>
          </a:p>
          <a:p>
            <a:r>
              <a:rPr lang="en-US" sz="1800" dirty="0">
                <a:ea typeface="+mn-lt"/>
                <a:cs typeface="+mn-lt"/>
              </a:rPr>
              <a:t>danceability - </a:t>
            </a:r>
            <a:r>
              <a:rPr lang="en-US" sz="1800" dirty="0" err="1">
                <a:ea typeface="+mn-lt"/>
                <a:cs typeface="+mn-lt"/>
              </a:rPr>
              <a:t>šokamumas</a:t>
            </a:r>
            <a:r>
              <a:rPr lang="en-US" sz="1800" dirty="0">
                <a:ea typeface="+mn-lt"/>
                <a:cs typeface="+mn-lt"/>
              </a:rPr>
              <a:t> </a:t>
            </a:r>
          </a:p>
          <a:p>
            <a:r>
              <a:rPr lang="en-US" sz="1800" dirty="0">
                <a:ea typeface="+mn-lt"/>
                <a:cs typeface="+mn-lt"/>
              </a:rPr>
              <a:t>loudness – </a:t>
            </a:r>
            <a:r>
              <a:rPr lang="en-US" sz="1800" dirty="0" err="1">
                <a:ea typeface="+mn-lt"/>
                <a:cs typeface="+mn-lt"/>
              </a:rPr>
              <a:t>garsumas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liveness - </a:t>
            </a:r>
            <a:r>
              <a:rPr lang="en-US" sz="1800" dirty="0" err="1">
                <a:ea typeface="+mn-lt"/>
                <a:cs typeface="+mn-lt"/>
              </a:rPr>
              <a:t>gyvumas</a:t>
            </a:r>
            <a:r>
              <a:rPr lang="en-US" sz="1800" dirty="0">
                <a:ea typeface="+mn-lt"/>
                <a:cs typeface="+mn-lt"/>
              </a:rPr>
              <a:t> </a:t>
            </a:r>
          </a:p>
          <a:p>
            <a:r>
              <a:rPr lang="en-US" sz="1800" dirty="0">
                <a:ea typeface="+mn-lt"/>
                <a:cs typeface="+mn-lt"/>
              </a:rPr>
              <a:t>valence – </a:t>
            </a:r>
            <a:r>
              <a:rPr lang="en-US" sz="1800" dirty="0" err="1">
                <a:ea typeface="+mn-lt"/>
                <a:cs typeface="+mn-lt"/>
              </a:rPr>
              <a:t>pozityvumas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duration - </a:t>
            </a:r>
            <a:r>
              <a:rPr lang="en-US" sz="1800" dirty="0" err="1">
                <a:ea typeface="+mn-lt"/>
                <a:cs typeface="+mn-lt"/>
              </a:rPr>
              <a:t>trukmė</a:t>
            </a:r>
            <a:r>
              <a:rPr lang="en-US" sz="1800" dirty="0">
                <a:ea typeface="+mn-lt"/>
                <a:cs typeface="+mn-lt"/>
              </a:rPr>
              <a:t> </a:t>
            </a:r>
          </a:p>
          <a:p>
            <a:r>
              <a:rPr lang="en-US" sz="1800" dirty="0" err="1">
                <a:ea typeface="+mn-lt"/>
                <a:cs typeface="+mn-lt"/>
              </a:rPr>
              <a:t>acousticness</a:t>
            </a:r>
            <a:r>
              <a:rPr lang="en-US" sz="1800" dirty="0">
                <a:ea typeface="+mn-lt"/>
                <a:cs typeface="+mn-lt"/>
              </a:rPr>
              <a:t> - </a:t>
            </a:r>
            <a:r>
              <a:rPr lang="en-US" sz="1800" dirty="0" err="1">
                <a:ea typeface="+mn-lt"/>
                <a:cs typeface="+mn-lt"/>
              </a:rPr>
              <a:t>akustiškumas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dirty="0" err="1">
                <a:ea typeface="+mn-lt"/>
                <a:cs typeface="+mn-lt"/>
              </a:rPr>
              <a:t>speechiness</a:t>
            </a:r>
            <a:r>
              <a:rPr lang="en-US" sz="1800" dirty="0">
                <a:ea typeface="+mn-lt"/>
                <a:cs typeface="+mn-lt"/>
              </a:rPr>
              <a:t> - </a:t>
            </a:r>
            <a:r>
              <a:rPr lang="en-US" sz="1800" dirty="0" err="1">
                <a:ea typeface="+mn-lt"/>
                <a:cs typeface="+mn-lt"/>
              </a:rPr>
              <a:t>žodžių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kiekis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dainoje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popularity - </a:t>
            </a:r>
            <a:r>
              <a:rPr lang="en-US" sz="1800" dirty="0" err="1">
                <a:ea typeface="+mn-lt"/>
                <a:cs typeface="+mn-lt"/>
              </a:rPr>
              <a:t>populiarumas</a:t>
            </a:r>
            <a:endParaRPr lang="en-US" sz="18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67BA5-C711-AD99-5192-EB881198E996}"/>
              </a:ext>
            </a:extLst>
          </p:cNvPr>
          <p:cNvSpPr txBox="1"/>
          <p:nvPr/>
        </p:nvSpPr>
        <p:spPr>
          <a:xfrm>
            <a:off x="6913638" y="2873829"/>
            <a:ext cx="446072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lt-LT" sz="2200" dirty="0">
                <a:cs typeface="Calibri"/>
              </a:rPr>
              <a:t>Prieš tai laboratoriniuose </a:t>
            </a:r>
            <a:r>
              <a:rPr lang="en-US" sz="2200" dirty="0" err="1">
                <a:cs typeface="Calibri"/>
              </a:rPr>
              <a:t>naudotas</a:t>
            </a:r>
            <a:r>
              <a:rPr lang="en-US" sz="2200" dirty="0">
                <a:cs typeface="Calibri"/>
              </a:rPr>
              <a:t> Spotify </a:t>
            </a:r>
            <a:r>
              <a:rPr lang="en-US" sz="2200" dirty="0" err="1">
                <a:cs typeface="Calibri"/>
              </a:rPr>
              <a:t>dainų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duomenų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rinkinys</a:t>
            </a:r>
            <a:r>
              <a:rPr lang="en-US" sz="22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329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03E598-5F80-25C4-86DC-93240AF8C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sz="2600" dirty="0">
                <a:latin typeface="Calibri"/>
                <a:cs typeface="Calibri Light"/>
              </a:rPr>
              <a:t>Sprendimų medžio rezultatai testavimo aibei</a:t>
            </a:r>
            <a:endParaRPr lang="en-US" sz="2600" dirty="0">
              <a:latin typeface="Calibri"/>
              <a:cs typeface="Calibri Light"/>
            </a:endParaRPr>
          </a:p>
        </p:txBody>
      </p:sp>
      <p:graphicFrame>
        <p:nvGraphicFramePr>
          <p:cNvPr id="4" name="Lentelė 3">
            <a:extLst>
              <a:ext uri="{FF2B5EF4-FFF2-40B4-BE49-F238E27FC236}">
                <a16:creationId xmlns:a16="http://schemas.microsoft.com/office/drawing/2014/main" id="{824C7C4C-76ED-7524-97E4-FF0F6980D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557882"/>
              </p:ext>
            </p:extLst>
          </p:nvPr>
        </p:nvGraphicFramePr>
        <p:xfrm>
          <a:off x="698154" y="3101009"/>
          <a:ext cx="3617995" cy="146232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59725">
                  <a:extLst>
                    <a:ext uri="{9D8B030D-6E8A-4147-A177-3AD203B41FA5}">
                      <a16:colId xmlns:a16="http://schemas.microsoft.com/office/drawing/2014/main" val="3672081544"/>
                    </a:ext>
                  </a:extLst>
                </a:gridCol>
                <a:gridCol w="1229135">
                  <a:extLst>
                    <a:ext uri="{9D8B030D-6E8A-4147-A177-3AD203B41FA5}">
                      <a16:colId xmlns:a16="http://schemas.microsoft.com/office/drawing/2014/main" val="2222812279"/>
                    </a:ext>
                  </a:extLst>
                </a:gridCol>
                <a:gridCol w="1229135">
                  <a:extLst>
                    <a:ext uri="{9D8B030D-6E8A-4147-A177-3AD203B41FA5}">
                      <a16:colId xmlns:a16="http://schemas.microsoft.com/office/drawing/2014/main" val="3232240079"/>
                    </a:ext>
                  </a:extLst>
                </a:gridCol>
              </a:tblGrid>
              <a:tr h="4347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dirty="0">
                          <a:effectLst/>
                        </a:rPr>
                        <a:t> 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Prognozuotos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22" marR="75422" marT="37711" marB="37711" anchor="ctr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766052"/>
                  </a:ext>
                </a:extLst>
              </a:tr>
              <a:tr h="39043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Tikros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22" marR="75422" marT="37711" marB="377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18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2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extLst>
                  <a:ext uri="{0D108BD9-81ED-4DB2-BD59-A6C34878D82A}">
                    <a16:rowId xmlns:a16="http://schemas.microsoft.com/office/drawing/2014/main" val="1518117979"/>
                  </a:ext>
                </a:extLst>
              </a:tr>
              <a:tr h="606900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dirty="0">
                          <a:effectLst/>
                        </a:rPr>
                        <a:t>1</a:t>
                      </a:r>
                      <a:r>
                        <a:rPr lang="lt-LT" sz="2500" dirty="0">
                          <a:effectLst/>
                        </a:rPr>
                        <a:t>4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extLst>
                  <a:ext uri="{0D108BD9-81ED-4DB2-BD59-A6C34878D82A}">
                    <a16:rowId xmlns:a16="http://schemas.microsoft.com/office/drawing/2014/main" val="1940669944"/>
                  </a:ext>
                </a:extLst>
              </a:tr>
            </a:tbl>
          </a:graphicData>
        </a:graphic>
      </p:graphicFrame>
      <p:pic>
        <p:nvPicPr>
          <p:cNvPr id="12" name="Turinio vietos rezervavimo ženklas 11">
            <a:extLst>
              <a:ext uri="{FF2B5EF4-FFF2-40B4-BE49-F238E27FC236}">
                <a16:creationId xmlns:a16="http://schemas.microsoft.com/office/drawing/2014/main" id="{7E5ECD6B-64CB-8A0D-67EF-394131523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184" y="1700627"/>
            <a:ext cx="6611616" cy="4351338"/>
          </a:xfrm>
        </p:spPr>
      </p:pic>
    </p:spTree>
    <p:extLst>
      <p:ext uri="{BB962C8B-B14F-4D97-AF65-F5344CB8AC3E}">
        <p14:creationId xmlns:p14="http://schemas.microsoft.com/office/powerpoint/2010/main" val="3374173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FCF41A27-2D57-DBFF-FC40-763573780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184" y="1690688"/>
            <a:ext cx="6611616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D259503-CD17-CEEC-4C85-BAFE6060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sz="2600" dirty="0">
                <a:latin typeface="Calibri"/>
                <a:cs typeface="Calibri Light"/>
              </a:rPr>
              <a:t>Atsitiktinio miško rezultatai testavimo aibei</a:t>
            </a:r>
            <a:endParaRPr lang="en-US" sz="2600" dirty="0">
              <a:latin typeface="Calibri"/>
              <a:cs typeface="Calibri Light"/>
            </a:endParaRPr>
          </a:p>
        </p:txBody>
      </p:sp>
      <p:graphicFrame>
        <p:nvGraphicFramePr>
          <p:cNvPr id="2" name="Lentelė 1">
            <a:extLst>
              <a:ext uri="{FF2B5EF4-FFF2-40B4-BE49-F238E27FC236}">
                <a16:creationId xmlns:a16="http://schemas.microsoft.com/office/drawing/2014/main" id="{9E6C467F-900A-5F64-509E-4A8375A1B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511686"/>
              </p:ext>
            </p:extLst>
          </p:nvPr>
        </p:nvGraphicFramePr>
        <p:xfrm>
          <a:off x="698154" y="3101009"/>
          <a:ext cx="3617995" cy="146232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59725">
                  <a:extLst>
                    <a:ext uri="{9D8B030D-6E8A-4147-A177-3AD203B41FA5}">
                      <a16:colId xmlns:a16="http://schemas.microsoft.com/office/drawing/2014/main" val="3672081544"/>
                    </a:ext>
                  </a:extLst>
                </a:gridCol>
                <a:gridCol w="1229135">
                  <a:extLst>
                    <a:ext uri="{9D8B030D-6E8A-4147-A177-3AD203B41FA5}">
                      <a16:colId xmlns:a16="http://schemas.microsoft.com/office/drawing/2014/main" val="2222812279"/>
                    </a:ext>
                  </a:extLst>
                </a:gridCol>
                <a:gridCol w="1229135">
                  <a:extLst>
                    <a:ext uri="{9D8B030D-6E8A-4147-A177-3AD203B41FA5}">
                      <a16:colId xmlns:a16="http://schemas.microsoft.com/office/drawing/2014/main" val="3232240079"/>
                    </a:ext>
                  </a:extLst>
                </a:gridCol>
              </a:tblGrid>
              <a:tr h="4347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dirty="0">
                          <a:effectLst/>
                        </a:rPr>
                        <a:t> 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Prognozuotos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22" marR="75422" marT="37711" marB="37711" anchor="ctr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766052"/>
                  </a:ext>
                </a:extLst>
              </a:tr>
              <a:tr h="39043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Tikros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22" marR="75422" marT="37711" marB="3771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18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>
                          <a:effectLst/>
                        </a:rPr>
                        <a:t>2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extLst>
                  <a:ext uri="{0D108BD9-81ED-4DB2-BD59-A6C34878D82A}">
                    <a16:rowId xmlns:a16="http://schemas.microsoft.com/office/drawing/2014/main" val="1518117979"/>
                  </a:ext>
                </a:extLst>
              </a:tr>
              <a:tr h="606900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2500" dirty="0">
                          <a:effectLst/>
                        </a:rPr>
                        <a:t>19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172" marR="156172" marT="0" marB="0" anchor="ctr"/>
                </a:tc>
                <a:extLst>
                  <a:ext uri="{0D108BD9-81ED-4DB2-BD59-A6C34878D82A}">
                    <a16:rowId xmlns:a16="http://schemas.microsoft.com/office/drawing/2014/main" val="1940669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846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F4769F1-AC1F-3B41-FF42-C5112053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FC6C2956-79D9-01DF-53D8-EAE91A1F5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lt-LT" sz="2200" dirty="0"/>
          </a:p>
          <a:p>
            <a:pPr marL="0" indent="0">
              <a:buNone/>
            </a:pPr>
            <a:r>
              <a:rPr lang="lt-LT" sz="2200" dirty="0"/>
              <a:t> </a:t>
            </a:r>
          </a:p>
          <a:p>
            <a:endParaRPr lang="lt-LT" sz="2200" dirty="0"/>
          </a:p>
          <a:p>
            <a:r>
              <a:rPr lang="lt-LT" sz="2200" dirty="0"/>
              <a:t>Pastebėta, kad blogai klasifikuotos dainos yra riboje tarp dviejų klasterių PCA metodu iki </a:t>
            </a:r>
            <a:r>
              <a:rPr lang="lt-LT" sz="2200" dirty="0" err="1"/>
              <a:t>dim</a:t>
            </a:r>
            <a:r>
              <a:rPr lang="lt-LT" sz="2200" dirty="0"/>
              <a:t>=2 sumažintoje erdvėje. Kai kurios dainos blogai klasifikuojamos visų trijų klasifikatorių.</a:t>
            </a:r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1569575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0A25-DA89-10C4-39AF-80DACB3B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err="1">
                <a:latin typeface="Calibri"/>
                <a:cs typeface="Calibri"/>
              </a:rPr>
              <a:t>Išvados</a:t>
            </a:r>
            <a:endParaRPr lang="en-US" sz="2600" dirty="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C48FF-E93E-E16D-55BF-B14E1FF52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90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lt-LT" sz="2200" dirty="0">
              <a:cs typeface="Calibri"/>
            </a:endParaRPr>
          </a:p>
          <a:p>
            <a:r>
              <a:rPr lang="lt-LT" sz="2200" dirty="0">
                <a:cs typeface="Calibri"/>
              </a:rPr>
              <a:t>Geriausi klasifikavimo rezultatai gauti naudojant atsitiktinio miško klasifikatorių. Metodas pasižymi ilgai trunkančia apmokymo trukme, tačiau šiuo atveju turima nesudėtinga duomenų aibė.</a:t>
            </a:r>
          </a:p>
          <a:p>
            <a:endParaRPr lang="lt-LT" sz="2200" dirty="0">
              <a:cs typeface="Calibri"/>
            </a:endParaRPr>
          </a:p>
          <a:p>
            <a:r>
              <a:rPr lang="lt-LT" sz="2200" dirty="0">
                <a:cs typeface="Calibri"/>
              </a:rPr>
              <a:t>Beveik tokie patys geri rezultatai gauti naudojant naivų </a:t>
            </a:r>
            <a:r>
              <a:rPr lang="lt-LT" sz="2200" dirty="0" err="1">
                <a:cs typeface="Calibri"/>
              </a:rPr>
              <a:t>Bajeso</a:t>
            </a:r>
            <a:r>
              <a:rPr lang="lt-LT" sz="2200" dirty="0">
                <a:cs typeface="Calibri"/>
              </a:rPr>
              <a:t> klasifikatorių. Šio klasifikatoriaus prielaidos yra visai natūralios turimoje duomenų aibėje. Modelis pasižymi aukštu mokymosi ir prognozavimo greičiu.</a:t>
            </a:r>
          </a:p>
          <a:p>
            <a:endParaRPr lang="lt-LT" sz="2200" dirty="0">
              <a:cs typeface="Calibri"/>
            </a:endParaRPr>
          </a:p>
          <a:p>
            <a:r>
              <a:rPr lang="lt-LT" sz="2200" dirty="0">
                <a:cs typeface="Calibri"/>
              </a:rPr>
              <a:t>Prasčiausi rezultatai gauti naudojant sprendimų medį. </a:t>
            </a:r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72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23540A-522D-8D1B-A455-3553FB6E121F}"/>
              </a:ext>
            </a:extLst>
          </p:cNvPr>
          <p:cNvSpPr txBox="1"/>
          <p:nvPr/>
        </p:nvSpPr>
        <p:spPr>
          <a:xfrm>
            <a:off x="742912" y="1859339"/>
            <a:ext cx="3698723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 err="1">
                <a:cs typeface="Calibri"/>
              </a:rPr>
              <a:t>Požymių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matavimo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skalės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suvienodintos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standartizuojant</a:t>
            </a:r>
            <a:r>
              <a:rPr lang="en-US" sz="2200" dirty="0">
                <a:cs typeface="Calibri"/>
              </a:rPr>
              <a:t>.</a:t>
            </a:r>
            <a:endParaRPr lang="lt-LT" sz="2200" dirty="0">
              <a:cs typeface="Calibri"/>
            </a:endParaRPr>
          </a:p>
          <a:p>
            <a:endParaRPr lang="lt-LT" sz="2200" dirty="0">
              <a:cs typeface="Calibri"/>
            </a:endParaRPr>
          </a:p>
          <a:p>
            <a:endParaRPr lang="lt-LT" sz="2200" dirty="0">
              <a:cs typeface="Calibri"/>
            </a:endParaRPr>
          </a:p>
          <a:p>
            <a:r>
              <a:rPr lang="lt-LT" sz="2200" dirty="0">
                <a:cs typeface="Calibri"/>
              </a:rPr>
              <a:t>Šiai vizualizacijai dimensija sumažinta iki </a:t>
            </a:r>
            <a:r>
              <a:rPr lang="lt-LT" sz="2200" dirty="0" err="1">
                <a:cs typeface="Calibri"/>
              </a:rPr>
              <a:t>dim</a:t>
            </a:r>
            <a:r>
              <a:rPr lang="lt-LT" sz="2200" dirty="0">
                <a:cs typeface="Calibri"/>
              </a:rPr>
              <a:t>=2 naudojant PCA.</a:t>
            </a:r>
            <a:endParaRPr lang="en-US" sz="2200" dirty="0">
              <a:cs typeface="Calibri"/>
            </a:endParaRPr>
          </a:p>
          <a:p>
            <a:endParaRPr lang="en-US" sz="2200" dirty="0">
              <a:cs typeface="Calibri"/>
            </a:endParaRPr>
          </a:p>
        </p:txBody>
      </p:sp>
      <p:pic>
        <p:nvPicPr>
          <p:cNvPr id="7" name="Turinio vietos rezervavimo ženklas 6">
            <a:extLst>
              <a:ext uri="{FF2B5EF4-FFF2-40B4-BE49-F238E27FC236}">
                <a16:creationId xmlns:a16="http://schemas.microsoft.com/office/drawing/2014/main" id="{BC8A1314-1085-BDA1-A655-28AFA1570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202" y="1488849"/>
            <a:ext cx="5992911" cy="3880302"/>
          </a:xfrm>
        </p:spPr>
      </p:pic>
    </p:spTree>
    <p:extLst>
      <p:ext uri="{BB962C8B-B14F-4D97-AF65-F5344CB8AC3E}">
        <p14:creationId xmlns:p14="http://schemas.microsoft.com/office/powerpoint/2010/main" val="220518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B1B3-AE4A-F979-1557-7E41C1D1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2600" dirty="0">
                <a:latin typeface="Calibri"/>
                <a:cs typeface="Calibri Light"/>
              </a:rPr>
              <a:t>Naivus </a:t>
            </a:r>
            <a:r>
              <a:rPr lang="lt-LT" sz="2600" dirty="0" err="1">
                <a:latin typeface="Calibri"/>
                <a:cs typeface="Calibri Light"/>
              </a:rPr>
              <a:t>Bajeso</a:t>
            </a:r>
            <a:r>
              <a:rPr lang="lt-LT" sz="2600" dirty="0">
                <a:latin typeface="Calibri"/>
                <a:cs typeface="Calibri Light"/>
              </a:rPr>
              <a:t> klasifikatorius</a:t>
            </a:r>
            <a:endParaRPr lang="en-US" sz="2600" dirty="0">
              <a:latin typeface="Calibri"/>
              <a:cs typeface="Calibri"/>
            </a:endParaRPr>
          </a:p>
        </p:txBody>
      </p:sp>
      <p:sp>
        <p:nvSpPr>
          <p:cNvPr id="5" name="Turinio vietos rezervavimo ženklas 4">
            <a:extLst>
              <a:ext uri="{FF2B5EF4-FFF2-40B4-BE49-F238E27FC236}">
                <a16:creationId xmlns:a16="http://schemas.microsoft.com/office/drawing/2014/main" id="{8DD4888A-5461-EE76-D133-3D6C82247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lt-L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t-L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Optimalus požymių rinkiniai rasti naudojant kryžminę validaciją. </a:t>
            </a:r>
          </a:p>
          <a:p>
            <a:r>
              <a:rPr lang="lt-LT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Naivus </a:t>
            </a:r>
            <a:r>
              <a:rPr lang="lt-LT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Bajeso</a:t>
            </a:r>
            <a:r>
              <a:rPr lang="lt-LT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metodas neturi parametrų, kuriuos reiktų parinkti.</a:t>
            </a:r>
            <a:endParaRPr lang="lt-L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Požymiai atrinkti godžiu algoritmu kiekviename žingsnyje šalinant tuo metu blogiausią požymį. Iš viso pašalintų požymių dalis </a:t>
            </a:r>
            <a:r>
              <a:rPr lang="lt-LT" sz="2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n_features_to_select</a:t>
            </a:r>
            <a:r>
              <a:rPr lang="lt-LT" sz="2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naudota kaip modelio parametras, kurio optimalios reikšmės ieškotas kryžminės validacijos būdu.</a:t>
            </a:r>
          </a:p>
          <a:p>
            <a:pPr marL="0" indent="0">
              <a:buNone/>
            </a:pPr>
            <a:endParaRPr lang="lt-L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35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AB3BB16-A87C-0CC2-B60C-856F9E6B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3B3FE02C-7E34-F9DF-BEA2-37ABEB8A3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lt-LT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lt-LT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Paryškinta – kryžmine validacija rasta optimali parametro reikšmė modeliui.</a:t>
            </a:r>
            <a:endParaRPr lang="lt-L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lt-LT" sz="2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n_features_to_select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={0.2,0.4,</a:t>
            </a:r>
            <a:r>
              <a:rPr lang="lt-LT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0.6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,0.8,1.0}.</a:t>
            </a:r>
          </a:p>
          <a:p>
            <a:endParaRPr lang="lt-L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lt-LT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Toks gautas rezultatas yra natūralus, nes naivus </a:t>
            </a:r>
            <a:r>
              <a:rPr lang="lt-LT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Bajeso</a:t>
            </a:r>
            <a:r>
              <a:rPr lang="lt-LT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 klasifikatorius priskiria vienodą svarbą visiems (ir mažiau informatyviems) požymiams.</a:t>
            </a:r>
          </a:p>
          <a:p>
            <a:r>
              <a:rPr lang="lt-LT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Optimaliam klasifikatoriui nenaudojami požymiai „Tempo“, „</a:t>
            </a:r>
            <a:r>
              <a:rPr lang="lt-LT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Energy</a:t>
            </a:r>
            <a:r>
              <a:rPr lang="lt-LT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“, „</a:t>
            </a:r>
            <a:r>
              <a:rPr lang="lt-LT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Liveness</a:t>
            </a:r>
            <a:r>
              <a:rPr lang="lt-LT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“, „</a:t>
            </a:r>
            <a:r>
              <a:rPr lang="lt-LT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Valance</a:t>
            </a:r>
            <a:r>
              <a:rPr lang="lt-LT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“.</a:t>
            </a:r>
            <a:endParaRPr lang="LID4096" sz="2200" dirty="0"/>
          </a:p>
          <a:p>
            <a:pPr marL="0" indent="0">
              <a:buNone/>
            </a:pPr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19436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2611-0AC8-2214-BAA7-DAE24E82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2600" dirty="0">
                <a:latin typeface="Calibri"/>
                <a:cs typeface="Calibri Light"/>
              </a:rPr>
              <a:t>Sprendimų medžio klasifikatorius</a:t>
            </a:r>
            <a:endParaRPr lang="en-US" sz="2600" dirty="0">
              <a:latin typeface="Calibri"/>
              <a:cs typeface="Calibri"/>
            </a:endParaRPr>
          </a:p>
        </p:txBody>
      </p:sp>
      <p:sp>
        <p:nvSpPr>
          <p:cNvPr id="6" name="Turinio vietos rezervavimo ženklas 5">
            <a:extLst>
              <a:ext uri="{FF2B5EF4-FFF2-40B4-BE49-F238E27FC236}">
                <a16:creationId xmlns:a16="http://schemas.microsoft.com/office/drawing/2014/main" id="{3E240156-213E-C0BE-002E-6A23B9C87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lt-LT" sz="2200" dirty="0"/>
          </a:p>
          <a:p>
            <a:endParaRPr lang="lt-LT" sz="2200" dirty="0"/>
          </a:p>
          <a:p>
            <a:pPr marL="0" indent="0">
              <a:buNone/>
            </a:pPr>
            <a:endParaRPr lang="lt-LT" sz="2200" dirty="0"/>
          </a:p>
          <a:p>
            <a:r>
              <a:rPr lang="lt-LT" sz="2200" dirty="0"/>
              <a:t>Kadangi sprendimų medžiai požymį naudoja konstruoti sprendimų mazgui tik jeigu jis gerai atskiria klases (atlieka savaiminį požymių atrinkimą), todėl nesitikima gauti rezultatų pagerėjimo atrenkant požymių poaibį. </a:t>
            </a:r>
          </a:p>
          <a:p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405515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79F229D-66CA-125E-7766-30A53762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50F8F69F-13AC-746F-75D9-812E99C7E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60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lt-LT" sz="22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max_depth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={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4,</a:t>
            </a:r>
            <a:r>
              <a:rPr lang="lt-LT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,6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endParaRPr lang="lt-L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min_samples_split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={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2,</a:t>
            </a: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n_features_to_select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={0.6,0.8,</a:t>
            </a: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endParaRPr lang="lt-LT" sz="2200" dirty="0"/>
          </a:p>
          <a:p>
            <a:r>
              <a:rPr lang="lt-LT" sz="2200" dirty="0"/>
              <a:t>Fiksavus kitų parametrų reikšmes, bet naudojant mažesnes </a:t>
            </a:r>
            <a:r>
              <a:rPr lang="lt-LT" sz="2200" i="1" dirty="0" err="1"/>
              <a:t>n_features_to_select</a:t>
            </a:r>
            <a:r>
              <a:rPr lang="lt-LT" sz="2200" i="1" dirty="0"/>
              <a:t> </a:t>
            </a:r>
            <a:r>
              <a:rPr lang="lt-LT" sz="2200" dirty="0"/>
              <a:t>reikšmes dažniausiai gauti prastesni rezultatai lyginant su didesne požymių aibe. Tiesa, šie skirtumai maži.</a:t>
            </a:r>
          </a:p>
          <a:p>
            <a:r>
              <a:rPr lang="lt-LT" sz="2200" dirty="0"/>
              <a:t>Parinkus optimalius parametrus stipriai pagerintas vidutinis kryžminės validacijos tikslumas lyginant su numatytaisiais parametrais.</a:t>
            </a:r>
          </a:p>
          <a:p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135766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E737-42F5-7EF3-1F0B-3624637B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2600" dirty="0">
                <a:latin typeface="Calibri"/>
                <a:cs typeface="Calibri Light"/>
              </a:rPr>
              <a:t>Atsitiktinio miško klasifikatorius</a:t>
            </a:r>
            <a:endParaRPr lang="en-US" sz="2600" dirty="0">
              <a:latin typeface="Calibri"/>
              <a:cs typeface="Calibri Light"/>
            </a:endParaRPr>
          </a:p>
        </p:txBody>
      </p:sp>
      <p:sp>
        <p:nvSpPr>
          <p:cNvPr id="5" name="Turinio vietos rezervavimo ženklas 4">
            <a:extLst>
              <a:ext uri="{FF2B5EF4-FFF2-40B4-BE49-F238E27FC236}">
                <a16:creationId xmlns:a16="http://schemas.microsoft.com/office/drawing/2014/main" id="{BAD2A03C-6F58-C299-5ADF-E658C3D30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lt-LT" sz="2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t-LT" sz="2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lt-LT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Dėl atsitiktinumo atsitiktinio mokymo procese, kiekvieną kartą galima gauti kitą optimalių parametrų rinkinį, todėl prasmingą kalbėti tik apie geriausius parametrus fiksavus tam tikrą </a:t>
            </a:r>
            <a:r>
              <a:rPr lang="lt-LT" sz="2200" i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random_state</a:t>
            </a:r>
            <a:r>
              <a:rPr lang="lt-LT" sz="2200" i="1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lt-LT" sz="2200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lt-LT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Kadangi metodas paremtas sprendimų medžiais, nesitikima gauti didėlės požymių šalinimo įtakos.</a:t>
            </a:r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1754558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15CE4C6-7517-4BA6-7CBE-8B54ED22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74B0528C-366C-F883-4141-A8CEFA170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lt-LT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lt-LT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n_estimators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={</a:t>
            </a:r>
            <a:r>
              <a:rPr lang="lt-LT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,50,</a:t>
            </a:r>
            <a:r>
              <a:rPr lang="lt-LT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</a:p>
          <a:p>
            <a:r>
              <a:rPr lang="lt-LT" sz="2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max_features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={</a:t>
            </a:r>
            <a:r>
              <a:rPr lang="lt-LT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,3,4},</a:t>
            </a:r>
          </a:p>
          <a:p>
            <a:r>
              <a:rPr lang="lt-LT" sz="2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min_samples_split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={</a:t>
            </a:r>
            <a:r>
              <a:rPr lang="lt-LT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,5,10,</a:t>
            </a:r>
            <a:r>
              <a:rPr lang="lt-LT" sz="2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</a:p>
          <a:p>
            <a:r>
              <a:rPr lang="lt-LT" sz="2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n_features_to_select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={0.8,0.9,</a:t>
            </a:r>
            <a:r>
              <a:rPr lang="lt-LT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</a:t>
            </a:r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endParaRPr lang="lt-LT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lt-L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Tiek pats optimalus parametrų rinkinys, tiek su juo gautas vidutinis kryžminės validacijos tikslumas tik minimaliai skyrėsi nuo numatytųjų parametrų rezultatų.</a:t>
            </a:r>
          </a:p>
          <a:p>
            <a:endParaRPr lang="lt-LT" sz="2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325657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752</Words>
  <Application>Microsoft Office PowerPoint</Application>
  <PresentationFormat>Plačiaekranė</PresentationFormat>
  <Paragraphs>194</Paragraphs>
  <Slides>23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tema</vt:lpstr>
      <vt:lpstr>Dimensijos mažinimas klasifikavime</vt:lpstr>
      <vt:lpstr>Naudoti duomenys</vt:lpstr>
      <vt:lpstr>„PowerPoint“ pateiktis</vt:lpstr>
      <vt:lpstr>Naivus Bajeso klasifikatorius</vt:lpstr>
      <vt:lpstr>„PowerPoint“ pateiktis</vt:lpstr>
      <vt:lpstr>Sprendimų medžio klasifikatorius</vt:lpstr>
      <vt:lpstr>„PowerPoint“ pateiktis</vt:lpstr>
      <vt:lpstr>Atsitiktinio miško klasifikatorius</vt:lpstr>
      <vt:lpstr>„PowerPoint“ pateiktis</vt:lpstr>
      <vt:lpstr>„PowerPoint“ pateiktis</vt:lpstr>
      <vt:lpstr>Modelių palyginimas: tikslumas naudojant kryžminę validaciją</vt:lpstr>
      <vt:lpstr>„PowerPoint“ pateiktis</vt:lpstr>
      <vt:lpstr>Modelių palyginimas: ROC naudojant validacijos aibę</vt:lpstr>
      <vt:lpstr>Modelių palyginimas: kokybės matai naudojant validacijos aibę</vt:lpstr>
      <vt:lpstr>„PowerPoint“ pateiktis</vt:lpstr>
      <vt:lpstr>Modelių palyginimas: dimensijos mažinimo algoritmai</vt:lpstr>
      <vt:lpstr>„PowerPoint“ pateiktis</vt:lpstr>
      <vt:lpstr>„PowerPoint“ pateiktis</vt:lpstr>
      <vt:lpstr>Naivus Bajeso rezultatai testavimo aibei</vt:lpstr>
      <vt:lpstr>Sprendimų medžio rezultatai testavimo aibei</vt:lpstr>
      <vt:lpstr>Atsitiktinio miško rezultatai testavimo aibei</vt:lpstr>
      <vt:lpstr>„PowerPoint“ pateiktis</vt:lpstr>
      <vt:lpstr>Išvados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Dovydas Martinkus</cp:lastModifiedBy>
  <cp:revision>323</cp:revision>
  <dcterms:created xsi:type="dcterms:W3CDTF">2022-04-21T15:06:05Z</dcterms:created>
  <dcterms:modified xsi:type="dcterms:W3CDTF">2022-05-25T18:12:30Z</dcterms:modified>
</cp:coreProperties>
</file>