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257" r:id="rId3"/>
    <p:sldId id="291" r:id="rId4"/>
    <p:sldId id="289" r:id="rId5"/>
    <p:sldId id="292" r:id="rId6"/>
    <p:sldId id="264" r:id="rId7"/>
    <p:sldId id="281" r:id="rId8"/>
    <p:sldId id="290" r:id="rId9"/>
    <p:sldId id="265" r:id="rId10"/>
    <p:sldId id="293" r:id="rId11"/>
    <p:sldId id="284" r:id="rId12"/>
    <p:sldId id="266" r:id="rId13"/>
    <p:sldId id="269" r:id="rId14"/>
    <p:sldId id="297" r:id="rId15"/>
    <p:sldId id="296" r:id="rId16"/>
    <p:sldId id="295" r:id="rId17"/>
    <p:sldId id="298" r:id="rId18"/>
    <p:sldId id="294" r:id="rId19"/>
    <p:sldId id="283" r:id="rId20"/>
    <p:sldId id="277" r:id="rId21"/>
    <p:sldId id="304" r:id="rId22"/>
    <p:sldId id="276" r:id="rId23"/>
    <p:sldId id="287" r:id="rId24"/>
    <p:sldId id="301" r:id="rId25"/>
    <p:sldId id="302" r:id="rId26"/>
    <p:sldId id="306" r:id="rId27"/>
    <p:sldId id="274" r:id="rId28"/>
    <p:sldId id="299" r:id="rId29"/>
    <p:sldId id="303" r:id="rId30"/>
    <p:sldId id="305" r:id="rId31"/>
    <p:sldId id="261" r:id="rId32"/>
    <p:sldId id="286" r:id="rId33"/>
    <p:sldId id="300" r:id="rId34"/>
    <p:sldId id="288" r:id="rId35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Vidutinis stilius 2 – paryškinima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Vidutinis stiliu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Vidutinis stilius 2 – paryškinima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Be stiliaus, be tinklelio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286" autoAdjust="0"/>
    <p:restoredTop sz="93557" autoAdjust="0"/>
  </p:normalViewPr>
  <p:slideViewPr>
    <p:cSldViewPr snapToGrid="0">
      <p:cViewPr>
        <p:scale>
          <a:sx n="60" d="100"/>
          <a:sy n="60" d="100"/>
        </p:scale>
        <p:origin x="78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ntraštės vietos rezervavimo ženklas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3" name="Datos vietos rezervavimo ženklas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0F2426-9901-4963-82B6-69C828CA2295}" type="datetimeFigureOut">
              <a:rPr lang="LID4096" smtClean="0"/>
              <a:t>03/11/2022</a:t>
            </a:fld>
            <a:endParaRPr lang="LID4096"/>
          </a:p>
        </p:txBody>
      </p:sp>
      <p:sp>
        <p:nvSpPr>
          <p:cNvPr id="4" name="Skaidrės vaizdo vietos rezervavimo ženkla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ID4096"/>
          </a:p>
        </p:txBody>
      </p:sp>
      <p:sp>
        <p:nvSpPr>
          <p:cNvPr id="5" name="Pastabų vietos rezervavimo ženkl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lt-LT"/>
              <a:t>Spustelėkite, kad galėtumėte redaguoti šablono teksto stilius</a:t>
            </a:r>
          </a:p>
          <a:p>
            <a:pPr lvl="1"/>
            <a:r>
              <a:rPr lang="lt-LT"/>
              <a:t>Antras lygis</a:t>
            </a:r>
          </a:p>
          <a:p>
            <a:pPr lvl="2"/>
            <a:r>
              <a:rPr lang="lt-LT"/>
              <a:t>Trečias lygis</a:t>
            </a:r>
          </a:p>
          <a:p>
            <a:pPr lvl="3"/>
            <a:r>
              <a:rPr lang="lt-LT"/>
              <a:t>Ketvirtas lygis</a:t>
            </a:r>
          </a:p>
          <a:p>
            <a:pPr lvl="4"/>
            <a:r>
              <a:rPr lang="lt-LT"/>
              <a:t>Penktas lygis</a:t>
            </a:r>
            <a:endParaRPr lang="LID4096"/>
          </a:p>
        </p:txBody>
      </p:sp>
      <p:sp>
        <p:nvSpPr>
          <p:cNvPr id="6" name="Poraštės vietos rezervavimo ženklas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7" name="Skaidrės numerio vietos rezervavimo ženklas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B978DA-A431-4C1B-89E1-3C8FD2BA2B0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9504078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kaidrės vaizdo vietos rezervavimo ženkla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astabų vietos rezervavimo ženkl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kaidrės numerio vietos rezervavimo ženklas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B978DA-A431-4C1B-89E1-3C8FD2BA2B05}" type="slidenum">
              <a:rPr lang="LID4096" smtClean="0"/>
              <a:t>13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289552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Pavadinimo skaidr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0EB99976-E5EF-42E5-90F4-D98E5EDDDF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lt-LT"/>
              <a:t>Spustelėję redaguokite stilių</a:t>
            </a:r>
            <a:endParaRPr lang="LID4096"/>
          </a:p>
        </p:txBody>
      </p:sp>
      <p:sp>
        <p:nvSpPr>
          <p:cNvPr id="3" name="Antrinis pavadinimas 2">
            <a:extLst>
              <a:ext uri="{FF2B5EF4-FFF2-40B4-BE49-F238E27FC236}">
                <a16:creationId xmlns:a16="http://schemas.microsoft.com/office/drawing/2014/main" id="{4D5A4A4F-3275-48FC-9C04-BCCB9CEF0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lt-LT"/>
              <a:t>Spustelėkite norėdami redaguoti šablono paantraštės stilių</a:t>
            </a:r>
            <a:endParaRPr lang="LID4096"/>
          </a:p>
        </p:txBody>
      </p:sp>
      <p:sp>
        <p:nvSpPr>
          <p:cNvPr id="4" name="Datos vietos rezervavimo ženklas 3">
            <a:extLst>
              <a:ext uri="{FF2B5EF4-FFF2-40B4-BE49-F238E27FC236}">
                <a16:creationId xmlns:a16="http://schemas.microsoft.com/office/drawing/2014/main" id="{2F006B39-7775-4BEC-B2BF-38AA13BC0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F3DC-CA68-4E54-A1ED-E87862D347A6}" type="datetimeFigureOut">
              <a:rPr lang="LID4096" smtClean="0"/>
              <a:t>03/11/2022</a:t>
            </a:fld>
            <a:endParaRPr lang="LID4096"/>
          </a:p>
        </p:txBody>
      </p:sp>
      <p:sp>
        <p:nvSpPr>
          <p:cNvPr id="5" name="Poraštės vietos rezervavimo ženklas 4">
            <a:extLst>
              <a:ext uri="{FF2B5EF4-FFF2-40B4-BE49-F238E27FC236}">
                <a16:creationId xmlns:a16="http://schemas.microsoft.com/office/drawing/2014/main" id="{82BFF61C-0CDB-431B-B7B8-5E2A24CE1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kaidrės numerio vietos rezervavimo ženklas 5">
            <a:extLst>
              <a:ext uri="{FF2B5EF4-FFF2-40B4-BE49-F238E27FC236}">
                <a16:creationId xmlns:a16="http://schemas.microsoft.com/office/drawing/2014/main" id="{255DBE3B-AC3D-49DF-9C12-DA6466667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96279-38EC-48DC-99B6-750CEF8EAB4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13085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Pavadinimas ir vertikalus teks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3DA9107D-EA80-4C01-B46F-8FC0B2956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/>
              <a:t>Spustelėję redaguokite stilių</a:t>
            </a:r>
            <a:endParaRPr lang="LID4096"/>
          </a:p>
        </p:txBody>
      </p:sp>
      <p:sp>
        <p:nvSpPr>
          <p:cNvPr id="3" name="Vertikalaus teksto vietos rezervavimo ženklas 2">
            <a:extLst>
              <a:ext uri="{FF2B5EF4-FFF2-40B4-BE49-F238E27FC236}">
                <a16:creationId xmlns:a16="http://schemas.microsoft.com/office/drawing/2014/main" id="{6F73C912-55DB-4DD6-958C-F365902032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lt-LT"/>
              <a:t>Spustelėkite, kad galėtumėte redaguoti šablono teksto stilius</a:t>
            </a:r>
          </a:p>
          <a:p>
            <a:pPr lvl="1"/>
            <a:r>
              <a:rPr lang="lt-LT"/>
              <a:t>Antras lygis</a:t>
            </a:r>
          </a:p>
          <a:p>
            <a:pPr lvl="2"/>
            <a:r>
              <a:rPr lang="lt-LT"/>
              <a:t>Trečias lygis</a:t>
            </a:r>
          </a:p>
          <a:p>
            <a:pPr lvl="3"/>
            <a:r>
              <a:rPr lang="lt-LT"/>
              <a:t>Ketvirtas lygis</a:t>
            </a:r>
          </a:p>
          <a:p>
            <a:pPr lvl="4"/>
            <a:r>
              <a:rPr lang="lt-LT"/>
              <a:t>Penktas lygis</a:t>
            </a:r>
            <a:endParaRPr lang="LID4096"/>
          </a:p>
        </p:txBody>
      </p:sp>
      <p:sp>
        <p:nvSpPr>
          <p:cNvPr id="4" name="Datos vietos rezervavimo ženklas 3">
            <a:extLst>
              <a:ext uri="{FF2B5EF4-FFF2-40B4-BE49-F238E27FC236}">
                <a16:creationId xmlns:a16="http://schemas.microsoft.com/office/drawing/2014/main" id="{288C0DF3-D14A-4EB8-B69C-530D33071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F3DC-CA68-4E54-A1ED-E87862D347A6}" type="datetimeFigureOut">
              <a:rPr lang="LID4096" smtClean="0"/>
              <a:t>03/11/2022</a:t>
            </a:fld>
            <a:endParaRPr lang="LID4096"/>
          </a:p>
        </p:txBody>
      </p:sp>
      <p:sp>
        <p:nvSpPr>
          <p:cNvPr id="5" name="Poraštės vietos rezervavimo ženklas 4">
            <a:extLst>
              <a:ext uri="{FF2B5EF4-FFF2-40B4-BE49-F238E27FC236}">
                <a16:creationId xmlns:a16="http://schemas.microsoft.com/office/drawing/2014/main" id="{5D0A1074-F32E-440F-ADA1-014318C57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kaidrės numerio vietos rezervavimo ženklas 5">
            <a:extLst>
              <a:ext uri="{FF2B5EF4-FFF2-40B4-BE49-F238E27FC236}">
                <a16:creationId xmlns:a16="http://schemas.microsoft.com/office/drawing/2014/main" id="{8935ECE3-0A4E-4343-B57F-18ED36822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96279-38EC-48DC-99B6-750CEF8EAB4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83265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us pavadinimas ir teks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us pavadinimas 1">
            <a:extLst>
              <a:ext uri="{FF2B5EF4-FFF2-40B4-BE49-F238E27FC236}">
                <a16:creationId xmlns:a16="http://schemas.microsoft.com/office/drawing/2014/main" id="{8052F875-4CC2-4E9A-A4E3-940B48533D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lt-LT"/>
              <a:t>Spustelėję redaguokite stilių</a:t>
            </a:r>
            <a:endParaRPr lang="LID4096"/>
          </a:p>
        </p:txBody>
      </p:sp>
      <p:sp>
        <p:nvSpPr>
          <p:cNvPr id="3" name="Vertikalaus teksto vietos rezervavimo ženklas 2">
            <a:extLst>
              <a:ext uri="{FF2B5EF4-FFF2-40B4-BE49-F238E27FC236}">
                <a16:creationId xmlns:a16="http://schemas.microsoft.com/office/drawing/2014/main" id="{54A520C2-1BCD-480D-80A1-001606C249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lt-LT"/>
              <a:t>Spustelėkite, kad galėtumėte redaguoti šablono teksto stilius</a:t>
            </a:r>
          </a:p>
          <a:p>
            <a:pPr lvl="1"/>
            <a:r>
              <a:rPr lang="lt-LT"/>
              <a:t>Antras lygis</a:t>
            </a:r>
          </a:p>
          <a:p>
            <a:pPr lvl="2"/>
            <a:r>
              <a:rPr lang="lt-LT"/>
              <a:t>Trečias lygis</a:t>
            </a:r>
          </a:p>
          <a:p>
            <a:pPr lvl="3"/>
            <a:r>
              <a:rPr lang="lt-LT"/>
              <a:t>Ketvirtas lygis</a:t>
            </a:r>
          </a:p>
          <a:p>
            <a:pPr lvl="4"/>
            <a:r>
              <a:rPr lang="lt-LT"/>
              <a:t>Penktas lygis</a:t>
            </a:r>
            <a:endParaRPr lang="LID4096"/>
          </a:p>
        </p:txBody>
      </p:sp>
      <p:sp>
        <p:nvSpPr>
          <p:cNvPr id="4" name="Datos vietos rezervavimo ženklas 3">
            <a:extLst>
              <a:ext uri="{FF2B5EF4-FFF2-40B4-BE49-F238E27FC236}">
                <a16:creationId xmlns:a16="http://schemas.microsoft.com/office/drawing/2014/main" id="{09B89081-DD26-4AC0-8DB6-B124E2D12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F3DC-CA68-4E54-A1ED-E87862D347A6}" type="datetimeFigureOut">
              <a:rPr lang="LID4096" smtClean="0"/>
              <a:t>03/11/2022</a:t>
            </a:fld>
            <a:endParaRPr lang="LID4096"/>
          </a:p>
        </p:txBody>
      </p:sp>
      <p:sp>
        <p:nvSpPr>
          <p:cNvPr id="5" name="Poraštės vietos rezervavimo ženklas 4">
            <a:extLst>
              <a:ext uri="{FF2B5EF4-FFF2-40B4-BE49-F238E27FC236}">
                <a16:creationId xmlns:a16="http://schemas.microsoft.com/office/drawing/2014/main" id="{09B5633E-C218-49B8-88EA-AAFE6B3B4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kaidrės numerio vietos rezervavimo ženklas 5">
            <a:extLst>
              <a:ext uri="{FF2B5EF4-FFF2-40B4-BE49-F238E27FC236}">
                <a16:creationId xmlns:a16="http://schemas.microsoft.com/office/drawing/2014/main" id="{0A694401-AB1D-458A-BFCD-98D0138C5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96279-38EC-48DC-99B6-750CEF8EAB4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4331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Pavadinimas ir turiny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1CEAC270-2241-4FDA-B2DC-C3B20F94D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/>
              <a:t>Spustelėję redaguokite stilių</a:t>
            </a:r>
            <a:endParaRPr lang="LID4096"/>
          </a:p>
        </p:txBody>
      </p:sp>
      <p:sp>
        <p:nvSpPr>
          <p:cNvPr id="3" name="Turinio vietos rezervavimo ženklas 2">
            <a:extLst>
              <a:ext uri="{FF2B5EF4-FFF2-40B4-BE49-F238E27FC236}">
                <a16:creationId xmlns:a16="http://schemas.microsoft.com/office/drawing/2014/main" id="{9A572836-0AFA-49AE-ABFD-E20B726452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lt-LT"/>
              <a:t>Spustelėkite, kad galėtumėte redaguoti šablono teksto stilius</a:t>
            </a:r>
          </a:p>
          <a:p>
            <a:pPr lvl="1"/>
            <a:r>
              <a:rPr lang="lt-LT"/>
              <a:t>Antras lygis</a:t>
            </a:r>
          </a:p>
          <a:p>
            <a:pPr lvl="2"/>
            <a:r>
              <a:rPr lang="lt-LT"/>
              <a:t>Trečias lygis</a:t>
            </a:r>
          </a:p>
          <a:p>
            <a:pPr lvl="3"/>
            <a:r>
              <a:rPr lang="lt-LT"/>
              <a:t>Ketvirtas lygis</a:t>
            </a:r>
          </a:p>
          <a:p>
            <a:pPr lvl="4"/>
            <a:r>
              <a:rPr lang="lt-LT"/>
              <a:t>Penktas lygis</a:t>
            </a:r>
            <a:endParaRPr lang="LID4096"/>
          </a:p>
        </p:txBody>
      </p:sp>
      <p:sp>
        <p:nvSpPr>
          <p:cNvPr id="4" name="Datos vietos rezervavimo ženklas 3">
            <a:extLst>
              <a:ext uri="{FF2B5EF4-FFF2-40B4-BE49-F238E27FC236}">
                <a16:creationId xmlns:a16="http://schemas.microsoft.com/office/drawing/2014/main" id="{560A4F59-0505-49CB-937C-6D52852E8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F3DC-CA68-4E54-A1ED-E87862D347A6}" type="datetimeFigureOut">
              <a:rPr lang="LID4096" smtClean="0"/>
              <a:t>03/11/2022</a:t>
            </a:fld>
            <a:endParaRPr lang="LID4096"/>
          </a:p>
        </p:txBody>
      </p:sp>
      <p:sp>
        <p:nvSpPr>
          <p:cNvPr id="5" name="Poraštės vietos rezervavimo ženklas 4">
            <a:extLst>
              <a:ext uri="{FF2B5EF4-FFF2-40B4-BE49-F238E27FC236}">
                <a16:creationId xmlns:a16="http://schemas.microsoft.com/office/drawing/2014/main" id="{2322510D-1628-466B-A6DA-4B786910F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kaidrės numerio vietos rezervavimo ženklas 5">
            <a:extLst>
              <a:ext uri="{FF2B5EF4-FFF2-40B4-BE49-F238E27FC236}">
                <a16:creationId xmlns:a16="http://schemas.microsoft.com/office/drawing/2014/main" id="{E473FE49-3E48-495B-9611-E0437BAA3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96279-38EC-48DC-99B6-750CEF8EAB4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52538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kcijos antrašt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1B6071BC-5E48-4EAE-80F6-A47C3441A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lt-LT"/>
              <a:t>Spustelėję redaguokite stilių</a:t>
            </a:r>
            <a:endParaRPr lang="LID4096"/>
          </a:p>
        </p:txBody>
      </p:sp>
      <p:sp>
        <p:nvSpPr>
          <p:cNvPr id="3" name="Teksto vietos rezervavimo ženklas 2">
            <a:extLst>
              <a:ext uri="{FF2B5EF4-FFF2-40B4-BE49-F238E27FC236}">
                <a16:creationId xmlns:a16="http://schemas.microsoft.com/office/drawing/2014/main" id="{02615E7E-D943-4F41-B09E-E622DEA557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lt-LT"/>
              <a:t>Spustelėkite, kad galėtumėte redaguoti šablono teksto stilius</a:t>
            </a:r>
          </a:p>
        </p:txBody>
      </p:sp>
      <p:sp>
        <p:nvSpPr>
          <p:cNvPr id="4" name="Datos vietos rezervavimo ženklas 3">
            <a:extLst>
              <a:ext uri="{FF2B5EF4-FFF2-40B4-BE49-F238E27FC236}">
                <a16:creationId xmlns:a16="http://schemas.microsoft.com/office/drawing/2014/main" id="{05C11A84-1A3A-467A-A6DF-E03E2F18F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F3DC-CA68-4E54-A1ED-E87862D347A6}" type="datetimeFigureOut">
              <a:rPr lang="LID4096" smtClean="0"/>
              <a:t>03/11/2022</a:t>
            </a:fld>
            <a:endParaRPr lang="LID4096"/>
          </a:p>
        </p:txBody>
      </p:sp>
      <p:sp>
        <p:nvSpPr>
          <p:cNvPr id="5" name="Poraštės vietos rezervavimo ženklas 4">
            <a:extLst>
              <a:ext uri="{FF2B5EF4-FFF2-40B4-BE49-F238E27FC236}">
                <a16:creationId xmlns:a16="http://schemas.microsoft.com/office/drawing/2014/main" id="{C012CD9D-C8D8-4CA3-A1E7-B1786B46E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kaidrės numerio vietos rezervavimo ženklas 5">
            <a:extLst>
              <a:ext uri="{FF2B5EF4-FFF2-40B4-BE49-F238E27FC236}">
                <a16:creationId xmlns:a16="http://schemas.microsoft.com/office/drawing/2014/main" id="{EAA1A60D-888B-429E-9105-A3AC46982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96279-38EC-48DC-99B6-750CEF8EAB4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22472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 turinia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89BE2934-385D-4F35-9A9C-C29A3D6BA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/>
              <a:t>Spustelėję redaguokite stilių</a:t>
            </a:r>
            <a:endParaRPr lang="LID4096"/>
          </a:p>
        </p:txBody>
      </p:sp>
      <p:sp>
        <p:nvSpPr>
          <p:cNvPr id="3" name="Turinio vietos rezervavimo ženklas 2">
            <a:extLst>
              <a:ext uri="{FF2B5EF4-FFF2-40B4-BE49-F238E27FC236}">
                <a16:creationId xmlns:a16="http://schemas.microsoft.com/office/drawing/2014/main" id="{7419C299-790B-40BC-A272-D2E5EBEB10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lt-LT"/>
              <a:t>Spustelėkite, kad galėtumėte redaguoti šablono teksto stilius</a:t>
            </a:r>
          </a:p>
          <a:p>
            <a:pPr lvl="1"/>
            <a:r>
              <a:rPr lang="lt-LT"/>
              <a:t>Antras lygis</a:t>
            </a:r>
          </a:p>
          <a:p>
            <a:pPr lvl="2"/>
            <a:r>
              <a:rPr lang="lt-LT"/>
              <a:t>Trečias lygis</a:t>
            </a:r>
          </a:p>
          <a:p>
            <a:pPr lvl="3"/>
            <a:r>
              <a:rPr lang="lt-LT"/>
              <a:t>Ketvirtas lygis</a:t>
            </a:r>
          </a:p>
          <a:p>
            <a:pPr lvl="4"/>
            <a:r>
              <a:rPr lang="lt-LT"/>
              <a:t>Penktas lygis</a:t>
            </a:r>
            <a:endParaRPr lang="LID4096"/>
          </a:p>
        </p:txBody>
      </p:sp>
      <p:sp>
        <p:nvSpPr>
          <p:cNvPr id="4" name="Turinio vietos rezervavimo ženklas 3">
            <a:extLst>
              <a:ext uri="{FF2B5EF4-FFF2-40B4-BE49-F238E27FC236}">
                <a16:creationId xmlns:a16="http://schemas.microsoft.com/office/drawing/2014/main" id="{FC3FDBD7-BE4E-425F-B29F-8EF51BE29E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lt-LT"/>
              <a:t>Spustelėkite, kad galėtumėte redaguoti šablono teksto stilius</a:t>
            </a:r>
          </a:p>
          <a:p>
            <a:pPr lvl="1"/>
            <a:r>
              <a:rPr lang="lt-LT"/>
              <a:t>Antras lygis</a:t>
            </a:r>
          </a:p>
          <a:p>
            <a:pPr lvl="2"/>
            <a:r>
              <a:rPr lang="lt-LT"/>
              <a:t>Trečias lygis</a:t>
            </a:r>
          </a:p>
          <a:p>
            <a:pPr lvl="3"/>
            <a:r>
              <a:rPr lang="lt-LT"/>
              <a:t>Ketvirtas lygis</a:t>
            </a:r>
          </a:p>
          <a:p>
            <a:pPr lvl="4"/>
            <a:r>
              <a:rPr lang="lt-LT"/>
              <a:t>Penktas lygis</a:t>
            </a:r>
            <a:endParaRPr lang="LID4096"/>
          </a:p>
        </p:txBody>
      </p:sp>
      <p:sp>
        <p:nvSpPr>
          <p:cNvPr id="5" name="Datos vietos rezervavimo ženklas 4">
            <a:extLst>
              <a:ext uri="{FF2B5EF4-FFF2-40B4-BE49-F238E27FC236}">
                <a16:creationId xmlns:a16="http://schemas.microsoft.com/office/drawing/2014/main" id="{70FC5652-86E1-4430-A042-AEA651BAB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F3DC-CA68-4E54-A1ED-E87862D347A6}" type="datetimeFigureOut">
              <a:rPr lang="LID4096" smtClean="0"/>
              <a:t>03/11/2022</a:t>
            </a:fld>
            <a:endParaRPr lang="LID4096"/>
          </a:p>
        </p:txBody>
      </p:sp>
      <p:sp>
        <p:nvSpPr>
          <p:cNvPr id="6" name="Poraštės vietos rezervavimo ženklas 5">
            <a:extLst>
              <a:ext uri="{FF2B5EF4-FFF2-40B4-BE49-F238E27FC236}">
                <a16:creationId xmlns:a16="http://schemas.microsoft.com/office/drawing/2014/main" id="{45CCEA9C-083B-4B68-8919-F364DCEC3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kaidrės numerio vietos rezervavimo ženklas 6">
            <a:extLst>
              <a:ext uri="{FF2B5EF4-FFF2-40B4-BE49-F238E27FC236}">
                <a16:creationId xmlns:a16="http://schemas.microsoft.com/office/drawing/2014/main" id="{67034A2C-70CB-40C7-BD56-E8E47FA70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96279-38EC-48DC-99B6-750CEF8EAB4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853745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Lyginim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798BE712-3CD5-4F4F-A6B8-AE17E25FB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lt-LT"/>
              <a:t>Spustelėję redaguokite stilių</a:t>
            </a:r>
            <a:endParaRPr lang="LID4096"/>
          </a:p>
        </p:txBody>
      </p:sp>
      <p:sp>
        <p:nvSpPr>
          <p:cNvPr id="3" name="Teksto vietos rezervavimo ženklas 2">
            <a:extLst>
              <a:ext uri="{FF2B5EF4-FFF2-40B4-BE49-F238E27FC236}">
                <a16:creationId xmlns:a16="http://schemas.microsoft.com/office/drawing/2014/main" id="{3AF90A61-9AA7-4E5E-B79E-833B00FFBE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lt-LT"/>
              <a:t>Spustelėkite, kad galėtumėte redaguoti šablono teksto stilius</a:t>
            </a:r>
          </a:p>
        </p:txBody>
      </p:sp>
      <p:sp>
        <p:nvSpPr>
          <p:cNvPr id="4" name="Turinio vietos rezervavimo ženklas 3">
            <a:extLst>
              <a:ext uri="{FF2B5EF4-FFF2-40B4-BE49-F238E27FC236}">
                <a16:creationId xmlns:a16="http://schemas.microsoft.com/office/drawing/2014/main" id="{68EF77A6-3B40-40C6-B2BD-6954199709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lt-LT"/>
              <a:t>Spustelėkite, kad galėtumėte redaguoti šablono teksto stilius</a:t>
            </a:r>
          </a:p>
          <a:p>
            <a:pPr lvl="1"/>
            <a:r>
              <a:rPr lang="lt-LT"/>
              <a:t>Antras lygis</a:t>
            </a:r>
          </a:p>
          <a:p>
            <a:pPr lvl="2"/>
            <a:r>
              <a:rPr lang="lt-LT"/>
              <a:t>Trečias lygis</a:t>
            </a:r>
          </a:p>
          <a:p>
            <a:pPr lvl="3"/>
            <a:r>
              <a:rPr lang="lt-LT"/>
              <a:t>Ketvirtas lygis</a:t>
            </a:r>
          </a:p>
          <a:p>
            <a:pPr lvl="4"/>
            <a:r>
              <a:rPr lang="lt-LT"/>
              <a:t>Penktas lygis</a:t>
            </a:r>
            <a:endParaRPr lang="LID4096"/>
          </a:p>
        </p:txBody>
      </p:sp>
      <p:sp>
        <p:nvSpPr>
          <p:cNvPr id="5" name="Teksto vietos rezervavimo ženklas 4">
            <a:extLst>
              <a:ext uri="{FF2B5EF4-FFF2-40B4-BE49-F238E27FC236}">
                <a16:creationId xmlns:a16="http://schemas.microsoft.com/office/drawing/2014/main" id="{21F6799B-F3F3-4E8D-8657-CABD5627A3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lt-LT"/>
              <a:t>Spustelėkite, kad galėtumėte redaguoti šablono teksto stilius</a:t>
            </a:r>
          </a:p>
        </p:txBody>
      </p:sp>
      <p:sp>
        <p:nvSpPr>
          <p:cNvPr id="6" name="Turinio vietos rezervavimo ženklas 5">
            <a:extLst>
              <a:ext uri="{FF2B5EF4-FFF2-40B4-BE49-F238E27FC236}">
                <a16:creationId xmlns:a16="http://schemas.microsoft.com/office/drawing/2014/main" id="{BD522F50-33B7-44E3-B67D-D24AA63656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lt-LT"/>
              <a:t>Spustelėkite, kad galėtumėte redaguoti šablono teksto stilius</a:t>
            </a:r>
          </a:p>
          <a:p>
            <a:pPr lvl="1"/>
            <a:r>
              <a:rPr lang="lt-LT"/>
              <a:t>Antras lygis</a:t>
            </a:r>
          </a:p>
          <a:p>
            <a:pPr lvl="2"/>
            <a:r>
              <a:rPr lang="lt-LT"/>
              <a:t>Trečias lygis</a:t>
            </a:r>
          </a:p>
          <a:p>
            <a:pPr lvl="3"/>
            <a:r>
              <a:rPr lang="lt-LT"/>
              <a:t>Ketvirtas lygis</a:t>
            </a:r>
          </a:p>
          <a:p>
            <a:pPr lvl="4"/>
            <a:r>
              <a:rPr lang="lt-LT"/>
              <a:t>Penktas lygis</a:t>
            </a:r>
            <a:endParaRPr lang="LID4096"/>
          </a:p>
        </p:txBody>
      </p:sp>
      <p:sp>
        <p:nvSpPr>
          <p:cNvPr id="7" name="Datos vietos rezervavimo ženklas 6">
            <a:extLst>
              <a:ext uri="{FF2B5EF4-FFF2-40B4-BE49-F238E27FC236}">
                <a16:creationId xmlns:a16="http://schemas.microsoft.com/office/drawing/2014/main" id="{0592E251-9D5A-4E2D-A32E-605F2AD2E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F3DC-CA68-4E54-A1ED-E87862D347A6}" type="datetimeFigureOut">
              <a:rPr lang="LID4096" smtClean="0"/>
              <a:t>03/11/2022</a:t>
            </a:fld>
            <a:endParaRPr lang="LID4096"/>
          </a:p>
        </p:txBody>
      </p:sp>
      <p:sp>
        <p:nvSpPr>
          <p:cNvPr id="8" name="Poraštės vietos rezervavimo ženklas 7">
            <a:extLst>
              <a:ext uri="{FF2B5EF4-FFF2-40B4-BE49-F238E27FC236}">
                <a16:creationId xmlns:a16="http://schemas.microsoft.com/office/drawing/2014/main" id="{C2B1B435-875C-41F6-8A5C-35E73ACC1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kaidrės numerio vietos rezervavimo ženklas 8">
            <a:extLst>
              <a:ext uri="{FF2B5EF4-FFF2-40B4-BE49-F238E27FC236}">
                <a16:creationId xmlns:a16="http://schemas.microsoft.com/office/drawing/2014/main" id="{4128A256-1190-481D-8911-C8137EC5D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96279-38EC-48DC-99B6-750CEF8EAB4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447939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k pavadinim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0EE069C1-CAEE-4FA6-9C8B-DC0FFBF9F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/>
              <a:t>Spustelėję redaguokite stilių</a:t>
            </a:r>
            <a:endParaRPr lang="LID4096"/>
          </a:p>
        </p:txBody>
      </p:sp>
      <p:sp>
        <p:nvSpPr>
          <p:cNvPr id="3" name="Datos vietos rezervavimo ženklas 2">
            <a:extLst>
              <a:ext uri="{FF2B5EF4-FFF2-40B4-BE49-F238E27FC236}">
                <a16:creationId xmlns:a16="http://schemas.microsoft.com/office/drawing/2014/main" id="{F82FD39F-C1D2-49A7-B357-F0FB00253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F3DC-CA68-4E54-A1ED-E87862D347A6}" type="datetimeFigureOut">
              <a:rPr lang="LID4096" smtClean="0"/>
              <a:t>03/11/2022</a:t>
            </a:fld>
            <a:endParaRPr lang="LID4096"/>
          </a:p>
        </p:txBody>
      </p:sp>
      <p:sp>
        <p:nvSpPr>
          <p:cNvPr id="4" name="Poraštės vietos rezervavimo ženklas 3">
            <a:extLst>
              <a:ext uri="{FF2B5EF4-FFF2-40B4-BE49-F238E27FC236}">
                <a16:creationId xmlns:a16="http://schemas.microsoft.com/office/drawing/2014/main" id="{C2FECA02-43FF-458E-B11B-A16734EF5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kaidrės numerio vietos rezervavimo ženklas 4">
            <a:extLst>
              <a:ext uri="{FF2B5EF4-FFF2-40B4-BE49-F238E27FC236}">
                <a16:creationId xmlns:a16="http://schemas.microsoft.com/office/drawing/2014/main" id="{AE72E1FA-7E60-4106-A403-EF0A197A4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96279-38EC-48DC-99B6-750CEF8EAB4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110391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ušč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os vietos rezervavimo ženklas 1">
            <a:extLst>
              <a:ext uri="{FF2B5EF4-FFF2-40B4-BE49-F238E27FC236}">
                <a16:creationId xmlns:a16="http://schemas.microsoft.com/office/drawing/2014/main" id="{F36F5339-B9C2-41FE-A0AD-DD11B6884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F3DC-CA68-4E54-A1ED-E87862D347A6}" type="datetimeFigureOut">
              <a:rPr lang="LID4096" smtClean="0"/>
              <a:t>03/11/2022</a:t>
            </a:fld>
            <a:endParaRPr lang="LID4096"/>
          </a:p>
        </p:txBody>
      </p:sp>
      <p:sp>
        <p:nvSpPr>
          <p:cNvPr id="3" name="Poraštės vietos rezervavimo ženklas 2">
            <a:extLst>
              <a:ext uri="{FF2B5EF4-FFF2-40B4-BE49-F238E27FC236}">
                <a16:creationId xmlns:a16="http://schemas.microsoft.com/office/drawing/2014/main" id="{23E05043-8E97-460E-92F7-0688A104C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kaidrės numerio vietos rezervavimo ženklas 3">
            <a:extLst>
              <a:ext uri="{FF2B5EF4-FFF2-40B4-BE49-F238E27FC236}">
                <a16:creationId xmlns:a16="http://schemas.microsoft.com/office/drawing/2014/main" id="{EB205AE5-FB86-417C-9CF2-F9B02CABF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96279-38EC-48DC-99B6-750CEF8EAB4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42040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urinys ir antrašt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CAF21B69-59D6-4193-ABA6-1FE0862E0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lt-LT"/>
              <a:t>Spustelėję redaguokite stilių</a:t>
            </a:r>
            <a:endParaRPr lang="LID4096"/>
          </a:p>
        </p:txBody>
      </p:sp>
      <p:sp>
        <p:nvSpPr>
          <p:cNvPr id="3" name="Turinio vietos rezervavimo ženklas 2">
            <a:extLst>
              <a:ext uri="{FF2B5EF4-FFF2-40B4-BE49-F238E27FC236}">
                <a16:creationId xmlns:a16="http://schemas.microsoft.com/office/drawing/2014/main" id="{DB5538F9-2B60-42D5-AE75-494B93E122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lt-LT"/>
              <a:t>Spustelėkite, kad galėtumėte redaguoti šablono teksto stilius</a:t>
            </a:r>
          </a:p>
          <a:p>
            <a:pPr lvl="1"/>
            <a:r>
              <a:rPr lang="lt-LT"/>
              <a:t>Antras lygis</a:t>
            </a:r>
          </a:p>
          <a:p>
            <a:pPr lvl="2"/>
            <a:r>
              <a:rPr lang="lt-LT"/>
              <a:t>Trečias lygis</a:t>
            </a:r>
          </a:p>
          <a:p>
            <a:pPr lvl="3"/>
            <a:r>
              <a:rPr lang="lt-LT"/>
              <a:t>Ketvirtas lygis</a:t>
            </a:r>
          </a:p>
          <a:p>
            <a:pPr lvl="4"/>
            <a:r>
              <a:rPr lang="lt-LT"/>
              <a:t>Penktas lygis</a:t>
            </a:r>
            <a:endParaRPr lang="LID4096"/>
          </a:p>
        </p:txBody>
      </p:sp>
      <p:sp>
        <p:nvSpPr>
          <p:cNvPr id="4" name="Teksto vietos rezervavimo ženklas 3">
            <a:extLst>
              <a:ext uri="{FF2B5EF4-FFF2-40B4-BE49-F238E27FC236}">
                <a16:creationId xmlns:a16="http://schemas.microsoft.com/office/drawing/2014/main" id="{676CC684-FE62-49AE-9BD4-EA11A48D35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lt-LT"/>
              <a:t>Spustelėkite, kad galėtumėte redaguoti šablono teksto stilius</a:t>
            </a:r>
          </a:p>
        </p:txBody>
      </p:sp>
      <p:sp>
        <p:nvSpPr>
          <p:cNvPr id="5" name="Datos vietos rezervavimo ženklas 4">
            <a:extLst>
              <a:ext uri="{FF2B5EF4-FFF2-40B4-BE49-F238E27FC236}">
                <a16:creationId xmlns:a16="http://schemas.microsoft.com/office/drawing/2014/main" id="{7B044642-35F3-4E54-BFCB-D4F1B3D20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F3DC-CA68-4E54-A1ED-E87862D347A6}" type="datetimeFigureOut">
              <a:rPr lang="LID4096" smtClean="0"/>
              <a:t>03/11/2022</a:t>
            </a:fld>
            <a:endParaRPr lang="LID4096"/>
          </a:p>
        </p:txBody>
      </p:sp>
      <p:sp>
        <p:nvSpPr>
          <p:cNvPr id="6" name="Poraštės vietos rezervavimo ženklas 5">
            <a:extLst>
              <a:ext uri="{FF2B5EF4-FFF2-40B4-BE49-F238E27FC236}">
                <a16:creationId xmlns:a16="http://schemas.microsoft.com/office/drawing/2014/main" id="{77D18F97-50DE-4C6B-AB19-ACABF3227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kaidrės numerio vietos rezervavimo ženklas 6">
            <a:extLst>
              <a:ext uri="{FF2B5EF4-FFF2-40B4-BE49-F238E27FC236}">
                <a16:creationId xmlns:a16="http://schemas.microsoft.com/office/drawing/2014/main" id="{ECFE9A58-214C-495D-867D-F838E1A52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96279-38EC-48DC-99B6-750CEF8EAB4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94619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aveikslėlis ir antrašt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02165A62-D74B-4074-8A49-3FC1CE3AE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lt-LT"/>
              <a:t>Spustelėję redaguokite stilių</a:t>
            </a:r>
            <a:endParaRPr lang="LID4096"/>
          </a:p>
        </p:txBody>
      </p:sp>
      <p:sp>
        <p:nvSpPr>
          <p:cNvPr id="3" name="Paveikslėlio vietos rezervavimo ženklas 2">
            <a:extLst>
              <a:ext uri="{FF2B5EF4-FFF2-40B4-BE49-F238E27FC236}">
                <a16:creationId xmlns:a16="http://schemas.microsoft.com/office/drawing/2014/main" id="{360EE041-F91B-460D-8247-0983981773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ksto vietos rezervavimo ženklas 3">
            <a:extLst>
              <a:ext uri="{FF2B5EF4-FFF2-40B4-BE49-F238E27FC236}">
                <a16:creationId xmlns:a16="http://schemas.microsoft.com/office/drawing/2014/main" id="{0967F301-B752-4DDC-9AB6-CC693A9B94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lt-LT"/>
              <a:t>Spustelėkite, kad galėtumėte redaguoti šablono teksto stilius</a:t>
            </a:r>
          </a:p>
        </p:txBody>
      </p:sp>
      <p:sp>
        <p:nvSpPr>
          <p:cNvPr id="5" name="Datos vietos rezervavimo ženklas 4">
            <a:extLst>
              <a:ext uri="{FF2B5EF4-FFF2-40B4-BE49-F238E27FC236}">
                <a16:creationId xmlns:a16="http://schemas.microsoft.com/office/drawing/2014/main" id="{DF080F8F-FBF5-4718-BC2F-1A2FDF024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F3DC-CA68-4E54-A1ED-E87862D347A6}" type="datetimeFigureOut">
              <a:rPr lang="LID4096" smtClean="0"/>
              <a:t>03/11/2022</a:t>
            </a:fld>
            <a:endParaRPr lang="LID4096"/>
          </a:p>
        </p:txBody>
      </p:sp>
      <p:sp>
        <p:nvSpPr>
          <p:cNvPr id="6" name="Poraštės vietos rezervavimo ženklas 5">
            <a:extLst>
              <a:ext uri="{FF2B5EF4-FFF2-40B4-BE49-F238E27FC236}">
                <a16:creationId xmlns:a16="http://schemas.microsoft.com/office/drawing/2014/main" id="{F25BA91D-FF55-4846-96B0-F1324E65E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kaidrės numerio vietos rezervavimo ženklas 6">
            <a:extLst>
              <a:ext uri="{FF2B5EF4-FFF2-40B4-BE49-F238E27FC236}">
                <a16:creationId xmlns:a16="http://schemas.microsoft.com/office/drawing/2014/main" id="{EC09908B-D68F-42CE-AF93-1FEE0D698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96279-38EC-48DC-99B6-750CEF8EAB4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490789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o vietos rezervavimo ženklas 1">
            <a:extLst>
              <a:ext uri="{FF2B5EF4-FFF2-40B4-BE49-F238E27FC236}">
                <a16:creationId xmlns:a16="http://schemas.microsoft.com/office/drawing/2014/main" id="{AA96330B-F9BB-4310-8DC1-A61B9E521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lt-LT"/>
              <a:t>Spustelėję redaguokite stilių</a:t>
            </a:r>
            <a:endParaRPr lang="LID4096"/>
          </a:p>
        </p:txBody>
      </p:sp>
      <p:sp>
        <p:nvSpPr>
          <p:cNvPr id="3" name="Teksto vietos rezervavimo ženklas 2">
            <a:extLst>
              <a:ext uri="{FF2B5EF4-FFF2-40B4-BE49-F238E27FC236}">
                <a16:creationId xmlns:a16="http://schemas.microsoft.com/office/drawing/2014/main" id="{5B408032-D7F0-45BF-8A99-5E404A67AA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lt-LT"/>
              <a:t>Spustelėkite, kad galėtumėte redaguoti šablono teksto stilius</a:t>
            </a:r>
          </a:p>
          <a:p>
            <a:pPr lvl="1"/>
            <a:r>
              <a:rPr lang="lt-LT"/>
              <a:t>Antras lygis</a:t>
            </a:r>
          </a:p>
          <a:p>
            <a:pPr lvl="2"/>
            <a:r>
              <a:rPr lang="lt-LT"/>
              <a:t>Trečias lygis</a:t>
            </a:r>
          </a:p>
          <a:p>
            <a:pPr lvl="3"/>
            <a:r>
              <a:rPr lang="lt-LT"/>
              <a:t>Ketvirtas lygis</a:t>
            </a:r>
          </a:p>
          <a:p>
            <a:pPr lvl="4"/>
            <a:r>
              <a:rPr lang="lt-LT"/>
              <a:t>Penktas lygis</a:t>
            </a:r>
            <a:endParaRPr lang="LID4096"/>
          </a:p>
        </p:txBody>
      </p:sp>
      <p:sp>
        <p:nvSpPr>
          <p:cNvPr id="4" name="Datos vietos rezervavimo ženklas 3">
            <a:extLst>
              <a:ext uri="{FF2B5EF4-FFF2-40B4-BE49-F238E27FC236}">
                <a16:creationId xmlns:a16="http://schemas.microsoft.com/office/drawing/2014/main" id="{ACC88BCD-4049-459C-BF62-32889E7D24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88F3DC-CA68-4E54-A1ED-E87862D347A6}" type="datetimeFigureOut">
              <a:rPr lang="LID4096" smtClean="0"/>
              <a:t>03/11/2022</a:t>
            </a:fld>
            <a:endParaRPr lang="LID4096"/>
          </a:p>
        </p:txBody>
      </p:sp>
      <p:sp>
        <p:nvSpPr>
          <p:cNvPr id="5" name="Poraštės vietos rezervavimo ženklas 4">
            <a:extLst>
              <a:ext uri="{FF2B5EF4-FFF2-40B4-BE49-F238E27FC236}">
                <a16:creationId xmlns:a16="http://schemas.microsoft.com/office/drawing/2014/main" id="{7F96BA06-4084-4D87-B3D4-CDEE75DAE9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kaidrės numerio vietos rezervavimo ženklas 5">
            <a:extLst>
              <a:ext uri="{FF2B5EF4-FFF2-40B4-BE49-F238E27FC236}">
                <a16:creationId xmlns:a16="http://schemas.microsoft.com/office/drawing/2014/main" id="{09822EBC-B640-476C-B29E-9380D9E72D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A96279-38EC-48DC-99B6-750CEF8EAB4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901635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searchgate.net/publication/280717361_Shepard_Diagram" TargetMode="External"/><Relationship Id="rId2" Type="http://schemas.openxmlformats.org/officeDocument/2006/relationships/hyperlink" Target="https://www.bristol.ac.uk/media-library/sites/cmm/migrated/documents/chapter3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b3is.megx.net/gustame/dissimilarity-based-methods/nmds" TargetMode="External"/><Relationship Id="rId5" Type="http://schemas.openxmlformats.org/officeDocument/2006/relationships/hyperlink" Target="https://rstudio-pubs-static.s3.amazonaws.com/246348_b31bca1e4be04bb395825dc6a00de364.html#3_why_mds_advantage_and_disadvantages_of_mds" TargetMode="External"/><Relationship Id="rId4" Type="http://schemas.openxmlformats.org/officeDocument/2006/relationships/hyperlink" Target="https://www.researchgate.net/publication/309617943_Goodness-of-Fit_Assessment_in_Multidimensional_Scaling_and_Unfolding" TargetMode="Externa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6B82F3B0-E313-4C8F-AA0A-4E8A394458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06745"/>
            <a:ext cx="9144000" cy="2387600"/>
          </a:xfrm>
        </p:spPr>
        <p:txBody>
          <a:bodyPr/>
          <a:lstStyle/>
          <a:p>
            <a:r>
              <a:rPr lang="lt-LT" dirty="0"/>
              <a:t>Daugiamatės skalės</a:t>
            </a:r>
            <a:br>
              <a:rPr lang="lt-LT" dirty="0"/>
            </a:br>
            <a:r>
              <a:rPr lang="lt-LT" dirty="0"/>
              <a:t>(</a:t>
            </a:r>
            <a:r>
              <a:rPr lang="lt-LT" dirty="0" err="1"/>
              <a:t>Multidimensional</a:t>
            </a:r>
            <a:r>
              <a:rPr lang="lt-LT" dirty="0"/>
              <a:t> </a:t>
            </a:r>
            <a:r>
              <a:rPr lang="lt-LT" dirty="0" err="1"/>
              <a:t>scaling</a:t>
            </a:r>
            <a:r>
              <a:rPr lang="lt-LT" dirty="0"/>
              <a:t>)</a:t>
            </a:r>
            <a:endParaRPr lang="LID4096" dirty="0"/>
          </a:p>
        </p:txBody>
      </p:sp>
      <p:sp>
        <p:nvSpPr>
          <p:cNvPr id="3" name="Antrinis pavadinimas 2">
            <a:extLst>
              <a:ext uri="{FF2B5EF4-FFF2-40B4-BE49-F238E27FC236}">
                <a16:creationId xmlns:a16="http://schemas.microsoft.com/office/drawing/2014/main" id="{D0A3F46F-3A2A-49A8-8724-A9AA15154B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967727"/>
          </a:xfrm>
        </p:spPr>
        <p:txBody>
          <a:bodyPr>
            <a:normAutofit/>
          </a:bodyPr>
          <a:lstStyle/>
          <a:p>
            <a:endParaRPr lang="lt-LT" sz="18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lt-LT" sz="1800" dirty="0">
                <a:solidFill>
                  <a:srgbClr val="000000"/>
                </a:solidFill>
                <a:latin typeface="Calibri" panose="020F0502020204030204" pitchFamily="34" charset="0"/>
              </a:rPr>
              <a:t>Matas </a:t>
            </a:r>
            <a:r>
              <a:rPr lang="lt-LT" sz="1800" dirty="0" err="1">
                <a:solidFill>
                  <a:srgbClr val="000000"/>
                </a:solidFill>
                <a:latin typeface="Calibri" panose="020F0502020204030204" pitchFamily="34" charset="0"/>
              </a:rPr>
              <a:t>Gaulia</a:t>
            </a:r>
            <a:r>
              <a:rPr lang="lt-LT" sz="1800" dirty="0">
                <a:solidFill>
                  <a:srgbClr val="000000"/>
                </a:solidFill>
                <a:latin typeface="Calibri" panose="020F0502020204030204" pitchFamily="34" charset="0"/>
              </a:rPr>
              <a:t>, Vainius </a:t>
            </a:r>
            <a:r>
              <a:rPr lang="lt-LT" sz="1800" dirty="0" err="1">
                <a:solidFill>
                  <a:srgbClr val="000000"/>
                </a:solidFill>
                <a:latin typeface="Calibri" panose="020F0502020204030204" pitchFamily="34" charset="0"/>
              </a:rPr>
              <a:t>Gataveckas</a:t>
            </a:r>
            <a:r>
              <a:rPr lang="lt-LT" sz="1800" dirty="0">
                <a:solidFill>
                  <a:srgbClr val="000000"/>
                </a:solidFill>
                <a:latin typeface="Calibri" panose="020F0502020204030204" pitchFamily="34" charset="0"/>
              </a:rPr>
              <a:t>, </a:t>
            </a:r>
            <a:r>
              <a:rPr lang="lt-LT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Dovydas Martinkus</a:t>
            </a:r>
          </a:p>
          <a:p>
            <a:r>
              <a:rPr lang="sv-S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Duomenų Moksla</a:t>
            </a:r>
            <a:r>
              <a:rPr lang="lt-L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 </a:t>
            </a:r>
            <a:r>
              <a:rPr lang="sv-S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 kursas 2 gr.</a:t>
            </a:r>
            <a:endParaRPr lang="lt-L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1691640" algn="l"/>
              </a:tabLst>
            </a:pPr>
            <a:endParaRPr lang="lt-LT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lt-LT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Vilnius, 2022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9146127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7E5EF0E8-022E-4D06-BCB5-E4A87C26B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 dirty="0"/>
          </a:p>
        </p:txBody>
      </p:sp>
      <p:pic>
        <p:nvPicPr>
          <p:cNvPr id="15" name="Turinio vietos rezervavimo ženklas 14" descr="Paveikslėlis, kuriame yra stalas&#10;&#10;Automatiškai sugeneruotas aprašymas">
            <a:extLst>
              <a:ext uri="{FF2B5EF4-FFF2-40B4-BE49-F238E27FC236}">
                <a16:creationId xmlns:a16="http://schemas.microsoft.com/office/drawing/2014/main" id="{22D06453-05F0-4E12-9196-CF0BF8AA79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591" y="1812724"/>
            <a:ext cx="4943265" cy="3633917"/>
          </a:xfrm>
        </p:spPr>
      </p:pic>
      <p:pic>
        <p:nvPicPr>
          <p:cNvPr id="17" name="Paveikslėlis 16">
            <a:extLst>
              <a:ext uri="{FF2B5EF4-FFF2-40B4-BE49-F238E27FC236}">
                <a16:creationId xmlns:a16="http://schemas.microsoft.com/office/drawing/2014/main" id="{1ADFCD4C-25E4-4DA5-A18E-51C787BB4F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3265" y="602598"/>
            <a:ext cx="6902225" cy="6054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8495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0ACD5C29-E394-46B6-B40F-4FE5FBBC7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err="1"/>
              <a:t>Disparities</a:t>
            </a:r>
            <a:endParaRPr lang="LID4096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urinio vietos rezervavimo ženklas 2">
                <a:extLst>
                  <a:ext uri="{FF2B5EF4-FFF2-40B4-BE49-F238E27FC236}">
                    <a16:creationId xmlns:a16="http://schemas.microsoft.com/office/drawing/2014/main" id="{93F8623E-8CDF-48F5-8559-997BF21781B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lt-LT" sz="2400" dirty="0"/>
                  <a:t>Praktikoje vietoje nepanašumų pradinio dydžio dimensijoje</a:t>
                </a:r>
                <a:r>
                  <a:rPr lang="ar-AE" sz="2400" dirty="0">
                    <a:ea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lt-LT" sz="2400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𝐷</m:t>
                        </m:r>
                      </m:e>
                      <m:sub>
                        <m:r>
                          <a:rPr lang="ar-AE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lt-LT" sz="2400" dirty="0"/>
                  <a:t> apskaičiuojamos tam tikros transformacijos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ar-AE" sz="24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ar-AE" sz="24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lt-LT" sz="2400" b="0" i="1" smtClean="0">
                                <a:effectLst/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ar-AE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acc>
                  </m:oMath>
                </a14:m>
                <a:r>
                  <a:rPr lang="lt-LT" sz="2400" dirty="0"/>
                  <a:t> vadinamos </a:t>
                </a:r>
                <a:r>
                  <a:rPr lang="lt-LT" sz="2400" dirty="0" err="1"/>
                  <a:t>disparities</a:t>
                </a:r>
                <a:r>
                  <a:rPr lang="lt-LT" sz="2400" dirty="0"/>
                  <a:t>. Jos atitinka </a:t>
                </a:r>
                <a:r>
                  <a:rPr lang="en-US" sz="2400" dirty="0"/>
                  <a:t>“</a:t>
                </a:r>
                <a:r>
                  <a:rPr lang="en-US" sz="2400" dirty="0" err="1"/>
                  <a:t>idealius</a:t>
                </a:r>
                <a:r>
                  <a:rPr lang="en-US" sz="2400" dirty="0"/>
                  <a:t>” </a:t>
                </a:r>
                <a:r>
                  <a:rPr lang="en-US" sz="2400" dirty="0" err="1"/>
                  <a:t>atstumus</a:t>
                </a:r>
                <a:r>
                  <a:rPr lang="en-US" sz="2400" dirty="0"/>
                  <a:t> ma</a:t>
                </a:r>
                <a:r>
                  <a:rPr lang="lt-LT" sz="2400" dirty="0" err="1"/>
                  <a:t>žesnės</a:t>
                </a:r>
                <a:r>
                  <a:rPr lang="lt-LT" sz="2400" dirty="0"/>
                  <a:t> dimensijos erdvėje.</a:t>
                </a:r>
              </a:p>
              <a:p>
                <a:pPr marL="0" indent="0">
                  <a:buNone/>
                </a:pPr>
                <a:endParaRPr lang="lt-LT" sz="2400" dirty="0"/>
              </a:p>
              <a:p>
                <a:r>
                  <a:rPr lang="lt-LT" sz="2400" dirty="0">
                    <a:effectLst/>
                    <a:ea typeface="Times New Roman" panose="02020603050405020304" pitchFamily="18" charset="0"/>
                  </a:rPr>
                  <a:t>MDS siekia minimizuoti </a:t>
                </a:r>
                <a:r>
                  <a:rPr lang="lt-LT" sz="2400" dirty="0">
                    <a:ea typeface="Times New Roman" panose="02020603050405020304" pitchFamily="18" charset="0"/>
                  </a:rPr>
                  <a:t>nuostolių funkciją</a:t>
                </a:r>
                <a:r>
                  <a:rPr lang="lt-LT" sz="2400" dirty="0">
                    <a:effectLst/>
                    <a:ea typeface="Times New Roman" panose="02020603050405020304" pitchFamily="18" charset="0"/>
                  </a:rPr>
                  <a:t> vadinama stresu (angl. </a:t>
                </a:r>
                <a:r>
                  <a:rPr lang="lt-LT" sz="2400" dirty="0" err="1">
                    <a:effectLst/>
                    <a:ea typeface="Times New Roman" panose="02020603050405020304" pitchFamily="18" charset="0"/>
                  </a:rPr>
                  <a:t>stress</a:t>
                </a:r>
                <a:r>
                  <a:rPr lang="lt-LT" sz="2400" dirty="0">
                    <a:effectLst/>
                    <a:ea typeface="Times New Roman" panose="02020603050405020304" pitchFamily="18" charset="0"/>
                  </a:rPr>
                  <a:t>)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ar-AE" sz="240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ar-AE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ar-AE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&lt;</m:t>
                        </m:r>
                        <m:r>
                          <a:rPr lang="ar-AE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ar-AE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ar-AE" sz="2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ar-AE" sz="24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 sz="24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ar-AE" sz="24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  <m:r>
                                  <a:rPr lang="ar-AE" sz="2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ar-AE" sz="24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ar-AE" sz="2400" i="1" smtClean="0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lt-LT" sz="2400" b="0" i="1" smtClean="0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</a:rPr>
                                          <m:t>𝐷</m:t>
                                        </m:r>
                                      </m:e>
                                      <m:sub>
                                        <m:r>
                                          <a:rPr lang="ar-AE" sz="24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𝑖𝑗</m:t>
                                        </m:r>
                                      </m:sub>
                                    </m:sSub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ar-AE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lt-LT" sz="2400" dirty="0"/>
                  <a:t>, kur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ar-AE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lt-LT" sz="2400" dirty="0"/>
                  <a:t> tuo metu turimas </a:t>
                </a:r>
                <a:r>
                  <a:rPr lang="lt-LT" sz="2400" dirty="0" err="1"/>
                  <a:t>Euklidinis</a:t>
                </a:r>
                <a:r>
                  <a:rPr lang="lt-LT" sz="2400" dirty="0"/>
                  <a:t> atstumas tarp objektų mažesnės dimensijos erdvėje.</a:t>
                </a:r>
              </a:p>
              <a:p>
                <a:pPr marL="0" indent="0">
                  <a:buNone/>
                </a:pPr>
                <a:endParaRPr lang="lt-LT" sz="2400" dirty="0"/>
              </a:p>
              <a:p>
                <a:r>
                  <a:rPr lang="lt-LT" sz="2400" dirty="0"/>
                  <a:t>Šiuo atveju atsiminimui: mažoji raidė „d“ atitinka mažesnės erdvės dimensiją.</a:t>
                </a:r>
              </a:p>
              <a:p>
                <a:endParaRPr lang="lt-LT" dirty="0"/>
              </a:p>
              <a:p>
                <a:endParaRPr lang="LID4096" dirty="0"/>
              </a:p>
            </p:txBody>
          </p:sp>
        </mc:Choice>
        <mc:Fallback>
          <p:sp>
            <p:nvSpPr>
              <p:cNvPr id="3" name="Turinio vietos rezervavimo ženklas 2">
                <a:extLst>
                  <a:ext uri="{FF2B5EF4-FFF2-40B4-BE49-F238E27FC236}">
                    <a16:creationId xmlns:a16="http://schemas.microsoft.com/office/drawing/2014/main" id="{93F8623E-8CDF-48F5-8559-997BF21781B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821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98869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E78FD910-4DD9-4211-84D1-6041821DC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Optimizavimas</a:t>
            </a:r>
            <a:endParaRPr lang="LID4096" dirty="0"/>
          </a:p>
        </p:txBody>
      </p:sp>
      <p:sp>
        <p:nvSpPr>
          <p:cNvPr id="3" name="Turinio vietos rezervavimo ženklas 2">
            <a:extLst>
              <a:ext uri="{FF2B5EF4-FFF2-40B4-BE49-F238E27FC236}">
                <a16:creationId xmlns:a16="http://schemas.microsoft.com/office/drawing/2014/main" id="{179FE9D3-E0EA-4ED5-A184-DD7AF3F4C9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Dimensijos</a:t>
            </a:r>
            <a:r>
              <a:rPr lang="en-US" sz="2400" dirty="0"/>
              <a:t> ma</a:t>
            </a:r>
            <a:r>
              <a:rPr lang="lt-LT" sz="2400" dirty="0"/>
              <a:t>žinimas naudojant MDS yra optimizavimo procesas.</a:t>
            </a:r>
          </a:p>
          <a:p>
            <a:endParaRPr lang="lt-LT" sz="2400" dirty="0"/>
          </a:p>
          <a:p>
            <a:r>
              <a:rPr lang="lt-LT" sz="2400" dirty="0"/>
              <a:t>Naudojamas </a:t>
            </a:r>
            <a:r>
              <a:rPr lang="lt-LT" sz="2400" dirty="0" err="1"/>
              <a:t>iteratyvus</a:t>
            </a:r>
            <a:r>
              <a:rPr lang="lt-LT" sz="2400" dirty="0"/>
              <a:t> algoritmas, kuris minimizuoja </a:t>
            </a:r>
            <a:r>
              <a:rPr lang="en-US" sz="2400" dirty="0" err="1"/>
              <a:t>stres</a:t>
            </a:r>
            <a:r>
              <a:rPr lang="lt-LT" sz="2400" dirty="0"/>
              <a:t>o</a:t>
            </a:r>
            <a:r>
              <a:rPr lang="en-US" sz="2400" dirty="0"/>
              <a:t> fun</a:t>
            </a:r>
            <a:r>
              <a:rPr lang="lt-LT" sz="2400" dirty="0" err="1"/>
              <a:t>kciją</a:t>
            </a:r>
            <a:r>
              <a:rPr lang="lt-LT" sz="2400" dirty="0"/>
              <a:t>.</a:t>
            </a:r>
          </a:p>
          <a:p>
            <a:r>
              <a:rPr lang="lt-LT" sz="2400" dirty="0"/>
              <a:t>Pvz. </a:t>
            </a:r>
            <a:r>
              <a:rPr lang="lt-LT" sz="2400" dirty="0" err="1"/>
              <a:t>scikit-learn</a:t>
            </a:r>
            <a:r>
              <a:rPr lang="lt-LT" sz="2400" dirty="0"/>
              <a:t> naudojamas SMACOF algoritmas.</a:t>
            </a:r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29120611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F28A83FA-C2DA-4DC9-B2ED-BFD13C846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err="1"/>
              <a:t>Metrikinė</a:t>
            </a:r>
            <a:r>
              <a:rPr lang="lt-LT" dirty="0"/>
              <a:t> ir </a:t>
            </a:r>
            <a:r>
              <a:rPr lang="lt-LT" dirty="0" err="1"/>
              <a:t>nemetrikinė</a:t>
            </a:r>
            <a:r>
              <a:rPr lang="lt-LT" dirty="0"/>
              <a:t> MDS</a:t>
            </a:r>
            <a:endParaRPr lang="LID4096" dirty="0"/>
          </a:p>
        </p:txBody>
      </p:sp>
      <p:sp>
        <p:nvSpPr>
          <p:cNvPr id="3" name="Turinio vietos rezervavimo ženklas 2">
            <a:extLst>
              <a:ext uri="{FF2B5EF4-FFF2-40B4-BE49-F238E27FC236}">
                <a16:creationId xmlns:a16="http://schemas.microsoft.com/office/drawing/2014/main" id="{362D9C7C-4CE9-4715-8ADF-B97006B684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lt-LT" sz="2400" dirty="0">
              <a:solidFill>
                <a:srgbClr val="212529"/>
              </a:solidFill>
            </a:endParaRPr>
          </a:p>
          <a:p>
            <a:pPr marL="0" indent="0">
              <a:buNone/>
            </a:pPr>
            <a:r>
              <a:rPr lang="lt-LT" sz="2400" dirty="0">
                <a:solidFill>
                  <a:srgbClr val="212529"/>
                </a:solidFill>
              </a:rPr>
              <a:t>MDS gali būti:</a:t>
            </a:r>
          </a:p>
          <a:p>
            <a:r>
              <a:rPr lang="lt-LT" sz="2400" dirty="0" err="1">
                <a:solidFill>
                  <a:srgbClr val="212529"/>
                </a:solidFill>
              </a:rPr>
              <a:t>Metrikinė</a:t>
            </a:r>
            <a:r>
              <a:rPr lang="lt-LT" sz="2400" dirty="0">
                <a:solidFill>
                  <a:srgbClr val="212529"/>
                </a:solidFill>
              </a:rPr>
              <a:t> (angl. </a:t>
            </a:r>
            <a:r>
              <a:rPr lang="lt-LT" sz="2400" dirty="0" err="1">
                <a:solidFill>
                  <a:srgbClr val="212529"/>
                </a:solidFill>
              </a:rPr>
              <a:t>metric</a:t>
            </a:r>
            <a:r>
              <a:rPr lang="lt-LT" sz="2400" dirty="0">
                <a:solidFill>
                  <a:srgbClr val="212529"/>
                </a:solidFill>
              </a:rPr>
              <a:t>)</a:t>
            </a:r>
          </a:p>
          <a:p>
            <a:r>
              <a:rPr lang="lt-LT" sz="2400" dirty="0" err="1">
                <a:solidFill>
                  <a:srgbClr val="212529"/>
                </a:solidFill>
              </a:rPr>
              <a:t>Nemetrikinė</a:t>
            </a:r>
            <a:r>
              <a:rPr lang="lt-LT" sz="2400" dirty="0">
                <a:solidFill>
                  <a:srgbClr val="212529"/>
                </a:solidFill>
              </a:rPr>
              <a:t>  (angl. </a:t>
            </a:r>
            <a:r>
              <a:rPr lang="lt-LT" sz="2400" dirty="0" err="1">
                <a:solidFill>
                  <a:srgbClr val="212529"/>
                </a:solidFill>
              </a:rPr>
              <a:t>non-metric</a:t>
            </a:r>
            <a:r>
              <a:rPr lang="lt-LT" sz="2400" dirty="0">
                <a:solidFill>
                  <a:srgbClr val="212529"/>
                </a:solidFill>
              </a:rPr>
              <a:t>)</a:t>
            </a:r>
          </a:p>
          <a:p>
            <a:pPr marL="0" indent="0">
              <a:buNone/>
            </a:pPr>
            <a:endParaRPr lang="lt-LT" sz="2400" dirty="0">
              <a:solidFill>
                <a:srgbClr val="2125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649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B31696B1-CA8C-483D-A308-66023FEA5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err="1"/>
              <a:t>Metrikinė</a:t>
            </a:r>
            <a:r>
              <a:rPr lang="lt-LT" dirty="0"/>
              <a:t> MDS</a:t>
            </a:r>
            <a:endParaRPr lang="LID4096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urinio vietos rezervavimo ženklas 2">
                <a:extLst>
                  <a:ext uri="{FF2B5EF4-FFF2-40B4-BE49-F238E27FC236}">
                    <a16:creationId xmlns:a16="http://schemas.microsoft.com/office/drawing/2014/main" id="{9EC537AF-1474-4640-A75F-F1A2A80AF0B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lt-LT" sz="2400" dirty="0">
                    <a:solidFill>
                      <a:srgbClr val="212529"/>
                    </a:solidFill>
                  </a:rPr>
                  <a:t>Metrikinėje MDS nepanašumų matrica gaunama iš metrikos (galioja trikampio nelygybė), todėl žemesnės dimensijos erdvėje siekiama, kad atstumai tarp taškų būtų kuo panašesni į atstumus pradinėje </a:t>
                </a:r>
                <a:r>
                  <a:rPr lang="lt-LT" sz="2400" dirty="0" err="1">
                    <a:solidFill>
                      <a:srgbClr val="212529"/>
                    </a:solidFill>
                  </a:rPr>
                  <a:t>erdvėve</a:t>
                </a:r>
                <a:r>
                  <a:rPr lang="lt-LT" sz="2400" dirty="0">
                    <a:solidFill>
                      <a:srgbClr val="212529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lt-LT" sz="2400" dirty="0">
                  <a:effectLst/>
                  <a:ea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lt-LT" sz="2400" dirty="0" err="1">
                    <a:effectLst/>
                    <a:ea typeface="Times New Roman" panose="02020603050405020304" pitchFamily="18" charset="0"/>
                  </a:rPr>
                  <a:t>Metrikiniu</a:t>
                </a:r>
                <a:r>
                  <a:rPr lang="lt-LT" sz="2400" dirty="0">
                    <a:effectLst/>
                    <a:ea typeface="Times New Roman" panose="02020603050405020304" pitchFamily="18" charset="0"/>
                  </a:rPr>
                  <a:t> atveju naudojami </a:t>
                </a:r>
                <a:r>
                  <a:rPr lang="lt-LT" sz="2400" dirty="0" err="1">
                    <a:effectLst/>
                    <a:ea typeface="Times New Roman" panose="02020603050405020304" pitchFamily="18" charset="0"/>
                  </a:rPr>
                  <a:t>disparities</a:t>
                </a:r>
                <a:r>
                  <a:rPr lang="lt-LT" sz="2400" dirty="0">
                    <a:effectLst/>
                    <a:ea typeface="Times New Roman" panose="02020603050405020304" pitchFamily="18" charset="0"/>
                  </a:rPr>
                  <a:t> gavimo būdai: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ar-AE" sz="240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ar-AE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lt-LT" sz="2400" b="0" i="1" smtClean="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ar-AE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acc>
                    <m:r>
                      <a:rPr lang="ar-AE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ar-AE" sz="240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lt-LT" sz="2400" b="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𝐷</m:t>
                        </m:r>
                      </m:e>
                      <m:sub>
                        <m:r>
                          <a:rPr lang="ar-AE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endParaRPr lang="lt-LT" sz="2400" dirty="0"/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ar-AE" sz="240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ar-AE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lt-LT" sz="2400" b="0" i="1" smtClean="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ar-AE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acc>
                    <m:r>
                      <a:rPr lang="ar-AE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ar-AE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ar-AE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  <m:r>
                          <a:rPr lang="lt-LT" sz="2400" b="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𝐷</m:t>
                        </m:r>
                      </m:e>
                      <m:sub>
                        <m:r>
                          <a:rPr lang="ar-AE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2400" dirty="0"/>
                  <a:t> (ratio MDS)</a:t>
                </a:r>
                <a:endParaRPr lang="lt-LT" sz="2400" dirty="0"/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ar-AE" sz="240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ar-AE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lt-LT" sz="2400" b="0" i="1" smtClean="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ar-AE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acc>
                    <m:r>
                      <a:rPr lang="ar-AE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ar-AE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ar-AE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  <m:r>
                          <a:rPr lang="ar-AE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ar-AE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𝑏𝐷</m:t>
                        </m:r>
                      </m:e>
                      <m:sub>
                        <m:r>
                          <a:rPr lang="ar-AE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2400" dirty="0"/>
                  <a:t> (interval MDS)</a:t>
                </a:r>
                <a:endParaRPr lang="lt-LT" sz="2400" dirty="0"/>
              </a:p>
              <a:p>
                <a:endParaRPr lang="LID4096" sz="2400" dirty="0"/>
              </a:p>
            </p:txBody>
          </p:sp>
        </mc:Choice>
        <mc:Fallback>
          <p:sp>
            <p:nvSpPr>
              <p:cNvPr id="3" name="Turinio vietos rezervavimo ženklas 2">
                <a:extLst>
                  <a:ext uri="{FF2B5EF4-FFF2-40B4-BE49-F238E27FC236}">
                    <a16:creationId xmlns:a16="http://schemas.microsoft.com/office/drawing/2014/main" id="{9EC537AF-1474-4640-A75F-F1A2A80AF0B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1961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12845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2B2DC3CD-1267-4075-9231-268BB7A0B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err="1"/>
              <a:t>Nemetrikinė</a:t>
            </a:r>
            <a:r>
              <a:rPr lang="lt-LT" dirty="0"/>
              <a:t> MDS</a:t>
            </a:r>
            <a:endParaRPr lang="LID4096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urinio vietos rezervavimo ženklas 2">
                <a:extLst>
                  <a:ext uri="{FF2B5EF4-FFF2-40B4-BE49-F238E27FC236}">
                    <a16:creationId xmlns:a16="http://schemas.microsoft.com/office/drawing/2014/main" id="{2B601F1B-55E9-41D4-BAEA-335A32FECDD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lt-LT" sz="2400" dirty="0">
                    <a:solidFill>
                      <a:srgbClr val="212529"/>
                    </a:solidFill>
                  </a:rPr>
                  <a:t>Nemetrikinėje versijoje MDS siekiama, kad atstumų tvarka mažesnės dimensijos erdvėje sutaptų su nepanašumų tvarka pradinėje erdvėje.</a:t>
                </a:r>
                <a:endParaRPr lang="LID4096" sz="2400" dirty="0"/>
              </a:p>
              <a:p>
                <a:pPr marL="0" indent="0">
                  <a:buNone/>
                </a:pPr>
                <a:endParaRPr lang="lt-LT" sz="2400" dirty="0"/>
              </a:p>
              <a:p>
                <a:r>
                  <a:rPr lang="lt-LT" sz="2400" dirty="0"/>
                  <a:t>Matematiškai tai reiškia, kad jeigu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2400" i="1" smtClean="0">
                            <a:solidFill>
                              <a:srgbClr val="202122"/>
                            </a:solidFill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lt-LT" sz="2400" b="0" i="1" smtClean="0">
                            <a:solidFill>
                              <a:srgbClr val="202122"/>
                            </a:solidFill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𝐷</m:t>
                        </m:r>
                      </m:e>
                      <m:sub>
                        <m:r>
                          <a:rPr lang="ar-AE" sz="2400" i="1">
                            <a:solidFill>
                              <a:srgbClr val="20212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𝑖𝑗</m:t>
                        </m:r>
                      </m:sub>
                    </m:sSub>
                    <m:r>
                      <a:rPr lang="ar-AE" sz="2400" i="1">
                        <a:solidFill>
                          <a:srgbClr val="202122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&lt;</m:t>
                    </m:r>
                    <m:sSub>
                      <m:sSubPr>
                        <m:ctrlPr>
                          <a:rPr lang="ar-AE" sz="2400" i="1">
                            <a:solidFill>
                              <a:srgbClr val="202122"/>
                            </a:solidFill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lt-LT" sz="2400" b="0" i="1" smtClean="0">
                            <a:solidFill>
                              <a:srgbClr val="202122"/>
                            </a:solidFill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𝐷</m:t>
                        </m:r>
                      </m:e>
                      <m:sub>
                        <m:r>
                          <a:rPr lang="ar-AE" sz="2400" i="1">
                            <a:solidFill>
                              <a:srgbClr val="20212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𝑗𝑘</m:t>
                        </m:r>
                      </m:sub>
                    </m:sSub>
                  </m:oMath>
                </a14:m>
                <a:r>
                  <a:rPr lang="lt-LT" sz="2400" dirty="0"/>
                  <a:t> originalios dimensijos erdvėje, tai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4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ar-AE" sz="24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ar-AE" sz="2400" i="1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ar-AE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4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ar-AE" sz="24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lt-LT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lt-LT" sz="2400" dirty="0"/>
                  <a:t> mažesnės dimensijos erdvėje </a:t>
                </a:r>
                <a:endParaRPr lang="LID4096" sz="2400" dirty="0"/>
              </a:p>
            </p:txBody>
          </p:sp>
        </mc:Choice>
        <mc:Fallback>
          <p:sp>
            <p:nvSpPr>
              <p:cNvPr id="3" name="Turinio vietos rezervavimo ženklas 2">
                <a:extLst>
                  <a:ext uri="{FF2B5EF4-FFF2-40B4-BE49-F238E27FC236}">
                    <a16:creationId xmlns:a16="http://schemas.microsoft.com/office/drawing/2014/main" id="{2B601F1B-55E9-41D4-BAEA-335A32FECD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96923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325F90C7-86DD-4E16-B447-2ACCFF453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Monotoninė regresija</a:t>
            </a:r>
            <a:endParaRPr lang="LID4096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urinio vietos rezervavimo ženklas 2">
                <a:extLst>
                  <a:ext uri="{FF2B5EF4-FFF2-40B4-BE49-F238E27FC236}">
                    <a16:creationId xmlns:a16="http://schemas.microsoft.com/office/drawing/2014/main" id="{1E2D4F63-0D4D-41CF-948F-DA1A14126EF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endParaRPr lang="lt-LT" sz="2400" dirty="0">
                  <a:solidFill>
                    <a:srgbClr val="212529"/>
                  </a:solidFill>
                </a:endParaRPr>
              </a:p>
              <a:p>
                <a:r>
                  <a:rPr lang="lt-LT" sz="2400" dirty="0">
                    <a:solidFill>
                      <a:srgbClr val="212529"/>
                    </a:solidFill>
                  </a:rPr>
                  <a:t>Paprastas algoritmas užtikrinti šį sąryšį yra monotoninė regresija.</a:t>
                </a:r>
                <a:endParaRPr lang="lt-LT" sz="2400" b="0" dirty="0"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lt-LT" sz="2400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Monotoninėje regresijoje regresijos kreivė yra </a:t>
                </a:r>
                <a:r>
                  <a:rPr lang="lt-LT" sz="2400" dirty="0" err="1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nemažejanti</a:t>
                </a:r>
                <a:r>
                  <a:rPr lang="lt-LT" sz="2400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arba nedidėjanti.</a:t>
                </a:r>
              </a:p>
              <a:p>
                <a:endParaRPr lang="lt-LT" sz="2400" b="0" dirty="0"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lt-LT" sz="2400" dirty="0">
                    <a:solidFill>
                      <a:srgbClr val="212529"/>
                    </a:solidFill>
                  </a:rPr>
                  <a:t>Atliekama monotoninė regresija su prediktoriumi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2400" i="1" smtClean="0">
                            <a:solidFill>
                              <a:srgbClr val="202122"/>
                            </a:solidFill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lt-LT" sz="2400" b="0" i="1" smtClean="0">
                            <a:solidFill>
                              <a:srgbClr val="202122"/>
                            </a:solidFill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𝐷</m:t>
                        </m:r>
                      </m:e>
                      <m:sub>
                        <m:r>
                          <a:rPr lang="ar-AE" sz="2400" i="1">
                            <a:solidFill>
                              <a:srgbClr val="20212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𝑖𝑗</m:t>
                        </m:r>
                      </m:sub>
                    </m:sSub>
                    <m:r>
                      <a:rPr lang="lt-LT" sz="2400" b="0" i="1" smtClean="0">
                        <a:solidFill>
                          <a:srgbClr val="202122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lt-LT" sz="2400" dirty="0">
                    <a:solidFill>
                      <a:srgbClr val="212529"/>
                    </a:solidFill>
                  </a:rPr>
                  <a:t> ir atsaku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4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ar-AE" sz="24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lt-LT" sz="2400" dirty="0"/>
                  <a:t>.</a:t>
                </a:r>
              </a:p>
              <a:p>
                <a:r>
                  <a:rPr lang="lt-LT" sz="2400" dirty="0">
                    <a:effectLst/>
                    <a:ea typeface="Times New Roman" panose="02020603050405020304" pitchFamily="18" charset="0"/>
                  </a:rPr>
                  <a:t>Tada taškai ant monotoninės regresijos kreivės (</a:t>
                </a:r>
                <a:r>
                  <a:rPr lang="lt-LT" sz="2400" dirty="0" err="1">
                    <a:effectLst/>
                    <a:ea typeface="Times New Roman" panose="02020603050405020304" pitchFamily="18" charset="0"/>
                  </a:rPr>
                  <a:t>fitted</a:t>
                </a:r>
                <a:r>
                  <a:rPr lang="lt-LT" sz="2400" dirty="0">
                    <a:effectLst/>
                    <a:ea typeface="Times New Roman" panose="02020603050405020304" pitchFamily="18" charset="0"/>
                  </a:rPr>
                  <a:t> </a:t>
                </a:r>
                <a:r>
                  <a:rPr lang="lt-LT" sz="2400" dirty="0" err="1">
                    <a:effectLst/>
                    <a:ea typeface="Times New Roman" panose="02020603050405020304" pitchFamily="18" charset="0"/>
                  </a:rPr>
                  <a:t>values</a:t>
                </a:r>
                <a:r>
                  <a:rPr lang="lt-LT" sz="2400" dirty="0">
                    <a:effectLst/>
                    <a:ea typeface="Times New Roman" panose="02020603050405020304" pitchFamily="18" charset="0"/>
                  </a:rPr>
                  <a:t>) yra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ar-AE" sz="240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ar-AE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ar-AE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ar-AE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acc>
                  </m:oMath>
                </a14:m>
                <a:r>
                  <a:rPr lang="lt-LT" sz="2400" dirty="0"/>
                  <a:t>.</a:t>
                </a:r>
                <a:endParaRPr lang="LID4096" sz="2400" dirty="0"/>
              </a:p>
            </p:txBody>
          </p:sp>
        </mc:Choice>
        <mc:Fallback>
          <p:sp>
            <p:nvSpPr>
              <p:cNvPr id="3" name="Turinio vietos rezervavimo ženklas 2">
                <a:extLst>
                  <a:ext uri="{FF2B5EF4-FFF2-40B4-BE49-F238E27FC236}">
                    <a16:creationId xmlns:a16="http://schemas.microsoft.com/office/drawing/2014/main" id="{1E2D4F63-0D4D-41CF-948F-DA1A14126E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37164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Turinio vietos rezervavimo ženklas 6">
            <a:extLst>
              <a:ext uri="{FF2B5EF4-FFF2-40B4-BE49-F238E27FC236}">
                <a16:creationId xmlns:a16="http://schemas.microsoft.com/office/drawing/2014/main" id="{7CB0DA9E-2E68-4576-9F3D-3058B1AE0A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4137" y="725338"/>
            <a:ext cx="7177863" cy="5407323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6AD45FE-B4F1-4194-9DA5-7F68B8674657}"/>
                  </a:ext>
                </a:extLst>
              </p:cNvPr>
              <p:cNvSpPr txBox="1"/>
              <p:nvPr/>
            </p:nvSpPr>
            <p:spPr>
              <a:xfrm>
                <a:off x="590992" y="1786270"/>
                <a:ext cx="4423145" cy="2725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lt-LT" sz="2400" dirty="0"/>
                  <a:t>Pvz.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ar-AE" sz="240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ar-AE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ar-AE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ar-AE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lt-LT" sz="2400" b="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</m:acc>
                  </m:oMath>
                </a14:m>
                <a:r>
                  <a:rPr lang="lt-LT" sz="2400" dirty="0"/>
                  <a:t> taškai yra ant raudonos spalvos linijos.</a:t>
                </a:r>
              </a:p>
              <a:p>
                <a:endParaRPr lang="lt-LT" sz="2400" dirty="0"/>
              </a:p>
              <a:p>
                <a:endParaRPr lang="lt-LT" sz="2400" dirty="0"/>
              </a:p>
              <a:p>
                <a:r>
                  <a:rPr lang="lt-LT" sz="2400" dirty="0"/>
                  <a:t>Siekiama, kad kitoje iteracijoje monotoninės regresijos kreivė būtų labiau tolygiai „laiptuota“. </a:t>
                </a:r>
                <a:endParaRPr lang="LID4096" sz="24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6AD45FE-B4F1-4194-9DA5-7F68B86746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992" y="1786270"/>
                <a:ext cx="4423145" cy="2725554"/>
              </a:xfrm>
              <a:prstGeom prst="rect">
                <a:avLst/>
              </a:prstGeom>
              <a:blipFill>
                <a:blip r:embed="rId3"/>
                <a:stretch>
                  <a:fillRect l="-2204" t="-1119" b="-4251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10642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02037F68-C73F-4F6C-8609-583BBF54A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Bendra MDS schema</a:t>
            </a:r>
            <a:endParaRPr lang="LID4096" dirty="0"/>
          </a:p>
        </p:txBody>
      </p:sp>
      <p:sp>
        <p:nvSpPr>
          <p:cNvPr id="3" name="Turinio vietos rezervavimo ženklas 2">
            <a:extLst>
              <a:ext uri="{FF2B5EF4-FFF2-40B4-BE49-F238E27FC236}">
                <a16:creationId xmlns:a16="http://schemas.microsoft.com/office/drawing/2014/main" id="{A0034F66-F21B-4090-981F-EDB8615581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lt-LT" sz="2400" b="0" i="0" dirty="0">
                <a:solidFill>
                  <a:srgbClr val="212529"/>
                </a:solidFill>
                <a:effectLst/>
              </a:rPr>
              <a:t>Bendra MDS schema atrodo taip:</a:t>
            </a:r>
          </a:p>
          <a:p>
            <a:pPr algn="l"/>
            <a:endParaRPr lang="lt-LT" sz="2400" b="0" i="0" dirty="0">
              <a:solidFill>
                <a:srgbClr val="212529"/>
              </a:solidFill>
              <a:effectLst/>
            </a:endParaRPr>
          </a:p>
          <a:p>
            <a:pPr lvl="1">
              <a:buFont typeface="+mj-lt"/>
              <a:buAutoNum type="arabicPeriod"/>
            </a:pPr>
            <a:r>
              <a:rPr lang="lt-LT" b="0" i="0" dirty="0">
                <a:solidFill>
                  <a:srgbClr val="212529"/>
                </a:solidFill>
                <a:effectLst/>
              </a:rPr>
              <a:t>   Pradinis taškų išsidėstymas.</a:t>
            </a:r>
          </a:p>
          <a:p>
            <a:pPr lvl="1">
              <a:buFont typeface="+mj-lt"/>
              <a:buAutoNum type="arabicPeriod"/>
            </a:pPr>
            <a:r>
              <a:rPr lang="lt-LT" b="0" i="0" dirty="0">
                <a:solidFill>
                  <a:srgbClr val="212529"/>
                </a:solidFill>
                <a:effectLst/>
              </a:rPr>
              <a:t>   Apskaičiuojamas stresas.</a:t>
            </a:r>
            <a:endParaRPr lang="en-US" b="0" i="0" dirty="0">
              <a:solidFill>
                <a:srgbClr val="212529"/>
              </a:solidFill>
              <a:effectLst/>
            </a:endParaRPr>
          </a:p>
          <a:p>
            <a:pPr lvl="1">
              <a:buFont typeface="+mj-lt"/>
              <a:buAutoNum type="arabicPeriod"/>
            </a:pPr>
            <a:r>
              <a:rPr lang="lt-LT" dirty="0">
                <a:solidFill>
                  <a:srgbClr val="212529"/>
                </a:solidFill>
              </a:rPr>
              <a:t>   Streso minimizavimas tam tikru algoritmas.</a:t>
            </a:r>
            <a:endParaRPr lang="en-US" b="0" i="0" dirty="0">
              <a:solidFill>
                <a:srgbClr val="212529"/>
              </a:solidFill>
              <a:effectLst/>
            </a:endParaRPr>
          </a:p>
          <a:p>
            <a:pPr lvl="1">
              <a:buFont typeface="+mj-lt"/>
              <a:buAutoNum type="arabicPeriod"/>
            </a:pPr>
            <a:r>
              <a:rPr lang="lt-LT" b="0" i="0" dirty="0">
                <a:solidFill>
                  <a:srgbClr val="212529"/>
                </a:solidFill>
                <a:effectLst/>
              </a:rPr>
              <a:t>   2 ir 3 žingsnio kartojimas iki konvergavimo.</a:t>
            </a:r>
          </a:p>
          <a:p>
            <a:pPr marL="0" indent="0" algn="l">
              <a:buNone/>
            </a:pPr>
            <a:endParaRPr lang="en-US" sz="2400" b="0" i="0" dirty="0">
              <a:solidFill>
                <a:srgbClr val="212529"/>
              </a:solidFill>
              <a:effectLst/>
            </a:endParaRPr>
          </a:p>
          <a:p>
            <a:pPr algn="l"/>
            <a:r>
              <a:rPr lang="lt-LT" sz="2400" dirty="0">
                <a:solidFill>
                  <a:srgbClr val="212529"/>
                </a:solidFill>
              </a:rPr>
              <a:t>Kiekvieną kartą p</a:t>
            </a:r>
            <a:r>
              <a:rPr lang="en-US" sz="2400" b="0" i="0" dirty="0" err="1">
                <a:solidFill>
                  <a:srgbClr val="212529"/>
                </a:solidFill>
                <a:effectLst/>
              </a:rPr>
              <a:t>rie</a:t>
            </a:r>
            <a:r>
              <a:rPr lang="lt-LT" sz="2400" dirty="0">
                <a:solidFill>
                  <a:srgbClr val="212529"/>
                </a:solidFill>
              </a:rPr>
              <a:t>š apskaičiuojant stresą iš naujo apskaičiuojamos </a:t>
            </a:r>
            <a:r>
              <a:rPr lang="lt-LT" sz="2400" dirty="0" err="1">
                <a:solidFill>
                  <a:srgbClr val="212529"/>
                </a:solidFill>
              </a:rPr>
              <a:t>disparities</a:t>
            </a:r>
            <a:r>
              <a:rPr lang="lt-LT" sz="2400" dirty="0">
                <a:solidFill>
                  <a:srgbClr val="212529"/>
                </a:solidFill>
              </a:rPr>
              <a:t> (</a:t>
            </a:r>
            <a:r>
              <a:rPr lang="lt-LT" sz="2400" dirty="0" err="1">
                <a:solidFill>
                  <a:srgbClr val="212529"/>
                </a:solidFill>
              </a:rPr>
              <a:t>nemetrikiniu</a:t>
            </a:r>
            <a:r>
              <a:rPr lang="lt-LT" sz="2400" dirty="0">
                <a:solidFill>
                  <a:srgbClr val="212529"/>
                </a:solidFill>
              </a:rPr>
              <a:t> atveju pakartotinai atliekama monotoninė regresija).</a:t>
            </a:r>
            <a:endParaRPr lang="en-US" sz="2400" b="0" i="0" dirty="0">
              <a:solidFill>
                <a:srgbClr val="212529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6415059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6AEFBFFF-70C6-4CEF-8D5F-EA4257440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3" name="Turinio vietos rezervavimo ženklas 2">
            <a:extLst>
              <a:ext uri="{FF2B5EF4-FFF2-40B4-BE49-F238E27FC236}">
                <a16:creationId xmlns:a16="http://schemas.microsoft.com/office/drawing/2014/main" id="{0720A465-5C64-4B73-9717-03DD5E276E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t-LT" sz="2400" dirty="0"/>
          </a:p>
          <a:p>
            <a:r>
              <a:rPr lang="lt-LT" sz="2400" dirty="0"/>
              <a:t>Iš praktinės pusės tai reiškia kad: </a:t>
            </a:r>
          </a:p>
          <a:p>
            <a:pPr lvl="1"/>
            <a:r>
              <a:rPr lang="lt-LT" dirty="0"/>
              <a:t>Reikia pasirinkti iteracijų skaičių.</a:t>
            </a:r>
          </a:p>
          <a:p>
            <a:pPr lvl="1"/>
            <a:r>
              <a:rPr lang="lt-LT" dirty="0"/>
              <a:t>Jeigu pradinės ieškomų vektorių reikšmės atsitiktinės, tai kiekvieną kartą gali būti randamas kitas sprendimas.</a:t>
            </a:r>
          </a:p>
          <a:p>
            <a:pPr lvl="1"/>
            <a:r>
              <a:rPr lang="lt-LT" dirty="0"/>
              <a:t>Algoritmas gali užstrigti lokaliame minimume (siekiant išvengti algoritmas paleidžiamas kelis kartus ir pasirenkamas geriausias spendimas).</a:t>
            </a:r>
          </a:p>
          <a:p>
            <a:pPr lvl="1"/>
            <a:r>
              <a:rPr lang="lt-LT" dirty="0"/>
              <a:t>Pasirinkama, kada deklaruojamas konvergavimas.</a:t>
            </a:r>
            <a:endParaRPr lang="LID4096" dirty="0"/>
          </a:p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756592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A892A3EA-1962-4B72-8354-4293B9968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Tiesiniai ir netiesiniai dimensijos mažinimo metodai</a:t>
            </a:r>
            <a:endParaRPr lang="LID4096" dirty="0"/>
          </a:p>
        </p:txBody>
      </p:sp>
      <p:sp>
        <p:nvSpPr>
          <p:cNvPr id="3" name="Turinio vietos rezervavimo ženklas 2">
            <a:extLst>
              <a:ext uri="{FF2B5EF4-FFF2-40B4-BE49-F238E27FC236}">
                <a16:creationId xmlns:a16="http://schemas.microsoft.com/office/drawing/2014/main" id="{2FA1D66A-3A36-48D7-ACB1-0DBF09E902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21935"/>
            <a:ext cx="10515600" cy="3880330"/>
          </a:xfrm>
        </p:spPr>
        <p:txBody>
          <a:bodyPr>
            <a:normAutofit/>
          </a:bodyPr>
          <a:lstStyle/>
          <a:p>
            <a:r>
              <a:rPr lang="lt-LT" sz="2400" dirty="0"/>
              <a:t>Tiesinės transformacijos: pasukimas, postūmis, atspindys, suspaudimas</a:t>
            </a:r>
          </a:p>
          <a:p>
            <a:r>
              <a:rPr lang="lt-LT" sz="2400" dirty="0"/>
              <a:t>Dimensijos mažinimas pagrįstas tiesinėmis transformacijomis neišlaiko netiesinių sąryšių tarp objektų</a:t>
            </a:r>
          </a:p>
          <a:p>
            <a:r>
              <a:rPr lang="lt-LT" sz="2400" dirty="0"/>
              <a:t>Daugiamatės skalės (</a:t>
            </a:r>
            <a:r>
              <a:rPr lang="en-US" sz="2400" dirty="0" err="1"/>
              <a:t>angl.</a:t>
            </a:r>
            <a:r>
              <a:rPr lang="en-US" sz="2400" dirty="0"/>
              <a:t> Multidimensional Scaling, </a:t>
            </a:r>
            <a:r>
              <a:rPr lang="lt-LT" sz="2400" dirty="0"/>
              <a:t>toliau - MDS) yra netiesinis dimensijos mažinimo metodas.</a:t>
            </a:r>
          </a:p>
          <a:p>
            <a:endParaRPr lang="lt-LT" dirty="0"/>
          </a:p>
          <a:p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20253904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urinio vietos rezervavimo ženklas 2">
            <a:extLst>
              <a:ext uri="{FF2B5EF4-FFF2-40B4-BE49-F238E27FC236}">
                <a16:creationId xmlns:a16="http://schemas.microsoft.com/office/drawing/2014/main" id="{2EC5C058-F008-454D-9025-984E3D3241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24223"/>
            <a:ext cx="10515600" cy="3752740"/>
          </a:xfrm>
        </p:spPr>
        <p:txBody>
          <a:bodyPr/>
          <a:lstStyle/>
          <a:p>
            <a:endParaRPr lang="lt-LT" sz="2400" dirty="0"/>
          </a:p>
          <a:p>
            <a:r>
              <a:rPr lang="lt-LT" sz="2400" dirty="0"/>
              <a:t>Norima dimensija turi būti parenkama iš anksto.</a:t>
            </a:r>
          </a:p>
          <a:p>
            <a:r>
              <a:rPr lang="lt-LT" sz="2400" dirty="0"/>
              <a:t>Natūralu, kad </a:t>
            </a:r>
            <a:r>
              <a:rPr lang="lt-LT" sz="2400" dirty="0" err="1"/>
              <a:t>stress</a:t>
            </a:r>
            <a:r>
              <a:rPr lang="lt-LT" sz="2400" dirty="0"/>
              <a:t> reikmė didėja kuo labiau mažinama dimensija.</a:t>
            </a:r>
          </a:p>
          <a:p>
            <a:r>
              <a:rPr lang="lt-LT" sz="2400" dirty="0"/>
              <a:t>Įprastai MDS dimensijų skaičius randamas ieškant mažiausios dimensijos, kuri vis dar turi pakankamai mažas streso reikšmes.</a:t>
            </a:r>
          </a:p>
          <a:p>
            <a:endParaRPr lang="lt-LT" dirty="0"/>
          </a:p>
          <a:p>
            <a:pPr marL="0" indent="0">
              <a:buNone/>
            </a:pPr>
            <a:endParaRPr lang="lt-LT" dirty="0"/>
          </a:p>
          <a:p>
            <a:endParaRPr lang="LID4096" dirty="0"/>
          </a:p>
        </p:txBody>
      </p:sp>
      <p:sp>
        <p:nvSpPr>
          <p:cNvPr id="4" name="Pavadinimas 1">
            <a:extLst>
              <a:ext uri="{FF2B5EF4-FFF2-40B4-BE49-F238E27FC236}">
                <a16:creationId xmlns:a16="http://schemas.microsoft.com/office/drawing/2014/main" id="{DC1ADF7E-1974-4EEF-A81D-F7D2A4C9E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lt-LT" dirty="0"/>
              <a:t>MDS tinkamumo įvertinimas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41454791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6F1E1D41-E5F1-4A2A-964E-4C3E2913A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/>
          </a:p>
        </p:txBody>
      </p:sp>
      <p:pic>
        <p:nvPicPr>
          <p:cNvPr id="5" name="Turinio vietos rezervavimo ženklas 4" descr="Paveikslėlis, kuriame yra kvadratas&#10;&#10;Automatiškai sugeneruotas aprašymas">
            <a:extLst>
              <a:ext uri="{FF2B5EF4-FFF2-40B4-BE49-F238E27FC236}">
                <a16:creationId xmlns:a16="http://schemas.microsoft.com/office/drawing/2014/main" id="{3260BA37-CF4E-48D0-AC15-EC9A9920D5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5526" y="1790234"/>
            <a:ext cx="6420725" cy="421109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FE03B14-86F9-4746-A128-74A695072EE2}"/>
              </a:ext>
            </a:extLst>
          </p:cNvPr>
          <p:cNvSpPr txBox="1"/>
          <p:nvPr/>
        </p:nvSpPr>
        <p:spPr>
          <a:xfrm>
            <a:off x="838200" y="2228671"/>
            <a:ext cx="41679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lt-LT" sz="2400" dirty="0"/>
          </a:p>
          <a:p>
            <a:r>
              <a:rPr lang="lt-LT" sz="2400" dirty="0" err="1"/>
              <a:t>Scree</a:t>
            </a:r>
            <a:r>
              <a:rPr lang="lt-LT" sz="2400" dirty="0"/>
              <a:t> plot ieškoma alkūnės taško (angl. </a:t>
            </a:r>
            <a:r>
              <a:rPr lang="lt-LT" sz="2400" dirty="0" err="1"/>
              <a:t>elbow</a:t>
            </a:r>
            <a:r>
              <a:rPr lang="lt-LT" sz="2400" dirty="0"/>
              <a:t> </a:t>
            </a:r>
            <a:r>
              <a:rPr lang="lt-LT" sz="2400" dirty="0" err="1"/>
              <a:t>point</a:t>
            </a:r>
            <a:r>
              <a:rPr lang="lt-LT" sz="2400" dirty="0"/>
              <a:t>) </a:t>
            </a:r>
            <a:endParaRPr lang="LID4096" sz="2400" dirty="0"/>
          </a:p>
        </p:txBody>
      </p:sp>
    </p:spTree>
    <p:extLst>
      <p:ext uri="{BB962C8B-B14F-4D97-AF65-F5344CB8AC3E}">
        <p14:creationId xmlns:p14="http://schemas.microsoft.com/office/powerpoint/2010/main" val="1485883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D5C7DE2F-18F9-475A-B088-50B6FDA2A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Standartizuotas </a:t>
            </a:r>
            <a:r>
              <a:rPr lang="lt-LT" dirty="0" err="1"/>
              <a:t>stress</a:t>
            </a:r>
            <a:endParaRPr lang="LID4096" dirty="0"/>
          </a:p>
        </p:txBody>
      </p:sp>
      <p:sp>
        <p:nvSpPr>
          <p:cNvPr id="6" name="Turinio vietos rezervavimo ženklas 5">
            <a:extLst>
              <a:ext uri="{FF2B5EF4-FFF2-40B4-BE49-F238E27FC236}">
                <a16:creationId xmlns:a16="http://schemas.microsoft.com/office/drawing/2014/main" id="{A7D7D79B-7851-4ADA-B7FD-8BCDD1123E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sz="2400" dirty="0"/>
              <a:t>Grynos </a:t>
            </a:r>
            <a:r>
              <a:rPr lang="lt-LT" sz="2400" dirty="0" err="1"/>
              <a:t>stress</a:t>
            </a:r>
            <a:r>
              <a:rPr lang="lt-LT" sz="2400" dirty="0"/>
              <a:t> reikšmes nėra informatyvios (pvz. gaunamos didesnės tiesiog papildžius duomenų aibę).</a:t>
            </a:r>
          </a:p>
          <a:p>
            <a:r>
              <a:rPr lang="lt-LT" sz="2400" dirty="0"/>
              <a:t>Informatyvesnis </a:t>
            </a:r>
            <a:r>
              <a:rPr lang="lt-LT" sz="2400" dirty="0" err="1"/>
              <a:t>Kruskal‘s</a:t>
            </a:r>
            <a:r>
              <a:rPr lang="lt-LT" sz="2400" dirty="0"/>
              <a:t> </a:t>
            </a:r>
            <a:r>
              <a:rPr lang="lt-LT" sz="2400" dirty="0" err="1"/>
              <a:t>Stress</a:t>
            </a:r>
            <a:r>
              <a:rPr lang="lt-LT" sz="2400" dirty="0"/>
              <a:t> arba kitaip Stress-1 (pavadinimas, o ne reiškinys).</a:t>
            </a:r>
            <a:endParaRPr lang="lt-L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38495A1-9728-448F-BC33-896703DE502D}"/>
                  </a:ext>
                </a:extLst>
              </p:cNvPr>
              <p:cNvSpPr txBox="1"/>
              <p:nvPr/>
            </p:nvSpPr>
            <p:spPr>
              <a:xfrm>
                <a:off x="3047114" y="3175669"/>
                <a:ext cx="6097772" cy="11835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LID4096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𝑆𝑡𝑟𝑒𝑠𝑠</m:t>
                      </m:r>
                      <m:r>
                        <a:rPr lang="LID4096" sz="24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LID4096" sz="24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LID4096" sz="24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LID4096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LID4096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LID4096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LID4096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LID4096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r>
                                <a:rPr lang="LID4096" sz="24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̂"/>
                                  <m:ctrlPr>
                                    <a:rPr lang="LID4096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LID4096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LID4096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  <m:sub>
                                      <m:r>
                                        <a:rPr lang="LID4096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</m:e>
                              </m:acc>
                            </m:num>
                            <m:den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LID4096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bSup>
                                    <m:sSubSupPr>
                                      <m:ctrlPr>
                                        <a:rPr lang="LID4096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LID4096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LID4096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  <m:sup>
                                      <m:r>
                                        <a:rPr lang="LID4096" sz="2400" i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nary>
                            </m:den>
                          </m:f>
                        </m:e>
                      </m:rad>
                    </m:oMath>
                  </m:oMathPara>
                </a14:m>
                <a:endParaRPr lang="LID4096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38495A1-9728-448F-BC33-896703DE50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7114" y="3175669"/>
                <a:ext cx="6097772" cy="118352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22053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CF5EF931-9640-48E4-B9E2-D7826C1D9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3" name="Turinio vietos rezervavimo ženklas 2">
            <a:extLst>
              <a:ext uri="{FF2B5EF4-FFF2-40B4-BE49-F238E27FC236}">
                <a16:creationId xmlns:a16="http://schemas.microsoft.com/office/drawing/2014/main" id="{4BB70AF2-61D3-4BB6-ABD9-998AF2B430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sz="2400" dirty="0"/>
              <a:t>Reikšmės nuo 0 iki 1, todėl galima kalbėti apie</a:t>
            </a:r>
            <a:r>
              <a:rPr lang="en-US" sz="2400" dirty="0"/>
              <a:t> </a:t>
            </a:r>
            <a:r>
              <a:rPr lang="lt-LT" sz="2400" dirty="0"/>
              <a:t>g</a:t>
            </a:r>
            <a:r>
              <a:rPr lang="en-US" sz="2400" dirty="0" err="1"/>
              <a:t>oodness</a:t>
            </a:r>
            <a:r>
              <a:rPr lang="en-US" sz="2400" dirty="0"/>
              <a:t>-of-fit </a:t>
            </a:r>
            <a:r>
              <a:rPr lang="lt-LT" sz="2400" dirty="0"/>
              <a:t>nykščio taisyklę:</a:t>
            </a:r>
          </a:p>
          <a:p>
            <a:endParaRPr lang="LID4096" dirty="0"/>
          </a:p>
        </p:txBody>
      </p:sp>
      <p:graphicFrame>
        <p:nvGraphicFramePr>
          <p:cNvPr id="4" name="Lentelė 3">
            <a:extLst>
              <a:ext uri="{FF2B5EF4-FFF2-40B4-BE49-F238E27FC236}">
                <a16:creationId xmlns:a16="http://schemas.microsoft.com/office/drawing/2014/main" id="{30F87AB2-85FB-4FA0-B064-1D1BF694D1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4479607"/>
              </p:ext>
            </p:extLst>
          </p:nvPr>
        </p:nvGraphicFramePr>
        <p:xfrm>
          <a:off x="3904422" y="2876619"/>
          <a:ext cx="4383156" cy="3300344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2184060">
                  <a:extLst>
                    <a:ext uri="{9D8B030D-6E8A-4147-A177-3AD203B41FA5}">
                      <a16:colId xmlns:a16="http://schemas.microsoft.com/office/drawing/2014/main" val="2336385421"/>
                    </a:ext>
                  </a:extLst>
                </a:gridCol>
                <a:gridCol w="2199096">
                  <a:extLst>
                    <a:ext uri="{9D8B030D-6E8A-4147-A177-3AD203B41FA5}">
                      <a16:colId xmlns:a16="http://schemas.microsoft.com/office/drawing/2014/main" val="3700322261"/>
                    </a:ext>
                  </a:extLst>
                </a:gridCol>
              </a:tblGrid>
              <a:tr h="63180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400" dirty="0">
                          <a:effectLst/>
                        </a:rPr>
                        <a:t>0.200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lt-LT" sz="2400">
                          <a:effectLst/>
                        </a:rPr>
                        <a:t>Blogas</a:t>
                      </a:r>
                      <a:endParaRPr lang="lt-LT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5683408"/>
                  </a:ext>
                </a:extLst>
              </a:tr>
              <a:tr h="77313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400" dirty="0">
                          <a:effectLst/>
                        </a:rPr>
                        <a:t>0.100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lt-LT" sz="2400" dirty="0">
                          <a:effectLst/>
                        </a:rPr>
                        <a:t>Vidutinis</a:t>
                      </a:r>
                      <a:endParaRPr lang="lt-LT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1861136"/>
                  </a:ext>
                </a:extLst>
              </a:tr>
              <a:tr h="63180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</a:rPr>
                        <a:t>0.050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lt-LT" sz="2400" dirty="0">
                          <a:effectLst/>
                        </a:rPr>
                        <a:t>Geras</a:t>
                      </a:r>
                      <a:endParaRPr lang="lt-LT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5104598"/>
                  </a:ext>
                </a:extLst>
              </a:tr>
              <a:tr h="63180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400" dirty="0">
                          <a:effectLst/>
                        </a:rPr>
                        <a:t>0.025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400" dirty="0" err="1">
                          <a:effectLst/>
                        </a:rPr>
                        <a:t>Puikus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79526588"/>
                  </a:ext>
                </a:extLst>
              </a:tr>
              <a:tr h="63180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</a:rPr>
                        <a:t>0.000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400" dirty="0" err="1">
                          <a:effectLst/>
                        </a:rPr>
                        <a:t>Tobulas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35709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16926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Turinio vietos rezervavimo ženklas 8">
            <a:extLst>
              <a:ext uri="{FF2B5EF4-FFF2-40B4-BE49-F238E27FC236}">
                <a16:creationId xmlns:a16="http://schemas.microsoft.com/office/drawing/2014/main" id="{00BBEC2D-D67C-4383-801C-F3E86C75A6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3782" y="793788"/>
            <a:ext cx="6778218" cy="5270424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D6B0A2E-FB06-4EEA-8D9F-9022165DF022}"/>
                  </a:ext>
                </a:extLst>
              </p:cNvPr>
              <p:cNvSpPr txBox="1"/>
              <p:nvPr/>
            </p:nvSpPr>
            <p:spPr>
              <a:xfrm>
                <a:off x="574158" y="793788"/>
                <a:ext cx="4839624" cy="49712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lt-LT" sz="2400" dirty="0"/>
                  <a:t>Diagnostiniai grafikai pagrįsti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24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𝑑</m:t>
                        </m:r>
                      </m:e>
                      <m:sub>
                        <m:r>
                          <a:rPr lang="ar-AE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lt-LT" sz="2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lt-LT" sz="2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ar-AE" sz="24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lt-LT" sz="24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ar-AE" sz="24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ar-AE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ar-AE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sz="24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ar-AE" sz="2400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acc>
                  </m:oMath>
                </a14:m>
                <a:r>
                  <a:rPr lang="lt-LT" sz="2400" dirty="0"/>
                  <a:t> tarpusavio ryšio vaizdavimu.</a:t>
                </a:r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Tarp j</a:t>
                </a:r>
                <a:r>
                  <a:rPr lang="lt-LT" sz="2400" dirty="0"/>
                  <a:t>ų dažniausiai naudojamas </a:t>
                </a:r>
                <a:r>
                  <a:rPr lang="lt-LT" sz="2400" dirty="0" err="1"/>
                  <a:t>Shepard</a:t>
                </a:r>
                <a:r>
                  <a:rPr lang="lt-LT" sz="2400" dirty="0"/>
                  <a:t> </a:t>
                </a:r>
                <a:r>
                  <a:rPr lang="lt-LT" sz="2400" dirty="0" err="1"/>
                  <a:t>diagram</a:t>
                </a:r>
                <a:r>
                  <a:rPr lang="lt-LT" sz="2400" dirty="0"/>
                  <a:t>.</a:t>
                </a:r>
              </a:p>
              <a:p>
                <a:endParaRPr lang="lt-LT" sz="2400" dirty="0"/>
              </a:p>
              <a:p>
                <a:r>
                  <a:rPr lang="lt-LT" sz="2400" dirty="0" err="1"/>
                  <a:t>Metrikinės</a:t>
                </a:r>
                <a:r>
                  <a:rPr lang="lt-LT" sz="2400" dirty="0"/>
                  <a:t> MDS atveju lyginama su tiesinės regresijos tiese.</a:t>
                </a:r>
              </a:p>
              <a:p>
                <a:endParaRPr lang="lt-LT" sz="2400" dirty="0"/>
              </a:p>
              <a:p>
                <a:r>
                  <a:rPr lang="lt-LT" sz="2400" dirty="0"/>
                  <a:t>Galima ieškoti, kokie taškai labiausiai nutolę nuo tiesės (</a:t>
                </a:r>
                <a:r>
                  <a:rPr lang="lt-LT" sz="2400" dirty="0" err="1"/>
                  <a:t>netikslai</a:t>
                </a:r>
                <a:r>
                  <a:rPr lang="lt-LT" sz="2400" dirty="0"/>
                  <a:t> atvaizduojamas atstumas tarp dviejų objektų mažesnėje dimensijoje).</a:t>
                </a: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D6B0A2E-FB06-4EEA-8D9F-9022165DF0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158" y="793788"/>
                <a:ext cx="4839624" cy="4971297"/>
              </a:xfrm>
              <a:prstGeom prst="rect">
                <a:avLst/>
              </a:prstGeom>
              <a:blipFill>
                <a:blip r:embed="rId3"/>
                <a:stretch>
                  <a:fillRect l="-1889" t="-858" r="-882" b="-1716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52804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Turinio vietos rezervavimo ženklas 4">
            <a:extLst>
              <a:ext uri="{FF2B5EF4-FFF2-40B4-BE49-F238E27FC236}">
                <a16:creationId xmlns:a16="http://schemas.microsoft.com/office/drawing/2014/main" id="{ED283E1B-FE0C-4B83-9855-FF1D417F91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2727" y="601098"/>
            <a:ext cx="6225606" cy="565580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02C9E0D-B725-45C0-9337-49EED1EC71F6}"/>
              </a:ext>
            </a:extLst>
          </p:cNvPr>
          <p:cNvSpPr txBox="1"/>
          <p:nvPr/>
        </p:nvSpPr>
        <p:spPr>
          <a:xfrm>
            <a:off x="659220" y="1807535"/>
            <a:ext cx="493350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t-LT" sz="2400" dirty="0" err="1"/>
              <a:t>Nemetrikinės</a:t>
            </a:r>
            <a:r>
              <a:rPr lang="lt-LT" sz="2400" dirty="0"/>
              <a:t> MDS atveju vaizduojama monotoninės regresijos kreivė.</a:t>
            </a:r>
          </a:p>
          <a:p>
            <a:endParaRPr lang="lt-LT" sz="2400" dirty="0"/>
          </a:p>
          <a:p>
            <a:endParaRPr lang="lt-LT" sz="2400" dirty="0"/>
          </a:p>
          <a:p>
            <a:r>
              <a:rPr lang="lt-LT" sz="2400" dirty="0"/>
              <a:t>Šiame pavyzdyje matoma, kad </a:t>
            </a:r>
            <a:r>
              <a:rPr lang="lt-LT" sz="2400" dirty="0" err="1"/>
              <a:t>nemetrikinė</a:t>
            </a:r>
            <a:r>
              <a:rPr lang="lt-LT" sz="2400" dirty="0"/>
              <a:t> MDS geriau tinka šiems duomenims.</a:t>
            </a:r>
            <a:endParaRPr lang="LID4096" sz="2400" dirty="0"/>
          </a:p>
        </p:txBody>
      </p:sp>
    </p:spTree>
    <p:extLst>
      <p:ext uri="{BB962C8B-B14F-4D97-AF65-F5344CB8AC3E}">
        <p14:creationId xmlns:p14="http://schemas.microsoft.com/office/powerpoint/2010/main" val="6295673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urinio vietos rezervavimo ženklas 2">
            <a:extLst>
              <a:ext uri="{FF2B5EF4-FFF2-40B4-BE49-F238E27FC236}">
                <a16:creationId xmlns:a16="http://schemas.microsoft.com/office/drawing/2014/main" id="{B585CE03-A89E-41B9-A49B-A9F0F3740E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273" y="1477925"/>
            <a:ext cx="4711995" cy="3540642"/>
          </a:xfrm>
        </p:spPr>
        <p:txBody>
          <a:bodyPr>
            <a:normAutofit/>
          </a:bodyPr>
          <a:lstStyle/>
          <a:p>
            <a:r>
              <a:rPr lang="lt-LT" sz="2400" dirty="0"/>
              <a:t>Bendresnis būdas ieškoti blogai atvaizduojamų taškų yra </a:t>
            </a:r>
            <a:r>
              <a:rPr lang="lt-LT" sz="2400" dirty="0" err="1"/>
              <a:t>stress</a:t>
            </a:r>
            <a:r>
              <a:rPr lang="lt-LT" sz="2400" dirty="0"/>
              <a:t> per </a:t>
            </a:r>
            <a:r>
              <a:rPr lang="lt-LT" sz="2400" dirty="0" err="1"/>
              <a:t>point</a:t>
            </a:r>
            <a:r>
              <a:rPr lang="lt-LT" sz="2400" dirty="0"/>
              <a:t>.</a:t>
            </a:r>
          </a:p>
          <a:p>
            <a:r>
              <a:rPr lang="lt-LT" sz="2400" dirty="0"/>
              <a:t>Kiekvienam objektui apskaičiuojama kokia dalis streso gaunama dėl jo.</a:t>
            </a:r>
          </a:p>
          <a:p>
            <a:r>
              <a:rPr lang="lt-LT" sz="2400" dirty="0"/>
              <a:t>Pvz. sklaidos diagramoje didesniais taškai vaizduojami objektai daugiau prisideda prie streso. </a:t>
            </a:r>
          </a:p>
        </p:txBody>
      </p:sp>
      <p:pic>
        <p:nvPicPr>
          <p:cNvPr id="5" name="Paveikslėlis 4">
            <a:extLst>
              <a:ext uri="{FF2B5EF4-FFF2-40B4-BE49-F238E27FC236}">
                <a16:creationId xmlns:a16="http://schemas.microsoft.com/office/drawing/2014/main" id="{72881132-A01E-4B03-B2CF-DA55626C5A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4268" y="186560"/>
            <a:ext cx="6555462" cy="6484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1582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04C14B83-B546-4F5B-A17B-B3AAE486A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MDS interpretacija</a:t>
            </a:r>
            <a:endParaRPr lang="LID4096" dirty="0"/>
          </a:p>
        </p:txBody>
      </p:sp>
      <p:sp>
        <p:nvSpPr>
          <p:cNvPr id="3" name="Turinio vietos rezervavimo ženklas 2">
            <a:extLst>
              <a:ext uri="{FF2B5EF4-FFF2-40B4-BE49-F238E27FC236}">
                <a16:creationId xmlns:a16="http://schemas.microsoft.com/office/drawing/2014/main" id="{60BA0A37-A4EC-4EBD-9AAF-6CEB1A4419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lt-LT" sz="2400" dirty="0"/>
              <a:t>Priešingai negu naudojant PCA, ašys nėra reikšmingos, nes MDS rezultatai pagrįsti vien tik atstumais tarp objektų.</a:t>
            </a:r>
          </a:p>
          <a:p>
            <a:endParaRPr lang="lt-LT" sz="2400" dirty="0"/>
          </a:p>
          <a:p>
            <a:pPr marL="0" indent="0">
              <a:buNone/>
            </a:pPr>
            <a:r>
              <a:rPr lang="lt-LT" sz="2400" dirty="0"/>
              <a:t>Atstumai nekinta:</a:t>
            </a:r>
          </a:p>
          <a:p>
            <a:r>
              <a:rPr lang="lt-LT" sz="2400" dirty="0"/>
              <a:t>Prie vienos koordinatės pridedant konstantą visiems objektams</a:t>
            </a:r>
          </a:p>
          <a:p>
            <a:r>
              <a:rPr lang="lt-LT" sz="2400" dirty="0"/>
              <a:t>Pasukant ašis</a:t>
            </a:r>
          </a:p>
          <a:p>
            <a:pPr marL="0" indent="0">
              <a:buNone/>
            </a:pPr>
            <a:endParaRPr lang="lt-LT" sz="2400" dirty="0"/>
          </a:p>
          <a:p>
            <a:pPr marL="0" indent="0">
              <a:buNone/>
            </a:pPr>
            <a:r>
              <a:rPr lang="lt-LT" sz="2400" dirty="0"/>
              <a:t>Todėl peržiūrint MDS gauta rezultatą gali tekti ieškoti „prasmingiausių“ ašių.</a:t>
            </a:r>
          </a:p>
        </p:txBody>
      </p:sp>
    </p:spTree>
    <p:extLst>
      <p:ext uri="{BB962C8B-B14F-4D97-AF65-F5344CB8AC3E}">
        <p14:creationId xmlns:p14="http://schemas.microsoft.com/office/powerpoint/2010/main" val="29715995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Turinio vietos rezervavimo ženklas 4">
            <a:extLst>
              <a:ext uri="{FF2B5EF4-FFF2-40B4-BE49-F238E27FC236}">
                <a16:creationId xmlns:a16="http://schemas.microsoft.com/office/drawing/2014/main" id="{9A38D602-D378-466E-88FF-2B725107E2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2799" y="523062"/>
            <a:ext cx="7228279" cy="5811876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149735D-A94E-4153-8B13-A1A04C36ED36}"/>
              </a:ext>
            </a:extLst>
          </p:cNvPr>
          <p:cNvSpPr txBox="1"/>
          <p:nvPr/>
        </p:nvSpPr>
        <p:spPr>
          <a:xfrm>
            <a:off x="733647" y="1307275"/>
            <a:ext cx="428939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t-LT" sz="2400" dirty="0"/>
              <a:t>Pvz. respondentai šalis vertino pagal panašumą.</a:t>
            </a:r>
          </a:p>
          <a:p>
            <a:endParaRPr lang="lt-LT" sz="2400" dirty="0"/>
          </a:p>
          <a:p>
            <a:r>
              <a:rPr lang="lt-LT" sz="2400" dirty="0"/>
              <a:t>Gautoje sklaidos diagramoje pridedamos prasminės ašys.</a:t>
            </a:r>
          </a:p>
          <a:p>
            <a:endParaRPr lang="lt-LT" sz="2400" dirty="0"/>
          </a:p>
          <a:p>
            <a:r>
              <a:rPr lang="lt-LT" sz="2400" dirty="0"/>
              <a:t>Kai kurios MDS </a:t>
            </a:r>
            <a:r>
              <a:rPr lang="lt-LT" sz="2400" dirty="0" err="1"/>
              <a:t>implementacijos</a:t>
            </a:r>
            <a:r>
              <a:rPr lang="lt-LT" sz="2400" dirty="0"/>
              <a:t> automatiškai panaudoja PCA </a:t>
            </a:r>
            <a:r>
              <a:rPr lang="lt-LT" sz="2400" dirty="0" err="1"/>
              <a:t>perorentuoti</a:t>
            </a:r>
            <a:r>
              <a:rPr lang="lt-LT" sz="2400" dirty="0"/>
              <a:t> ašis. </a:t>
            </a:r>
            <a:endParaRPr lang="LID4096" sz="2400" dirty="0"/>
          </a:p>
        </p:txBody>
      </p:sp>
    </p:spTree>
    <p:extLst>
      <p:ext uri="{BB962C8B-B14F-4D97-AF65-F5344CB8AC3E}">
        <p14:creationId xmlns:p14="http://schemas.microsoft.com/office/powerpoint/2010/main" val="17930489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DFFACB3E-12D8-4503-8156-70F8B60F6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Dideli atstumai ir išskirtys</a:t>
            </a:r>
            <a:endParaRPr lang="LID4096" dirty="0"/>
          </a:p>
        </p:txBody>
      </p:sp>
      <p:sp>
        <p:nvSpPr>
          <p:cNvPr id="3" name="Turinio vietos rezervavimo ženklas 2">
            <a:extLst>
              <a:ext uri="{FF2B5EF4-FFF2-40B4-BE49-F238E27FC236}">
                <a16:creationId xmlns:a16="http://schemas.microsoft.com/office/drawing/2014/main" id="{53B9697B-BC6F-46CA-A6E7-E4E57F8467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7689" y="1690688"/>
            <a:ext cx="10515600" cy="4351338"/>
          </a:xfrm>
        </p:spPr>
        <p:txBody>
          <a:bodyPr>
            <a:normAutofit/>
          </a:bodyPr>
          <a:lstStyle/>
          <a:p>
            <a:endParaRPr lang="lt-LT" sz="2400" dirty="0">
              <a:solidFill>
                <a:srgbClr val="000000"/>
              </a:solidFill>
            </a:endParaRPr>
          </a:p>
          <a:p>
            <a:r>
              <a:rPr lang="lt-LT" sz="2400" dirty="0">
                <a:solidFill>
                  <a:srgbClr val="000000"/>
                </a:solidFill>
              </a:rPr>
              <a:t>MDS gauti atstumai tarp objektų yra kažkiek iškreipta jų tarpusavio santykio reprezentacija (jeigu </a:t>
            </a:r>
            <a:r>
              <a:rPr lang="lt-LT" sz="2400" dirty="0" err="1">
                <a:solidFill>
                  <a:srgbClr val="000000"/>
                </a:solidFill>
              </a:rPr>
              <a:t>stress</a:t>
            </a:r>
            <a:r>
              <a:rPr lang="lt-LT" sz="2400" dirty="0">
                <a:solidFill>
                  <a:srgbClr val="000000"/>
                </a:solidFill>
              </a:rPr>
              <a:t> nelygus 0).</a:t>
            </a:r>
          </a:p>
          <a:p>
            <a:r>
              <a:rPr lang="lt-LT" sz="2400" dirty="0">
                <a:solidFill>
                  <a:srgbClr val="000000"/>
                </a:solidFill>
              </a:rPr>
              <a:t>Didesnės </a:t>
            </a:r>
            <a:r>
              <a:rPr lang="lt-LT" sz="2400" dirty="0" err="1">
                <a:solidFill>
                  <a:srgbClr val="000000"/>
                </a:solidFill>
              </a:rPr>
              <a:t>stress</a:t>
            </a:r>
            <a:r>
              <a:rPr lang="lt-LT" sz="2400" dirty="0">
                <a:solidFill>
                  <a:srgbClr val="000000"/>
                </a:solidFill>
              </a:rPr>
              <a:t> reikšmės reiškia ši reprezentacija yra labiau iškreipta.</a:t>
            </a:r>
          </a:p>
          <a:p>
            <a:endParaRPr lang="lt-LT" sz="2400" dirty="0">
              <a:solidFill>
                <a:srgbClr val="000000"/>
              </a:solidFill>
            </a:endParaRPr>
          </a:p>
          <a:p>
            <a:r>
              <a:rPr lang="lt-LT" sz="2400" dirty="0">
                <a:solidFill>
                  <a:srgbClr val="000000"/>
                </a:solidFill>
              </a:rPr>
              <a:t>Gautus didelius atstumus tarp objektų galima interpretuoti kaip „teisingus“:</a:t>
            </a:r>
          </a:p>
          <a:p>
            <a:r>
              <a:rPr lang="lt-LT" sz="2400" dirty="0">
                <a:solidFill>
                  <a:srgbClr val="000000"/>
                </a:solidFill>
              </a:rPr>
              <a:t> Jeigu atstumai tarp kažkurių objektų didelės dimensijos erdvėje dideli, o gautoje – maži (arba </a:t>
            </a:r>
            <a:r>
              <a:rPr lang="lt-LT" sz="2400" dirty="0" err="1">
                <a:solidFill>
                  <a:srgbClr val="000000"/>
                </a:solidFill>
              </a:rPr>
              <a:t>atvirkčiai</a:t>
            </a:r>
            <a:r>
              <a:rPr lang="lt-LT" sz="2400" dirty="0">
                <a:solidFill>
                  <a:srgbClr val="000000"/>
                </a:solidFill>
              </a:rPr>
              <a:t>), tai stipriai padidintų streso reikšmę, vadinasi optimizacijos procesas „labiau“ stengiasi teisingai atvaizduoti šiuos atstumus.</a:t>
            </a:r>
          </a:p>
          <a:p>
            <a:endParaRPr lang="lt-LT" sz="2400" b="0" i="0" dirty="0">
              <a:solidFill>
                <a:srgbClr val="000000"/>
              </a:solidFill>
              <a:effectLst/>
            </a:endParaRPr>
          </a:p>
          <a:p>
            <a:endParaRPr lang="LID4096" sz="2400" dirty="0"/>
          </a:p>
        </p:txBody>
      </p:sp>
    </p:spTree>
    <p:extLst>
      <p:ext uri="{BB962C8B-B14F-4D97-AF65-F5344CB8AC3E}">
        <p14:creationId xmlns:p14="http://schemas.microsoft.com/office/powerpoint/2010/main" val="427460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BDE89A48-41C5-4927-948B-0E2243E3D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/>
          </a:p>
        </p:txBody>
      </p:sp>
      <p:pic>
        <p:nvPicPr>
          <p:cNvPr id="17" name="Turinio vietos rezervavimo ženklas 16">
            <a:extLst>
              <a:ext uri="{FF2B5EF4-FFF2-40B4-BE49-F238E27FC236}">
                <a16:creationId xmlns:a16="http://schemas.microsoft.com/office/drawing/2014/main" id="{1C489479-4210-414D-9122-D55DAA00F4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3554" y="679911"/>
            <a:ext cx="6304891" cy="5498178"/>
          </a:xfrm>
        </p:spPr>
      </p:pic>
    </p:spTree>
    <p:extLst>
      <p:ext uri="{BB962C8B-B14F-4D97-AF65-F5344CB8AC3E}">
        <p14:creationId xmlns:p14="http://schemas.microsoft.com/office/powerpoint/2010/main" val="17783988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Turinio vietos rezervavimo ženklas 4">
            <a:extLst>
              <a:ext uri="{FF2B5EF4-FFF2-40B4-BE49-F238E27FC236}">
                <a16:creationId xmlns:a16="http://schemas.microsoft.com/office/drawing/2014/main" id="{806EAD1C-86F7-4737-BE07-C761B124AC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5871" y="1057448"/>
            <a:ext cx="7176129" cy="474310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06B73CD-AFA7-414F-94D9-DD15E2CB3264}"/>
              </a:ext>
            </a:extLst>
          </p:cNvPr>
          <p:cNvSpPr txBox="1"/>
          <p:nvPr/>
        </p:nvSpPr>
        <p:spPr>
          <a:xfrm>
            <a:off x="489098" y="1878395"/>
            <a:ext cx="452677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t-LT" sz="2400" dirty="0"/>
              <a:t>Pvz. sumažinę dimensiją naudodami MDS pastebime, kad </a:t>
            </a:r>
            <a:r>
              <a:rPr lang="lt-LT" sz="2400" dirty="0" err="1"/>
              <a:t>Aiči</a:t>
            </a:r>
            <a:r>
              <a:rPr lang="lt-LT" sz="2400" dirty="0"/>
              <a:t>, </a:t>
            </a:r>
            <a:r>
              <a:rPr lang="lt-LT" sz="2400" dirty="0" err="1"/>
              <a:t>Hokaido</a:t>
            </a:r>
            <a:r>
              <a:rPr lang="lt-LT" sz="2400" dirty="0"/>
              <a:t>, Tokijo prefektūros yra išsiskiriančios iš kitų.</a:t>
            </a:r>
          </a:p>
          <a:p>
            <a:endParaRPr lang="lt-LT" sz="2400" dirty="0"/>
          </a:p>
          <a:p>
            <a:r>
              <a:rPr lang="lt-LT" sz="2400" dirty="0"/>
              <a:t>PCA stipriai paveikiamas išskirčių, MDS šiuo atveju jas randa.</a:t>
            </a:r>
          </a:p>
        </p:txBody>
      </p:sp>
    </p:spTree>
    <p:extLst>
      <p:ext uri="{BB962C8B-B14F-4D97-AF65-F5344CB8AC3E}">
        <p14:creationId xmlns:p14="http://schemas.microsoft.com/office/powerpoint/2010/main" val="33636116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770453B7-4D53-4F0E-B920-A326FC701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Privalumai</a:t>
            </a:r>
            <a:endParaRPr lang="LID4096" dirty="0"/>
          </a:p>
        </p:txBody>
      </p:sp>
      <p:sp>
        <p:nvSpPr>
          <p:cNvPr id="3" name="Turinio vietos rezervavimo ženklas 2">
            <a:extLst>
              <a:ext uri="{FF2B5EF4-FFF2-40B4-BE49-F238E27FC236}">
                <a16:creationId xmlns:a16="http://schemas.microsoft.com/office/drawing/2014/main" id="{1C441E99-4272-4169-9474-36AB8E5098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lt-LT" sz="2400" b="0" i="0" dirty="0">
                <a:solidFill>
                  <a:srgbClr val="333333"/>
                </a:solidFill>
                <a:effectLst/>
              </a:rPr>
              <a:t>Netiesinė transformacija, kuri siekia išsaugoti duomenų topologiją.</a:t>
            </a:r>
          </a:p>
          <a:p>
            <a:r>
              <a:rPr lang="lt-LT" sz="2400" b="0" i="0" dirty="0">
                <a:solidFill>
                  <a:srgbClr val="333333"/>
                </a:solidFill>
                <a:effectLst/>
              </a:rPr>
              <a:t>MDS nėra stipriai veikiama išskirčių kaip PCA, gali būti naudojama siekiant jas aptikti.</a:t>
            </a:r>
          </a:p>
          <a:p>
            <a:r>
              <a:rPr lang="lt-LT" sz="2400" dirty="0">
                <a:solidFill>
                  <a:srgbClr val="333333"/>
                </a:solidFill>
              </a:rPr>
              <a:t>Vienas iš paprasčiausių netiesinių dimensijos mažinimo metodų.</a:t>
            </a:r>
          </a:p>
        </p:txBody>
      </p:sp>
    </p:spTree>
    <p:extLst>
      <p:ext uri="{BB962C8B-B14F-4D97-AF65-F5344CB8AC3E}">
        <p14:creationId xmlns:p14="http://schemas.microsoft.com/office/powerpoint/2010/main" val="4523056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1A765C38-44E9-4F57-A165-53E16D194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Trūkumai</a:t>
            </a:r>
            <a:endParaRPr lang="LID4096" dirty="0"/>
          </a:p>
        </p:txBody>
      </p:sp>
      <p:sp>
        <p:nvSpPr>
          <p:cNvPr id="3" name="Turinio vietos rezervavimo ženklas 2">
            <a:extLst>
              <a:ext uri="{FF2B5EF4-FFF2-40B4-BE49-F238E27FC236}">
                <a16:creationId xmlns:a16="http://schemas.microsoft.com/office/drawing/2014/main" id="{80713BC5-179C-4B1E-B749-455ED9221D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lt-LT" sz="2400" dirty="0"/>
              <a:t>Gautos dimensijos neturi aiškios interpretacijos.</a:t>
            </a:r>
          </a:p>
          <a:p>
            <a:r>
              <a:rPr lang="lt-LT" sz="2400" dirty="0"/>
              <a:t>Sunkiau parinkti dimensijų kiekį (PCA galima parinkti naudojant paaiškintą variaciją).</a:t>
            </a:r>
          </a:p>
          <a:p>
            <a:r>
              <a:rPr lang="lt-LT" sz="2400" dirty="0"/>
              <a:t>Su optimizavimu susijusios problemos (nebėra tokios svarbios padidėjus skaičiavimo galingumams):</a:t>
            </a:r>
          </a:p>
          <a:p>
            <a:pPr lvl="1"/>
            <a:r>
              <a:rPr lang="lt-LT" sz="1600" dirty="0">
                <a:solidFill>
                  <a:srgbClr val="333333"/>
                </a:solidFill>
              </a:rPr>
              <a:t>Pradinis duomenų išdėstymas daro įtaką galutiniam rezultatui.</a:t>
            </a:r>
          </a:p>
          <a:p>
            <a:pPr lvl="1"/>
            <a:r>
              <a:rPr lang="lt-LT" sz="1600" dirty="0">
                <a:solidFill>
                  <a:srgbClr val="333333"/>
                </a:solidFill>
              </a:rPr>
              <a:t>Gali būti nerastas optimalus sprendimas.</a:t>
            </a:r>
          </a:p>
          <a:p>
            <a:pPr lvl="1"/>
            <a:r>
              <a:rPr lang="lt-LT" sz="1600" dirty="0">
                <a:solidFill>
                  <a:srgbClr val="333333"/>
                </a:solidFill>
              </a:rPr>
              <a:t>Pridėjus naujų stebėjimų duomenų </a:t>
            </a:r>
            <a:r>
              <a:rPr lang="lt-LT" sz="1600" dirty="0" err="1">
                <a:solidFill>
                  <a:srgbClr val="333333"/>
                </a:solidFill>
              </a:rPr>
              <a:t>konfiguracija</a:t>
            </a:r>
            <a:r>
              <a:rPr lang="lt-LT" sz="1600" dirty="0">
                <a:solidFill>
                  <a:srgbClr val="333333"/>
                </a:solidFill>
              </a:rPr>
              <a:t> turi būti randama iš naujo.</a:t>
            </a:r>
            <a:endParaRPr lang="en-US" sz="1600" dirty="0">
              <a:solidFill>
                <a:srgbClr val="333333"/>
              </a:solidFill>
            </a:endParaRPr>
          </a:p>
          <a:p>
            <a:endParaRPr lang="lt-LT" sz="2400" dirty="0"/>
          </a:p>
          <a:p>
            <a:pPr marL="0" indent="0">
              <a:buNone/>
            </a:pPr>
            <a:endParaRPr lang="LID4096" sz="2400" dirty="0"/>
          </a:p>
        </p:txBody>
      </p:sp>
    </p:spTree>
    <p:extLst>
      <p:ext uri="{BB962C8B-B14F-4D97-AF65-F5344CB8AC3E}">
        <p14:creationId xmlns:p14="http://schemas.microsoft.com/office/powerpoint/2010/main" val="14657142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B2DD0527-95EE-4431-A12B-B9D9779C2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Paruošta pagal:</a:t>
            </a:r>
            <a:endParaRPr lang="LID4096" dirty="0"/>
          </a:p>
        </p:txBody>
      </p:sp>
      <p:sp>
        <p:nvSpPr>
          <p:cNvPr id="3" name="Turinio vietos rezervavimo ženklas 2">
            <a:extLst>
              <a:ext uri="{FF2B5EF4-FFF2-40B4-BE49-F238E27FC236}">
                <a16:creationId xmlns:a16="http://schemas.microsoft.com/office/drawing/2014/main" id="{D864E5F4-F970-4872-BB4F-B8E33A7CDA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lt-LT" dirty="0">
                <a:hlinkClick r:id="rId2"/>
              </a:rPr>
              <a:t>https://www.bristol.ac.uk/media-library/sites/cmm/migrated/documents/chapter3.pdf</a:t>
            </a:r>
            <a:endParaRPr lang="lt-LT" dirty="0"/>
          </a:p>
          <a:p>
            <a:endParaRPr lang="lt-LT" dirty="0"/>
          </a:p>
          <a:p>
            <a:r>
              <a:rPr lang="lt-LT" dirty="0">
                <a:hlinkClick r:id="rId3"/>
              </a:rPr>
              <a:t>https://www.researchgate.net/publication/280717361_Shepard_Diagram</a:t>
            </a:r>
            <a:endParaRPr lang="lt-LT" dirty="0"/>
          </a:p>
          <a:p>
            <a:r>
              <a:rPr lang="en-US" dirty="0">
                <a:hlinkClick r:id="rId4"/>
              </a:rPr>
              <a:t>https://www.researchgate.net/publication/309617943_Goodness-of-Fit_Assessment_in_Multidimensional_Scaling_and_Unfolding</a:t>
            </a:r>
            <a:endParaRPr lang="lt-LT" dirty="0"/>
          </a:p>
          <a:p>
            <a:pPr marL="0" indent="0">
              <a:buNone/>
            </a:pPr>
            <a:endParaRPr lang="en-US" dirty="0"/>
          </a:p>
          <a:p>
            <a:r>
              <a:rPr lang="lt-LT" dirty="0">
                <a:hlinkClick r:id="rId5"/>
              </a:rPr>
              <a:t>https://rstudio-pubs-static.s3.amazonaws.com/246348_b31bca1e4be04bb395825dc6a00de364.html#3_why_mds_advantage_and_disadvantages_of_mds</a:t>
            </a:r>
            <a:endParaRPr lang="lt-LT" dirty="0"/>
          </a:p>
          <a:p>
            <a:endParaRPr lang="lt-LT" dirty="0"/>
          </a:p>
          <a:p>
            <a:r>
              <a:rPr lang="en-US" dirty="0">
                <a:hlinkClick r:id="rId6"/>
              </a:rPr>
              <a:t>https://mb3is.megx.net/gustame/dissimilarity-based-methods/nmds</a:t>
            </a:r>
            <a:endParaRPr lang="lt-LT" dirty="0"/>
          </a:p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58210938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36E44FA8-83A1-4608-8758-6AD99C081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3" name="Turinio vietos rezervavimo ženklas 2">
            <a:extLst>
              <a:ext uri="{FF2B5EF4-FFF2-40B4-BE49-F238E27FC236}">
                <a16:creationId xmlns:a16="http://schemas.microsoft.com/office/drawing/2014/main" id="{3BAE702D-5519-4DF7-A381-F8614AC46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83441"/>
            <a:ext cx="10515600" cy="309352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lt-LT" sz="5500" dirty="0"/>
              <a:t>Ačiū už dėmesį</a:t>
            </a:r>
            <a:endParaRPr lang="LID4096" sz="5500" dirty="0"/>
          </a:p>
        </p:txBody>
      </p:sp>
    </p:spTree>
    <p:extLst>
      <p:ext uri="{BB962C8B-B14F-4D97-AF65-F5344CB8AC3E}">
        <p14:creationId xmlns:p14="http://schemas.microsoft.com/office/powerpoint/2010/main" val="18694506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DFBF3F2B-7610-42CD-BE19-C6B4DA13E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Daugiamatės skalės</a:t>
            </a:r>
            <a:endParaRPr lang="LID4096" dirty="0"/>
          </a:p>
        </p:txBody>
      </p:sp>
      <p:sp>
        <p:nvSpPr>
          <p:cNvPr id="3" name="Turinio vietos rezervavimo ženklas 2">
            <a:extLst>
              <a:ext uri="{FF2B5EF4-FFF2-40B4-BE49-F238E27FC236}">
                <a16:creationId xmlns:a16="http://schemas.microsoft.com/office/drawing/2014/main" id="{F1A21B5D-A0B4-4797-9D74-149EF31316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39163"/>
            <a:ext cx="10515600" cy="3837800"/>
          </a:xfrm>
        </p:spPr>
        <p:txBody>
          <a:bodyPr>
            <a:normAutofit/>
          </a:bodyPr>
          <a:lstStyle/>
          <a:p>
            <a:r>
              <a:rPr lang="lt-LT" sz="2400" dirty="0"/>
              <a:t>Daugiamatės skalės kiekvieną objektą iš didesnės </a:t>
            </a:r>
            <a:r>
              <a:rPr lang="lt-LT" sz="2400" dirty="0" err="1"/>
              <a:t>dimen</a:t>
            </a:r>
            <a:r>
              <a:rPr lang="en-US" sz="2400" dirty="0"/>
              <a:t>s</a:t>
            </a:r>
            <a:r>
              <a:rPr lang="lt-LT" sz="2400" dirty="0" err="1"/>
              <a:t>ijos</a:t>
            </a:r>
            <a:r>
              <a:rPr lang="lt-LT" sz="2400" dirty="0"/>
              <a:t> transformuoja į iš anksto parinkto mažesnio dydžio dimensiją.</a:t>
            </a:r>
          </a:p>
          <a:p>
            <a:r>
              <a:rPr lang="lt-LT" sz="2400" dirty="0"/>
              <a:t>Naudojant MDS ieškoma daugiamačių duomenų projekcijų mažesnės dimensijos erdvėje, siekiant išlaikyti atstumus tarp objektų.</a:t>
            </a:r>
          </a:p>
        </p:txBody>
      </p:sp>
    </p:spTree>
    <p:extLst>
      <p:ext uri="{BB962C8B-B14F-4D97-AF65-F5344CB8AC3E}">
        <p14:creationId xmlns:p14="http://schemas.microsoft.com/office/powerpoint/2010/main" val="563257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88A53BF7-EBBB-4BB1-96A0-E764E2DC7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/>
          </a:p>
        </p:txBody>
      </p:sp>
      <p:pic>
        <p:nvPicPr>
          <p:cNvPr id="5" name="Turinio vietos rezervavimo ženklas 4">
            <a:extLst>
              <a:ext uri="{FF2B5EF4-FFF2-40B4-BE49-F238E27FC236}">
                <a16:creationId xmlns:a16="http://schemas.microsoft.com/office/drawing/2014/main" id="{A681D03F-045C-4949-8227-445AE90402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1604" y="712658"/>
            <a:ext cx="6828791" cy="5432684"/>
          </a:xfrm>
        </p:spPr>
      </p:pic>
    </p:spTree>
    <p:extLst>
      <p:ext uri="{BB962C8B-B14F-4D97-AF65-F5344CB8AC3E}">
        <p14:creationId xmlns:p14="http://schemas.microsoft.com/office/powerpoint/2010/main" val="3235131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8B058BD7-9D35-41E6-8B59-CB75C262B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Atstumai</a:t>
            </a:r>
            <a:endParaRPr lang="LID4096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81F4977-AB12-4451-9C9A-FAEBEAB4FF90}"/>
                  </a:ext>
                </a:extLst>
              </p:cNvPr>
              <p:cNvSpPr txBox="1"/>
              <p:nvPr/>
            </p:nvSpPr>
            <p:spPr>
              <a:xfrm>
                <a:off x="6623382" y="2636186"/>
                <a:ext cx="6097656" cy="158562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lt-LT" sz="24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Įprastai naudojamas </a:t>
                </a:r>
                <a:r>
                  <a:rPr lang="lt-LT" sz="24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Euklidinis</a:t>
                </a:r>
                <a:r>
                  <a:rPr lang="lt-LT" sz="24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atstumas: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endParaRPr lang="ar-AE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ar-AE" sz="2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ar-AE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81F4977-AB12-4451-9C9A-FAEBEAB4FF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3382" y="2636186"/>
                <a:ext cx="6097656" cy="1585627"/>
              </a:xfrm>
              <a:prstGeom prst="rect">
                <a:avLst/>
              </a:prstGeom>
              <a:blipFill>
                <a:blip r:embed="rId2"/>
                <a:stretch>
                  <a:fillRect t="-2682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5BCDB5D-EBD1-491D-8D7E-E61AC1EC3EA4}"/>
                  </a:ext>
                </a:extLst>
              </p:cNvPr>
              <p:cNvSpPr txBox="1"/>
              <p:nvPr/>
            </p:nvSpPr>
            <p:spPr>
              <a:xfrm>
                <a:off x="6096000" y="3629866"/>
                <a:ext cx="6197048" cy="17743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lt-LT" sz="18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ar-AE" sz="180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𝑑</m:t>
                          </m:r>
                          <m:r>
                            <a:rPr lang="lt-LT" sz="18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lt-LT" sz="18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𝑝</m:t>
                          </m:r>
                          <m:r>
                            <a:rPr lang="lt-LT" sz="18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lt-LT" sz="18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𝑞</m:t>
                          </m:r>
                          <m:r>
                            <a:rPr lang="lt-LT" sz="18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  <m:sub/>
                      </m:sSub>
                      <m:r>
                        <a:rPr lang="ar-AE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ar-AE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ar-AE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ar-AE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ar-AE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ar-AE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ar-AE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ar-AE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ar-AE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ar-AE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ar-AE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ar-AE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ar-AE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ar-AE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ar-AE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ar-AE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ar-AE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ar-AE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ar-AE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ar-AE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ar-AE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ar-AE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ar-AE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ar-AE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+…+</m:t>
                          </m:r>
                          <m:sSup>
                            <m:sSupPr>
                              <m:ctrlPr>
                                <a:rPr lang="ar-AE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ar-AE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ar-AE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ar-AE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ar-AE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ar-AE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ar-AE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ar-AE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ar-AE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ar-AE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lt-LT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endParaRPr lang="ar-AE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ar-AE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ar-AE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ar-AE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ar-AE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5BCDB5D-EBD1-491D-8D7E-E61AC1EC3E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629866"/>
                <a:ext cx="6197048" cy="1774397"/>
              </a:xfrm>
              <a:prstGeom prst="rect">
                <a:avLst/>
              </a:prstGeom>
              <a:blipFill>
                <a:blip r:embed="rId3"/>
                <a:stretch>
                  <a:fillRect l="-885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Paveikslėlis 14">
            <a:extLst>
              <a:ext uri="{FF2B5EF4-FFF2-40B4-BE49-F238E27FC236}">
                <a16:creationId xmlns:a16="http://schemas.microsoft.com/office/drawing/2014/main" id="{C702707A-9902-4A2C-ACA6-9C504B4272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879" y="1690688"/>
            <a:ext cx="5973490" cy="4116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3110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232D3926-49C9-4168-9835-BC95DDDFD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Kiti galimi atstumai</a:t>
            </a:r>
            <a:endParaRPr lang="LID4096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urinio vietos rezervavimo ženklas 2">
                <a:extLst>
                  <a:ext uri="{FF2B5EF4-FFF2-40B4-BE49-F238E27FC236}">
                    <a16:creationId xmlns:a16="http://schemas.microsoft.com/office/drawing/2014/main" id="{8EF27E62-C1D0-46BE-88F5-1E613BDC3B6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ar-AE" sz="240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ar-AE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e>
                      <m:sub>
                        <m:r>
                          <a:rPr lang="ar-AE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ar-AE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ar-AE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ar-AE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ar-AE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ar-AE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ar-AE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ar-AE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ar-AE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𝑙</m:t>
                            </m:r>
                          </m:sub>
                        </m:sSub>
                      </m:e>
                    </m:d>
                    <m:r>
                      <a:rPr lang="ar-AE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ar-AE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ar-AE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ar-AE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ar-AE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  <m:sup>
                        <m:r>
                          <a:rPr lang="ar-AE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  <m:e>
                        <m:d>
                          <m:dPr>
                            <m:begChr m:val="|"/>
                            <m:endChr m:val="|"/>
                            <m:ctrlPr>
                              <a:rPr lang="ar-AE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ar-AE" sz="2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ar-AE" sz="2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ar-AE" sz="2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𝑘𝑗</m:t>
                                </m:r>
                              </m:sub>
                            </m:sSub>
                            <m:r>
                              <a:rPr lang="ar-AE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ar-AE" sz="2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ar-AE" sz="2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ar-AE" sz="2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𝑙𝑗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r>
                  <a:rPr lang="en-US" sz="2400" dirty="0"/>
                  <a:t> </a:t>
                </a:r>
                <a:r>
                  <a:rPr lang="en-US" sz="2400" dirty="0" err="1"/>
                  <a:t>Manheteno</a:t>
                </a:r>
                <a:r>
                  <a:rPr lang="en-US" sz="2400" dirty="0"/>
                  <a:t> </a:t>
                </a:r>
                <a:r>
                  <a:rPr lang="en-US" sz="2400" dirty="0" err="1"/>
                  <a:t>atstumas</a:t>
                </a:r>
                <a:endParaRPr lang="lt-LT" sz="2400" dirty="0"/>
              </a:p>
              <a:p>
                <a:endParaRPr lang="en-US" sz="2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ar-AE" sz="240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ar-AE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e>
                      <m:sub>
                        <m:r>
                          <a:rPr lang="ar-AE" sz="2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∞</m:t>
                        </m:r>
                        <m:d>
                          <m:dPr>
                            <m:ctrlPr>
                              <a:rPr lang="ar-AE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ar-AE" sz="2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ar-AE" sz="2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ar-AE" sz="2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ar-AE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ar-AE" sz="2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ar-AE" sz="2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ar-AE" sz="2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𝑙</m:t>
                                </m:r>
                              </m:sub>
                            </m:sSub>
                          </m:e>
                        </m:d>
                      </m:sub>
                    </m:sSub>
                    <m:r>
                      <a:rPr lang="ar-AE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lt-LT" sz="24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ma</m:t>
                    </m:r>
                    <m:sSub>
                      <m:sSubPr>
                        <m:ctrlPr>
                          <a:rPr lang="ar-AE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lt-LT" sz="2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lt-LT" sz="2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j</m:t>
                        </m:r>
                      </m:sub>
                    </m:sSub>
                    <m:d>
                      <m:dPr>
                        <m:begChr m:val="|"/>
                        <m:endChr m:val="|"/>
                        <m:ctrlPr>
                          <a:rPr lang="ar-AE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ar-AE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lt-LT" sz="24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lt-LT" sz="24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k</m:t>
                            </m:r>
                            <m:r>
                              <a:rPr lang="en-US" sz="2400" b="0" i="1" smtClean="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ar-AE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ar-AE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lt-LT" sz="24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lt-LT" sz="24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lj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/>
                  <a:t> </a:t>
                </a:r>
                <a:r>
                  <a:rPr lang="lt-LT" sz="2400" dirty="0" err="1"/>
                  <a:t>Čebyševo</a:t>
                </a:r>
                <a:r>
                  <a:rPr lang="lt-LT" sz="2400" dirty="0"/>
                  <a:t> atstumas</a:t>
                </a:r>
                <a:endParaRPr lang="en-US" sz="2400" dirty="0"/>
              </a:p>
              <a:p>
                <a:endParaRPr lang="en-US" sz="2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ar-AE" sz="240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ar-AE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e>
                      <m:sub>
                        <m:d>
                          <m:dPr>
                            <m:ctrlPr>
                              <a:rPr lang="ar-AE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ar-AE" sz="2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ar-AE" sz="2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ar-AE" sz="2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ar-AE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ar-AE" sz="2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ar-AE" sz="2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ar-AE" sz="2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𝑙</m:t>
                                </m:r>
                              </m:sub>
                            </m:sSub>
                          </m:e>
                        </m:d>
                      </m:sub>
                    </m:sSub>
                    <m:r>
                      <a:rPr lang="ar-AE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ar-AE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ar-AE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ar-AE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ar-AE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  <m:sup>
                        <m:r>
                          <a:rPr lang="ar-AE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  <m:e>
                        <m:f>
                          <m:fPr>
                            <m:ctrlPr>
                              <a:rPr lang="ar-AE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begChr m:val="|"/>
                                <m:endChr m:val="|"/>
                                <m:ctrlPr>
                                  <a:rPr lang="ar-AE" sz="2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ar-AE" sz="24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 sz="24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ar-AE" sz="24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𝑘𝑗</m:t>
                                    </m:r>
                                  </m:sub>
                                </m:sSub>
                                <m:r>
                                  <a:rPr lang="ar-AE" sz="2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ar-AE" sz="24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 sz="24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ar-AE" sz="24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𝑙𝑗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d>
                              <m:dPr>
                                <m:begChr m:val="|"/>
                                <m:endChr m:val="|"/>
                                <m:ctrlPr>
                                  <a:rPr lang="ar-AE" sz="2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ar-AE" sz="24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 sz="24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ar-AE" sz="24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𝑘𝑙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ar-AE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ar-AE" sz="2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ar-AE" sz="24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 sz="24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ar-AE" sz="24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𝑙𝑗</m:t>
                                    </m:r>
                                  </m:sub>
                                </m:sSub>
                              </m:e>
                            </m:d>
                          </m:den>
                        </m:f>
                      </m:e>
                    </m:nary>
                  </m:oMath>
                </a14:m>
                <a:r>
                  <a:rPr lang="en-US" sz="2400" dirty="0"/>
                  <a:t> </a:t>
                </a:r>
                <a:r>
                  <a:rPr lang="en-US" sz="2400" dirty="0" err="1"/>
                  <a:t>Kanberos</a:t>
                </a:r>
                <a:r>
                  <a:rPr lang="en-US" sz="2400" dirty="0"/>
                  <a:t> </a:t>
                </a:r>
                <a:r>
                  <a:rPr lang="en-US" sz="2400" dirty="0" err="1"/>
                  <a:t>atstumas</a:t>
                </a:r>
                <a:endParaRPr lang="en-US" sz="2400" dirty="0"/>
              </a:p>
              <a:p>
                <a:endParaRPr lang="en-US" dirty="0"/>
              </a:p>
              <a:p>
                <a:endParaRPr lang="LID4096" dirty="0"/>
              </a:p>
            </p:txBody>
          </p:sp>
        </mc:Choice>
        <mc:Fallback>
          <p:sp>
            <p:nvSpPr>
              <p:cNvPr id="3" name="Turinio vietos rezervavimo ženklas 2">
                <a:extLst>
                  <a:ext uri="{FF2B5EF4-FFF2-40B4-BE49-F238E27FC236}">
                    <a16:creationId xmlns:a16="http://schemas.microsoft.com/office/drawing/2014/main" id="{8EF27E62-C1D0-46BE-88F5-1E613BDC3B6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261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AutoShape 2" descr="d(\mathbf {p} ,\mathbf {q} )=\sum _{i=1}^{n}{\frac {|p_{i}-q_{i}|}{|p_{i}|+|q_{i}|}}">
            <a:extLst>
              <a:ext uri="{FF2B5EF4-FFF2-40B4-BE49-F238E27FC236}">
                <a16:creationId xmlns:a16="http://schemas.microsoft.com/office/drawing/2014/main" id="{65F1C672-7067-429E-9D45-EB067CBA42D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7528482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03F094B1-08A6-42E6-B251-21AD9829B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Nepanašumai</a:t>
            </a:r>
            <a:endParaRPr lang="LID4096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urinio vietos rezervavimo ženklas 2">
                <a:extLst>
                  <a:ext uri="{FF2B5EF4-FFF2-40B4-BE49-F238E27FC236}">
                    <a16:creationId xmlns:a16="http://schemas.microsoft.com/office/drawing/2014/main" id="{91639BF8-94AE-4309-B578-51CDD5D47F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lt-LT" sz="2400" dirty="0"/>
                  <a:t>Bendru atveju naudojami nepanašumai (angl. </a:t>
                </a:r>
                <a:r>
                  <a:rPr lang="lt-LT" sz="2400" dirty="0" err="1"/>
                  <a:t>dissimilarities</a:t>
                </a:r>
                <a:r>
                  <a:rPr lang="lt-LT" sz="2400" dirty="0"/>
                  <a:t>). Tai atstumai kuriems nebūtinai galioja trikampio taisyklė </a:t>
                </a:r>
                <a14:m>
                  <m:oMath xmlns:m="http://schemas.openxmlformats.org/officeDocument/2006/math">
                    <m:r>
                      <a:rPr lang="ar-AE" sz="24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𝑑</m:t>
                    </m:r>
                    <m:d>
                      <m:dPr>
                        <m:ctrlPr>
                          <a:rPr lang="ar-AE" sz="24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ar-AE" sz="24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ar-AE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ar-AE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ar-AE" sz="24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ar-AE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ar-AE" sz="24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≤</m:t>
                    </m:r>
                    <m:r>
                      <a:rPr lang="ar-AE" sz="2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𝑑</m:t>
                    </m:r>
                    <m:d>
                      <m:dPr>
                        <m:ctrlPr>
                          <a:rPr lang="ar-AE" sz="24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ar-AE" sz="24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ar-AE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ar-AE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ar-AE" sz="24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ar-AE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ar-AE" sz="2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ar-AE" sz="2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𝑑</m:t>
                    </m:r>
                    <m:d>
                      <m:dPr>
                        <m:ctrlPr>
                          <a:rPr lang="ar-AE" sz="24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ar-AE" sz="24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ar-AE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ar-AE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ar-AE" sz="24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ar-AE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endParaRPr lang="lt-LT" sz="2400" dirty="0"/>
              </a:p>
              <a:p>
                <a:endParaRPr lang="lt-LT" sz="2400" dirty="0"/>
              </a:p>
              <a:p>
                <a:r>
                  <a:rPr lang="lt-LT" sz="2400" dirty="0"/>
                  <a:t>Tokie matavimai dažnai naudojami sociologijoje, psichologijoje, kitose srityse. Pvz. kažkokie subjektyvūs įvertinimai.</a:t>
                </a:r>
              </a:p>
              <a:p>
                <a:endParaRPr lang="lt-LT" sz="2400" dirty="0"/>
              </a:p>
            </p:txBody>
          </p:sp>
        </mc:Choice>
        <mc:Fallback>
          <p:sp>
            <p:nvSpPr>
              <p:cNvPr id="3" name="Turinio vietos rezervavimo ženklas 2">
                <a:extLst>
                  <a:ext uri="{FF2B5EF4-FFF2-40B4-BE49-F238E27FC236}">
                    <a16:creationId xmlns:a16="http://schemas.microsoft.com/office/drawing/2014/main" id="{91639BF8-94AE-4309-B578-51CDD5D47F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 r="-1449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27695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urinio vietos rezervavimo ženklas 2">
                <a:extLst>
                  <a:ext uri="{FF2B5EF4-FFF2-40B4-BE49-F238E27FC236}">
                    <a16:creationId xmlns:a16="http://schemas.microsoft.com/office/drawing/2014/main" id="{F3132638-7B67-44AB-9C3E-9B85733F7AD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84521"/>
                <a:ext cx="10515600" cy="5644269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endParaRPr lang="lt-LT" sz="2400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lt-LT" sz="24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Tarkime duomenyse turime </a:t>
                </a:r>
                <a:r>
                  <a:rPr lang="lt-LT" sz="2400" dirty="0"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m </a:t>
                </a:r>
                <a:r>
                  <a:rPr lang="lt-LT" sz="2400" dirty="0">
                    <a:effectLst/>
                    <a:ea typeface="Cambria Math" panose="02040503050406030204" pitchFamily="18" charset="0"/>
                    <a:cs typeface="Times New Roman" panose="02020603050405020304" pitchFamily="18" charset="0"/>
                  </a:rPr>
                  <a:t>objektų. 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lt-LT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ar-AE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lt-LT" sz="2400" b="0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lt-LT" sz="2400" b="0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𝑑</m:t>
                    </m:r>
                    <m:d>
                      <m:dPr>
                        <m:ctrlPr>
                          <a:rPr lang="lt-LT" sz="2400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lt-LT" sz="2400" b="0" i="1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lt-LT" sz="2400" b="0" i="1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lt-LT" sz="2400" b="0" i="1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lt-LT" sz="2400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lt-LT" sz="2400" b="0" i="1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lt-LT" sz="2400" b="0" i="1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lt-LT" sz="2400" b="0" i="1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lt-LT" sz="2400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lt-LT" sz="2400" dirty="0">
                    <a:effectLst/>
                    <a:ea typeface="Cambria Math" panose="02040503050406030204" pitchFamily="18" charset="0"/>
                    <a:cs typeface="Times New Roman" panose="02020603050405020304" pitchFamily="18" charset="0"/>
                  </a:rPr>
                  <a:t> – kaip nors apibrėžtas nepanašumas tarp i-tojo ir j-tojo objektų.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endParaRPr lang="lt-LT" sz="2400" b="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lt-LT" sz="24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Tada turime nepanašumų matricą </a:t>
                </a:r>
                <a:r>
                  <a:rPr lang="lt-LT" sz="2400" b="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(</a:t>
                </a:r>
                <a:r>
                  <a:rPr lang="lt-LT" sz="2400" b="0" dirty="0" err="1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dissimilarity</a:t>
                </a:r>
                <a:r>
                  <a:rPr lang="lt-LT" sz="2400" b="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lt-LT" sz="2400" b="0" dirty="0" err="1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matrix</a:t>
                </a:r>
                <a:r>
                  <a:rPr lang="lt-LT" sz="2400" b="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)</a:t>
                </a:r>
              </a:p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r>
                  <a:rPr lang="lt-LT" sz="24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lt-LT" sz="24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𝐷</m:t>
                    </m:r>
                    <m:r>
                      <a:rPr lang="lt-LT" sz="24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ctrlPr>
                          <a:rPr lang="ar-AE" sz="240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ar-AE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ar-AE" sz="2400" i="1" smtClean="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lt-LT" sz="2400" b="0" i="0" smtClean="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D</m:t>
                                  </m:r>
                                </m:e>
                                <m:sub>
                                  <m:r>
                                    <a:rPr lang="ar-AE" sz="2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ar-AE" sz="24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lt-LT" sz="2400" b="0" i="0" smtClean="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D</m:t>
                                  </m:r>
                                </m:e>
                                <m:sub>
                                  <m:r>
                                    <a:rPr lang="ar-AE" sz="24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ar-AE" sz="24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...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ar-AE" sz="2400" i="1" smtClean="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lt-LT" sz="2400" b="0" i="0" smtClean="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D</m:t>
                                  </m:r>
                                </m:e>
                                <m:sub>
                                  <m:r>
                                    <a:rPr lang="ar-AE" sz="24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lt-LT" sz="2400" b="0" i="1" smtClean="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ar-AE" sz="24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lt-LT" sz="2400" b="0" i="0" smtClean="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D</m:t>
                                  </m:r>
                                </m:e>
                                <m:sub>
                                  <m:r>
                                    <a:rPr lang="ar-AE" sz="24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ar-AE" sz="2400" i="1" smtClean="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lt-LT" sz="2400" b="0" i="0" smtClean="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D</m:t>
                                  </m:r>
                                </m:e>
                                <m:sub>
                                  <m:r>
                                    <a:rPr lang="ar-AE" sz="2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ar-AE" sz="24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...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ar-AE" sz="2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lt-LT" sz="2400" b="0" i="0" smtClean="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D</m:t>
                                  </m:r>
                                </m:e>
                                <m:sub>
                                  <m:r>
                                    <a:rPr lang="ar-AE" sz="2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  <m:r>
                                    <a:rPr lang="lt-LT" sz="2400" b="0" i="1" smtClean="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ar-AE" sz="24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...</m:t>
                              </m:r>
                            </m:e>
                            <m:e>
                              <m:r>
                                <a:rPr lang="ar-AE" sz="24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...</m:t>
                              </m:r>
                            </m:e>
                            <m:e/>
                            <m:e>
                              <m:r>
                                <a:rPr lang="ar-AE" sz="24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...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ar-AE" sz="24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lt-LT" sz="2400" b="0" i="0" smtClean="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D</m:t>
                                  </m:r>
                                </m:e>
                                <m:sub>
                                  <m:r>
                                    <a:rPr lang="ar-AE" sz="24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ar-AE" sz="24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ar-AE" sz="2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lt-LT" sz="2400" b="0" i="0" smtClean="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D</m:t>
                                  </m:r>
                                </m:e>
                                <m:sub>
                                  <m:r>
                                    <a:rPr lang="ar-AE" sz="2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𝑚</m:t>
                                  </m:r>
                                  <m:r>
                                    <a:rPr lang="ar-AE" sz="2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ar-AE" sz="24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...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ar-AE" sz="24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lt-LT" sz="2400" b="0" i="0" smtClean="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D</m:t>
                                  </m:r>
                                </m:e>
                                <m:sub>
                                  <m:r>
                                    <a:rPr lang="ar-AE" sz="24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lt-LT" sz="2400" b="0" i="1" smtClean="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ar-AE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endParaRPr lang="ar-AE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endParaRPr lang="lt-LT" sz="2400" dirty="0">
                  <a:effectLst/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urinio vietos rezervavimo ženklas 2">
                <a:extLst>
                  <a:ext uri="{FF2B5EF4-FFF2-40B4-BE49-F238E27FC236}">
                    <a16:creationId xmlns:a16="http://schemas.microsoft.com/office/drawing/2014/main" id="{F3132638-7B67-44AB-9C3E-9B85733F7AD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84521"/>
                <a:ext cx="10515600" cy="5644269"/>
              </a:xfrm>
              <a:blipFill>
                <a:blip r:embed="rId2"/>
                <a:stretch>
                  <a:fillRect l="-812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Pavadinimas 1">
            <a:extLst>
              <a:ext uri="{FF2B5EF4-FFF2-40B4-BE49-F238E27FC236}">
                <a16:creationId xmlns:a16="http://schemas.microsoft.com/office/drawing/2014/main" id="{F724C871-1A35-4EAD-9CF0-D813DB3E5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lt-LT" dirty="0"/>
              <a:t>Nepanašumų matrica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474955478"/>
      </p:ext>
    </p:extLst>
  </p:cSld>
  <p:clrMapOvr>
    <a:masterClrMapping/>
  </p:clrMapOvr>
</p:sld>
</file>

<file path=ppt/theme/theme1.xml><?xml version="1.0" encoding="utf-8"?>
<a:theme xmlns:a="http://schemas.openxmlformats.org/drawingml/2006/main" name="„Office“ 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„Office“ 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4593</TotalTime>
  <Words>1200</Words>
  <Application>Microsoft Office PowerPoint</Application>
  <PresentationFormat>Plačiaekranė</PresentationFormat>
  <Paragraphs>173</Paragraphs>
  <Slides>34</Slides>
  <Notes>1</Notes>
  <HiddenSlides>0</HiddenSlides>
  <MMClips>0</MMClips>
  <ScaleCrop>false</ScaleCrop>
  <HeadingPairs>
    <vt:vector size="6" baseType="variant">
      <vt:variant>
        <vt:lpstr>Naudojami šriftai</vt:lpstr>
      </vt:variant>
      <vt:variant>
        <vt:i4>4</vt:i4>
      </vt:variant>
      <vt:variant>
        <vt:lpstr>Tema</vt:lpstr>
      </vt:variant>
      <vt:variant>
        <vt:i4>1</vt:i4>
      </vt:variant>
      <vt:variant>
        <vt:lpstr>Skaidrių pavadinimai</vt:lpstr>
      </vt:variant>
      <vt:variant>
        <vt:i4>34</vt:i4>
      </vt:variant>
    </vt:vector>
  </HeadingPairs>
  <TitlesOfParts>
    <vt:vector size="39" baseType="lpstr">
      <vt:lpstr>Arial</vt:lpstr>
      <vt:lpstr>Calibri</vt:lpstr>
      <vt:lpstr>Calibri Light</vt:lpstr>
      <vt:lpstr>Cambria Math</vt:lpstr>
      <vt:lpstr>„Office“ tema</vt:lpstr>
      <vt:lpstr>Daugiamatės skalės (Multidimensional scaling)</vt:lpstr>
      <vt:lpstr>Tiesiniai ir netiesiniai dimensijos mažinimo metodai</vt:lpstr>
      <vt:lpstr>„PowerPoint“ pateiktis</vt:lpstr>
      <vt:lpstr>Daugiamatės skalės</vt:lpstr>
      <vt:lpstr>„PowerPoint“ pateiktis</vt:lpstr>
      <vt:lpstr>Atstumai</vt:lpstr>
      <vt:lpstr>Kiti galimi atstumai</vt:lpstr>
      <vt:lpstr>Nepanašumai</vt:lpstr>
      <vt:lpstr>Nepanašumų matrica</vt:lpstr>
      <vt:lpstr>„PowerPoint“ pateiktis</vt:lpstr>
      <vt:lpstr>Disparities</vt:lpstr>
      <vt:lpstr>Optimizavimas</vt:lpstr>
      <vt:lpstr>Metrikinė ir nemetrikinė MDS</vt:lpstr>
      <vt:lpstr>Metrikinė MDS</vt:lpstr>
      <vt:lpstr>Nemetrikinė MDS</vt:lpstr>
      <vt:lpstr>Monotoninė regresija</vt:lpstr>
      <vt:lpstr>„PowerPoint“ pateiktis</vt:lpstr>
      <vt:lpstr>Bendra MDS schema</vt:lpstr>
      <vt:lpstr>„PowerPoint“ pateiktis</vt:lpstr>
      <vt:lpstr>MDS tinkamumo įvertinimas</vt:lpstr>
      <vt:lpstr>„PowerPoint“ pateiktis</vt:lpstr>
      <vt:lpstr>Standartizuotas stress</vt:lpstr>
      <vt:lpstr>„PowerPoint“ pateiktis</vt:lpstr>
      <vt:lpstr>„PowerPoint“ pateiktis</vt:lpstr>
      <vt:lpstr>„PowerPoint“ pateiktis</vt:lpstr>
      <vt:lpstr>„PowerPoint“ pateiktis</vt:lpstr>
      <vt:lpstr>MDS interpretacija</vt:lpstr>
      <vt:lpstr>„PowerPoint“ pateiktis</vt:lpstr>
      <vt:lpstr>Dideli atstumai ir išskirtys</vt:lpstr>
      <vt:lpstr>„PowerPoint“ pateiktis</vt:lpstr>
      <vt:lpstr>Privalumai</vt:lpstr>
      <vt:lpstr>Trūkumai</vt:lpstr>
      <vt:lpstr>Paruošta pagal:</vt:lpstr>
      <vt:lpstr>„PowerPoint“ pateiktis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Daugiamatės skalės (Multidimensional Scaling)</dc:title>
  <dc:creator>Dovydas Martinkus</dc:creator>
  <cp:lastModifiedBy>Dovydas Martinkus</cp:lastModifiedBy>
  <cp:revision>135</cp:revision>
  <dcterms:created xsi:type="dcterms:W3CDTF">2022-02-24T16:46:28Z</dcterms:created>
  <dcterms:modified xsi:type="dcterms:W3CDTF">2022-03-11T13:05:23Z</dcterms:modified>
</cp:coreProperties>
</file>