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284" r:id="rId12"/>
    <p:sldId id="266" r:id="rId13"/>
    <p:sldId id="269" r:id="rId14"/>
    <p:sldId id="297" r:id="rId15"/>
    <p:sldId id="296" r:id="rId16"/>
    <p:sldId id="295" r:id="rId17"/>
    <p:sldId id="298" r:id="rId18"/>
    <p:sldId id="294" r:id="rId19"/>
    <p:sldId id="283" r:id="rId20"/>
    <p:sldId id="277" r:id="rId21"/>
    <p:sldId id="304" r:id="rId22"/>
    <p:sldId id="276" r:id="rId23"/>
    <p:sldId id="287" r:id="rId24"/>
    <p:sldId id="301" r:id="rId25"/>
    <p:sldId id="302" r:id="rId26"/>
    <p:sldId id="306" r:id="rId27"/>
    <p:sldId id="274" r:id="rId28"/>
    <p:sldId id="299" r:id="rId29"/>
    <p:sldId id="303" r:id="rId30"/>
    <p:sldId id="305" r:id="rId31"/>
    <p:sldId id="261" r:id="rId32"/>
    <p:sldId id="286" r:id="rId33"/>
    <p:sldId id="300" r:id="rId34"/>
    <p:sldId id="288" r:id="rId3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03/12/2022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0717361_Shepard_Diagram" TargetMode="External"/><Relationship Id="rId2" Type="http://schemas.openxmlformats.org/officeDocument/2006/relationships/hyperlink" Target="https://www.bristol.ac.uk/media-library/sites/cmm/migrated/documents/chapter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-pubs-static.s3.amazonaws.com/246348_b31bca1e4be04bb395825dc6a00de364.html#3_why_mds_advantage_and_disadvantages_of_mds" TargetMode="External"/><Relationship Id="rId4" Type="http://schemas.openxmlformats.org/officeDocument/2006/relationships/hyperlink" Target="https://www.researchgate.net/publication/309617943_Goodness-of-Fit_Assessment_in_Multidimensional_Scaling_and_Unfoldin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pradinėje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en-US" sz="2400" dirty="0"/>
                  <a:t> ma</a:t>
                </a:r>
                <a:r>
                  <a:rPr lang="lt-LT" sz="2400" dirty="0" err="1"/>
                  <a:t>žesnės</a:t>
                </a:r>
                <a:r>
                  <a:rPr lang="lt-LT" sz="2400" dirty="0"/>
                  <a:t> dimensijos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MDS siekia minimizuoti </a:t>
                </a:r>
                <a:r>
                  <a:rPr lang="lt-LT" sz="2400" dirty="0">
                    <a:ea typeface="Times New Roman" panose="02020603050405020304" pitchFamily="18" charset="0"/>
                  </a:rPr>
                  <a:t>mažiausių kvadratų įterpimo funkciją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(dažniausiai ji vadinama tiesiog </a:t>
                </a:r>
                <a:r>
                  <a:rPr lang="lt-LT" sz="2400" dirty="0" err="1">
                    <a:ea typeface="Times New Roman" panose="02020603050405020304" pitchFamily="18" charset="0"/>
                  </a:rPr>
                  <a:t>S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tress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lt-LT" sz="2400" dirty="0">
                    <a:ea typeface="Times New Roman" panose="02020603050405020304" pitchFamily="18" charset="0"/>
                  </a:rPr>
                  <a:t>   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ar-AE" sz="24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lt-LT" sz="2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ar-AE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, kur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 mažesnės dimensijos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Šiuo atveju atsiminimui: mažoji raidė „d“ atitinka mažesnės erdvės dimensiją.</a:t>
                </a:r>
              </a:p>
              <a:p>
                <a:endParaRPr lang="lt-LT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</a:t>
            </a:r>
            <a:r>
              <a:rPr lang="lt-LT" sz="2400" dirty="0" err="1"/>
              <a:t>Stress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žemesnės dimensijos erdvėje siekiama, kad atstumai tarp taškų būtų kuo panašesni į atstumus pradinėje erdvėje.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siekiama, kad atstumų tvarka mažesnės dimensijos erdvėje sutaptų su nepanašumų tvarka pradinėje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mažesnės dimensijos erdvėje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šį sąryšį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nemažėjanti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b="0" i="0" dirty="0">
                <a:solidFill>
                  <a:srgbClr val="212529"/>
                </a:solidFill>
                <a:effectLst/>
              </a:rPr>
              <a:t>Bendra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</a:t>
            </a:r>
            <a:r>
              <a:rPr lang="lt-LT" dirty="0" err="1">
                <a:solidFill>
                  <a:srgbClr val="212529"/>
                </a:solidFill>
              </a:rPr>
              <a:t>Stress</a:t>
            </a:r>
            <a:r>
              <a:rPr lang="lt-LT" b="0" i="0" dirty="0">
                <a:solidFill>
                  <a:srgbClr val="212529"/>
                </a:solidFill>
                <a:effectLst/>
              </a:rPr>
              <a:t>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</a:t>
            </a:r>
            <a:r>
              <a:rPr lang="lt-LT" dirty="0" err="1">
                <a:solidFill>
                  <a:srgbClr val="212529"/>
                </a:solidFill>
              </a:rPr>
              <a:t>Stress</a:t>
            </a:r>
            <a:r>
              <a:rPr lang="lt-LT" dirty="0">
                <a:solidFill>
                  <a:srgbClr val="212529"/>
                </a:solidFill>
              </a:rPr>
              <a:t> minimizavimas tam tikru algoritmu.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algn="l"/>
            <a:r>
              <a:rPr lang="lt-LT" sz="2400" dirty="0">
                <a:solidFill>
                  <a:srgbClr val="212529"/>
                </a:solidFill>
              </a:rPr>
              <a:t>Kiekvieną kartą p</a:t>
            </a:r>
            <a:r>
              <a:rPr lang="en-US" sz="2400" b="0" i="0" dirty="0" err="1">
                <a:solidFill>
                  <a:srgbClr val="212529"/>
                </a:solidFill>
                <a:effectLst/>
              </a:rPr>
              <a:t>rie</a:t>
            </a:r>
            <a:r>
              <a:rPr lang="lt-LT" sz="2400" dirty="0">
                <a:solidFill>
                  <a:srgbClr val="212529"/>
                </a:solidFill>
              </a:rPr>
              <a:t>š apskaičiuojant </a:t>
            </a:r>
            <a:r>
              <a:rPr lang="lt-LT" sz="2400" dirty="0" err="1">
                <a:solidFill>
                  <a:srgbClr val="212529"/>
                </a:solidFill>
              </a:rPr>
              <a:t>Stress</a:t>
            </a:r>
            <a:r>
              <a:rPr lang="lt-LT" sz="2400" dirty="0">
                <a:solidFill>
                  <a:srgbClr val="212529"/>
                </a:solidFill>
              </a:rPr>
              <a:t> iš naujo apskaičiuojamos </a:t>
            </a:r>
            <a:r>
              <a:rPr lang="lt-LT" sz="2400" dirty="0" err="1">
                <a:solidFill>
                  <a:srgbClr val="212529"/>
                </a:solidFill>
              </a:rPr>
              <a:t>disparities</a:t>
            </a:r>
            <a:r>
              <a:rPr lang="lt-LT" sz="2400" dirty="0">
                <a:solidFill>
                  <a:srgbClr val="212529"/>
                </a:solidFill>
              </a:rPr>
              <a:t> (</a:t>
            </a:r>
            <a:r>
              <a:rPr lang="lt-LT" sz="2400" dirty="0" err="1">
                <a:solidFill>
                  <a:srgbClr val="212529"/>
                </a:solidFill>
              </a:rPr>
              <a:t>nemetrikiniu</a:t>
            </a:r>
            <a:r>
              <a:rPr lang="lt-LT" sz="2400" dirty="0">
                <a:solidFill>
                  <a:srgbClr val="212529"/>
                </a:solidFill>
              </a:rPr>
              <a:t> atveju pakartotinai atliekama monotoninė regresija).</a:t>
            </a:r>
            <a:endParaRPr lang="en-US" sz="24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sz="2400" dirty="0"/>
          </a:p>
          <a:p>
            <a:r>
              <a:rPr lang="lt-LT" sz="2400" dirty="0"/>
              <a:t>Iš praktinės pusės tai reiškia kad: </a:t>
            </a:r>
          </a:p>
          <a:p>
            <a:pPr lvl="1"/>
            <a:r>
              <a:rPr lang="lt-LT" dirty="0"/>
              <a:t>Reikia pasirinkti iteracijų skaičių.</a:t>
            </a:r>
          </a:p>
          <a:p>
            <a:pPr lvl="1"/>
            <a:r>
              <a:rPr lang="lt-LT" dirty="0"/>
              <a:t>Jeigu pradinės ieškomų vektorių reikšmės atsitiktinės, tai kiekvieną kartą gali būti randamas kitas sprendimas.</a:t>
            </a:r>
          </a:p>
          <a:p>
            <a:pPr lvl="1"/>
            <a:r>
              <a:rPr lang="lt-LT" dirty="0"/>
              <a:t>Algoritmas gali užstrigti lokaliame minimume (siekiant to išvengti algoritmas paleidžiamas kelis kartus ir pasirenkamas geriausias spendimas).</a:t>
            </a:r>
          </a:p>
          <a:p>
            <a:pPr lvl="1"/>
            <a:r>
              <a:rPr lang="lt-LT" dirty="0"/>
              <a:t>Pasirinkama,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suspaudimas.</a:t>
            </a:r>
          </a:p>
          <a:p>
            <a:r>
              <a:rPr lang="lt-LT" sz="2400" dirty="0"/>
              <a:t>Dimensijos mažinimas pagrįstas tiesinėmis transformacijomis neišlaiko netiesinių sąryšių tarp objektų.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</a:t>
            </a:r>
            <a:r>
              <a:rPr lang="lt-LT" sz="2400" dirty="0" err="1"/>
              <a:t>Stress</a:t>
            </a:r>
            <a:r>
              <a:rPr lang="lt-LT" sz="2400" dirty="0"/>
              <a:t> reikmė didėja kuo labiau mažinama dimensija.</a:t>
            </a:r>
          </a:p>
          <a:p>
            <a:r>
              <a:rPr lang="lt-LT" sz="2400" dirty="0"/>
              <a:t>Įprastai MDS dimensijų skaičius randamas ieškant mažiausios dimensijos, kuri vis dar turi pakankamai mažas </a:t>
            </a:r>
            <a:r>
              <a:rPr lang="lt-LT" sz="2400" dirty="0" err="1"/>
              <a:t>Stress</a:t>
            </a:r>
            <a:r>
              <a:rPr lang="lt-LT" sz="2400" dirty="0"/>
              <a:t>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MDS tinkamumo įvertinimas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5C7DE2F-18F9-475A-B088-50B6FDA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Standartizuotas </a:t>
            </a:r>
            <a:r>
              <a:rPr lang="lt-LT" dirty="0" err="1"/>
              <a:t>Stress</a:t>
            </a:r>
            <a:endParaRPr lang="LID4096" dirty="0"/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7D7D79B-7851-4ADA-B7FD-8BCDD112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Grynos </a:t>
            </a:r>
            <a:r>
              <a:rPr lang="lt-LT" sz="2400" dirty="0" err="1"/>
              <a:t>Stress</a:t>
            </a:r>
            <a:r>
              <a:rPr lang="lt-LT" sz="2400" dirty="0"/>
              <a:t> reikšmes nėra informatyvios (pvz. gaunamos didesnės tiesiog papildžius duomenų aibę).</a:t>
            </a:r>
          </a:p>
          <a:p>
            <a:r>
              <a:rPr lang="lt-LT" sz="2400" dirty="0"/>
              <a:t>Informatyvesnis </a:t>
            </a:r>
            <a:r>
              <a:rPr lang="lt-LT" sz="2400" dirty="0" err="1"/>
              <a:t>Kruskal‘s</a:t>
            </a:r>
            <a:r>
              <a:rPr lang="lt-LT" sz="2400" dirty="0"/>
              <a:t> </a:t>
            </a:r>
            <a:r>
              <a:rPr lang="lt-LT" sz="2400" dirty="0" err="1"/>
              <a:t>Stress</a:t>
            </a:r>
            <a:r>
              <a:rPr lang="lt-LT" sz="2400" dirty="0"/>
              <a:t> arba kitaip Stress-1 (pavadinimas, o ne reiškinys).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8495A1-9728-448F-BC33-896703DE502D}"/>
                  </a:ext>
                </a:extLst>
              </p:cNvPr>
              <p:cNvSpPr txBox="1"/>
              <p:nvPr/>
            </p:nvSpPr>
            <p:spPr>
              <a:xfrm>
                <a:off x="3047114" y="3175669"/>
                <a:ext cx="6097772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𝑆𝑡𝑟𝑒𝑠𝑠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ID4096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LID4096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LID4096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LID4096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LID4096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LID4096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LID4096" sz="2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8495A1-9728-448F-BC33-896703DE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3175669"/>
                <a:ext cx="6097772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0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F5EF931-9640-48E4-B9E2-D7826C1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BB70AF2-61D3-4BB6-ABD9-998AF2B4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Reikšmės nuo 0 iki 1, todėl galima kalbėti apie</a:t>
            </a:r>
            <a:r>
              <a:rPr lang="en-US" sz="2400" dirty="0"/>
              <a:t> </a:t>
            </a:r>
            <a:r>
              <a:rPr lang="lt-LT" sz="2400" dirty="0"/>
              <a:t>g</a:t>
            </a:r>
            <a:r>
              <a:rPr lang="en-US" sz="2400" dirty="0" err="1"/>
              <a:t>oodness</a:t>
            </a:r>
            <a:r>
              <a:rPr lang="en-US" sz="2400" dirty="0"/>
              <a:t>-of-fit </a:t>
            </a:r>
            <a:r>
              <a:rPr lang="lt-LT" sz="2400" dirty="0"/>
              <a:t>nykščio taisyklę:</a:t>
            </a:r>
          </a:p>
          <a:p>
            <a:endParaRPr lang="LID4096" dirty="0"/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30F87AB2-85FB-4FA0-B064-1D1BF694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79607"/>
              </p:ext>
            </p:extLst>
          </p:nvPr>
        </p:nvGraphicFramePr>
        <p:xfrm>
          <a:off x="3904422" y="2876619"/>
          <a:ext cx="4383156" cy="33003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84060">
                  <a:extLst>
                    <a:ext uri="{9D8B030D-6E8A-4147-A177-3AD203B41FA5}">
                      <a16:colId xmlns:a16="http://schemas.microsoft.com/office/drawing/2014/main" val="2336385421"/>
                    </a:ext>
                  </a:extLst>
                </a:gridCol>
                <a:gridCol w="2199096">
                  <a:extLst>
                    <a:ext uri="{9D8B030D-6E8A-4147-A177-3AD203B41FA5}">
                      <a16:colId xmlns:a16="http://schemas.microsoft.com/office/drawing/2014/main" val="3700322261"/>
                    </a:ext>
                  </a:extLst>
                </a:gridCol>
              </a:tblGrid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0.200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>
                          <a:effectLst/>
                        </a:rPr>
                        <a:t>Blogas</a:t>
                      </a:r>
                      <a:endParaRPr lang="lt-LT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83408"/>
                  </a:ext>
                </a:extLst>
              </a:tr>
              <a:tr h="773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 dirty="0">
                          <a:effectLst/>
                        </a:rPr>
                        <a:t>Vidutinis</a:t>
                      </a:r>
                      <a:endParaRPr lang="lt-LT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61136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0.050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400" dirty="0">
                          <a:effectLst/>
                        </a:rPr>
                        <a:t>Geras</a:t>
                      </a:r>
                      <a:endParaRPr lang="lt-LT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10459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0.025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Puikus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26588"/>
                  </a:ext>
                </a:extLst>
              </a:tr>
              <a:tr h="631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0.000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Tobulas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7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9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793788"/>
                <a:ext cx="4839624" cy="49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naudojamas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</a:t>
                </a:r>
                <a:r>
                  <a:rPr lang="lt-LT" sz="2400" dirty="0" err="1"/>
                  <a:t>diagram</a:t>
                </a:r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lyginama su tiesinės regresijos tiese.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Galima ieškoti, kokie taškai labiausiai nutolę nuo tiesės (netiksliai atvaizduojamas atstumas tarp dviejų objektų mažesnėje dimensijoje).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793788"/>
                <a:ext cx="4839624" cy="4971297"/>
              </a:xfrm>
              <a:prstGeom prst="rect">
                <a:avLst/>
              </a:prstGeom>
              <a:blipFill>
                <a:blip r:embed="rId3"/>
                <a:stretch>
                  <a:fillRect l="-1889" t="-858" r="-882" b="-17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807535"/>
            <a:ext cx="49335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vaizduojama monotoninės regresijos kreivė.</a:t>
            </a:r>
          </a:p>
          <a:p>
            <a:endParaRPr lang="lt-LT" sz="2400" dirty="0"/>
          </a:p>
          <a:p>
            <a:endParaRPr lang="lt-LT" sz="2400" dirty="0"/>
          </a:p>
          <a:p>
            <a:r>
              <a:rPr lang="lt-LT" sz="2400" dirty="0"/>
              <a:t>Šiame pavyzdyje matoma, kad </a:t>
            </a:r>
            <a:r>
              <a:rPr lang="lt-LT" sz="2400" dirty="0" err="1"/>
              <a:t>nemetrikinė</a:t>
            </a:r>
            <a:r>
              <a:rPr lang="lt-LT" sz="2400" dirty="0"/>
              <a:t> MDS geriau tinka šiems duomenims.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taškų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</a:t>
            </a:r>
            <a:r>
              <a:rPr lang="lt-LT" sz="2400" dirty="0" err="1"/>
              <a:t>Stress</a:t>
            </a:r>
            <a:r>
              <a:rPr lang="lt-LT" sz="2400" dirty="0"/>
              <a:t> gaunama dėl jo.</a:t>
            </a:r>
          </a:p>
          <a:p>
            <a:r>
              <a:rPr lang="lt-LT" sz="2400" dirty="0"/>
              <a:t>Pvz. sklaidos diagramoje didesniais taškai vaizduojami objektai daugiau prisideda prie </a:t>
            </a:r>
            <a:r>
              <a:rPr lang="lt-LT" sz="2400" dirty="0" err="1"/>
              <a:t>Stress</a:t>
            </a:r>
            <a:r>
              <a:rPr lang="lt-LT" sz="2400" dirty="0"/>
              <a:t>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 (paslinkus)</a:t>
            </a:r>
          </a:p>
          <a:p>
            <a:r>
              <a:rPr lang="lt-LT" sz="2400" dirty="0"/>
              <a:t>Pasukant ašis</a:t>
            </a:r>
          </a:p>
          <a:p>
            <a:r>
              <a:rPr lang="lt-LT" sz="2400" dirty="0"/>
              <a:t>Paimant atspindį kurios nors ašies atžvilgiu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vertino šalis pagal jų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perorientuoti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yra kažkiek iškreipta jų tarpusavio santykio reprezentacija (jeigu </a:t>
            </a:r>
            <a:r>
              <a:rPr lang="lt-LT" sz="2400" dirty="0" err="1">
                <a:solidFill>
                  <a:srgbClr val="000000"/>
                </a:solidFill>
              </a:rPr>
              <a:t>Stress</a:t>
            </a:r>
            <a:r>
              <a:rPr lang="lt-LT" sz="2400" dirty="0">
                <a:solidFill>
                  <a:srgbClr val="000000"/>
                </a:solidFill>
              </a:rPr>
              <a:t> nelygus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</a:t>
            </a:r>
            <a:r>
              <a:rPr lang="lt-LT" sz="2400" dirty="0" err="1">
                <a:solidFill>
                  <a:srgbClr val="000000"/>
                </a:solidFill>
              </a:rPr>
              <a:t>Stress</a:t>
            </a:r>
            <a:r>
              <a:rPr lang="lt-LT" sz="2400" dirty="0">
                <a:solidFill>
                  <a:srgbClr val="000000"/>
                </a:solidFill>
              </a:rPr>
              <a:t> reikšmės reiškia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atvirkščiai), tai stipriai padidintų </a:t>
            </a:r>
            <a:r>
              <a:rPr lang="lt-LT" sz="2400" dirty="0" err="1">
                <a:solidFill>
                  <a:srgbClr val="000000"/>
                </a:solidFill>
              </a:rPr>
              <a:t>Stress</a:t>
            </a:r>
            <a:r>
              <a:rPr lang="lt-LT" sz="2400" dirty="0">
                <a:solidFill>
                  <a:srgbClr val="000000"/>
                </a:solidFill>
              </a:rPr>
              <a:t> reikšmę, vadinasi optimizacijos procesas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optimizavimu susijusios problemos (nebėra tokios svarbios padidėjus skaičiavimo galingumams):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Pradinis duomenų išdėstymas daro įtaką galutiniam rezultatui.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Gali būti nerastas optimalus sprendimas.</a:t>
            </a:r>
          </a:p>
          <a:p>
            <a:pPr lvl="1"/>
            <a:r>
              <a:rPr lang="lt-LT" sz="1600" dirty="0">
                <a:solidFill>
                  <a:srgbClr val="333333"/>
                </a:solidFill>
              </a:rPr>
              <a:t>Pridėjus naujų stebėjimų duomenų </a:t>
            </a:r>
            <a:r>
              <a:rPr lang="lt-LT" sz="1600" dirty="0" err="1">
                <a:solidFill>
                  <a:srgbClr val="333333"/>
                </a:solidFill>
              </a:rPr>
              <a:t>konfiguracija</a:t>
            </a:r>
            <a:r>
              <a:rPr lang="lt-LT" sz="1600" dirty="0">
                <a:solidFill>
                  <a:srgbClr val="333333"/>
                </a:solidFill>
              </a:rPr>
              <a:t> turi būti randama iš naujo.</a:t>
            </a:r>
            <a:endParaRPr lang="en-US" sz="1600" dirty="0">
              <a:solidFill>
                <a:srgbClr val="333333"/>
              </a:solidFill>
            </a:endParaRPr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>
                <a:hlinkClick r:id="rId2"/>
              </a:rPr>
              <a:t>http://web.vu.lt/mii/j.zilinskas/DzemydaKurasovaZilinskasDDVM.pdf</a:t>
            </a:r>
          </a:p>
          <a:p>
            <a:endParaRPr lang="lt-LT" dirty="0">
              <a:hlinkClick r:id="rId2"/>
            </a:endParaRPr>
          </a:p>
          <a:p>
            <a:r>
              <a:rPr lang="lt-LT" dirty="0">
                <a:hlinkClick r:id="rId2"/>
              </a:rPr>
              <a:t>https://www.bristol.ac.uk/media-library/sites/cmm/migrated/documents/chapter3.pdf</a:t>
            </a:r>
            <a:endParaRPr lang="lt-LT" dirty="0"/>
          </a:p>
          <a:p>
            <a:endParaRPr lang="lt-LT" dirty="0"/>
          </a:p>
          <a:p>
            <a:r>
              <a:rPr lang="lt-LT" dirty="0">
                <a:hlinkClick r:id="rId3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4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pPr marL="0" indent="0">
              <a:buNone/>
            </a:pPr>
            <a:endParaRPr lang="en-US" dirty="0"/>
          </a:p>
          <a:p>
            <a:r>
              <a:rPr lang="lt-LT" dirty="0">
                <a:hlinkClick r:id="rId5"/>
              </a:rPr>
              <a:t>https://rstudio-pubs-static.s3.amazonaws.com/246348_b31bca1e4be04bb395825dc6a00de364.html#3_why_mds_advantage_and_disadvantages_of_mds</a:t>
            </a:r>
            <a:endParaRPr lang="lt-LT" dirty="0"/>
          </a:p>
          <a:p>
            <a:endParaRPr lang="lt-LT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transformuoja į iš anksto parinkto mažesnio dydžio dimensiją.</a:t>
            </a:r>
          </a:p>
          <a:p>
            <a:r>
              <a:rPr lang="lt-LT" sz="2400" dirty="0"/>
              <a:t>Naudojant MDS ieškoma daugiamačių duomenų projekcijų mažesnės dimensijos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1219</Words>
  <Application>Microsoft Office PowerPoint</Application>
  <PresentationFormat>Plačiaekranė</PresentationFormat>
  <Paragraphs>175</Paragraphs>
  <Slides>34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Disparities</vt:lpstr>
      <vt:lpstr>Optimizavimas</vt:lpstr>
      <vt:lpstr>Metrikinė ir nemetrikinė MDS</vt:lpstr>
      <vt:lpstr>Metrikinė MDS</vt:lpstr>
      <vt:lpstr>Nemetrikinė MDS</vt:lpstr>
      <vt:lpstr>Monotoninė regresija</vt:lpstr>
      <vt:lpstr>„PowerPoint“ pateiktis</vt:lpstr>
      <vt:lpstr>Bendra MDS schema</vt:lpstr>
      <vt:lpstr>„PowerPoint“ pateiktis</vt:lpstr>
      <vt:lpstr>MDS tinkamumo įvertinimas</vt:lpstr>
      <vt:lpstr>„PowerPoint“ pateiktis</vt:lpstr>
      <vt:lpstr>Standartizuotas Stress</vt:lpstr>
      <vt:lpstr>„PowerPoint“ pateiktis</vt:lpstr>
      <vt:lpstr>„PowerPoint“ pateiktis</vt:lpstr>
      <vt:lpstr>„PowerPoint“ pateiktis</vt:lpstr>
      <vt:lpstr>„PowerPoint“ pateiktis</vt:lpstr>
      <vt:lpstr>MDS interpretacija</vt:lpstr>
      <vt:lpstr>„PowerPoint“ pateiktis</vt:lpstr>
      <vt:lpstr>Dideli atstumai ir išskirtys</vt:lpstr>
      <vt:lpstr>„PowerPoint“ pateiktis</vt:lpstr>
      <vt:lpstr>Privalumai</vt:lpstr>
      <vt:lpstr>Trūkumai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149</cp:revision>
  <dcterms:created xsi:type="dcterms:W3CDTF">2022-02-24T16:46:28Z</dcterms:created>
  <dcterms:modified xsi:type="dcterms:W3CDTF">2022-03-12T12:21:58Z</dcterms:modified>
</cp:coreProperties>
</file>