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64" r:id="rId5"/>
    <p:sldId id="281" r:id="rId6"/>
    <p:sldId id="265" r:id="rId7"/>
    <p:sldId id="269" r:id="rId8"/>
    <p:sldId id="284" r:id="rId9"/>
    <p:sldId id="285" r:id="rId10"/>
    <p:sldId id="266" r:id="rId11"/>
    <p:sldId id="283" r:id="rId12"/>
    <p:sldId id="277" r:id="rId13"/>
    <p:sldId id="276" r:id="rId14"/>
    <p:sldId id="287" r:id="rId15"/>
    <p:sldId id="274" r:id="rId16"/>
    <p:sldId id="261" r:id="rId17"/>
    <p:sldId id="286" r:id="rId18"/>
    <p:sldId id="288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B99976-E5EF-42E5-90F4-D98E5EDD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5A4A4F-3275-48FC-9C04-BCCB9CEF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F006B39-7775-4BEC-B2BF-38AA13B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2BFF61C-0CDB-431B-B7B8-5E2A24C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55DBE3B-AC3D-49DF-9C12-DA6466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0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A9107D-EA80-4C01-B46F-8FC0B29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6F73C912-55DB-4DD6-958C-F3659020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88C0DF3-D14A-4EB8-B69C-530D330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0A1074-F32E-440F-ADA1-014318C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935ECE3-0A4E-4343-B57F-18ED368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052F875-4CC2-4E9A-A4E3-940B485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54A520C2-1BCD-480D-80A1-001606C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9B89081-DD26-4AC0-8DB6-B124E2D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9B5633E-C218-49B8-88EA-AAFE6B3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A694401-AB1D-458A-BFCD-98D0138C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CEAC270-2241-4FDA-B2DC-C3B20F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572836-0AFA-49AE-ABFD-E20B726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60A4F59-0505-49CB-937C-6D52852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322510D-1628-466B-A6DA-4B78691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473FE49-3E48-495B-9611-E0437BA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B6071BC-5E48-4EAE-80F6-A47C344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2615E7E-D943-4F41-B09E-E622DE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5C11A84-1A3A-467A-A6DF-E03E2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012CD9D-C8D8-4CA3-A1E7-B1786B4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AA1A60D-888B-429E-9105-A3AC469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4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E2934-385D-4F35-9A9C-C29A3D6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19C299-790B-40BC-A272-D2E5EBEB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FC3FDBD7-BE4E-425F-B29F-8EF51BE2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0FC5652-86E1-4430-A042-AEA651B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5CCEA9C-083B-4B68-8919-F364DCE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7034A2C-70CB-40C7-BD56-E8E47FA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98BE712-3CD5-4F4F-A6B8-AE17E25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AF90A61-9AA7-4E5E-B79E-833B00F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8EF77A6-3B40-40C6-B2BD-69541997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1F6799B-F3F3-4E8D-8657-CABD5627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BD522F50-33B7-44E3-B67D-D24AA636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0592E251-9D5A-4E2D-A32E-605F2AD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2B1B435-875C-41F6-8A5C-35E73AC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128A256-1190-481D-8911-C8137EC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7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E069C1-CAEE-4FA6-9C8B-DC0FFB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F82FD39F-C1D2-49A7-B357-F0FB002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C2FECA02-43FF-458E-B11B-A16734E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AE72E1FA-7E60-4106-A403-EF0A197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3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F36F5339-B9C2-41FE-A0AD-DD11B68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23E05043-8E97-460E-92F7-0688A10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EB205AE5-FB86-417C-9CF2-F9B02CA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F21B69-59D6-4193-ABA6-1FE0862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5538F9-2B60-42D5-AE75-494B93E1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76CC684-FE62-49AE-9BD4-EA11A48D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B044642-35F3-4E54-BFCB-D4F1B3D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7D18F97-50DE-4C6B-AB19-ACABF32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FE9A58-214C-495D-867D-F838E1A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165A62-D74B-4074-8A49-3FC1CE3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360EE041-F91B-460D-8247-09839817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967F301-B752-4DDC-9AB6-CC693A9B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F080F8F-FBF5-4718-BC2F-1A2FDF0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25BA91D-FF55-4846-96B0-F1324E6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09908B-D68F-42CE-AF93-1FEE0D6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A96330B-F9BB-4310-8DC1-A61B9E5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B408032-D7F0-45BF-8A99-5E404A67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CC88BCD-4049-459C-BF62-32889E7D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DC-CA68-4E54-A1ED-E87862D347A6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F96BA06-4084-4D87-B3D4-CDEE75DA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9822EBC-B640-476C-B29E-9380D9E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B82F3B0-E313-4C8F-AA0A-4E8A394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2387600"/>
          </a:xfrm>
        </p:spPr>
        <p:txBody>
          <a:bodyPr/>
          <a:lstStyle/>
          <a:p>
            <a:r>
              <a:rPr lang="lt-LT" dirty="0"/>
              <a:t>Daugiamatės skalės</a:t>
            </a:r>
            <a:br>
              <a:rPr lang="lt-LT" dirty="0"/>
            </a:br>
            <a:r>
              <a:rPr lang="lt-LT" dirty="0"/>
              <a:t>(</a:t>
            </a:r>
            <a:r>
              <a:rPr lang="lt-LT" dirty="0" err="1"/>
              <a:t>Multidimensional</a:t>
            </a:r>
            <a:r>
              <a:rPr lang="lt-LT" dirty="0"/>
              <a:t> </a:t>
            </a:r>
            <a:r>
              <a:rPr lang="lt-LT" dirty="0" err="1"/>
              <a:t>scaling</a:t>
            </a:r>
            <a:r>
              <a:rPr lang="lt-LT" dirty="0"/>
              <a:t>)</a:t>
            </a:r>
            <a:endParaRPr lang="LID4096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D0A3F46F-3A2A-49A8-8724-A9AA1515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7727"/>
          </a:xfrm>
        </p:spPr>
        <p:txBody>
          <a:bodyPr>
            <a:normAutofit/>
          </a:bodyPr>
          <a:lstStyle/>
          <a:p>
            <a:endParaRPr lang="lt-L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Vainius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Gataveckas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Dovydas Martinkus</a:t>
            </a:r>
          </a:p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Moksla</a:t>
            </a:r>
            <a:r>
              <a:rPr lang="lt-L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kursas 2 gr.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691640" algn="l"/>
              </a:tabLst>
            </a:pPr>
            <a:endParaRPr lang="lt-L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Vilnius,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46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78FD910-4DD9-4211-84D1-6041821D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79FE9D3-E0EA-4ED5-A184-DD7AF3F4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Dimensijos</a:t>
            </a:r>
            <a:r>
              <a:rPr lang="en-US" dirty="0"/>
              <a:t> ma</a:t>
            </a:r>
            <a:r>
              <a:rPr lang="lt-LT" dirty="0"/>
              <a:t>žinimas </a:t>
            </a:r>
            <a:r>
              <a:rPr lang="lt-LT" dirty="0" err="1"/>
              <a:t>naudojnat</a:t>
            </a:r>
            <a:r>
              <a:rPr lang="lt-LT" dirty="0"/>
              <a:t> MDS yra optimizavimo procesas.</a:t>
            </a:r>
          </a:p>
          <a:p>
            <a:endParaRPr lang="lt-LT" dirty="0"/>
          </a:p>
          <a:p>
            <a:r>
              <a:rPr lang="lt-LT" dirty="0"/>
              <a:t>Naudojamas </a:t>
            </a:r>
            <a:r>
              <a:rPr lang="lt-LT" dirty="0" err="1"/>
              <a:t>iteratyvus</a:t>
            </a:r>
            <a:r>
              <a:rPr lang="lt-LT" dirty="0"/>
              <a:t> algoritmas, kuris minimizuoja </a:t>
            </a:r>
            <a:r>
              <a:rPr lang="en-US" dirty="0"/>
              <a:t>stress fun</a:t>
            </a:r>
            <a:r>
              <a:rPr lang="lt-LT" dirty="0" err="1"/>
              <a:t>kciją</a:t>
            </a:r>
            <a:r>
              <a:rPr lang="lt-LT" dirty="0"/>
              <a:t>.</a:t>
            </a:r>
          </a:p>
          <a:p>
            <a:r>
              <a:rPr lang="en-US" dirty="0"/>
              <a:t> </a:t>
            </a:r>
            <a:r>
              <a:rPr lang="lt-LT" dirty="0" err="1"/>
              <a:t>Scikit-learn</a:t>
            </a:r>
            <a:r>
              <a:rPr lang="lt-LT" dirty="0"/>
              <a:t> atveju </a:t>
            </a:r>
            <a:r>
              <a:rPr lang="en-US" dirty="0"/>
              <a:t>stress minimization using majorization (SMACOF) 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06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EFBFFF-70C6-4CEF-8D5F-EA42574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20A465-5C64-4B73-9717-03DD5E2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  <a:p>
            <a:r>
              <a:rPr lang="lt-LT" dirty="0"/>
              <a:t>Iš praktinės pusės tai </a:t>
            </a:r>
            <a:r>
              <a:rPr lang="lt-LT" dirty="0" err="1"/>
              <a:t>reikškia</a:t>
            </a:r>
            <a:r>
              <a:rPr lang="lt-LT" dirty="0"/>
              <a:t> kad: </a:t>
            </a:r>
          </a:p>
          <a:p>
            <a:pPr lvl="1"/>
            <a:r>
              <a:rPr lang="lt-LT" dirty="0"/>
              <a:t>reikia pasirinkti iteracijų skaičių</a:t>
            </a:r>
          </a:p>
          <a:p>
            <a:pPr lvl="1"/>
            <a:r>
              <a:rPr lang="lt-LT" dirty="0"/>
              <a:t>Pradinės ieškomų vektorių reikšmės atsitiktinės todėl Kiekvieną kartą randamas kitas sprendimas (nebent nustatomas </a:t>
            </a:r>
            <a:r>
              <a:rPr lang="lt-LT" dirty="0" err="1"/>
              <a:t>random</a:t>
            </a:r>
            <a:r>
              <a:rPr lang="lt-LT" dirty="0"/>
              <a:t> </a:t>
            </a:r>
            <a:r>
              <a:rPr lang="lt-LT" dirty="0" err="1"/>
              <a:t>seed</a:t>
            </a:r>
            <a:r>
              <a:rPr lang="lt-LT" dirty="0"/>
              <a:t>)</a:t>
            </a:r>
          </a:p>
          <a:p>
            <a:pPr lvl="1"/>
            <a:r>
              <a:rPr lang="lt-LT" dirty="0"/>
              <a:t>Algoritmas gali užstrigti lokaliame minimume (</a:t>
            </a:r>
            <a:r>
              <a:rPr lang="lt-LT" dirty="0" err="1"/>
              <a:t>t.y</a:t>
            </a:r>
            <a:r>
              <a:rPr lang="lt-LT" dirty="0"/>
              <a:t>. gali egzistuoti geresnis nerastas sprendimas) (siekiant išvengti algoritmas paleidžiamas kelis kartus ir pasirenkamas geriausias spendimas)</a:t>
            </a:r>
          </a:p>
          <a:p>
            <a:pPr lvl="1"/>
            <a:r>
              <a:rPr lang="lt-LT" dirty="0"/>
              <a:t>Pasirinkama, kada deklaruojamas konvergavimas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659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C5C058-F008-454D-9025-984E3D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91"/>
            <a:ext cx="10515600" cy="5848972"/>
          </a:xfrm>
        </p:spPr>
        <p:txBody>
          <a:bodyPr/>
          <a:lstStyle/>
          <a:p>
            <a:endParaRPr lang="lt-LT" dirty="0"/>
          </a:p>
          <a:p>
            <a:r>
              <a:rPr lang="lt-LT" dirty="0"/>
              <a:t>Norima dimensija turi būti parenkama iš anksto</a:t>
            </a:r>
          </a:p>
          <a:p>
            <a:r>
              <a:rPr lang="lt-LT" dirty="0" err="1"/>
              <a:t>Stress</a:t>
            </a:r>
            <a:r>
              <a:rPr lang="lt-LT" dirty="0"/>
              <a:t> reikmė mažėja su didesniu dimensijų skaičiumi</a:t>
            </a:r>
          </a:p>
          <a:p>
            <a:r>
              <a:rPr lang="lt-LT" dirty="0"/>
              <a:t>Įprastai MDS dimensijų skaičius randamas ieškant mažiausios dimensijos kuri pasiekia pakankamai mažas streso reikšmes</a:t>
            </a:r>
            <a:r>
              <a:rPr lang="en-US" dirty="0"/>
              <a:t> </a:t>
            </a:r>
            <a:endParaRPr lang="lt-LT" dirty="0"/>
          </a:p>
          <a:p>
            <a:endParaRPr lang="lt-LT" dirty="0"/>
          </a:p>
          <a:p>
            <a:endParaRPr lang="LID4096" dirty="0"/>
          </a:p>
        </p:txBody>
      </p:sp>
      <p:pic>
        <p:nvPicPr>
          <p:cNvPr id="5" name="Paveikslėlis 4" descr="Paveikslėlis, kuriame yra kvadratas&#10;&#10;Automatiškai sugeneruotas aprašymas">
            <a:extLst>
              <a:ext uri="{FF2B5EF4-FFF2-40B4-BE49-F238E27FC236}">
                <a16:creationId xmlns:a16="http://schemas.microsoft.com/office/drawing/2014/main" id="{8435BE29-B05E-4C4D-84BC-BCF39C42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23" y="3055741"/>
            <a:ext cx="5093860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5C7DE2F-18F9-475A-B088-50B6FDA2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A7D7D79B-7851-4ADA-B7FD-8BCDD112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Scikit</a:t>
            </a:r>
            <a:r>
              <a:rPr lang="lt-LT" dirty="0"/>
              <a:t> gražina grynas </a:t>
            </a:r>
            <a:r>
              <a:rPr lang="lt-LT" dirty="0" err="1"/>
              <a:t>stress</a:t>
            </a:r>
            <a:r>
              <a:rPr lang="lt-LT" dirty="0"/>
              <a:t> reikšmes</a:t>
            </a:r>
          </a:p>
          <a:p>
            <a:r>
              <a:rPr lang="lt-LT" dirty="0"/>
              <a:t>Informatyvesnis 1-Stress pagal </a:t>
            </a:r>
            <a:r>
              <a:rPr lang="lt-LT" dirty="0" err="1"/>
              <a:t>Kruskal</a:t>
            </a:r>
            <a:endParaRPr lang="lt-LT" dirty="0"/>
          </a:p>
          <a:p>
            <a:endParaRPr lang="lt-LT" dirty="0"/>
          </a:p>
        </p:txBody>
      </p:sp>
      <p:pic>
        <p:nvPicPr>
          <p:cNvPr id="4" name="Paveikslėlis 3" descr="Paveikslėlis, kuriame yra žinutė&#10;&#10;Automatiškai sugeneruotas aprašymas">
            <a:extLst>
              <a:ext uri="{FF2B5EF4-FFF2-40B4-BE49-F238E27FC236}">
                <a16:creationId xmlns:a16="http://schemas.microsoft.com/office/drawing/2014/main" id="{E4B3F624-B09C-4610-BC44-F7C4571CB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19" y="3480567"/>
            <a:ext cx="4432528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F5EF931-9640-48E4-B9E2-D7826C1D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BB70AF2-61D3-4BB6-ABD9-998AF2B4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Reikmės nuo 0 iki 1, todėl galima kalbėti apie </a:t>
            </a:r>
            <a:r>
              <a:rPr lang="en-US" dirty="0"/>
              <a:t>Stress Goodness-of-fit </a:t>
            </a:r>
            <a:r>
              <a:rPr lang="lt-LT" dirty="0"/>
              <a:t>nykščio taisyklės:</a:t>
            </a:r>
          </a:p>
          <a:p>
            <a:endParaRPr lang="LID4096" dirty="0"/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30F87AB2-85FB-4FA0-B064-1D1BF694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82962"/>
              </p:ext>
            </p:extLst>
          </p:nvPr>
        </p:nvGraphicFramePr>
        <p:xfrm>
          <a:off x="3904422" y="2876619"/>
          <a:ext cx="4383156" cy="330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060">
                  <a:extLst>
                    <a:ext uri="{9D8B030D-6E8A-4147-A177-3AD203B41FA5}">
                      <a16:colId xmlns:a16="http://schemas.microsoft.com/office/drawing/2014/main" val="2336385421"/>
                    </a:ext>
                  </a:extLst>
                </a:gridCol>
                <a:gridCol w="2199096">
                  <a:extLst>
                    <a:ext uri="{9D8B030D-6E8A-4147-A177-3AD203B41FA5}">
                      <a16:colId xmlns:a16="http://schemas.microsoft.com/office/drawing/2014/main" val="3700322261"/>
                    </a:ext>
                  </a:extLst>
                </a:gridCol>
              </a:tblGrid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0.200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>
                          <a:effectLst/>
                        </a:rPr>
                        <a:t>Blogas</a:t>
                      </a:r>
                      <a:endParaRPr lang="lt-LT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683408"/>
                  </a:ext>
                </a:extLst>
              </a:tr>
              <a:tr h="773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0.100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>
                          <a:effectLst/>
                        </a:rPr>
                        <a:t>Vidutinis</a:t>
                      </a:r>
                      <a:endParaRPr lang="lt-LT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861136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0.050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>
                          <a:effectLst/>
                        </a:rPr>
                        <a:t>Geras</a:t>
                      </a:r>
                      <a:endParaRPr lang="lt-LT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104598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0.025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Puikus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526588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0.000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 err="1">
                          <a:effectLst/>
                        </a:rPr>
                        <a:t>Tobulas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57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9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C14B83-B546-4F5B-A17B-B3AAE48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0BA0A37-A4EC-4EBD-9AAF-6CEB1A44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Priešingai negu PCA ašys nėra reikšmingos, nes MDS rezultatai pagrįsti vien tik atstumais tarp objektų.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159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453B7-4D53-4F0E-B920-A326FC7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C441E99-4272-4169-9474-36AB8E5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b="0" i="0" dirty="0">
                <a:solidFill>
                  <a:srgbClr val="333333"/>
                </a:solidFill>
                <a:effectLst/>
                <a:latin typeface="Helvetica Neue"/>
              </a:rPr>
              <a:t>Netiesinė transformacija, kuri siekia išsaugoti duomenų topologiją.</a:t>
            </a:r>
          </a:p>
          <a:p>
            <a:r>
              <a:rPr lang="lt-LT" b="0" i="0" dirty="0">
                <a:solidFill>
                  <a:srgbClr val="333333"/>
                </a:solidFill>
                <a:effectLst/>
                <a:latin typeface="Helvetica Neue"/>
              </a:rPr>
              <a:t>MDS nėra </a:t>
            </a:r>
            <a:r>
              <a:rPr lang="lt-LT" b="0" i="0" dirty="0" err="1">
                <a:solidFill>
                  <a:srgbClr val="333333"/>
                </a:solidFill>
                <a:effectLst/>
                <a:latin typeface="Helvetica Neue"/>
              </a:rPr>
              <a:t>stiprai</a:t>
            </a:r>
            <a:r>
              <a:rPr lang="lt-LT" b="0" i="0" dirty="0">
                <a:solidFill>
                  <a:srgbClr val="333333"/>
                </a:solidFill>
                <a:effectLst/>
                <a:latin typeface="Helvetica Neue"/>
              </a:rPr>
              <a:t> veikiama išskirčių kaip PCA, gali būti naudojama siekiant jas </a:t>
            </a:r>
            <a:r>
              <a:rPr lang="lt-LT" b="0" i="0" u="sng" dirty="0">
                <a:solidFill>
                  <a:srgbClr val="333333"/>
                </a:solidFill>
                <a:effectLst/>
                <a:latin typeface="Helvetica Neue"/>
              </a:rPr>
              <a:t>aptikti</a:t>
            </a:r>
          </a:p>
          <a:p>
            <a:r>
              <a:rPr lang="lt-LT" dirty="0">
                <a:solidFill>
                  <a:srgbClr val="333333"/>
                </a:solidFill>
                <a:latin typeface="Helvetica Neue"/>
              </a:rPr>
              <a:t>Paprastesnis už kitus </a:t>
            </a:r>
            <a:r>
              <a:rPr lang="lt-LT" dirty="0" err="1">
                <a:solidFill>
                  <a:srgbClr val="333333"/>
                </a:solidFill>
                <a:latin typeface="Helvetica Neue"/>
              </a:rPr>
              <a:t>manifold</a:t>
            </a:r>
            <a:r>
              <a:rPr lang="lt-LT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lt-LT" dirty="0" err="1">
                <a:solidFill>
                  <a:srgbClr val="333333"/>
                </a:solidFill>
                <a:latin typeface="Helvetica Neue"/>
              </a:rPr>
              <a:t>learning</a:t>
            </a:r>
            <a:r>
              <a:rPr lang="lt-LT" dirty="0">
                <a:solidFill>
                  <a:srgbClr val="333333"/>
                </a:solidFill>
                <a:latin typeface="Helvetica Neue"/>
              </a:rPr>
              <a:t> metodus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lt-LT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230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765C38-44E9-4F57-A165-53E16D1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0713BC5-179C-4B1E-B749-455ED92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solidFill>
                  <a:srgbClr val="333333"/>
                </a:solidFill>
                <a:latin typeface="Helvetica Neue"/>
              </a:rPr>
              <a:t>Pradinis duomenų išdėstymas daro įtaką galutiniam rezultatui.</a:t>
            </a:r>
          </a:p>
          <a:p>
            <a:r>
              <a:rPr lang="lt-LT" dirty="0">
                <a:solidFill>
                  <a:srgbClr val="333333"/>
                </a:solidFill>
                <a:latin typeface="Helvetica Neue"/>
              </a:rPr>
              <a:t>Gali būti nerastas optimalus sprendimas.</a:t>
            </a:r>
          </a:p>
          <a:p>
            <a:r>
              <a:rPr lang="lt-LT" dirty="0">
                <a:solidFill>
                  <a:srgbClr val="333333"/>
                </a:solidFill>
                <a:latin typeface="Helvetica Neue"/>
              </a:rPr>
              <a:t>Pridėjus naujų stebėjimų duomenų </a:t>
            </a:r>
            <a:r>
              <a:rPr lang="lt-LT" dirty="0" err="1">
                <a:solidFill>
                  <a:srgbClr val="333333"/>
                </a:solidFill>
                <a:latin typeface="Helvetica Neue"/>
              </a:rPr>
              <a:t>konfiguracija</a:t>
            </a:r>
            <a:r>
              <a:rPr lang="lt-LT" dirty="0">
                <a:solidFill>
                  <a:srgbClr val="333333"/>
                </a:solidFill>
                <a:latin typeface="Helvetica Neue"/>
              </a:rPr>
              <a:t> turi būti randama iš naujo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lt-LT" dirty="0"/>
              <a:t>Mažesnės dimensijos neturi aiškios interpretacijos (priešingai negu PCA).</a:t>
            </a:r>
          </a:p>
          <a:p>
            <a:r>
              <a:rPr lang="lt-LT" dirty="0"/>
              <a:t>Sunku parinkti dimensijų kiekį (PCA yra dalis paaiškintos variacijos)</a:t>
            </a:r>
          </a:p>
          <a:p>
            <a:r>
              <a:rPr lang="lt-LT" dirty="0" err="1"/>
              <a:t>Crowding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571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6E44FA8-83A1-4608-8758-6AD99C0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E702D-5519-4DF7-A381-F8614AC4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Ačiū </a:t>
            </a:r>
            <a:r>
              <a:rPr lang="lt-LT"/>
              <a:t>už dėmesį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94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92A3EA-1962-4B72-8354-4293B996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aspektai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FA1D66A-3A36-48D7-ACB1-0DBF09E9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Netiesinis dimensijos mažinimo metodas.</a:t>
            </a:r>
          </a:p>
          <a:p>
            <a:r>
              <a:rPr lang="lt-LT" dirty="0"/>
              <a:t>Daugiamatės skalės (</a:t>
            </a:r>
            <a:r>
              <a:rPr lang="en-US" dirty="0" err="1"/>
              <a:t>angl.</a:t>
            </a:r>
            <a:r>
              <a:rPr lang="en-US" dirty="0"/>
              <a:t> Multidimensional Scaling, </a:t>
            </a:r>
            <a:r>
              <a:rPr lang="lt-LT" dirty="0"/>
              <a:t>toliau - MDS) kiekvieną objektą iš didesnės </a:t>
            </a:r>
            <a:r>
              <a:rPr lang="lt-LT" dirty="0" err="1"/>
              <a:t>dimen</a:t>
            </a:r>
            <a:r>
              <a:rPr lang="en-US" dirty="0"/>
              <a:t>s</a:t>
            </a:r>
            <a:r>
              <a:rPr lang="lt-LT" dirty="0" err="1"/>
              <a:t>ijos</a:t>
            </a:r>
            <a:r>
              <a:rPr lang="lt-LT" dirty="0"/>
              <a:t> transformuoja į iš anksto parinkto mažesnio dydžio dimensiją.</a:t>
            </a:r>
          </a:p>
          <a:p>
            <a:r>
              <a:rPr lang="lt-LT" dirty="0"/>
              <a:t>Naudojant MDS ieškoma daugiamačių duomenų projekcijų mažesnės dimensijos erdvėje, siekiant išlaikyti analizuojamos aibės objektų </a:t>
            </a:r>
            <a:r>
              <a:rPr lang="en-US" dirty="0" err="1"/>
              <a:t>atstumus</a:t>
            </a:r>
            <a:r>
              <a:rPr lang="lt-LT" dirty="0"/>
              <a:t>.</a:t>
            </a:r>
          </a:p>
          <a:p>
            <a:r>
              <a:rPr lang="lt-LT" dirty="0"/>
              <a:t>Gautuose vaizduose </a:t>
            </a:r>
            <a:r>
              <a:rPr lang="en-US" dirty="0" err="1"/>
              <a:t>tarpusavyje</a:t>
            </a:r>
            <a:r>
              <a:rPr lang="en-US" dirty="0"/>
              <a:t> </a:t>
            </a:r>
            <a:r>
              <a:rPr lang="lt-LT" dirty="0"/>
              <a:t>panašūs objektai išdėstomi arčiau vieni kitų, o skirtingi – toliau vieni nuo kitų. 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3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6F0E363-9EDF-44A1-9357-8C3666DE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3F2AA29-B165-4FA5-8093-F536DDF4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Įprastai atstumai tarp objektų porų matuojami </a:t>
            </a:r>
            <a:r>
              <a:rPr lang="lt-LT" dirty="0" err="1"/>
              <a:t>Euklidiniu</a:t>
            </a:r>
            <a:r>
              <a:rPr lang="lt-LT" dirty="0"/>
              <a:t> atstumu, tačiau galimi ir kiti atstumo matavimo būdai.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759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058BD7-9D35-41E6-8B59-CB75C26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Euklidinis</a:t>
            </a:r>
            <a:r>
              <a:rPr lang="lt-LT" dirty="0"/>
              <a:t> atstumas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/>
              <p:nvPr/>
            </p:nvSpPr>
            <p:spPr>
              <a:xfrm>
                <a:off x="6293773" y="1825625"/>
                <a:ext cx="6097656" cy="952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73" y="1825625"/>
                <a:ext cx="6097656" cy="952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/>
              <p:nvPr/>
            </p:nvSpPr>
            <p:spPr>
              <a:xfrm>
                <a:off x="6368498" y="3597968"/>
                <a:ext cx="6197048" cy="1351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A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98" y="3597968"/>
                <a:ext cx="6197048" cy="1351717"/>
              </a:xfrm>
              <a:prstGeom prst="rect">
                <a:avLst/>
              </a:prstGeom>
              <a:blipFill>
                <a:blip r:embed="rId3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C702707A-9902-4A2C-ACA6-9C504B42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9" y="1690688"/>
            <a:ext cx="5973490" cy="41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D3926-49C9-4168-9835-BC95DDD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Galimi 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ar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Manheteno</a:t>
                </a:r>
                <a:r>
                  <a:rPr lang="en-US" dirty="0"/>
                  <a:t> </a:t>
                </a:r>
                <a:r>
                  <a:rPr lang="en-US" dirty="0" err="1"/>
                  <a:t>atstumas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d>
                          <m:d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t-L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</m:t>
                    </m:r>
                    <m:sSub>
                      <m:sSub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t-L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lt-LT" dirty="0" err="1"/>
                  <a:t>Čebyševo</a:t>
                </a:r>
                <a:r>
                  <a:rPr lang="lt-LT" dirty="0"/>
                  <a:t> atstumas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ar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ar-A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Kanberos</a:t>
                </a:r>
                <a:r>
                  <a:rPr lang="en-US" dirty="0"/>
                  <a:t> </a:t>
                </a:r>
                <a:r>
                  <a:rPr lang="en-US" dirty="0" err="1"/>
                  <a:t>atstumas</a:t>
                </a:r>
                <a:endParaRPr lang="en-US" dirty="0"/>
              </a:p>
              <a:p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(\mathbf {p} ,\mathbf {q} )=\sum _{i=1}^{n}{\frac {|p_{i}-q_{i}|}{|p_{i}|+|q_{i}|}}">
            <a:extLst>
              <a:ext uri="{FF2B5EF4-FFF2-40B4-BE49-F238E27FC236}">
                <a16:creationId xmlns:a16="http://schemas.microsoft.com/office/drawing/2014/main" id="{65F1C672-7067-429E-9D45-EB067CBA4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84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633"/>
                <a:ext cx="10515600" cy="63741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Tarkime duomenyse turime </a:t>
                </a:r>
                <a:r>
                  <a:rPr lang="lt-LT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lt-LT" sz="18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objektų.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lt-LT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e>
                        </m:d>
                      </m:sub>
                    </m:sSub>
                    <m:r>
                      <a:rPr lang="lt-LT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lt-LT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lt-LT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18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kaip nors apibrėžtas atstumas tarp i-tojo ir j-tojo objektų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18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Galime apibrėžti nepanašumų</a:t>
                </a:r>
                <a:r>
                  <a:rPr lang="lt-LT" sz="18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matricą (</a:t>
                </a:r>
                <a:r>
                  <a:rPr lang="lt-LT" sz="18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dissimilarity</a:t>
                </a:r>
                <a:r>
                  <a:rPr lang="lt-LT" sz="18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18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lt-LT" sz="18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lt-L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lt-L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ar-AE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lt-LT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/>
                            <m:e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smtClean="0"/>
                                    <m:t>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lt-LT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633"/>
                <a:ext cx="10515600" cy="6374157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9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8A83FA-C2DA-4DC9-B2ED-BFD13C84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ir </a:t>
            </a:r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2D9C7C-4CE9-4715-8ADF-B97006B6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dirty="0">
              <a:solidFill>
                <a:srgbClr val="212529"/>
              </a:solidFill>
              <a:latin typeface="-apple-system"/>
            </a:endParaRPr>
          </a:p>
          <a:p>
            <a:r>
              <a:rPr lang="lt-LT" dirty="0" err="1">
                <a:solidFill>
                  <a:srgbClr val="212529"/>
                </a:solidFill>
                <a:latin typeface="-apple-system"/>
              </a:rPr>
              <a:t>Metrikinėje</a:t>
            </a:r>
            <a:r>
              <a:rPr lang="lt-LT" dirty="0">
                <a:solidFill>
                  <a:srgbClr val="212529"/>
                </a:solidFill>
                <a:latin typeface="-apple-system"/>
              </a:rPr>
              <a:t> MDS nepanašumų matrica gaunama iš metrikos (galioja trikampio nelygybė), todėl žemesnės dimensijos erdvėje siekiama, kad </a:t>
            </a:r>
            <a:r>
              <a:rPr lang="lt-LT" dirty="0" err="1">
                <a:solidFill>
                  <a:srgbClr val="212529"/>
                </a:solidFill>
                <a:latin typeface="-apple-system"/>
              </a:rPr>
              <a:t>atsumai</a:t>
            </a:r>
            <a:r>
              <a:rPr lang="lt-LT" dirty="0">
                <a:solidFill>
                  <a:srgbClr val="212529"/>
                </a:solidFill>
                <a:latin typeface="-apple-system"/>
              </a:rPr>
              <a:t> tarp taškų būtų kuo panašesni į nepanašumų duomenis.</a:t>
            </a:r>
          </a:p>
          <a:p>
            <a:endParaRPr lang="lt-LT" dirty="0">
              <a:solidFill>
                <a:srgbClr val="212529"/>
              </a:solidFill>
              <a:latin typeface="-apple-system"/>
            </a:endParaRPr>
          </a:p>
          <a:p>
            <a:r>
              <a:rPr lang="lt-LT" dirty="0" err="1">
                <a:solidFill>
                  <a:srgbClr val="212529"/>
                </a:solidFill>
                <a:latin typeface="-apple-system"/>
              </a:rPr>
              <a:t>Nemetrikinėje</a:t>
            </a:r>
            <a:r>
              <a:rPr lang="lt-LT" dirty="0">
                <a:solidFill>
                  <a:srgbClr val="212529"/>
                </a:solidFill>
                <a:latin typeface="-apple-system"/>
              </a:rPr>
              <a:t> versijoje MDS  siekia tik išsaugoti tvarką tarp atstumų, todėl algoritmas ieško monotoniško ryšio tarp atstumų mažesnės dimensijos erdvėje ir nepanašumų (šis variantas galimas kai turimi tiktai panašumo rangai </a:t>
            </a:r>
            <a:r>
              <a:rPr lang="lt-LT" dirty="0" err="1">
                <a:solidFill>
                  <a:srgbClr val="212529"/>
                </a:solidFill>
                <a:latin typeface="-apple-system"/>
              </a:rPr>
              <a:t>pvz</a:t>
            </a:r>
            <a:r>
              <a:rPr lang="lt-LT" dirty="0">
                <a:solidFill>
                  <a:srgbClr val="212529"/>
                </a:solidFill>
                <a:latin typeface="-apple-system"/>
              </a:rPr>
              <a:t> kategorinis kintamasis).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06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CD5C29-E394-46B6-B40F-4FE5FBB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dirty="0"/>
                  <a:t>Praktikoje apskaičiuojamos </a:t>
                </a:r>
                <a:r>
                  <a:rPr lang="lt-LT" dirty="0" err="1"/>
                  <a:t>disparities</a:t>
                </a:r>
                <a:r>
                  <a:rPr lang="lt-L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dirty="0"/>
                  <a:t>, kas yra tam tikra panašumų transformacija parinkta optimaliu būdu</a:t>
                </a:r>
              </a:p>
              <a:p>
                <a:endParaRPr lang="lt-LT" dirty="0"/>
              </a:p>
              <a:p>
                <a:r>
                  <a:rPr lang="lt-LT" dirty="0">
                    <a:effectLst/>
                    <a:ea typeface="Times New Roman" panose="02020603050405020304" pitchFamily="18" charset="0"/>
                  </a:rPr>
                  <a:t>MDS </a:t>
                </a:r>
                <a:r>
                  <a:rPr lang="lt-LT" dirty="0" err="1">
                    <a:effectLst/>
                    <a:ea typeface="Times New Roman" panose="02020603050405020304" pitchFamily="18" charset="0"/>
                  </a:rPr>
                  <a:t>stekia</a:t>
                </a:r>
                <a:r>
                  <a:rPr lang="lt-LT" dirty="0">
                    <a:effectLst/>
                    <a:ea typeface="Times New Roman" panose="02020603050405020304" pitchFamily="18" charset="0"/>
                  </a:rPr>
                  <a:t> minimizuoti tikslo funkcija vadinama </a:t>
                </a:r>
                <a:r>
                  <a:rPr lang="lt-LT" dirty="0" err="1">
                    <a:effectLst/>
                    <a:ea typeface="Times New Roman" panose="02020603050405020304" pitchFamily="18" charset="0"/>
                  </a:rPr>
                  <a:t>stress</a:t>
                </a:r>
                <a:r>
                  <a:rPr lang="lt-LT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ar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lt-LT" dirty="0"/>
              </a:p>
              <a:p>
                <a:endParaRPr lang="lt-LT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8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BF15E3E-9F1A-450E-AED3-54A61D44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561621D2-2051-4138-A6DB-19F417265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lt-LT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Metrikiniu atveju galimi variantai: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lt-LT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ar-A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𝑏𝐷</m:t>
                        </m:r>
                      </m:e>
                      <m:sub>
                        <m:r>
                          <a:rPr lang="ar-A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dirty="0"/>
              </a:p>
              <a:p>
                <a:endParaRPr lang="lt-LT" dirty="0"/>
              </a:p>
              <a:p>
                <a:endParaRPr lang="lt-LT" dirty="0"/>
              </a:p>
              <a:p>
                <a:r>
                  <a:rPr lang="lt-LT" dirty="0" err="1"/>
                  <a:t>Nemetrikiniu</a:t>
                </a:r>
                <a:r>
                  <a:rPr lang="lt-LT" dirty="0"/>
                  <a:t> atveju: </a:t>
                </a:r>
              </a:p>
              <a:p>
                <a:r>
                  <a:rPr lang="lt-LT" dirty="0"/>
                  <a:t>Tokia funkcija kad jeigu: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ar-A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lt-LT" dirty="0"/>
                  <a:t>, tai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lt-LT" dirty="0"/>
              </a:p>
              <a:p>
                <a:r>
                  <a:rPr lang="lt-LT" dirty="0"/>
                  <a:t>Paprastas algoritmas tai užtikrinti yra monotoninė regresija</a:t>
                </a: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561621D2-2051-4138-A6DB-19F417265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237039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551</Words>
  <Application>Microsoft Office PowerPoint</Application>
  <PresentationFormat>Plačiaekranė</PresentationFormat>
  <Paragraphs>84</Paragraphs>
  <Slides>18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Cambria Math</vt:lpstr>
      <vt:lpstr>Helvetica Neue</vt:lpstr>
      <vt:lpstr>„Office“ tema</vt:lpstr>
      <vt:lpstr>Daugiamatės skalės (Multidimensional scaling)</vt:lpstr>
      <vt:lpstr>Pagrindiniai aspektai</vt:lpstr>
      <vt:lpstr>„PowerPoint“ pateiktis</vt:lpstr>
      <vt:lpstr>Euklidinis atstumas</vt:lpstr>
      <vt:lpstr>Galimi atstumai</vt:lpstr>
      <vt:lpstr>„PowerPoint“ pateiktis</vt:lpstr>
      <vt:lpstr>Metrikinė ir nemetrikinė MDS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Daugiamatės skalės (Multidimensional Scaling)</dc:title>
  <dc:creator>Dovydas Martinkus</dc:creator>
  <cp:lastModifiedBy>Dovydas Martinkus</cp:lastModifiedBy>
  <cp:revision>90</cp:revision>
  <dcterms:created xsi:type="dcterms:W3CDTF">2022-02-24T16:46:28Z</dcterms:created>
  <dcterms:modified xsi:type="dcterms:W3CDTF">2022-03-08T19:00:05Z</dcterms:modified>
</cp:coreProperties>
</file>