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81" r:id="rId10"/>
    <p:sldId id="290" r:id="rId11"/>
    <p:sldId id="275" r:id="rId12"/>
    <p:sldId id="279" r:id="rId13"/>
    <p:sldId id="278" r:id="rId14"/>
    <p:sldId id="285" r:id="rId15"/>
    <p:sldId id="289" r:id="rId16"/>
    <p:sldId id="280" r:id="rId17"/>
    <p:sldId id="284" r:id="rId18"/>
    <p:sldId id="286" r:id="rId19"/>
    <p:sldId id="287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93571-C38D-C19A-BF4C-97AF7BA5C04C}" v="853" dt="2022-05-11T19:54:33.836"/>
    <p1510:client id="{31ECE3D3-85A2-AB91-69F9-2EA0B3558160}" v="41" dt="2022-05-11T11:53:51.356"/>
    <p1510:client id="{54A50DEC-D584-4A2E-B7AD-4A88C153F38B}" v="262" dt="2022-05-10T18:10:27.451"/>
    <p1510:client id="{8D2CE3D1-C9B4-C906-0C18-27075350434E}" v="14" dt="2022-05-10T20:20:14.787"/>
    <p1510:client id="{C15A0160-FCC3-1EEB-B8FC-BA63EE1C23B3}" v="3" dt="2022-05-11T20:47:21.344"/>
    <p1510:client id="{D256834D-3A81-BC82-6C6F-8B055A725007}" v="1" dt="2022-05-11T20:00:52.389"/>
    <p1510:client id="{D739C74C-6927-A890-CD55-2F7614189675}" v="799" dt="2022-05-11T19:57:33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vydas Martinkus" userId="S::dovydas.martinkus@mif.stud.vu.lt::c405a0f4-45eb-4d0f-b3b5-1cbfde03222e" providerId="AD" clId="Web-{C15A0160-FCC3-1EEB-B8FC-BA63EE1C23B3}"/>
    <pc:docChg chg="modSld">
      <pc:chgData name="Dovydas Martinkus" userId="S::dovydas.martinkus@mif.stud.vu.lt::c405a0f4-45eb-4d0f-b3b5-1cbfde03222e" providerId="AD" clId="Web-{C15A0160-FCC3-1EEB-B8FC-BA63EE1C23B3}" dt="2022-05-11T20:47:21.344" v="2" actId="1076"/>
      <pc:docMkLst>
        <pc:docMk/>
      </pc:docMkLst>
      <pc:sldChg chg="modSp">
        <pc:chgData name="Dovydas Martinkus" userId="S::dovydas.martinkus@mif.stud.vu.lt::c405a0f4-45eb-4d0f-b3b5-1cbfde03222e" providerId="AD" clId="Web-{C15A0160-FCC3-1EEB-B8FC-BA63EE1C23B3}" dt="2022-05-11T20:47:21.344" v="2" actId="1076"/>
        <pc:sldMkLst>
          <pc:docMk/>
          <pc:sldMk cId="4091792297" sldId="268"/>
        </pc:sldMkLst>
        <pc:spChg chg="mod">
          <ac:chgData name="Dovydas Martinkus" userId="S::dovydas.martinkus@mif.stud.vu.lt::c405a0f4-45eb-4d0f-b3b5-1cbfde03222e" providerId="AD" clId="Web-{C15A0160-FCC3-1EEB-B8FC-BA63EE1C23B3}" dt="2022-05-11T20:47:21.344" v="2" actId="1076"/>
          <ac:spMkLst>
            <pc:docMk/>
            <pc:sldMk cId="4091792297" sldId="268"/>
            <ac:spMk id="3" creationId="{6EB6B7BB-2261-D626-FFDB-44848A9DDC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605DD-B9F7-4C82-AE8B-CD96ABCBA1B5}" type="datetimeFigureOut">
              <a:rPr lang="LID4096" smtClean="0"/>
              <a:t>05/11/2022</a:t>
            </a:fld>
            <a:endParaRPr lang="LID4096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2C3A-D812-49A5-8954-AF40F36B5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81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aive_bayes.html" TargetMode="External"/><Relationship Id="rId2" Type="http://schemas.openxmlformats.org/officeDocument/2006/relationships/hyperlink" Target="https://jakevdp.github.io/PythonDataScienceHandbook/05.05-naive-bay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28845263_An_Empirical_Study_of_the_Naive_Bayes_Classifi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Naïve Bayes </a:t>
            </a:r>
            <a:r>
              <a:rPr lang="en-US" err="1">
                <a:ea typeface="+mj-lt"/>
                <a:cs typeface="+mj-lt"/>
              </a:rPr>
              <a:t>klasifikatorius</a:t>
            </a:r>
            <a:endParaRPr lang="lt-LT">
              <a:ea typeface="+mj-lt"/>
              <a:cs typeface="+mj-lt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lt-LT">
              <a:ea typeface="+mn-lt"/>
              <a:cs typeface="+mn-lt"/>
            </a:endParaRPr>
          </a:p>
          <a:p>
            <a:r>
              <a:rPr lang="lt-LT">
                <a:cs typeface="Calibri"/>
              </a:rPr>
              <a:t>Matas </a:t>
            </a:r>
            <a:r>
              <a:rPr lang="lt-LT" err="1">
                <a:cs typeface="Calibri"/>
              </a:rPr>
              <a:t>Gaulia</a:t>
            </a:r>
            <a:r>
              <a:rPr lang="lt-LT">
                <a:cs typeface="Calibri"/>
              </a:rPr>
              <a:t>, Vainius </a:t>
            </a:r>
            <a:r>
              <a:rPr lang="lt-LT" err="1">
                <a:cs typeface="Calibri"/>
              </a:rPr>
              <a:t>Gataveckas</a:t>
            </a:r>
            <a:r>
              <a:rPr lang="lt-LT">
                <a:cs typeface="Calibri"/>
              </a:rPr>
              <a:t>, Dovydas Martinkus</a:t>
            </a:r>
            <a:endParaRPr lang="en-US">
              <a:ea typeface="+mn-lt"/>
              <a:cs typeface="+mn-lt"/>
            </a:endParaRPr>
          </a:p>
          <a:p>
            <a:r>
              <a:rPr lang="sv-SE" err="1">
                <a:cs typeface="Calibri"/>
              </a:rPr>
              <a:t>Duomenų</a:t>
            </a:r>
            <a:r>
              <a:rPr lang="sv-SE">
                <a:cs typeface="Calibri"/>
              </a:rPr>
              <a:t> </a:t>
            </a:r>
            <a:r>
              <a:rPr lang="sv-SE" err="1">
                <a:cs typeface="Calibri"/>
              </a:rPr>
              <a:t>Moksla</a:t>
            </a:r>
            <a:r>
              <a:rPr lang="lt-LT">
                <a:cs typeface="Calibri"/>
              </a:rPr>
              <a:t>s </a:t>
            </a:r>
            <a:r>
              <a:rPr lang="sv-SE">
                <a:cs typeface="Calibri"/>
              </a:rPr>
              <a:t>3 kursas 2 gr.</a:t>
            </a:r>
            <a:endParaRPr lang="lt-LT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lt-LT">
              <a:ea typeface="+mn-lt"/>
              <a:cs typeface="+mn-lt"/>
            </a:endParaRPr>
          </a:p>
          <a:p>
            <a:r>
              <a:rPr lang="lt-LT">
                <a:cs typeface="Calibri"/>
              </a:rPr>
              <a:t>Vilnius, 2022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170C97-A052-4BF1-7E4C-B6F790CC01A6}"/>
                  </a:ext>
                </a:extLst>
              </p:cNvPr>
              <p:cNvSpPr txBox="1"/>
              <p:nvPr/>
            </p:nvSpPr>
            <p:spPr>
              <a:xfrm>
                <a:off x="838200" y="3154048"/>
                <a:ext cx="5800492" cy="289310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endParaRPr lang="lt-LT" sz="2600" dirty="0">
                  <a:ea typeface="+mn-lt"/>
                  <a:cs typeface="+mn-lt"/>
                </a:endParaRPr>
              </a:p>
              <a:p>
                <a:r>
                  <a:rPr lang="en-US" sz="2600" dirty="0">
                    <a:ea typeface="+mn-lt"/>
                    <a:cs typeface="+mn-lt"/>
                  </a:rPr>
                  <a:t>P(y=0) P(x1=1|0)</a:t>
                </a:r>
                <a:r>
                  <a:rPr lang="lt-LT" sz="2600" dirty="0">
                    <a:ea typeface="+mn-lt"/>
                    <a:cs typeface="+mn-lt"/>
                  </a:rPr>
                  <a:t> </a:t>
                </a:r>
                <a:r>
                  <a:rPr lang="en-US" sz="2600" dirty="0">
                    <a:ea typeface="+mn-lt"/>
                    <a:cs typeface="+mn-lt"/>
                  </a:rPr>
                  <a:t>P(x2=2|0) =</a:t>
                </a:r>
                <a:endParaRPr lang="lt-LT" sz="2600" dirty="0">
                  <a:ea typeface="+mn-lt"/>
                  <a:cs typeface="+mn-lt"/>
                </a:endParaRPr>
              </a:p>
              <a:p>
                <a:r>
                  <a:rPr lang="lt-LT" sz="2600" dirty="0">
                    <a:ea typeface="+mn-lt"/>
                    <a:cs typeface="+mn-lt"/>
                  </a:rPr>
                  <a:t>	</a:t>
                </a:r>
                <a:r>
                  <a:rPr lang="en-US" sz="2600" dirty="0">
                    <a:ea typeface="+mn-lt"/>
                    <a:cs typeface="+mn-lt"/>
                  </a:rPr>
                  <a:t>(1/2) * (1/5) * (2/5) = 1/25</a:t>
                </a:r>
                <a:endParaRPr lang="en-US" sz="2600" dirty="0"/>
              </a:p>
              <a:p>
                <a:r>
                  <a:rPr lang="en-US" sz="2600" dirty="0">
                    <a:cs typeface="Calibri"/>
                  </a:rPr>
                  <a:t>P(y=1) P(x1=1|1)</a:t>
                </a:r>
                <a:r>
                  <a:rPr lang="lt-LT" sz="2600" dirty="0">
                    <a:cs typeface="Calibri"/>
                  </a:rPr>
                  <a:t> </a:t>
                </a:r>
                <a:r>
                  <a:rPr lang="en-US" sz="2600" dirty="0">
                    <a:cs typeface="Calibri"/>
                  </a:rPr>
                  <a:t>P(x2=2|1) = </a:t>
                </a:r>
                <a:endParaRPr lang="lt-LT" sz="2600" dirty="0">
                  <a:cs typeface="Calibri"/>
                </a:endParaRPr>
              </a:p>
              <a:p>
                <a:r>
                  <a:rPr lang="lt-LT" sz="2600" dirty="0">
                    <a:cs typeface="Calibri"/>
                  </a:rPr>
                  <a:t>	</a:t>
                </a:r>
                <a:r>
                  <a:rPr lang="en-US" sz="2600" dirty="0">
                    <a:cs typeface="Calibri"/>
                  </a:rPr>
                  <a:t>(1/2) * (2/5) * (3/5) = 3/25</a:t>
                </a:r>
                <a:endParaRPr lang="lt-LT" sz="2600" dirty="0">
                  <a:cs typeface="Calibri"/>
                </a:endParaRPr>
              </a:p>
              <a:p>
                <a:endParaRPr lang="lt-LT" sz="2600" i="1" dirty="0">
                  <a:latin typeface="Cambria Math" panose="02040503050406030204" pitchFamily="18" charset="0"/>
                  <a:ea typeface="Times New Roman" panose="02020603050405020304" pitchFamily="18" charset="0"/>
                  <a:cs typeface="Calibri"/>
                </a:endParaRPr>
              </a:p>
              <a:p>
                <a:r>
                  <a:rPr lang="lt-LT" sz="2600" dirty="0">
                    <a:effectLst/>
                    <a:ea typeface="Times New Roman" panose="02020603050405020304" pitchFamily="18" charset="0"/>
                  </a:rPr>
                  <a:t>Todėl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lt-LT" sz="2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2600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170C97-A052-4BF1-7E4C-B6F790CC0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4048"/>
                <a:ext cx="5800492" cy="2893100"/>
              </a:xfrm>
              <a:prstGeom prst="rect">
                <a:avLst/>
              </a:prstGeom>
              <a:blipFill>
                <a:blip r:embed="rId2"/>
                <a:stretch>
                  <a:fillRect l="-1893" b="-463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5B43C1-FAD9-A5E7-FAB9-17F9B6143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67504"/>
              </p:ext>
            </p:extLst>
          </p:nvPr>
        </p:nvGraphicFramePr>
        <p:xfrm>
          <a:off x="7642165" y="1356144"/>
          <a:ext cx="4015669" cy="446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375">
                  <a:extLst>
                    <a:ext uri="{9D8B030D-6E8A-4147-A177-3AD203B41FA5}">
                      <a16:colId xmlns:a16="http://schemas.microsoft.com/office/drawing/2014/main" val="2066007113"/>
                    </a:ext>
                  </a:extLst>
                </a:gridCol>
                <a:gridCol w="1384647">
                  <a:extLst>
                    <a:ext uri="{9D8B030D-6E8A-4147-A177-3AD203B41FA5}">
                      <a16:colId xmlns:a16="http://schemas.microsoft.com/office/drawing/2014/main" val="3353390606"/>
                    </a:ext>
                  </a:extLst>
                </a:gridCol>
                <a:gridCol w="1384647">
                  <a:extLst>
                    <a:ext uri="{9D8B030D-6E8A-4147-A177-3AD203B41FA5}">
                      <a16:colId xmlns:a16="http://schemas.microsoft.com/office/drawing/2014/main" val="751532371"/>
                    </a:ext>
                  </a:extLst>
                </a:gridCol>
              </a:tblGrid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dirty="0">
                          <a:effectLst/>
                          <a:latin typeface="+mn-lt"/>
                        </a:rPr>
                        <a:t>X1</a:t>
                      </a:r>
                      <a:endParaRPr lang="lt-LT" sz="2600" b="1" dirty="0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>
                          <a:effectLst/>
                          <a:latin typeface="+mn-lt"/>
                        </a:rPr>
                        <a:t>X2</a:t>
                      </a:r>
                      <a:endParaRPr lang="lt-LT" sz="2600" b="1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>
                          <a:effectLst/>
                          <a:latin typeface="+mn-lt"/>
                        </a:rPr>
                        <a:t>Y</a:t>
                      </a:r>
                      <a:endParaRPr lang="lt-LT" sz="2600" b="1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44329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146445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i="0" dirty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8097393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894388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2​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38761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en-US" sz="260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600" b="0" i="0">
                          <a:effectLst/>
                          <a:latin typeface="+mn-lt"/>
                        </a:rPr>
                        <a:t>2​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600" b="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94106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0​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1297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2​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7724720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2​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 dirty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341422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2​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587988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2​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>
                          <a:effectLst/>
                          <a:latin typeface="+mn-lt"/>
                        </a:rPr>
                        <a:t>2​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lt-LT" sz="2600" i="0" dirty="0">
                          <a:effectLst/>
                          <a:latin typeface="+mn-lt"/>
                        </a:rPr>
                        <a:t>1​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2365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C5BE1C-59D3-010F-0E39-6A315CBDFA98}"/>
                  </a:ext>
                </a:extLst>
              </p:cNvPr>
              <p:cNvSpPr txBox="1"/>
              <p:nvPr/>
            </p:nvSpPr>
            <p:spPr>
              <a:xfrm>
                <a:off x="-165273" y="1529131"/>
                <a:ext cx="7608064" cy="1460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i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US" sz="2600" dirty="0" err="1">
                    <a:effectLst/>
                    <a:ea typeface="Times New Roman" panose="02020603050405020304" pitchFamily="18" charset="0"/>
                  </a:rPr>
                  <a:t>Kuriai</a:t>
                </a:r>
                <a:r>
                  <a:rPr lang="en-US" sz="26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ea typeface="Times New Roman" panose="02020603050405020304" pitchFamily="18" charset="0"/>
                  </a:rPr>
                  <a:t>klasei</a:t>
                </a:r>
                <a:r>
                  <a:rPr lang="en-US" sz="26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ffectLst/>
                    <a:ea typeface="Times New Roman" panose="02020603050405020304" pitchFamily="18" charset="0"/>
                  </a:rPr>
                  <a:t>priskirti</a:t>
                </a:r>
                <a:r>
                  <a:rPr lang="en-US" sz="2600" dirty="0">
                    <a:effectLst/>
                    <a:ea typeface="Times New Roman" panose="02020603050405020304" pitchFamily="18" charset="0"/>
                  </a:rPr>
                  <a:t> x1 = 1, x2=2?</a:t>
                </a:r>
              </a:p>
              <a:p>
                <a:r>
                  <a:rPr lang="en-US" sz="2600" dirty="0">
                    <a:effectLst/>
                    <a:ea typeface="Times New Roman" panose="02020603050405020304" pitchFamily="18" charset="0"/>
                  </a:rPr>
                  <a:t>	</a:t>
                </a:r>
                <a:r>
                  <a:rPr lang="lt-LT" sz="2600" dirty="0">
                    <a:ea typeface="Times New Roman" panose="02020603050405020304" pitchFamily="18" charset="0"/>
                  </a:rPr>
                  <a:t>Pagal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𝑎𝑟𝑔</m:t>
                    </m:r>
                    <m:limLow>
                      <m:limLow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lim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lim>
                    </m:limLow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lt-LT" sz="2600" dirty="0"/>
                  <a:t> 	</a:t>
                </a:r>
              </a:p>
              <a:p>
                <a:r>
                  <a:rPr lang="lt-LT" sz="2600" dirty="0"/>
                  <a:t>	šiuo atveju turime: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C5BE1C-59D3-010F-0E39-6A315CBDF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273" y="1529131"/>
                <a:ext cx="7608064" cy="1460656"/>
              </a:xfrm>
              <a:prstGeom prst="rect">
                <a:avLst/>
              </a:prstGeom>
              <a:blipFill>
                <a:blip r:embed="rId3"/>
                <a:stretch>
                  <a:fillRect t="-3347" b="-100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avadinimas 1">
            <a:extLst>
              <a:ext uri="{FF2B5EF4-FFF2-40B4-BE49-F238E27FC236}">
                <a16:creationId xmlns:a16="http://schemas.microsoft.com/office/drawing/2014/main" id="{A795F75B-06FE-CD0D-32CD-BAB95050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37565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libri"/>
                <a:ea typeface="Calibri"/>
                <a:cs typeface="Calibri"/>
              </a:rPr>
              <a:t>Pavyzdys</a:t>
            </a:r>
            <a:endParaRPr lang="LID4096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53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0B4DE83-F052-6AB2-F3E7-3255CD48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800">
                <a:latin typeface="+mn-lt"/>
              </a:rPr>
              <a:t>Metodo privalumai</a:t>
            </a:r>
            <a:endParaRPr lang="LID4096" sz="2800">
              <a:latin typeface="+mn-lt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6054FD6-EFE7-A6EF-E199-DB92E400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-LT" sz="2600">
                <a:latin typeface="Calibri"/>
                <a:ea typeface="Calibri"/>
                <a:cs typeface="Times New Roman"/>
              </a:rPr>
              <a:t>N</a:t>
            </a:r>
            <a:r>
              <a:rPr lang="lt-LT" sz="2600">
                <a:effectLst/>
                <a:latin typeface="Calibri"/>
                <a:ea typeface="Calibri"/>
                <a:cs typeface="Times New Roman"/>
              </a:rPr>
              <a:t>aivaus </a:t>
            </a:r>
            <a:r>
              <a:rPr lang="lt-LT" sz="2600" err="1">
                <a:effectLst/>
                <a:latin typeface="Calibri"/>
                <a:ea typeface="Calibri"/>
                <a:cs typeface="Times New Roman"/>
              </a:rPr>
              <a:t>Bajeso</a:t>
            </a:r>
            <a:r>
              <a:rPr lang="lt-LT" sz="2600">
                <a:effectLst/>
                <a:latin typeface="Calibri"/>
                <a:ea typeface="Calibri"/>
                <a:cs typeface="Times New Roman"/>
              </a:rPr>
              <a:t> klasifikatoriui gali nereikėti parinkti </a:t>
            </a:r>
            <a:r>
              <a:rPr lang="lt-LT" sz="2600">
                <a:latin typeface="Calibri"/>
                <a:ea typeface="Calibri"/>
                <a:cs typeface="Times New Roman"/>
              </a:rPr>
              <a:t>jokių </a:t>
            </a:r>
            <a:r>
              <a:rPr lang="lt-LT" sz="2600" err="1">
                <a:latin typeface="Calibri"/>
                <a:ea typeface="Calibri"/>
                <a:cs typeface="Times New Roman"/>
              </a:rPr>
              <a:t>hiperparametrų</a:t>
            </a:r>
            <a:r>
              <a:rPr lang="lt-LT" sz="2600">
                <a:effectLst/>
                <a:latin typeface="Calibri"/>
                <a:ea typeface="Calibri"/>
                <a:cs typeface="Times New Roman"/>
              </a:rPr>
              <a:t>.</a:t>
            </a:r>
          </a:p>
          <a:p>
            <a:r>
              <a:rPr lang="lt-LT" sz="2600">
                <a:latin typeface="Calibri"/>
                <a:cs typeface="Times New Roman"/>
              </a:rPr>
              <a:t>Metodas gerai veikia su mažu duomenų kiekiu.</a:t>
            </a:r>
          </a:p>
          <a:p>
            <a:r>
              <a:rPr lang="lt-LT" sz="2600">
                <a:ea typeface="Calibri"/>
                <a:cs typeface="Times New Roman"/>
              </a:rPr>
              <a:t>Savaime gali klasifikuoti k&gt;2 klases.</a:t>
            </a:r>
          </a:p>
          <a:p>
            <a:r>
              <a:rPr lang="lt-LT" sz="2600">
                <a:ea typeface="Calibri"/>
                <a:cs typeface="Times New Roman"/>
              </a:rPr>
              <a:t>Nereikia daug kompiuterinės galios.</a:t>
            </a:r>
          </a:p>
          <a:p>
            <a:r>
              <a:rPr lang="lt-LT" sz="2600">
                <a:ea typeface="Calibri"/>
                <a:cs typeface="Times New Roman"/>
              </a:rPr>
              <a:t>Nėra stipriai veikiamas išskirčių.</a:t>
            </a:r>
          </a:p>
          <a:p>
            <a:r>
              <a:rPr lang="lt-LT" sz="2600">
                <a:latin typeface="Calibri"/>
                <a:cs typeface="Times New Roman"/>
              </a:rPr>
              <a:t>Kai kuriuose taikymo srityse pasižymi gerais rezultatais:</a:t>
            </a:r>
          </a:p>
          <a:p>
            <a:pPr marL="0" indent="0">
              <a:buNone/>
            </a:pPr>
            <a:r>
              <a:rPr lang="lt-LT" sz="2600">
                <a:latin typeface="Calibri"/>
                <a:cs typeface="Times New Roman"/>
              </a:rPr>
              <a:t>         Klasikiniai pavyzdžiai: dokumentų klasifikavimas, šlamšto žinučių aptikimas.</a:t>
            </a:r>
          </a:p>
          <a:p>
            <a:pPr marL="0" indent="0">
              <a:buNone/>
            </a:pPr>
            <a:endParaRPr lang="lt-LT" sz="2600">
              <a:ea typeface="Calibri"/>
              <a:cs typeface="Times New Roman"/>
            </a:endParaRPr>
          </a:p>
          <a:p>
            <a:endParaRPr lang="LID4096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931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577AFE-73C4-5A54-3C20-E9FF39D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800">
                <a:latin typeface="+mn-lt"/>
              </a:rPr>
              <a:t>Metodo trūkumai</a:t>
            </a:r>
            <a:endParaRPr lang="LID4096" sz="2800">
              <a:latin typeface="+mn-lt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4508E57-4015-8C42-E3F4-7BB7650D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7" y="1353911"/>
            <a:ext cx="10515600" cy="3208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lt-LT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Pagrindinis trūkumas – prielaida apie požymių tarpusavio nepriklausomumą:</a:t>
            </a:r>
          </a:p>
          <a:p>
            <a:endParaRPr lang="lt-LT" sz="2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20B0604020202020204" pitchFamily="34" charset="0"/>
              <a:buChar char="§"/>
            </a:pPr>
            <a:r>
              <a:rPr lang="lt-LT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Daug dažnai pasit</a:t>
            </a:r>
            <a:r>
              <a:rPr lang="lt-LT" sz="2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aikančių </a:t>
            </a:r>
            <a:r>
              <a:rPr lang="lt-LT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požymių negalima laikyti tarpusavyje nepriklausomais (pvz. asmens ūgis ir svoris).</a:t>
            </a:r>
          </a:p>
          <a:p>
            <a:pPr marL="914400" lvl="1" indent="-457200">
              <a:buFont typeface="Wingdings" panose="020B0604020202020204" pitchFamily="34" charset="0"/>
              <a:buChar char="§"/>
            </a:pPr>
            <a:r>
              <a:rPr lang="lt-LT" sz="2600">
                <a:latin typeface="Calibri"/>
                <a:ea typeface="Calibri"/>
                <a:cs typeface="Times New Roman"/>
              </a:rPr>
              <a:t>Kai kuriais atvejais tam tikros požymių kombinacijos iš vis nėra įmanomos (vadinasi, tikrai nėra nepriklausomos).</a:t>
            </a:r>
          </a:p>
          <a:p>
            <a:pPr marL="457200" lvl="1" indent="0">
              <a:buNone/>
            </a:pPr>
            <a:endParaRPr lang="lt-LT" sz="2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03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0711015-652C-2346-047C-B6C65E42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800">
                <a:latin typeface="+mn-lt"/>
              </a:rPr>
              <a:t>Metodo trūkumai</a:t>
            </a:r>
            <a:endParaRPr lang="LID4096" sz="2800">
              <a:latin typeface="+mn-lt"/>
            </a:endParaRPr>
          </a:p>
        </p:txBody>
      </p:sp>
      <p:sp>
        <p:nvSpPr>
          <p:cNvPr id="8" name="Turinio vietos rezervavimo ženklas 7">
            <a:extLst>
              <a:ext uri="{FF2B5EF4-FFF2-40B4-BE49-F238E27FC236}">
                <a16:creationId xmlns:a16="http://schemas.microsoft.com/office/drawing/2014/main" id="{CE25437B-3D76-5787-D046-0F56FBB6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143"/>
            <a:ext cx="10515600" cy="3999820"/>
          </a:xfrm>
        </p:spPr>
        <p:txBody>
          <a:bodyPr/>
          <a:lstStyle/>
          <a:p>
            <a:r>
              <a:rPr lang="lt-LT" sz="2600"/>
              <a:t>Prognozuotos tikimybės dažnai yra stipriai nepatikimos (šie nukrypimai gaunami dėl požymių nepriklausomumo prielaidos pažeidimo).  Tai didelis trūkumas jeigu uždavinys reikalauja ne tik galutinio sprendimo, bet ir prognozuotos klasės tikimybės. </a:t>
            </a:r>
          </a:p>
          <a:p>
            <a:r>
              <a:rPr lang="lt-LT" sz="2600">
                <a:latin typeface="Calibri"/>
                <a:ea typeface="Calibri"/>
                <a:cs typeface="Times New Roman"/>
              </a:rPr>
              <a:t>Reikalinga sąlyga, kad visi duomenų aibės požymiai po lygiai prisideda prie galutinio spendimo (vienodai svarbūs).</a:t>
            </a:r>
          </a:p>
          <a:p>
            <a:endParaRPr lang="LID4096" sz="2600"/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5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F1E0FDA-324B-5089-E470-1B99BF78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A6BC37-0913-117E-CE7C-FB8FE0E5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71FD1-CE73-33AE-1872-7B1EFE44826F}"/>
              </a:ext>
            </a:extLst>
          </p:cNvPr>
          <p:cNvSpPr txBox="1"/>
          <p:nvPr/>
        </p:nvSpPr>
        <p:spPr>
          <a:xfrm>
            <a:off x="3047114" y="3231853"/>
            <a:ext cx="6097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4400"/>
              <a:t>Papildoma informacija</a:t>
            </a:r>
            <a:endParaRPr lang="LID4096" sz="4400"/>
          </a:p>
        </p:txBody>
      </p:sp>
    </p:spTree>
    <p:extLst>
      <p:ext uri="{BB962C8B-B14F-4D97-AF65-F5344CB8AC3E}">
        <p14:creationId xmlns:p14="http://schemas.microsoft.com/office/powerpoint/2010/main" val="195361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117CDCF-ACDE-1564-172E-2E784640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err="1">
                <a:latin typeface="Calibri"/>
                <a:ea typeface="Calibri Light"/>
                <a:cs typeface="Calibri Light"/>
              </a:rPr>
              <a:t>Modelio</a:t>
            </a:r>
            <a:r>
              <a:rPr lang="en-US" sz="2800">
                <a:latin typeface="Calibri"/>
                <a:ea typeface="Calibri Light"/>
                <a:cs typeface="Calibri Light"/>
              </a:rPr>
              <a:t> </a:t>
            </a:r>
            <a:r>
              <a:rPr lang="en-US" sz="2800" err="1">
                <a:latin typeface="Calibri"/>
                <a:ea typeface="Calibri Light"/>
                <a:cs typeface="Calibri Light"/>
              </a:rPr>
              <a:t>kalibravimas</a:t>
            </a:r>
            <a:endParaRPr lang="LID4096" sz="280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56A58E4-286F-3056-4013-A607C0A6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600"/>
              <a:t>Kaip minėta prieš tai, naivaus </a:t>
            </a:r>
            <a:r>
              <a:rPr lang="lt-LT" sz="2600" err="1"/>
              <a:t>Bajeso</a:t>
            </a:r>
            <a:r>
              <a:rPr lang="lt-LT" sz="2600"/>
              <a:t> klasifikatoriumi gaunamos nepatikimos tikimybės.</a:t>
            </a:r>
          </a:p>
          <a:p>
            <a:endParaRPr lang="lt-LT" sz="2600"/>
          </a:p>
          <a:p>
            <a:r>
              <a:rPr lang="lt-LT" sz="2600"/>
              <a:t>Nepaisant to, klasifikatoriumi vis tiek galima gauti gerus rezultatus – svarbu tik kad tikrajame ir įvertintame klasių pasiskirstyme sutampa labiausiai tikėtinos klasės.</a:t>
            </a:r>
          </a:p>
          <a:p>
            <a:endParaRPr lang="LID4096" sz="2600"/>
          </a:p>
        </p:txBody>
      </p:sp>
    </p:spTree>
    <p:extLst>
      <p:ext uri="{BB962C8B-B14F-4D97-AF65-F5344CB8AC3E}">
        <p14:creationId xmlns:p14="http://schemas.microsoft.com/office/powerpoint/2010/main" val="267107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72F6C076-1403-7AA7-6376-7C6A1F22B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2"/>
          <a:stretch/>
        </p:blipFill>
        <p:spPr>
          <a:xfrm>
            <a:off x="5226616" y="1814740"/>
            <a:ext cx="6431983" cy="4252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D1E0E-EE36-0CEA-D47F-D620890EC590}"/>
              </a:ext>
            </a:extLst>
          </p:cNvPr>
          <p:cNvSpPr txBox="1"/>
          <p:nvPr/>
        </p:nvSpPr>
        <p:spPr>
          <a:xfrm>
            <a:off x="326571" y="1690688"/>
            <a:ext cx="490004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600"/>
              <a:t>Pavaizduotas </a:t>
            </a:r>
            <a:r>
              <a:rPr lang="lt-LT" sz="2600" err="1"/>
              <a:t>calibration</a:t>
            </a:r>
            <a:r>
              <a:rPr lang="lt-LT" sz="2600"/>
              <a:t> plot:</a:t>
            </a:r>
          </a:p>
          <a:p>
            <a:r>
              <a:rPr lang="lt-LT" sz="2600" err="1"/>
              <a:t>Mean</a:t>
            </a:r>
            <a:r>
              <a:rPr lang="lt-LT" sz="2600"/>
              <a:t> </a:t>
            </a:r>
            <a:r>
              <a:rPr lang="lt-LT" sz="2600" err="1"/>
              <a:t>predicted</a:t>
            </a:r>
            <a:r>
              <a:rPr lang="lt-LT" sz="2600"/>
              <a:t> </a:t>
            </a:r>
            <a:r>
              <a:rPr lang="lt-LT" sz="2600" err="1"/>
              <a:t>probability</a:t>
            </a:r>
            <a:r>
              <a:rPr lang="lt-LT" sz="2600"/>
              <a:t> (x ašis) ir </a:t>
            </a:r>
            <a:r>
              <a:rPr lang="lt-LT" sz="2600" err="1"/>
              <a:t>Fraction</a:t>
            </a:r>
            <a:r>
              <a:rPr lang="lt-LT" sz="2600"/>
              <a:t> </a:t>
            </a:r>
            <a:r>
              <a:rPr lang="lt-LT" sz="2600" err="1"/>
              <a:t>of</a:t>
            </a:r>
            <a:r>
              <a:rPr lang="lt-LT" sz="2600"/>
              <a:t> </a:t>
            </a:r>
            <a:r>
              <a:rPr lang="lt-LT" sz="2600" err="1"/>
              <a:t>positives</a:t>
            </a:r>
            <a:r>
              <a:rPr lang="lt-LT" sz="2600"/>
              <a:t> (y ašis).</a:t>
            </a:r>
          </a:p>
          <a:p>
            <a:endParaRPr lang="lt-LT" sz="2600"/>
          </a:p>
          <a:p>
            <a:r>
              <a:rPr lang="lt-LT" sz="2600"/>
              <a:t>Grafike matomi prasti naivaus </a:t>
            </a:r>
            <a:r>
              <a:rPr lang="lt-LT" sz="2600" err="1"/>
              <a:t>Bajeso</a:t>
            </a:r>
            <a:r>
              <a:rPr lang="lt-LT" sz="2600"/>
              <a:t> klasifikatoriaus rezultatai.</a:t>
            </a:r>
          </a:p>
          <a:p>
            <a:endParaRPr lang="lt-LT" sz="2600"/>
          </a:p>
          <a:p>
            <a:r>
              <a:rPr lang="lt-LT" sz="2600"/>
              <a:t>Šiems rezultatams pagerinti egzistuoja kalibravimo metodai (su jais gauti rezultatai grafike pavaizduoti kitomis spalvomis).</a:t>
            </a:r>
            <a:endParaRPr lang="LID4096" sz="2600"/>
          </a:p>
        </p:txBody>
      </p:sp>
      <p:sp>
        <p:nvSpPr>
          <p:cNvPr id="3" name="Pavadinimas 2">
            <a:extLst>
              <a:ext uri="{FF2B5EF4-FFF2-40B4-BE49-F238E27FC236}">
                <a16:creationId xmlns:a16="http://schemas.microsoft.com/office/drawing/2014/main" id="{13F0C6A4-DC6F-24F5-E5F2-8DB0A1FF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754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6DF1-5F10-D24E-6F2B-D07EE36D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EF500-1ED4-63AD-03D1-981F94236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/>
                  <a:t>U</a:t>
                </a:r>
                <a:r>
                  <a:rPr lang="lt-LT" sz="2600"/>
                  <a:t>ž kalibravimą atsakingas specialus regresorius (</a:t>
                </a:r>
                <a:r>
                  <a:rPr lang="lt-LT" sz="2600" err="1"/>
                  <a:t>kalibratorius</a:t>
                </a:r>
                <a:r>
                  <a:rPr lang="lt-LT" sz="2600"/>
                  <a:t>), kuris pradines gautas tikimybes perveda į sukalibruotas.</a:t>
                </a:r>
              </a:p>
              <a:p>
                <a:r>
                  <a:rPr lang="lt-LT" sz="2600">
                    <a:ea typeface="Times New Roman" panose="02020603050405020304" pitchFamily="18" charset="0"/>
                  </a:rPr>
                  <a:t>Matematiškai, jeigu</a:t>
                </a:r>
                <a:r>
                  <a:rPr lang="lt-LT" sz="26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lt-LT" sz="2600"/>
                  <a:t> yra pradiniu klasifikatoriumi gauta tikimybė, tai </a:t>
                </a:r>
                <a:r>
                  <a:rPr lang="lt-LT" sz="2600" err="1"/>
                  <a:t>kalibratoriumi</a:t>
                </a:r>
                <a:r>
                  <a:rPr lang="lt-LT" sz="2600"/>
                  <a:t> siekiama gauti reikšmes  </a:t>
                </a:r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lt-LT" sz="2600" err="1"/>
                  <a:t>Kalibratoriui</a:t>
                </a:r>
                <a:r>
                  <a:rPr lang="lt-LT" sz="2600"/>
                  <a:t> apmokyti turi būti naudojami kiti duomenys negu buvo naudojami apmokyti patį klasifikatorių.</a:t>
                </a:r>
                <a:endParaRPr lang="en-US" sz="2600"/>
              </a:p>
              <a:p>
                <a:endParaRPr lang="ar-AE" sz="26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EF500-1ED4-63AD-03D1-981F94236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0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1DFEF2F-63AB-99A3-8E28-0D20A63E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741DFAE-DC7C-184A-0286-8CE2D68A4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lt-LT" sz="26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Keli iš būdų atlikti klasifikatoriaus kalibravimą:</a:t>
                </a:r>
              </a:p>
              <a:p>
                <a:endParaRPr lang="lt-LT" sz="260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60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Platt‘s</a:t>
                </a:r>
                <a:r>
                  <a:rPr lang="lt-LT" sz="2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60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scaling</a:t>
                </a:r>
                <a:r>
                  <a:rPr lang="lt-LT" sz="26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lt-LT" sz="2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 sz="260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260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260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260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260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ar-AE" sz="260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ar-AE" sz="260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ar-AE" sz="2600" i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ar-AE" sz="2600" i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ar-AE" sz="260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ar-AE" sz="260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d>
                      </m:den>
                    </m:f>
                  </m:oMath>
                </a14:m>
                <a:r>
                  <a:rPr lang="lt-LT" sz="2600">
                    <a:effectLst/>
                    <a:ea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lt-LT" sz="2600">
                    <a:ea typeface="Times New Roman" panose="02020603050405020304" pitchFamily="18" charset="0"/>
                  </a:rPr>
                  <a:t>P</a:t>
                </a:r>
                <a:r>
                  <a:rPr lang="lt-LT" sz="2600">
                    <a:effectLst/>
                    <a:ea typeface="Times New Roman" panose="02020603050405020304" pitchFamily="18" charset="0"/>
                  </a:rPr>
                  <a:t>ataiso nukrypimus, jeigu jie gali būti pataisomi </a:t>
                </a:r>
                <a:r>
                  <a:rPr lang="lt-LT" sz="2600" err="1">
                    <a:effectLst/>
                    <a:ea typeface="Times New Roman" panose="02020603050405020304" pitchFamily="18" charset="0"/>
                  </a:rPr>
                  <a:t>sigmoidine</a:t>
                </a:r>
                <a:r>
                  <a:rPr lang="lt-LT" sz="2600">
                    <a:effectLst/>
                    <a:ea typeface="Times New Roman" panose="02020603050405020304" pitchFamily="18" charset="0"/>
                  </a:rPr>
                  <a:t> funkcija. </a:t>
                </a:r>
              </a:p>
              <a:p>
                <a:pPr marL="0" indent="0">
                  <a:buNone/>
                </a:pPr>
                <a:r>
                  <a:rPr lang="lt-LT" sz="2600">
                    <a:effectLst/>
                    <a:ea typeface="Times New Roman" panose="02020603050405020304" pitchFamily="18" charset="0"/>
                  </a:rPr>
                  <a:t>A ir B – mokymo metu įvertinami parametrai.</a:t>
                </a:r>
              </a:p>
              <a:p>
                <a:endParaRPr lang="lt-LT" sz="2600">
                  <a:ea typeface="Times New Roman" panose="02020603050405020304" pitchFamily="18" charset="0"/>
                </a:endParaRPr>
              </a:p>
              <a:p>
                <a:r>
                  <a:rPr lang="lt-LT" sz="2600" err="1">
                    <a:effectLst/>
                    <a:ea typeface="Times New Roman" panose="02020603050405020304" pitchFamily="18" charset="0"/>
                  </a:rPr>
                  <a:t>Izotoninė</a:t>
                </a:r>
                <a:r>
                  <a:rPr lang="lt-LT" sz="2600">
                    <a:effectLst/>
                    <a:ea typeface="Times New Roman" panose="02020603050405020304" pitchFamily="18" charset="0"/>
                  </a:rPr>
                  <a:t> regresija: Minimizuojama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ar-AE" sz="260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r-AE" sz="2600" i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ar-AE" sz="2600" i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ar-AE" sz="2600" i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ar-AE" sz="2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ar-AE" sz="2600" i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f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ar-AE" sz="2600" i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ar-AE" sz="260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lt-LT" sz="26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t-LT" sz="2600" b="0" i="0" smtClean="0">
                            <a:latin typeface="Cambria Math" panose="02040503050406030204" pitchFamily="18" charset="0"/>
                          </a:rPr>
                          <m:t>su</m:t>
                        </m:r>
                        <m:r>
                          <a:rPr lang="lt-LT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lt-LT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lt-LT" sz="2600" b="0" i="0" smtClean="0">
                            <a:latin typeface="Cambria Math" panose="02040503050406030204" pitchFamily="18" charset="0"/>
                          </a:rPr>
                          <m:t>ą</m:t>
                        </m:r>
                        <m:r>
                          <m:rPr>
                            <m:sty m:val="p"/>
                          </m:rPr>
                          <a:rPr lang="lt-LT" sz="2600" b="0" i="0" smtClean="0">
                            <a:latin typeface="Cambria Math" panose="02040503050406030204" pitchFamily="18" charset="0"/>
                          </a:rPr>
                          <m:t>lyga</m:t>
                        </m:r>
                        <m:r>
                          <a:rPr lang="lt-LT" sz="2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lt-LT" sz="2600" b="0" i="0" smtClean="0">
                            <a:latin typeface="Cambria Math" panose="02040503050406030204" pitchFamily="18" charset="0"/>
                          </a:rPr>
                          <m:t>kad</m:t>
                        </m:r>
                        <m:r>
                          <a:rPr lang="lt-LT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lt-LT" sz="2600" b="0" i="0" smtClean="0">
                            <a:latin typeface="Cambria Math" panose="02040503050406030204" pitchFamily="18" charset="0"/>
                          </a:rPr>
                          <m:t>jei</m:t>
                        </m:r>
                        <m:r>
                          <a:rPr lang="lt-LT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ar-AE" sz="260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ar-AE" sz="260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ar-AE" sz="260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ar-A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260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ar-AE" sz="260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lt-LT" sz="2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lt-LT" sz="2600" b="0" i="0" smtClean="0">
                        <a:latin typeface="Cambria Math" panose="02040503050406030204" pitchFamily="18" charset="0"/>
                      </a:rPr>
                      <m:t>tai</m:t>
                    </m:r>
                  </m:oMath>
                </a14:m>
                <a:r>
                  <a:rPr lang="lt-LT" sz="26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260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260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ar-AE" sz="2600" i="0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̂"/>
                        <m:ctrlPr>
                          <a:rPr lang="ar-AE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260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260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600"/>
                  <a:t>.</a:t>
                </a:r>
              </a:p>
              <a:p>
                <a:pPr marL="0" indent="0">
                  <a:buNone/>
                </a:pPr>
                <a:r>
                  <a:rPr lang="lt-LT" sz="2600"/>
                  <a:t>Neparametrinis metodas, kuris pataiso bet kokios formos nukrypimus, bet tikėtina gauti persimokymą.</a:t>
                </a:r>
                <a:endParaRPr lang="LID4096" sz="260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741DFAE-DC7C-184A-0286-8CE2D68A4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4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2821F4-5574-EFC6-93C1-72F0BF56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800">
                <a:latin typeface="+mn-lt"/>
              </a:rPr>
              <a:t>Paruošta pagal:</a:t>
            </a:r>
            <a:endParaRPr lang="LID4096" sz="2800">
              <a:latin typeface="+mn-lt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6F26FB1-B818-354F-02E6-E8849438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600">
                <a:hlinkClick r:id="rId2"/>
              </a:rPr>
              <a:t>https://jakevdp.github.io/PythonDataScienceHandbook/05.05-naive-bayes.html</a:t>
            </a:r>
            <a:endParaRPr lang="lt-LT" sz="2600"/>
          </a:p>
          <a:p>
            <a:r>
              <a:rPr lang="lt-LT" sz="2600">
                <a:hlinkClick r:id="rId3"/>
              </a:rPr>
              <a:t>https://scikit-learn.org/stable/modules/naive_bayes.html</a:t>
            </a:r>
            <a:endParaRPr lang="lt-LT" sz="2600"/>
          </a:p>
          <a:p>
            <a:r>
              <a:rPr lang="en-US" sz="26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Empirical Study of the Naïve Bayes Classifier. </a:t>
            </a:r>
            <a:r>
              <a:rPr lang="en-US" sz="2600" b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Rish</a:t>
            </a:r>
            <a:r>
              <a:rPr lang="en-US" sz="2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I.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2001 m., Empirical Methods for Artificial Intelligence.</a:t>
            </a:r>
            <a:r>
              <a:rPr lang="lt-LT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2600">
                <a:hlinkClick r:id="rId4"/>
              </a:rPr>
              <a:t>https://www.researchgate.net/publication/228845263_An_Empirical_Study_of_the_Naive_Bayes_Classifier</a:t>
            </a:r>
            <a:endParaRPr lang="lt-LT" sz="2600"/>
          </a:p>
          <a:p>
            <a:pPr marL="0" indent="0">
              <a:buNone/>
            </a:pPr>
            <a:endParaRPr lang="lt-LT" sz="2600"/>
          </a:p>
          <a:p>
            <a:pPr marL="0" indent="0">
              <a:buNone/>
            </a:pPr>
            <a:endParaRPr lang="lt-LT" sz="2600"/>
          </a:p>
          <a:p>
            <a:pPr marL="0" indent="0">
              <a:buNone/>
            </a:pPr>
            <a:endParaRPr lang="lt-LT" sz="2600"/>
          </a:p>
          <a:p>
            <a:endParaRPr lang="LID4096" sz="2600"/>
          </a:p>
        </p:txBody>
      </p:sp>
    </p:spTree>
    <p:extLst>
      <p:ext uri="{BB962C8B-B14F-4D97-AF65-F5344CB8AC3E}">
        <p14:creationId xmlns:p14="http://schemas.microsoft.com/office/powerpoint/2010/main" val="172303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84C1CA9-F9A3-B0A5-899B-E848D15C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800">
                <a:latin typeface="Calibri"/>
                <a:cs typeface="Calibri"/>
              </a:rPr>
              <a:t>Veikimo principas</a:t>
            </a:r>
            <a:endParaRPr lang="LID4096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6EB6B7BB-2261-D626-FFDB-44848A9DD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2002"/>
                <a:ext cx="10515600" cy="4486275"/>
              </a:xfrm>
            </p:spPr>
            <p:txBody>
              <a:bodyPr>
                <a:noAutofit/>
              </a:bodyPr>
              <a:lstStyle/>
              <a:p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Naivaus </a:t>
                </a:r>
                <a:r>
                  <a:rPr lang="lt-LT" sz="26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Bajeso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(angl. </a:t>
                </a:r>
                <a:r>
                  <a:rPr lang="lt-LT" sz="26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naive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6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Bayes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klasifikavimo metodas </a:t>
                </a:r>
                <a:r>
                  <a:rPr lang="en-US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tiksliau</a:t>
                </a:r>
                <a:r>
                  <a:rPr lang="en-US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ų šeima</a:t>
                </a:r>
                <a:r>
                  <a:rPr lang="en-US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pagrįstas sąlyginės tikimybės modeliu gautu naudojantis </a:t>
                </a:r>
                <a:r>
                  <a:rPr lang="lt-LT" sz="26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Bajeso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teorema:</a:t>
                </a:r>
                <a:endParaRPr lang="lt-LT" sz="26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lt-LT" sz="26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lt-LT" sz="26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lt-LT" sz="2600">
                    <a:latin typeface="Calibri" panose="020F0502020204030204" pitchFamily="34" charset="0"/>
                    <a:cs typeface="Times New Roman" panose="02020603050405020304" pitchFamily="18" charset="0"/>
                  </a:rPr>
                  <a:t>Kas yra ne kas kita bet atvejis žinomos formulės:</a:t>
                </a:r>
              </a:p>
              <a:p>
                <a:endParaRPr lang="lt-LT" sz="2600"/>
              </a:p>
              <a:p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t-LT" sz="26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lt-LT" sz="26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t-LT" sz="26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LID4096" sz="2600">
                  <a:latin typeface="Cambria Math" panose="02040503050406030204" pitchFamily="18" charset="0"/>
                  <a:ea typeface="Cambria Math" panose="02040503050406030204" pitchFamily="18" charset="0"/>
                  <a:cs typeface="JasmineUPC" panose="020B0502040204020203" pitchFamily="18" charset="-34"/>
                </a:endParaRPr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6EB6B7BB-2261-D626-FFDB-44848A9DD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2002"/>
                <a:ext cx="10515600" cy="4486275"/>
              </a:xfrm>
              <a:blipFill>
                <a:blip r:embed="rId2"/>
                <a:stretch>
                  <a:fillRect l="-928" t="-2038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79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A312-B986-36FD-5ABE-033D0E5B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BA39-769A-DF0A-BBF2-6CD8AACB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3DFD0-BC09-DC20-CF81-6D9EA2D8966A}"/>
              </a:ext>
            </a:extLst>
          </p:cNvPr>
          <p:cNvSpPr txBox="1"/>
          <p:nvPr/>
        </p:nvSpPr>
        <p:spPr>
          <a:xfrm>
            <a:off x="2867781" y="3036585"/>
            <a:ext cx="645643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lt-LT" sz="4400"/>
              <a:t>Ačiū už dėmesį</a:t>
            </a:r>
            <a:endParaRPr lang="lt-LT" sz="4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808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DD39318-149E-BA35-AB4E-DFCC7B42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800">
                <a:latin typeface="+mn-lt"/>
              </a:rPr>
              <a:t>Modelio naivumas</a:t>
            </a:r>
            <a:endParaRPr lang="LID4096" sz="28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0300141-76A1-1204-6E6E-A7BA0829F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Metodas vadinamas „</a:t>
                </a:r>
                <a:r>
                  <a:rPr lang="lt-LT" sz="28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naivuoju</a:t>
                </a:r>
                <a:r>
                  <a:rPr lang="lt-LT" sz="2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“, nes taikoma požymių tarpusavio nepriklausomumo prielaida:</a:t>
                </a:r>
              </a:p>
              <a:p>
                <a:endParaRPr lang="lt-LT" sz="2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ar-A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ar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LID4096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0300141-76A1-1204-6E6E-A7BA0829F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3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340F54D-6B20-F6C0-6D8E-C95C150C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800">
                <a:latin typeface="+mn-lt"/>
              </a:rPr>
              <a:t>Tikimybinis modelis</a:t>
            </a:r>
            <a:endParaRPr lang="LID4096" sz="28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360E1EB-DA82-A301-9FDD-770EDE4E3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Gautą tikimybinį modelį galima užrašyti:</a:t>
                </a:r>
              </a:p>
              <a:p>
                <a:endParaRPr lang="lt-LT" sz="2600"/>
              </a:p>
              <a:p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nary>
                          <m:naryPr>
                            <m:chr m:val="∏"/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LID4096" sz="260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360E1EB-DA82-A301-9FDD-770EDE4E3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0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679DAB3-2724-E171-48C8-ED2BBE86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800" dirty="0">
                <a:latin typeface="Calibri"/>
                <a:ea typeface="Calibri"/>
                <a:cs typeface="Calibri"/>
              </a:rPr>
              <a:t>Klasifikatoriaus sprendimas</a:t>
            </a:r>
            <a:endParaRPr lang="LID4096" sz="2800" dirty="0">
              <a:latin typeface="Calibri"/>
              <a:ea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48792530-89BF-FA79-0F38-1BFD6041D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600"/>
                  <a:t>Aišku, kad prieš tai turėtoje formulėje </a:t>
                </a:r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nary>
                          <m:naryPr>
                            <m:chr m:val="∏"/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lt-LT" sz="2600"/>
              </a:p>
              <a:p>
                <a:pPr marL="0" indent="0">
                  <a:buNone/>
                </a:pPr>
                <a:r>
                  <a:rPr lang="lt-LT" sz="2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dydis </a:t>
                </a:r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600"/>
                  <a:t> turimai duomenų aibei yra konstanta.</a:t>
                </a:r>
              </a:p>
              <a:p>
                <a:endParaRPr lang="lt-LT" sz="2600"/>
              </a:p>
              <a:p>
                <a:r>
                  <a:rPr lang="lt-LT" sz="2600"/>
                  <a:t>Todėl klasifikatoriaus sprendimas iš tikimybinio modelio gaunamas tiesiog pagal: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𝑎𝑟𝑔</m:t>
                    </m:r>
                    <m:limLow>
                      <m:limLow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lim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lim>
                    </m:limLow>
                    <m:r>
                      <a:rPr lang="lt-LT" sz="2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LID4096" sz="260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48792530-89BF-FA79-0F38-1BFD6041D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07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535BACD4-5A45-5DEF-57F6-5C6F24927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Lieka tik klausimai apie </a:t>
                </a:r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lt-LT" sz="2600"/>
                  <a:t> ir </a:t>
                </a:r>
                <a14:m>
                  <m:oMath xmlns:m="http://schemas.openxmlformats.org/officeDocument/2006/math">
                    <m:r>
                      <a:rPr lang="ar-AE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ar-AE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lt-LT" sz="2600"/>
              </a:p>
              <a:p>
                <a:endParaRPr lang="lt-LT" sz="2600"/>
              </a:p>
              <a:p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lt-LT" sz="2600"/>
                  <a:t> gaunamas taip kai ir tikimasi (tiesiog apskaičiuojama tikimybė turimuose duomenyse)</a:t>
                </a:r>
              </a:p>
              <a:p>
                <a:endParaRPr lang="lt-LT" sz="2600"/>
              </a:p>
              <a:p>
                <a:r>
                  <a:rPr lang="lt-LT" sz="2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Skirtingos prielaidos apie </a:t>
                </a:r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lt-LT" sz="2600"/>
                  <a:t> skirstinį ir sudaro naivių </a:t>
                </a:r>
                <a:r>
                  <a:rPr lang="lt-LT" sz="2600" err="1"/>
                  <a:t>Bajeso</a:t>
                </a:r>
                <a:r>
                  <a:rPr lang="lt-LT" sz="2600"/>
                  <a:t> klasifikatorių „šeimą“.</a:t>
                </a:r>
                <a:endParaRPr lang="LID4096" sz="260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535BACD4-5A45-5DEF-57F6-5C6F24927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0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42F7DDE-78B7-590A-456B-1D5F165C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561ED13E-6E55-F6CF-44E7-550DB8AB6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/>
                  <a:t>Gauso </a:t>
                </a:r>
                <a:r>
                  <a:rPr lang="en-US" sz="2600" err="1"/>
                  <a:t>naivaus</a:t>
                </a:r>
                <a:r>
                  <a:rPr lang="en-US" sz="2600"/>
                  <a:t> </a:t>
                </a:r>
                <a:r>
                  <a:rPr lang="en-US" sz="2600" err="1"/>
                  <a:t>Bajeso</a:t>
                </a:r>
                <a:r>
                  <a:rPr lang="en-US" sz="2600"/>
                  <a:t> </a:t>
                </a:r>
                <a:r>
                  <a:rPr lang="en-US" sz="2600" err="1"/>
                  <a:t>atveju</a:t>
                </a:r>
                <a:r>
                  <a:rPr lang="en-US" sz="2600"/>
                  <a:t> </a:t>
                </a:r>
                <a:r>
                  <a:rPr lang="en-US" sz="2600" err="1"/>
                  <a:t>laikoma</a:t>
                </a:r>
                <a:r>
                  <a:rPr lang="en-US" sz="2600"/>
                  <a:t> </a:t>
                </a:r>
                <a:r>
                  <a:rPr lang="en-US" sz="2600" err="1"/>
                  <a:t>kad</a:t>
                </a:r>
                <a:r>
                  <a:rPr lang="en-US" sz="2600"/>
                  <a:t> po</a:t>
                </a:r>
                <a:r>
                  <a:rPr lang="lt-LT" sz="2600"/>
                  <a:t>žymių skirstiniai yra:</a:t>
                </a:r>
              </a:p>
              <a:p>
                <a:endParaRPr lang="en-US" sz="2600"/>
              </a:p>
              <a:p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  <m:sSubSup>
                              <m:sSubSup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6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2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2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2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2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ar-AE" sz="2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6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ar-AE" sz="2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6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lt-LT" sz="2600"/>
              </a:p>
              <a:p>
                <a:endParaRPr lang="lt-LT" sz="2600"/>
              </a:p>
              <a:p>
                <a:r>
                  <a:rPr lang="lt-LT" sz="2600"/>
                  <a:t>kur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lt-LT" sz="2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lt-LT" sz="2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𝑖𝑟</m:t>
                    </m:r>
                    <m:r>
                      <a:rPr lang="lt-LT" sz="2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lt-LT" sz="2600"/>
                  <a:t> - parametrai įvertinti didžiausio tikėtinumo (angl. </a:t>
                </a:r>
                <a:r>
                  <a:rPr lang="lt-LT" sz="2600" err="1"/>
                  <a:t>maximum</a:t>
                </a:r>
                <a:r>
                  <a:rPr lang="lt-LT" sz="2600"/>
                  <a:t> </a:t>
                </a:r>
                <a:r>
                  <a:rPr lang="lt-LT" sz="2600" err="1"/>
                  <a:t>likelihood</a:t>
                </a:r>
                <a:r>
                  <a:rPr lang="lt-LT" sz="2600"/>
                  <a:t>) būdu.</a:t>
                </a:r>
                <a:endParaRPr lang="LID4096" sz="260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561ED13E-6E55-F6CF-44E7-550DB8AB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79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E1BD251-FBA8-26E7-AF11-5E9A6DF9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CAF46823-B1DD-E647-A076-7923868A6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err="1"/>
                  <a:t>Kategoriniu</a:t>
                </a:r>
                <a:r>
                  <a:rPr lang="en-US" sz="2600"/>
                  <a:t> </a:t>
                </a:r>
                <a:r>
                  <a:rPr lang="en-US" sz="2600" err="1"/>
                  <a:t>naivaus</a:t>
                </a:r>
                <a:r>
                  <a:rPr lang="en-US" sz="2600"/>
                  <a:t> </a:t>
                </a:r>
                <a:r>
                  <a:rPr lang="en-US" sz="2600" err="1"/>
                  <a:t>Bajeso</a:t>
                </a:r>
                <a:r>
                  <a:rPr lang="en-US" sz="2600"/>
                  <a:t> </a:t>
                </a:r>
                <a:r>
                  <a:rPr lang="en-US" sz="2600" err="1"/>
                  <a:t>atveju</a:t>
                </a:r>
                <a:r>
                  <a:rPr lang="en-US" sz="2600"/>
                  <a:t>:</a:t>
                </a:r>
                <a:endParaRPr lang="lt-LT" sz="2600"/>
              </a:p>
              <a:p>
                <a:endParaRPr lang="en-US" sz="2600"/>
              </a:p>
              <a:p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6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num>
                      <m:den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lt-LT" sz="26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err="1"/>
                  <a:t>kur</a:t>
                </a:r>
                <a:r>
                  <a:rPr lang="en-US" sz="2600"/>
                  <a:t> </a:t>
                </a:r>
                <a:r>
                  <a:rPr lang="lt-LT" sz="260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lt-LT" sz="2600" baseline="-2500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tic</a:t>
                </a:r>
                <a:r>
                  <a:rPr lang="lt-LT" sz="2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kiek kartų tarp klasės C objektų rasta požymio reikšmė t</a:t>
                </a:r>
                <a:endParaRPr lang="en-US" sz="2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err="1"/>
                  <a:t>kur</a:t>
                </a:r>
                <a:r>
                  <a:rPr lang="en-US" sz="2600"/>
                  <a:t> </a:t>
                </a:r>
                <a:r>
                  <a:rPr lang="lt-LT" sz="260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lt-LT" sz="2600" baseline="-2500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lt-LT" sz="2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bendras klasės C objektų skaičius</a:t>
                </a:r>
                <a:endParaRPr lang="lt-LT" sz="26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lt-LT" sz="26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glodnumo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parametras (angl. </a:t>
                </a:r>
                <a:r>
                  <a:rPr lang="en-US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smoothness parameter</a:t>
                </a:r>
                <a:r>
                  <a:rPr lang="lt-LT" sz="2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lt-L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LID4096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CAF46823-B1DD-E647-A076-7923868A6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2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6667209-1E67-A545-11FA-F56ED2F6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DC14D174-D700-5D40-2C8B-AF7B46D64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t-LT" sz="2600" dirty="0">
                    <a:solidFill>
                      <a:srgbClr val="232629"/>
                    </a:solidFill>
                    <a:latin typeface="MathJax_Math-italic"/>
                  </a:rPr>
                  <a:t>Esant kitokioms situacijoms naudojami dar kiti ieškomos sąlyginės tikimybės įvertinimo metodai. </a:t>
                </a:r>
                <a:r>
                  <a:rPr lang="en-US" sz="2600" dirty="0">
                    <a:solidFill>
                      <a:srgbClr val="232629"/>
                    </a:solidFill>
                    <a:latin typeface="MathJax_Math-italic"/>
                  </a:rPr>
                  <a:t>Ai</a:t>
                </a:r>
                <a:r>
                  <a:rPr lang="lt-LT" sz="2600" dirty="0" err="1">
                    <a:solidFill>
                      <a:srgbClr val="232629"/>
                    </a:solidFill>
                    <a:latin typeface="MathJax_Math-italic"/>
                  </a:rPr>
                  <a:t>šku</a:t>
                </a:r>
                <a:r>
                  <a:rPr lang="lt-LT" sz="2600" dirty="0">
                    <a:solidFill>
                      <a:srgbClr val="232629"/>
                    </a:solidFill>
                    <a:latin typeface="MathJax_Math-italic"/>
                  </a:rPr>
                  <a:t>, visi šie metodai gali būti kartu maišomi, svarbu tik mokėti įvertinti </a:t>
                </a:r>
                <a14:m>
                  <m:oMath xmlns:m="http://schemas.openxmlformats.org/officeDocument/2006/math">
                    <m:r>
                      <a:rPr lang="ar-AE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lt-LT" sz="2600" dirty="0">
                    <a:solidFill>
                      <a:srgbClr val="232629"/>
                    </a:solidFill>
                    <a:latin typeface="MathJax_Math-italic"/>
                  </a:rPr>
                  <a:t>.</a:t>
                </a:r>
              </a:p>
              <a:p>
                <a:endParaRPr lang="lt-LT" sz="2600" dirty="0">
                  <a:solidFill>
                    <a:srgbClr val="232629"/>
                  </a:solidFill>
                  <a:latin typeface="MathJax_Math-italic"/>
                </a:endParaRPr>
              </a:p>
              <a:p>
                <a:r>
                  <a:rPr lang="lt-LT" sz="2600" dirty="0">
                    <a:solidFill>
                      <a:srgbClr val="232629"/>
                    </a:solidFill>
                    <a:latin typeface="MathJax_Math-italic"/>
                  </a:rPr>
                  <a:t>Toliau gautos tikimybės tiesiog tarpusavyje sudauginamos, nes turima kad:</a:t>
                </a:r>
              </a:p>
              <a:p>
                <a:endParaRPr lang="lt-LT" sz="2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𝑎𝑟𝑔</m:t>
                    </m:r>
                    <m:limLow>
                      <m:limLow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lim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lim>
                    </m:limLow>
                    <m:r>
                      <a:rPr lang="ar-AE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ctrlP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ar-AE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ar-AE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br>
                  <a:rPr lang="lt-LT" dirty="0"/>
                </a:br>
                <a:endParaRPr lang="LID4096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DC14D174-D700-5D40-2C8B-AF7B46D64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0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tema</vt:lpstr>
      <vt:lpstr>Naïve Bayes klasifikatorius</vt:lpstr>
      <vt:lpstr>Veikimo principas</vt:lpstr>
      <vt:lpstr>Modelio naivumas</vt:lpstr>
      <vt:lpstr>Tikimybinis modelis</vt:lpstr>
      <vt:lpstr>Klasifikatoriaus sprendimas</vt:lpstr>
      <vt:lpstr>PowerPoint Presentation</vt:lpstr>
      <vt:lpstr>PowerPoint Presentation</vt:lpstr>
      <vt:lpstr>PowerPoint Presentation</vt:lpstr>
      <vt:lpstr>PowerPoint Presentation</vt:lpstr>
      <vt:lpstr>Pavyzdys</vt:lpstr>
      <vt:lpstr>Metodo privalumai</vt:lpstr>
      <vt:lpstr>Metodo trūkumai</vt:lpstr>
      <vt:lpstr>Metodo trūkumai</vt:lpstr>
      <vt:lpstr>PowerPoint Presentation</vt:lpstr>
      <vt:lpstr>Modelio kalibravimas</vt:lpstr>
      <vt:lpstr>PowerPoint Presentation</vt:lpstr>
      <vt:lpstr>PowerPoint Presentation</vt:lpstr>
      <vt:lpstr>PowerPoint Presentation</vt:lpstr>
      <vt:lpstr>Paruošta pagal: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Dovydas Martinkus</cp:lastModifiedBy>
  <cp:revision>4</cp:revision>
  <dcterms:created xsi:type="dcterms:W3CDTF">2022-04-21T15:06:05Z</dcterms:created>
  <dcterms:modified xsi:type="dcterms:W3CDTF">2022-05-11T20:47:23Z</dcterms:modified>
</cp:coreProperties>
</file>