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308" r:id="rId12"/>
    <p:sldId id="310" r:id="rId13"/>
    <p:sldId id="284" r:id="rId14"/>
    <p:sldId id="269" r:id="rId15"/>
    <p:sldId id="297" r:id="rId16"/>
    <p:sldId id="296" r:id="rId17"/>
    <p:sldId id="266" r:id="rId18"/>
    <p:sldId id="311" r:id="rId19"/>
    <p:sldId id="283" r:id="rId20"/>
    <p:sldId id="294" r:id="rId21"/>
    <p:sldId id="277" r:id="rId22"/>
    <p:sldId id="304" r:id="rId23"/>
    <p:sldId id="274" r:id="rId24"/>
    <p:sldId id="299" r:id="rId25"/>
    <p:sldId id="261" r:id="rId26"/>
    <p:sldId id="286" r:id="rId27"/>
    <p:sldId id="307" r:id="rId28"/>
    <p:sldId id="295" r:id="rId29"/>
    <p:sldId id="298" r:id="rId30"/>
    <p:sldId id="301" r:id="rId31"/>
    <p:sldId id="302" r:id="rId32"/>
    <p:sldId id="306" r:id="rId33"/>
    <p:sldId id="303" r:id="rId34"/>
    <p:sldId id="305" r:id="rId35"/>
    <p:sldId id="300" r:id="rId36"/>
    <p:sldId id="288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6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03/17/2022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media-library/sites/cmm/migrated/documents/chapter3.pdf" TargetMode="External"/><Relationship Id="rId2" Type="http://schemas.openxmlformats.org/officeDocument/2006/relationships/hyperlink" Target="http://web.vu.lt/mii/j.zilinskas/DzemydaKurasovaZilinskasDD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5303417_The_Choice_of_Initial_Configurations_in_Multidimensional_Scaling_Local_Minima_Fit_and_Interpretability" TargetMode="External"/><Relationship Id="rId5" Type="http://schemas.openxmlformats.org/officeDocument/2006/relationships/hyperlink" Target="https://www.researchgate.net/publication/309617943_Goodness-of-Fit_Assessment_in_Multidimensional_Scaling_and_Unfolding" TargetMode="External"/><Relationship Id="rId4" Type="http://schemas.openxmlformats.org/officeDocument/2006/relationships/hyperlink" Target="https://www.researchgate.net/publication/280717361_Shepard_Diagra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D66B94-FA5B-40A9-B784-0AFA3AC4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Įtempimo funkcijos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Atvaizdavimo kokybė matuojama įtempimo funkcija, kuria naudojantis</a:t>
                </a:r>
              </a:p>
              <a:p>
                <a:pPr marL="0" indent="0">
                  <a:buNone/>
                </a:pPr>
                <a:r>
                  <a:rPr lang="lt-LT" sz="2400" dirty="0"/>
                  <a:t>lyginamas objektų nepanašumas su atstumu tarp juos atvaizduojančių taškų. </a:t>
                </a:r>
              </a:p>
              <a:p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Dažniausiai naudojama: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  mažiausių kvadratų įtempimo funkcija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 dirty="0"/>
                  <a:t>-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-  nepanašumas duomenų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lt-LT" sz="2400" dirty="0"/>
                  <a:t>- neneigiami simetriški svoriai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b="-92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2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78F38E9-3316-4FD4-A116-D0856DC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Įtempimo funkcijos gali būti:</a:t>
                </a:r>
                <a:endParaRPr lang="lt-LT" sz="2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  <m:sup>
                                    <m:r>
                                      <a:rPr lang="ar-AE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lt-LT" sz="2400" dirty="0"/>
              </a:p>
              <a:p>
                <a:r>
                  <a:rPr lang="lt-LT" sz="2400" dirty="0"/>
                  <a:t>...</a:t>
                </a:r>
              </a:p>
              <a:p>
                <a:pPr marL="0" indent="0">
                  <a:buNone/>
                </a:pPr>
                <a:r>
                  <a:rPr lang="lt-LT" sz="2400" dirty="0"/>
                  <a:t>Nuo įtempimo funkcijos priklauso gaunamas rezultatas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Bendru atveju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gali būti ir kitoks negu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atstumas. </a:t>
                </a:r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6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duomenų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Tada mažiausių kvadratų įtempimo funkcijos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 atveju gaunama: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vaizdo erdvėje siekiama, kad atstumai tarp taškų būtų kuo panašesni į nepanašumus duomenų erdvėje.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 tik kad atstumų tvarka vaizdo erdvėje sutaptų su nepanašumų tvarka duomenų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vaizdo erdvėje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tam tikrą įtempimo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2E3900-9C09-479A-A29E-9F197BE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Pradinė konfigūracija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9027A77-4D71-4407-9596-0C35B10C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MDS gautas rezultatas priklauso ne tik nuo įtempimo funkcijos, bet ir nuo pradinės taškų konfigūracijos vaizdo erdvėje.</a:t>
            </a:r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Egzistuoja du dažniausiai naudojami pradinės konfigūracijos būdai:</a:t>
            </a:r>
          </a:p>
          <a:p>
            <a:r>
              <a:rPr lang="lt-LT" sz="2400" dirty="0"/>
              <a:t>Taškai išdėliojami atsitiktinai.</a:t>
            </a:r>
          </a:p>
          <a:p>
            <a:r>
              <a:rPr lang="lt-LT" sz="2400" dirty="0"/>
              <a:t>Naudojami klasikinio MDS (</a:t>
            </a:r>
            <a:r>
              <a:rPr lang="lt-LT" sz="2400" dirty="0" err="1"/>
              <a:t>Torgeson‘s</a:t>
            </a:r>
            <a:r>
              <a:rPr lang="lt-LT" sz="2400" dirty="0"/>
              <a:t> MDS) metodo, kuris sprendimą gauna </a:t>
            </a:r>
            <a:r>
              <a:rPr lang="lt-LT" sz="2400" dirty="0" err="1"/>
              <a:t>anali</a:t>
            </a:r>
            <a:r>
              <a:rPr lang="en-US" sz="2400" dirty="0"/>
              <a:t>z</a:t>
            </a:r>
            <a:r>
              <a:rPr lang="lt-LT" sz="2400" dirty="0" err="1"/>
              <a:t>iškai</a:t>
            </a:r>
            <a:r>
              <a:rPr lang="lt-LT" sz="2400" dirty="0"/>
              <a:t>, tačiau yra mažiau lankstus už skaitinius MDS, gauti rezultatai.</a:t>
            </a:r>
          </a:p>
        </p:txBody>
      </p:sp>
    </p:spTree>
    <p:extLst>
      <p:ext uri="{BB962C8B-B14F-4D97-AF65-F5344CB8AC3E}">
        <p14:creationId xmlns:p14="http://schemas.microsoft.com/office/powerpoint/2010/main" val="38656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Prieš tai minėti faktai apie įtempimo funkcijos minimizavimą ir pradinės konfigūracijos pasirinkimą reiškia kad: </a:t>
            </a:r>
          </a:p>
          <a:p>
            <a:pPr lvl="1"/>
            <a:r>
              <a:rPr lang="lt-LT" dirty="0"/>
              <a:t>Jeigu pradinė konfigūracija yra atsitiktinė, tai kiekvieną kartą randamas kitoks sprendimas.</a:t>
            </a:r>
          </a:p>
          <a:p>
            <a:pPr lvl="1"/>
            <a:r>
              <a:rPr lang="lt-LT" dirty="0"/>
              <a:t>Algoritmas gali užstrigti lokaliame įtempimo funkcijos minimume. Siekiant to išvengti algoritmas paleidžiamas kelis kartus su kitokiomis pradinėmis reikšmėmis ir pasirenkamas geriausias spendimas.</a:t>
            </a:r>
          </a:p>
          <a:p>
            <a:pPr lvl="1"/>
            <a:r>
              <a:rPr lang="lt-LT" dirty="0"/>
              <a:t>Reikia pasirinkti maksimalų leidžiamą iteracijų skaičių arba sąlygą,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suspaudimas.</a:t>
            </a:r>
          </a:p>
          <a:p>
            <a:r>
              <a:rPr lang="lt-LT" sz="2400" dirty="0"/>
              <a:t>Dimensijos mažinimas pagrįstas tiesinėmis transformacijomis neišlaiko netiesinių sąryšių tarp objektų.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dirty="0">
                <a:solidFill>
                  <a:srgbClr val="212529"/>
                </a:solidFill>
              </a:rPr>
              <a:t>Apibendrinus, b</a:t>
            </a:r>
            <a:r>
              <a:rPr lang="lt-LT" sz="2400" b="0" i="0" dirty="0">
                <a:solidFill>
                  <a:srgbClr val="212529"/>
                </a:solidFill>
                <a:effectLst/>
              </a:rPr>
              <a:t>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įtempimo funkcijos </a:t>
            </a:r>
            <a:r>
              <a:rPr lang="lt-LT" dirty="0">
                <a:solidFill>
                  <a:srgbClr val="212529"/>
                </a:solidFill>
              </a:rPr>
              <a:t>reikšmė</a:t>
            </a:r>
            <a:r>
              <a:rPr lang="lt-LT" b="0" i="0" dirty="0">
                <a:solidFill>
                  <a:srgbClr val="212529"/>
                </a:solidFill>
                <a:effectLst/>
              </a:rPr>
              <a:t>*.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Įtempimo funkcijos minimizavimas tam tikru algoritmu.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lvl="1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* Kiekvieną kartą p</a:t>
            </a:r>
            <a:r>
              <a:rPr lang="en-US" sz="1800" b="0" i="0" dirty="0" err="1">
                <a:solidFill>
                  <a:schemeClr val="bg1">
                    <a:lumMod val="50000"/>
                  </a:schemeClr>
                </a:solidFill>
                <a:effectLst/>
              </a:rPr>
              <a:t>rie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š apskaičiuojant įtempimo funkcijos reikšmes iš naujo turi būti apskaičiuojamos 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disparities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nemetrikiniu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atveju pakartotinai atliekama monotoninė regresija).</a:t>
            </a:r>
            <a:endParaRPr lang="en-US" sz="1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įtempimo funkcijos reikšmė didėja kuo labiau mažinama dimensija.</a:t>
            </a:r>
          </a:p>
          <a:p>
            <a:r>
              <a:rPr lang="lt-LT" sz="2400" dirty="0"/>
              <a:t>Galimas dimensijos dydžio vaizdo erdvėje parinkimo būdas yra ieškant mažiausios dimensijos, kuri vis dar turi pakankamai mažas įtempimo funkcijos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Vaizdo </a:t>
            </a:r>
            <a:r>
              <a:rPr lang="en-US" dirty="0" err="1"/>
              <a:t>erdv</a:t>
            </a:r>
            <a:r>
              <a:rPr lang="lt-LT" dirty="0"/>
              <a:t>ės dimensijos parinkimas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 (paslinkus)</a:t>
            </a:r>
          </a:p>
          <a:p>
            <a:r>
              <a:rPr lang="lt-LT" sz="2400" dirty="0"/>
              <a:t>Pasukant ašis</a:t>
            </a:r>
          </a:p>
          <a:p>
            <a:r>
              <a:rPr lang="lt-LT" sz="2400" dirty="0"/>
              <a:t>Paimant atspindį kurios nors ašies atžvilgiu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vertino šalis pagal jų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perorientuoti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įtempimo funkcijos optimizavimu susijusios problemos:</a:t>
            </a:r>
          </a:p>
          <a:p>
            <a:pPr lvl="1"/>
            <a:r>
              <a:rPr lang="lt-LT" sz="1600" dirty="0"/>
              <a:t>Pradinis duomenų išdėstymas daro įtaką galutiniam rezultatui.</a:t>
            </a:r>
          </a:p>
          <a:p>
            <a:pPr lvl="1"/>
            <a:r>
              <a:rPr lang="lt-LT" sz="1600" dirty="0"/>
              <a:t>Gali būti nerastas optimalus sprendimas.</a:t>
            </a:r>
          </a:p>
          <a:p>
            <a:pPr lvl="1"/>
            <a:r>
              <a:rPr lang="lt-LT" sz="1600" dirty="0"/>
              <a:t>Pridėjus naujų stebėjimų duomenų konfigūracija turi būti randama iš naujo.</a:t>
            </a:r>
            <a:endParaRPr lang="en-US" sz="1600" dirty="0"/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B98BA2-2795-4958-806D-36CBA60A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2388478"/>
            <a:ext cx="10515600" cy="1325563"/>
          </a:xfrm>
        </p:spPr>
        <p:txBody>
          <a:bodyPr/>
          <a:lstStyle/>
          <a:p>
            <a:pPr algn="ctr"/>
            <a:r>
              <a:rPr lang="lt-LT" dirty="0"/>
              <a:t>Papildoma informacija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sąryšį, reikalingą </a:t>
                </a:r>
                <a:r>
                  <a:rPr lang="lt-LT" sz="2400" dirty="0" err="1">
                    <a:solidFill>
                      <a:srgbClr val="212529"/>
                    </a:solidFill>
                  </a:rPr>
                  <a:t>nemetrikinei</a:t>
                </a:r>
                <a:r>
                  <a:rPr lang="lt-LT" sz="2400" dirty="0">
                    <a:solidFill>
                      <a:srgbClr val="212529"/>
                    </a:solidFill>
                  </a:rPr>
                  <a:t> MDS,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nemažėjanti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diagrama, y ašyje vaizduojanti atstumus vaizdo erdvėje, x ašyje – atstumus duomenų erdvėje tarp tų pačių objektų.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taškų pasiskirstymas lyginamas su tiesinės regresijos tiese.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blipFill>
                <a:blip r:embed="rId3"/>
                <a:stretch>
                  <a:fillRect l="-1889" t="-927" r="-2897" b="-19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536174"/>
            <a:ext cx="4933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pasiskirstymas lyginamas su monotoninės regresijos kreive.</a:t>
            </a:r>
          </a:p>
          <a:p>
            <a:endParaRPr lang="lt-LT" sz="2400" dirty="0"/>
          </a:p>
          <a:p>
            <a:r>
              <a:rPr lang="lt-LT" sz="2400" dirty="0"/>
              <a:t>Galima ieškoti, kurie taškai labiausiai nutolę nuo kreivės (netiksliai atvaizduojamas atstumas tarp dviejų objektų mažesnėje dimensijoje).</a:t>
            </a:r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objektų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</a:t>
            </a:r>
            <a:r>
              <a:rPr lang="lt-LT" sz="2400" dirty="0" err="1"/>
              <a:t>Stress</a:t>
            </a:r>
            <a:r>
              <a:rPr lang="lt-LT" sz="2400" dirty="0"/>
              <a:t> reikšmės yra gaunama dėl jo.</a:t>
            </a:r>
          </a:p>
          <a:p>
            <a:r>
              <a:rPr lang="lt-LT" sz="2400" dirty="0"/>
              <a:t>Pvz. sklaidos diagramoje didesniais taškai vaizduojami objektai daugiau prisideda prie </a:t>
            </a:r>
            <a:r>
              <a:rPr lang="lt-LT" sz="2400" dirty="0" err="1"/>
              <a:t>Stress</a:t>
            </a:r>
            <a:r>
              <a:rPr lang="lt-LT" sz="2400" dirty="0"/>
              <a:t>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vaizdo erdvėje visada yra kažkiek iškreipta jų tarpusavio santykio reprezentacija (jeigu įtempimo funkcijos reikšmė nelygi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įtempimo funkcijos reikšmės reiškia, kad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Tačiau 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atvirkščiai), tai stipriai padidintų įtempimo funkcijos reikšmę, vadinasi optimizacijos algoritmas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>
                <a:hlinkClick r:id="rId2"/>
              </a:rPr>
              <a:t>http://web.vu.lt/mii/j.zilinskas/DzemydaKurasovaZilinskasDDVM.pdf</a:t>
            </a:r>
            <a:endParaRPr lang="lt-LT" dirty="0">
              <a:hlinkClick r:id="rId3"/>
            </a:endParaRPr>
          </a:p>
          <a:p>
            <a:r>
              <a:rPr lang="lt-LT" dirty="0">
                <a:hlinkClick r:id="rId3"/>
              </a:rPr>
              <a:t>https://www.bristol.ac.uk/media-library/sites/cmm/migrated/documents/chapter3.pdf</a:t>
            </a:r>
            <a:endParaRPr lang="lt-LT" dirty="0"/>
          </a:p>
          <a:p>
            <a:r>
              <a:rPr lang="lt-LT" dirty="0">
                <a:hlinkClick r:id="rId4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5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r>
              <a:rPr lang="lt-LT" dirty="0">
                <a:hlinkClick r:id="rId6"/>
              </a:rPr>
              <a:t>https://www.researchgate.net/publication/305303417_The_Choice_of_Initial_Configurations_in_Multidimensional_Scaling_Local_Minima_Fit_and_Interpretability</a:t>
            </a:r>
            <a:endParaRPr lang="LID4096" dirty="0"/>
          </a:p>
          <a:p>
            <a:endParaRPr lang="lt-LT" dirty="0"/>
          </a:p>
          <a:p>
            <a:pPr marL="0" indent="0">
              <a:buNone/>
            </a:pPr>
            <a:endParaRPr lang="en-US" dirty="0"/>
          </a:p>
          <a:p>
            <a:endParaRPr lang="lt-LT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duomenų erdvės transformuoja į iš anksto parinkto dydžio mažesnės dimensijos erdvę (vadinama vaizdo erdve).</a:t>
            </a:r>
          </a:p>
          <a:p>
            <a:r>
              <a:rPr lang="lt-LT" sz="2400" dirty="0"/>
              <a:t>Naudojant MDS ieškoma daugiamačių duomenų projekcijų vaizdo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Pvz</a:t>
                </a:r>
                <a:r>
                  <a:rPr lang="en-US" sz="2400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26" name="Picture 2" descr="Calculating the distance | Machine Learning with Swift">
            <a:extLst>
              <a:ext uri="{FF2B5EF4-FFF2-40B4-BE49-F238E27FC236}">
                <a16:creationId xmlns:a16="http://schemas.microsoft.com/office/drawing/2014/main" id="{A08DE624-A4E3-4EAE-9B7B-E5B07498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83" y="193275"/>
            <a:ext cx="3762249" cy="29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suring Distance">
            <a:extLst>
              <a:ext uri="{FF2B5EF4-FFF2-40B4-BE49-F238E27FC236}">
                <a16:creationId xmlns:a16="http://schemas.microsoft.com/office/drawing/2014/main" id="{1D7377F4-8739-4A8C-A931-8CDCCD69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239" y="2469751"/>
            <a:ext cx="2409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Tiesioji jungtis 5">
            <a:extLst>
              <a:ext uri="{FF2B5EF4-FFF2-40B4-BE49-F238E27FC236}">
                <a16:creationId xmlns:a16="http://schemas.microsoft.com/office/drawing/2014/main" id="{08E7D5DA-8B37-4C42-90C2-C071363ADF87}"/>
              </a:ext>
            </a:extLst>
          </p:cNvPr>
          <p:cNvCxnSpPr>
            <a:cxnSpLocks/>
          </p:cNvCxnSpPr>
          <p:nvPr/>
        </p:nvCxnSpPr>
        <p:spPr>
          <a:xfrm>
            <a:off x="640080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nis elementas 7" descr="Apple with solid fill">
            <a:extLst>
              <a:ext uri="{FF2B5EF4-FFF2-40B4-BE49-F238E27FC236}">
                <a16:creationId xmlns:a16="http://schemas.microsoft.com/office/drawing/2014/main" id="{C897A203-196B-4D0C-8183-E037E2A2C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571969"/>
            <a:ext cx="604994" cy="604994"/>
          </a:xfrm>
          <a:prstGeom prst="rect">
            <a:avLst/>
          </a:prstGeom>
        </p:spPr>
      </p:pic>
      <p:pic>
        <p:nvPicPr>
          <p:cNvPr id="11" name="Grafinis elementas 10" descr="Apple with solid fill">
            <a:extLst>
              <a:ext uri="{FF2B5EF4-FFF2-40B4-BE49-F238E27FC236}">
                <a16:creationId xmlns:a16="http://schemas.microsoft.com/office/drawing/2014/main" id="{011963FC-B124-4C0A-9371-D6C4C902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08" y="5571969"/>
            <a:ext cx="604994" cy="604994"/>
          </a:xfrm>
          <a:prstGeom prst="rect">
            <a:avLst/>
          </a:prstGeom>
        </p:spPr>
      </p:pic>
      <p:pic>
        <p:nvPicPr>
          <p:cNvPr id="12" name="Grafinis elementas 11" descr="Apple with solid fill">
            <a:extLst>
              <a:ext uri="{FF2B5EF4-FFF2-40B4-BE49-F238E27FC236}">
                <a16:creationId xmlns:a16="http://schemas.microsoft.com/office/drawing/2014/main" id="{65729EA6-5466-4927-9C35-5A371EC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2647" y="5601358"/>
            <a:ext cx="604994" cy="60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FF4A44-2C73-4B8B-B43E-06D689A7AC7B}"/>
              </a:ext>
            </a:extLst>
          </p:cNvPr>
          <p:cNvSpPr txBox="1"/>
          <p:nvPr/>
        </p:nvSpPr>
        <p:spPr>
          <a:xfrm>
            <a:off x="6257453" y="61248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78362-7D66-4A3B-9645-70ACF4D0B398}"/>
              </a:ext>
            </a:extLst>
          </p:cNvPr>
          <p:cNvSpPr txBox="1"/>
          <p:nvPr/>
        </p:nvSpPr>
        <p:spPr>
          <a:xfrm>
            <a:off x="8738521" y="60987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D2936-2781-45C4-8F13-D6A9AC299A8A}"/>
              </a:ext>
            </a:extLst>
          </p:cNvPr>
          <p:cNvSpPr txBox="1"/>
          <p:nvPr/>
        </p:nvSpPr>
        <p:spPr>
          <a:xfrm>
            <a:off x="9326499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100</a:t>
            </a:r>
            <a:endParaRPr lang="en-US" dirty="0"/>
          </a:p>
        </p:txBody>
      </p:sp>
      <p:cxnSp>
        <p:nvCxnSpPr>
          <p:cNvPr id="13" name="Tiesioji jungtis 12">
            <a:extLst>
              <a:ext uri="{FF2B5EF4-FFF2-40B4-BE49-F238E27FC236}">
                <a16:creationId xmlns:a16="http://schemas.microsoft.com/office/drawing/2014/main" id="{E6CBDFC2-387B-43D8-9B7B-80ABEA7F680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574665" y="5510213"/>
            <a:ext cx="2384129" cy="3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7FF4C0-6951-4F2D-9B50-301F24C74A4B}"/>
              </a:ext>
            </a:extLst>
          </p:cNvPr>
          <p:cNvSpPr txBox="1"/>
          <p:nvPr/>
        </p:nvSpPr>
        <p:spPr>
          <a:xfrm>
            <a:off x="7330447" y="5047360"/>
            <a:ext cx="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endParaRPr lang="en-US" dirty="0"/>
          </a:p>
        </p:txBody>
      </p:sp>
      <p:cxnSp>
        <p:nvCxnSpPr>
          <p:cNvPr id="19" name="Tiesioji jungtis 18">
            <a:extLst>
              <a:ext uri="{FF2B5EF4-FFF2-40B4-BE49-F238E27FC236}">
                <a16:creationId xmlns:a16="http://schemas.microsoft.com/office/drawing/2014/main" id="{7F8DD622-08DB-4C70-9535-90387A005863}"/>
              </a:ext>
            </a:extLst>
          </p:cNvPr>
          <p:cNvCxnSpPr>
            <a:cxnSpLocks/>
          </p:cNvCxnSpPr>
          <p:nvPr/>
        </p:nvCxnSpPr>
        <p:spPr>
          <a:xfrm>
            <a:off x="6362542" y="5541091"/>
            <a:ext cx="249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Tiesioji jungtis 23">
            <a:extLst>
              <a:ext uri="{FF2B5EF4-FFF2-40B4-BE49-F238E27FC236}">
                <a16:creationId xmlns:a16="http://schemas.microsoft.com/office/drawing/2014/main" id="{BE8BE5FD-E235-4825-B5DF-B8771A5741B8}"/>
              </a:ext>
            </a:extLst>
          </p:cNvPr>
          <p:cNvCxnSpPr>
            <a:cxnSpLocks/>
          </p:cNvCxnSpPr>
          <p:nvPr/>
        </p:nvCxnSpPr>
        <p:spPr>
          <a:xfrm>
            <a:off x="940249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nis elementas 24" descr="Apple with solid fill">
            <a:extLst>
              <a:ext uri="{FF2B5EF4-FFF2-40B4-BE49-F238E27FC236}">
                <a16:creationId xmlns:a16="http://schemas.microsoft.com/office/drawing/2014/main" id="{EE634354-D74D-42B6-A5D8-05EB57F0B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168" y="5541091"/>
            <a:ext cx="604994" cy="604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7E500-FED8-4FC2-9275-D84A1F6D9F61}"/>
              </a:ext>
            </a:extLst>
          </p:cNvPr>
          <p:cNvSpPr txBox="1"/>
          <p:nvPr/>
        </p:nvSpPr>
        <p:spPr>
          <a:xfrm>
            <a:off x="11613466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C001DD-66AD-4800-92D8-6DC53B2FD561}"/>
              </a:ext>
            </a:extLst>
          </p:cNvPr>
          <p:cNvSpPr txBox="1"/>
          <p:nvPr/>
        </p:nvSpPr>
        <p:spPr>
          <a:xfrm>
            <a:off x="10257151" y="5119618"/>
            <a:ext cx="119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r>
              <a:rPr lang="en-US" dirty="0"/>
              <a:t>/201</a:t>
            </a:r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</a:t>
                </a:r>
                <a:r>
                  <a:rPr lang="en-US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 duomenų dimensijoje.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1355</Words>
  <Application>Microsoft Office PowerPoint</Application>
  <PresentationFormat>Plačiaekranė</PresentationFormat>
  <Paragraphs>187</Paragraphs>
  <Slides>36</Slides>
  <Notes>2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Įtempimo funkcijos</vt:lpstr>
      <vt:lpstr>„PowerPoint“ pateiktis</vt:lpstr>
      <vt:lpstr>Disparities</vt:lpstr>
      <vt:lpstr>Metrikinė ir nemetrikinė MDS</vt:lpstr>
      <vt:lpstr>Metrikinė MDS</vt:lpstr>
      <vt:lpstr>Nemetrikinė MDS</vt:lpstr>
      <vt:lpstr>Optimizavimas</vt:lpstr>
      <vt:lpstr>Pradinė konfigūracija</vt:lpstr>
      <vt:lpstr>„PowerPoint“ pateiktis</vt:lpstr>
      <vt:lpstr>Bendra MDS schema</vt:lpstr>
      <vt:lpstr>Vaizdo erdvės dimensijos parinkimas</vt:lpstr>
      <vt:lpstr>„PowerPoint“ pateiktis</vt:lpstr>
      <vt:lpstr>MDS interpretacija</vt:lpstr>
      <vt:lpstr>„PowerPoint“ pateiktis</vt:lpstr>
      <vt:lpstr>Privalumai</vt:lpstr>
      <vt:lpstr>Trūkumai</vt:lpstr>
      <vt:lpstr>Papildoma informacija</vt:lpstr>
      <vt:lpstr>Monotoninė regresija</vt:lpstr>
      <vt:lpstr>„PowerPoint“ pateiktis</vt:lpstr>
      <vt:lpstr>„PowerPoint“ pateiktis</vt:lpstr>
      <vt:lpstr>„PowerPoint“ pateiktis</vt:lpstr>
      <vt:lpstr>„PowerPoint“ pateiktis</vt:lpstr>
      <vt:lpstr>Dideli atstumai ir išskirtys</vt:lpstr>
      <vt:lpstr>„PowerPoint“ pateiktis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181</cp:revision>
  <dcterms:created xsi:type="dcterms:W3CDTF">2022-02-24T16:46:28Z</dcterms:created>
  <dcterms:modified xsi:type="dcterms:W3CDTF">2022-03-17T12:08:10Z</dcterms:modified>
</cp:coreProperties>
</file>