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6" r:id="rId5"/>
    <p:sldId id="268" r:id="rId6"/>
    <p:sldId id="262" r:id="rId7"/>
    <p:sldId id="272" r:id="rId8"/>
    <p:sldId id="257" r:id="rId9"/>
    <p:sldId id="258" r:id="rId10"/>
    <p:sldId id="261" r:id="rId11"/>
    <p:sldId id="271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klasterizavime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352D-490F-A446-D82C-3C31980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"/>
              </a:rPr>
              <a:t>Gauti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en-US" sz="2600" dirty="0" err="1">
              <a:ea typeface="+mj-lt"/>
              <a:cs typeface="+mj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74BA82-7451-84D6-59B3-1F1E30DE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85" y="1570681"/>
            <a:ext cx="9544050" cy="3724275"/>
          </a:xfrm>
        </p:spPr>
      </p:pic>
    </p:spTree>
    <p:extLst>
      <p:ext uri="{BB962C8B-B14F-4D97-AF65-F5344CB8AC3E}">
        <p14:creationId xmlns:p14="http://schemas.microsoft.com/office/powerpoint/2010/main" val="12874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C2E-6514-3E6F-AF7B-DA88144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03B9-945A-F0DC-5C1C-6E851A50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err="1">
                <a:cs typeface="Calibri"/>
              </a:rPr>
              <a:t>gaunami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tokie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patys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 tai </a:t>
            </a:r>
            <a:r>
              <a:rPr lang="en-US" sz="220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to </a:t>
            </a:r>
            <a:r>
              <a:rPr lang="en-US" sz="2200" err="1">
                <a:cs typeface="Calibri"/>
              </a:rPr>
              <a:t>nedarant</a:t>
            </a:r>
            <a:r>
              <a:rPr lang="en-US" sz="2200" dirty="0">
                <a:cs typeface="Calibri"/>
              </a:rPr>
              <a:t>. 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Be to, </a:t>
            </a:r>
            <a:r>
              <a:rPr lang="en-US" sz="2200" err="1">
                <a:cs typeface="Calibri"/>
              </a:rPr>
              <a:t>vizualizavus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erdvėje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nėra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daug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taškų</a:t>
            </a:r>
            <a:r>
              <a:rPr lang="en-US" sz="2200" dirty="0">
                <a:cs typeface="Calibri"/>
              </a:rPr>
              <a:t>, </a:t>
            </a:r>
            <a:r>
              <a:rPr lang="en-US" sz="2200" err="1">
                <a:cs typeface="Calibri"/>
              </a:rPr>
              <a:t>kuriems</a:t>
            </a:r>
            <a:r>
              <a:rPr lang="en-US" sz="2200" dirty="0">
                <a:cs typeface="Calibri"/>
              </a:rPr>
              <a:t> "</a:t>
            </a:r>
            <a:r>
              <a:rPr lang="en-US" sz="220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akies</a:t>
            </a:r>
            <a:r>
              <a:rPr lang="en-US" sz="2200" dirty="0">
                <a:cs typeface="Calibri"/>
              </a:rPr>
              <a:t>" </a:t>
            </a:r>
            <a:r>
              <a:rPr lang="en-US" sz="220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ne </a:t>
            </a:r>
            <a:r>
              <a:rPr lang="en-US" sz="2200" err="1">
                <a:cs typeface="Calibri"/>
              </a:rPr>
              <a:t>tas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6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E9E3-3BCF-D3ED-0F19-6616B3D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CD24AD-F760-F80B-261E-6858B1A1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925" y="1775468"/>
            <a:ext cx="7286625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ECE18-AA37-E35E-0F19-7B2621F06039}"/>
              </a:ext>
            </a:extLst>
          </p:cNvPr>
          <p:cNvSpPr txBox="1"/>
          <p:nvPr/>
        </p:nvSpPr>
        <p:spPr>
          <a:xfrm>
            <a:off x="1216781" y="2244876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Klasteriuose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matomos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ryškios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tendencijos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pagal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dešimtmetį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klasteriui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</a:t>
            </a:r>
            <a:r>
              <a:rPr lang="en-US" sz="2200" dirty="0">
                <a:cs typeface="Calibri"/>
              </a:rPr>
              <a:t> 50-ųjų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tuo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tarpu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80-ųjų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2010-ųjų.</a:t>
            </a:r>
          </a:p>
        </p:txBody>
      </p:sp>
    </p:spTree>
    <p:extLst>
      <p:ext uri="{BB962C8B-B14F-4D97-AF65-F5344CB8AC3E}">
        <p14:creationId xmlns:p14="http://schemas.microsoft.com/office/powerpoint/2010/main" val="49622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12E-DD24-6EBD-0DAB-79DD6DF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A997-963A-AAB5-B26A-D5AEE9D1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64" y="106325"/>
            <a:ext cx="7505700" cy="33147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1DF924-CAF3-9880-1307-FBC432F3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53" y="3429905"/>
            <a:ext cx="7170056" cy="3276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951A0-AD34-2F81-4355-B718260E4A61}"/>
              </a:ext>
            </a:extLst>
          </p:cNvPr>
          <p:cNvSpPr txBox="1"/>
          <p:nvPr/>
        </p:nvSpPr>
        <p:spPr>
          <a:xfrm>
            <a:off x="612019" y="2184400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Kita </a:t>
            </a:r>
            <a:r>
              <a:rPr lang="en-US" sz="2200" dirty="0" err="1"/>
              <a:t>ryški</a:t>
            </a:r>
            <a:r>
              <a:rPr lang="en-US" sz="2200" dirty="0"/>
              <a:t> </a:t>
            </a:r>
            <a:r>
              <a:rPr lang="en-US" sz="2200" dirty="0" err="1"/>
              <a:t>tendencija</a:t>
            </a:r>
            <a:r>
              <a:rPr lang="en-US" sz="2200" dirty="0"/>
              <a:t> </a:t>
            </a:r>
            <a:endParaRPr lang="en-US"/>
          </a:p>
          <a:p>
            <a:r>
              <a:rPr lang="en-US" sz="2200" dirty="0" err="1"/>
              <a:t>klasteriuose</a:t>
            </a:r>
            <a:r>
              <a:rPr lang="en-US" sz="2200" dirty="0"/>
              <a:t>:</a:t>
            </a:r>
            <a:endParaRPr lang="en-US" dirty="0"/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energijos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dichotomija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klasteryje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aukštos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vieno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</a:t>
            </a:r>
            <a:r>
              <a:rPr lang="en-US" sz="2200" dirty="0" err="1">
                <a:cs typeface="Calibri"/>
              </a:rPr>
              <a:t>kito</a:t>
            </a:r>
            <a:r>
              <a:rPr lang="en-US" sz="2200" dirty="0">
                <a:cs typeface="Calibri"/>
              </a:rPr>
              <a:t> po </a:t>
            </a:r>
            <a:r>
              <a:rPr lang="en-US" sz="2200" dirty="0" err="1">
                <a:cs typeface="Calibri"/>
              </a:rPr>
              <a:t>požymio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reikšmės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03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AB7B-DAB7-5108-802D-94D19FA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94CD7-DD2D-A12C-A3BE-855DDFC1A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31" y="1642420"/>
            <a:ext cx="7933871" cy="3580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7E3D6-81E2-BAF7-2F64-D32F509036A4}"/>
              </a:ext>
            </a:extLst>
          </p:cNvPr>
          <p:cNvSpPr txBox="1"/>
          <p:nvPr/>
        </p:nvSpPr>
        <p:spPr>
          <a:xfrm>
            <a:off x="657087" y="1128635"/>
            <a:ext cx="274320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Antrajam</a:t>
            </a:r>
            <a:r>
              <a:rPr lang="en-US" sz="2200" dirty="0"/>
              <a:t> </a:t>
            </a:r>
            <a:r>
              <a:rPr lang="en-US" sz="2200" dirty="0" err="1"/>
              <a:t>klasteriui</a:t>
            </a:r>
            <a:r>
              <a:rPr lang="en-US" sz="2200" dirty="0"/>
              <a:t> </a:t>
            </a:r>
            <a:r>
              <a:rPr lang="en-US" sz="2200" dirty="0" err="1"/>
              <a:t>taip</a:t>
            </a:r>
            <a:r>
              <a:rPr lang="en-US" sz="2200" dirty="0"/>
              <a:t> pat </a:t>
            </a:r>
            <a:r>
              <a:rPr lang="en-US" sz="2200" dirty="0" err="1"/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populiarumo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 ​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Kitos (ne tokios ryškios tendencijos): 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Antrajame klasteryje dainos vidutiniškai ilgesnės, garsesnės, labiau tinkamos šokti, greitesnio tempo.</a:t>
            </a:r>
          </a:p>
        </p:txBody>
      </p:sp>
    </p:spTree>
    <p:extLst>
      <p:ext uri="{BB962C8B-B14F-4D97-AF65-F5344CB8AC3E}">
        <p14:creationId xmlns:p14="http://schemas.microsoft.com/office/powerpoint/2010/main" val="194584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cs typeface="Calibri"/>
              </a:rPr>
              <a:t>Atlikus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klasterizavimą</a:t>
            </a:r>
            <a:r>
              <a:rPr lang="en-US" sz="2200" dirty="0">
                <a:cs typeface="Calibri"/>
              </a:rPr>
              <a:t> k-means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gautas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optimalus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skaičius</a:t>
            </a:r>
            <a:r>
              <a:rPr lang="en-US" sz="2200" dirty="0">
                <a:cs typeface="Calibri"/>
              </a:rPr>
              <a:t> k=2.</a:t>
            </a:r>
            <a:endParaRPr lang="en-US" dirty="0"/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Galima </a:t>
            </a:r>
            <a:r>
              <a:rPr lang="en-US" sz="2200" dirty="0" err="1">
                <a:cs typeface="Calibri"/>
              </a:rPr>
              <a:t>gautų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rezultatų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interpretacija</a:t>
            </a:r>
            <a:r>
              <a:rPr lang="en-US" sz="22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aibėje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egzistuoja</a:t>
            </a:r>
            <a:r>
              <a:rPr lang="en-US" sz="2200" dirty="0">
                <a:cs typeface="Calibri"/>
              </a:rPr>
              <a:t> 2 </a:t>
            </a:r>
            <a:r>
              <a:rPr lang="en-US" sz="2200" dirty="0" err="1">
                <a:cs typeface="Calibri"/>
              </a:rPr>
              <a:t>pagrindiniai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tipai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Pirmajam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ramesnės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tirtų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dešimtmečių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daugiausiai</a:t>
            </a:r>
            <a:r>
              <a:rPr lang="en-US" sz="2200" dirty="0">
                <a:cs typeface="Calibri"/>
              </a:rPr>
              <a:t> 50-aisiais),</a:t>
            </a:r>
          </a:p>
          <a:p>
            <a:r>
              <a:rPr lang="en-US" sz="2200" dirty="0" err="1">
                <a:cs typeface="Calibri"/>
              </a:rPr>
              <a:t>Antrajam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energiškesnės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garsesnės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labiau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tinkamos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šokti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  (</a:t>
            </a:r>
            <a:r>
              <a:rPr lang="en-US" sz="2200" dirty="0" err="1">
                <a:cs typeface="Calibri"/>
              </a:rPr>
              <a:t>šios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 80-aisiais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2010-aisias).</a:t>
            </a:r>
          </a:p>
          <a:p>
            <a:r>
              <a:rPr lang="en-US" sz="2200" dirty="0">
                <a:cs typeface="Calibri"/>
              </a:rPr>
              <a:t>Spotify </a:t>
            </a:r>
            <a:r>
              <a:rPr lang="en-US" sz="2200" dirty="0" err="1">
                <a:cs typeface="Calibri"/>
              </a:rPr>
              <a:t>vartotojai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dažniau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klausosi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antrojo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tipo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jis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yra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populiarumo</a:t>
            </a:r>
            <a:r>
              <a:rPr lang="en-US" sz="2200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(50-ieji, 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err="1">
                <a:ea typeface="+mn-lt"/>
                <a:cs typeface="+mn-lt"/>
              </a:rPr>
              <a:t>garsumas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err="1">
                <a:ea typeface="+mn-lt"/>
                <a:cs typeface="+mn-lt"/>
              </a:rPr>
              <a:t>pozityvumas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err="1">
                <a:ea typeface="+mn-lt"/>
                <a:cs typeface="+mn-lt"/>
              </a:rPr>
              <a:t>akustiškumas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err="1">
                <a:ea typeface="+mn-lt"/>
                <a:cs typeface="+mn-lt"/>
              </a:rPr>
              <a:t>populiarumas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15DCF0-0BF8-A8FB-CF65-C09790BD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611" y="1132304"/>
            <a:ext cx="6086777" cy="4746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32973" y="1180495"/>
            <a:ext cx="369872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/>
              <a:t>Vizualizavimui</a:t>
            </a:r>
            <a:r>
              <a:rPr lang="en-US" sz="2200" dirty="0"/>
              <a:t> </a:t>
            </a:r>
            <a:r>
              <a:rPr lang="en-US" sz="2200" dirty="0" err="1"/>
              <a:t>dimensija</a:t>
            </a:r>
            <a:r>
              <a:rPr lang="en-US" sz="2200" dirty="0"/>
              <a:t> </a:t>
            </a:r>
          </a:p>
          <a:p>
            <a:r>
              <a:rPr lang="en-US" sz="2200" dirty="0" err="1"/>
              <a:t>sumažinta</a:t>
            </a:r>
            <a:r>
              <a:rPr lang="en-US" sz="2200" dirty="0"/>
              <a:t> </a:t>
            </a:r>
            <a:r>
              <a:rPr lang="en-US" sz="2200" dirty="0" err="1"/>
              <a:t>iki</a:t>
            </a:r>
            <a:r>
              <a:rPr lang="en-US" sz="2200" dirty="0"/>
              <a:t> k=2 </a:t>
            </a:r>
            <a:r>
              <a:rPr lang="en-US" sz="2200" dirty="0" err="1"/>
              <a:t>naudojantis</a:t>
            </a:r>
            <a:r>
              <a:rPr lang="en-US" sz="2200" dirty="0"/>
              <a:t> PCA </a:t>
            </a:r>
            <a:r>
              <a:rPr lang="en-US" sz="2200" dirty="0" err="1"/>
              <a:t>metodu</a:t>
            </a:r>
            <a:r>
              <a:rPr lang="en-US" sz="2200" dirty="0"/>
              <a:t>.</a:t>
            </a:r>
            <a:endParaRPr lang="en-US" sz="220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Klasterizuota</a:t>
            </a:r>
            <a:r>
              <a:rPr lang="en-US" sz="2200" dirty="0">
                <a:cs typeface="Calibri"/>
              </a:rPr>
              <a:t> k-means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originalios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(k=10)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PCA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(k=2) </a:t>
            </a:r>
            <a:r>
              <a:rPr lang="en-US" sz="2200" dirty="0" err="1">
                <a:cs typeface="Calibri"/>
              </a:rPr>
              <a:t>duomenis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Alkūnės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F2E21D-53CC-7A11-3BD7-068088694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0" y="1720511"/>
            <a:ext cx="5447695" cy="35697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6EC011-8153-4CBC-EF3D-E16B7EEA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05" y="1625491"/>
            <a:ext cx="5815389" cy="38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85FE-0896-67D4-5D1F-ED83BA0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E60F-89E9-6BB4-78A0-138EB017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" sz="2200" dirty="0" err="1">
                <a:ea typeface="+mn-lt"/>
                <a:cs typeface="+mn-lt"/>
              </a:rPr>
              <a:t>Euklidinių</a:t>
            </a:r>
            <a:r>
              <a:rPr lang="lt" sz="2200" dirty="0">
                <a:ea typeface="+mn-lt"/>
                <a:cs typeface="+mn-lt"/>
              </a:rPr>
              <a:t> atstumų nuo klasterio vidurkio taško kvadratų sumos (</a:t>
            </a:r>
            <a:r>
              <a:rPr lang="lt" sz="2200" dirty="0" err="1">
                <a:ea typeface="+mn-lt"/>
                <a:cs typeface="+mn-lt"/>
              </a:rPr>
              <a:t>within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cluster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sum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of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squares</a:t>
            </a:r>
            <a:r>
              <a:rPr lang="lt" sz="2200" dirty="0">
                <a:ea typeface="+mn-lt"/>
                <a:cs typeface="+mn-lt"/>
              </a:rPr>
              <a:t>, </a:t>
            </a:r>
            <a:r>
              <a:rPr lang="lt" sz="2200" dirty="0" err="1">
                <a:ea typeface="+mn-lt"/>
                <a:cs typeface="+mn-lt"/>
              </a:rPr>
              <a:t>scikit-learn</a:t>
            </a:r>
            <a:r>
              <a:rPr lang="lt" sz="2200" dirty="0">
                <a:ea typeface="+mn-lt"/>
                <a:cs typeface="+mn-lt"/>
              </a:rPr>
              <a:t> vadinama "</a:t>
            </a:r>
            <a:r>
              <a:rPr lang="lt" sz="2200" dirty="0" err="1">
                <a:ea typeface="+mn-lt"/>
                <a:cs typeface="+mn-lt"/>
              </a:rPr>
              <a:t>distortion</a:t>
            </a:r>
            <a:r>
              <a:rPr lang="lt" sz="2200" dirty="0">
                <a:ea typeface="+mn-lt"/>
                <a:cs typeface="+mn-lt"/>
              </a:rPr>
              <a:t>") alkūnės grafike nėra </a:t>
            </a:r>
            <a:r>
              <a:rPr lang="lt" sz="2200" dirty="0" err="1">
                <a:ea typeface="+mn-lt"/>
                <a:cs typeface="+mn-lt"/>
              </a:rPr>
              <a:t>aiškkių</a:t>
            </a:r>
            <a:r>
              <a:rPr lang="lt" sz="2200" dirty="0">
                <a:ea typeface="+mn-lt"/>
                <a:cs typeface="+mn-lt"/>
              </a:rPr>
              <a:t> linkio taškų.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Vienas galimas variantas yra imti k=5.</a:t>
            </a:r>
          </a:p>
          <a:p>
            <a:endParaRPr lang="lt" sz="2200" dirty="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 Light"/>
              </a:rPr>
              <a:t>Gauti </a:t>
            </a:r>
            <a:r>
              <a:rPr lang="en-US" sz="2600" dirty="0" err="1">
                <a:latin typeface="Calibri"/>
                <a:cs typeface="Calibri Light"/>
              </a:rPr>
              <a:t>klasteriai</a:t>
            </a:r>
            <a:endParaRPr lang="en-US" sz="26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C9B64D-2108-6CB7-514B-9A926120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79" y="1652399"/>
            <a:ext cx="11327946" cy="4371219"/>
          </a:xfrm>
        </p:spPr>
      </p:pic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444-2EB6-AB8B-DB75-585DD17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589-5E51-AFBD-AAB2-22EE5AC8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Gauti </a:t>
            </a:r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nestabilūs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dainai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 err="1">
                <a:cs typeface="Calibri"/>
              </a:rPr>
              <a:t>skiriasi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Sprendimas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yra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parinkti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kitą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skaičių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7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Silueto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>
              <a:latin typeface="Calibri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543AF-55B6-9F79-5752-97BAFEAA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21" y="1962415"/>
            <a:ext cx="4772025" cy="340042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B1FC7FC-A5A7-260F-EBD9-86C93379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24" y="1797961"/>
            <a:ext cx="5440438" cy="38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7EF-5A19-3A11-246B-98D0CD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200" dirty="0" err="1">
                    <a:cs typeface="Calibri"/>
                  </a:rPr>
                  <a:t>Vidutinio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silueto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koeficiento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stipriai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matomas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optimalus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klasterių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– 2.</a:t>
                </a:r>
              </a:p>
              <a:p>
                <a:endParaRPr lang="en-US" sz="2200" dirty="0">
                  <a:cs typeface="Calibri"/>
                </a:endParaRPr>
              </a:p>
              <a:p>
                <a:pPr>
                  <a:buFont typeface="Arial"/>
                  <a:buChar char="•"/>
                </a:pPr>
                <a:r>
                  <a:rPr lang="en-US" sz="2200" dirty="0">
                    <a:cs typeface="Calibri"/>
                  </a:rPr>
                  <a:t>Toks pat 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gaunamas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ir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empiriniu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k</a:t>
                </a:r>
                <a:r>
                  <a:rPr lang="lt-LT" sz="2300" dirty="0">
                    <a:cs typeface="Calibri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14:m>
                  <m:oMath xmlns:m="http://schemas.openxmlformats.org/officeDocument/2006/math">
                    <m:r>
                      <a:rPr lang="ar-AE" sz="230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ar-AE" sz="2300" i="1">
                            <a:effectLst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300" i="1">
                                <a:effectLst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ar-AE" sz="2300" i="1">
                                <a:effectLst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 sz="2300" i="1">
                                <a:effectLst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cs typeface="Calibri"/>
                  </a:rPr>
                  <a:t>2.23</a:t>
                </a:r>
                <a:r>
                  <a:rPr lang="en-US" sz="2200" dirty="0">
                    <a:cs typeface="Calibri"/>
                  </a:rPr>
                  <a:t>, </a:t>
                </a:r>
                <a:r>
                  <a:rPr lang="en-US" sz="2200" dirty="0" err="1">
                    <a:cs typeface="Calibri"/>
                  </a:rPr>
                  <a:t>nes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šiuo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atveju</a:t>
                </a:r>
                <a:r>
                  <a:rPr lang="lt-LT" sz="2200">
                    <a:cs typeface="Calibri"/>
                  </a:rPr>
                  <a:t> turima</a:t>
                </a:r>
                <a:r>
                  <a:rPr lang="en-US" sz="2200"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n=10. </a:t>
                </a: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Plačiaekranė</PresentationFormat>
  <Paragraphs>62</Paragraphs>
  <Slides>15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</vt:lpstr>
      <vt:lpstr>Dimensijos mažinimas klasterizavime</vt:lpstr>
      <vt:lpstr>Naudoti duomenys</vt:lpstr>
      <vt:lpstr>„PowerPoint“ pateiktis</vt:lpstr>
      <vt:lpstr>Alkūnės metodas</vt:lpstr>
      <vt:lpstr>„PowerPoint“ pateiktis</vt:lpstr>
      <vt:lpstr>Gauti klasteriai</vt:lpstr>
      <vt:lpstr>„PowerPoint“ pateiktis</vt:lpstr>
      <vt:lpstr>Silueto metodas</vt:lpstr>
      <vt:lpstr>„PowerPoint“ pateiktis</vt:lpstr>
      <vt:lpstr>Gauti klasteriai</vt:lpstr>
      <vt:lpstr>„PowerPoint“ pateiktis</vt:lpstr>
      <vt:lpstr>„PowerPoint“ pateiktis</vt:lpstr>
      <vt:lpstr>„PowerPoint“ pateiktis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295</cp:revision>
  <dcterms:created xsi:type="dcterms:W3CDTF">2022-04-21T15:06:05Z</dcterms:created>
  <dcterms:modified xsi:type="dcterms:W3CDTF">2022-04-21T18:22:07Z</dcterms:modified>
</cp:coreProperties>
</file>