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0" r:id="rId4"/>
    <p:sldId id="275" r:id="rId5"/>
    <p:sldId id="266" r:id="rId6"/>
    <p:sldId id="268" r:id="rId7"/>
    <p:sldId id="262" r:id="rId8"/>
    <p:sldId id="272" r:id="rId9"/>
    <p:sldId id="257" r:id="rId10"/>
    <p:sldId id="258" r:id="rId11"/>
    <p:sldId id="261" r:id="rId12"/>
    <p:sldId id="271" r:id="rId13"/>
    <p:sldId id="263" r:id="rId14"/>
    <p:sldId id="264" r:id="rId15"/>
    <p:sldId id="265" r:id="rId16"/>
    <p:sldId id="273" r:id="rId17"/>
    <p:sldId id="274" r:id="rId18"/>
    <p:sldId id="276" r:id="rId19"/>
    <p:sldId id="277" r:id="rId20"/>
    <p:sldId id="26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80D7B7-86D4-E321-31D7-FB075A952665}" v="3000" dt="2022-04-21T18:20:20.3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64" d="100"/>
          <a:sy n="64" d="100"/>
        </p:scale>
        <p:origin x="55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avadinimo skaidr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lt-LT"/>
              <a:t>Spustelėję redag. ruoš. pavad. stilių</a:t>
            </a:r>
            <a:endParaRPr lang="en-US"/>
          </a:p>
        </p:txBody>
      </p:sp>
      <p:sp>
        <p:nvSpPr>
          <p:cNvPr id="3" name="Antrinis pavadinima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lt-LT"/>
              <a:t>Spustelėję redag. ruoš. paantrš. stilių</a:t>
            </a:r>
            <a:endParaRPr lang="en-US"/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E3E68-314E-4E62-AA8A-BE3F20F81523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F65A-0D26-4EA2-8D80-8F2A77469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185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Pavadinimas ir vertikalus teks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/>
              <a:t>Spustelėję redag. ruoš. pavad. stilių</a:t>
            </a:r>
            <a:endParaRPr lang="en-US"/>
          </a:p>
        </p:txBody>
      </p:sp>
      <p:sp>
        <p:nvSpPr>
          <p:cNvPr id="3" name="Vertikalaus teksto vietos rezervavimo ženklas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lt-LT"/>
              <a:t>Spustelėję redag. ruoš. teksto stilių</a:t>
            </a:r>
          </a:p>
          <a:p>
            <a:pPr lvl="1"/>
            <a:r>
              <a:rPr lang="lt-LT"/>
              <a:t>Antras lygmuo</a:t>
            </a:r>
          </a:p>
          <a:p>
            <a:pPr lvl="2"/>
            <a:r>
              <a:rPr lang="lt-LT"/>
              <a:t>Trečias lygmuo</a:t>
            </a:r>
          </a:p>
          <a:p>
            <a:pPr lvl="3"/>
            <a:r>
              <a:rPr lang="lt-LT"/>
              <a:t>Ketvirtas lygmuo</a:t>
            </a:r>
          </a:p>
          <a:p>
            <a:pPr lvl="4"/>
            <a:r>
              <a:rPr lang="lt-LT"/>
              <a:t>Penktas lygmuo</a:t>
            </a:r>
            <a:endParaRPr lang="en-US"/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E3E68-314E-4E62-AA8A-BE3F20F81523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F65A-0D26-4EA2-8D80-8F2A77469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602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us pavadinimas ir teks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us pavadinima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lt-LT"/>
              <a:t>Spustelėję redag. ruoš. pavad. stilių</a:t>
            </a:r>
            <a:endParaRPr lang="en-US"/>
          </a:p>
        </p:txBody>
      </p:sp>
      <p:sp>
        <p:nvSpPr>
          <p:cNvPr id="3" name="Vertikalaus teksto vietos rezervavimo ženklas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lt-LT"/>
              <a:t>Spustelėję redag. ruoš. teksto stilių</a:t>
            </a:r>
          </a:p>
          <a:p>
            <a:pPr lvl="1"/>
            <a:r>
              <a:rPr lang="lt-LT"/>
              <a:t>Antras lygmuo</a:t>
            </a:r>
          </a:p>
          <a:p>
            <a:pPr lvl="2"/>
            <a:r>
              <a:rPr lang="lt-LT"/>
              <a:t>Trečias lygmuo</a:t>
            </a:r>
          </a:p>
          <a:p>
            <a:pPr lvl="3"/>
            <a:r>
              <a:rPr lang="lt-LT"/>
              <a:t>Ketvirtas lygmuo</a:t>
            </a:r>
          </a:p>
          <a:p>
            <a:pPr lvl="4"/>
            <a:r>
              <a:rPr lang="lt-LT"/>
              <a:t>Penktas lygmuo</a:t>
            </a:r>
            <a:endParaRPr lang="en-US"/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E3E68-314E-4E62-AA8A-BE3F20F81523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F65A-0D26-4EA2-8D80-8F2A77469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272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avadinimas ir turiny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/>
              <a:t>Spustelėję redag. ruoš. pavad. stilių</a:t>
            </a:r>
            <a:endParaRPr lang="en-US"/>
          </a:p>
        </p:txBody>
      </p:sp>
      <p:sp>
        <p:nvSpPr>
          <p:cNvPr id="3" name="Turinio vietos rezervavimo ženklas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lt-LT"/>
              <a:t>Spustelėję redag. ruoš. teksto stilių</a:t>
            </a:r>
          </a:p>
          <a:p>
            <a:pPr lvl="1"/>
            <a:r>
              <a:rPr lang="lt-LT"/>
              <a:t>Antras lygmuo</a:t>
            </a:r>
          </a:p>
          <a:p>
            <a:pPr lvl="2"/>
            <a:r>
              <a:rPr lang="lt-LT"/>
              <a:t>Trečias lygmuo</a:t>
            </a:r>
          </a:p>
          <a:p>
            <a:pPr lvl="3"/>
            <a:r>
              <a:rPr lang="lt-LT"/>
              <a:t>Ketvirtas lygmuo</a:t>
            </a:r>
          </a:p>
          <a:p>
            <a:pPr lvl="4"/>
            <a:r>
              <a:rPr lang="lt-LT"/>
              <a:t>Penktas lygmuo</a:t>
            </a:r>
            <a:endParaRPr lang="en-US"/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E3E68-314E-4E62-AA8A-BE3F20F81523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F65A-0D26-4EA2-8D80-8F2A77469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005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kcijos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lt-LT"/>
              <a:t>Spustelėję redag. ruoš. pavad. stilių</a:t>
            </a:r>
            <a:endParaRPr lang="en-US"/>
          </a:p>
        </p:txBody>
      </p:sp>
      <p:sp>
        <p:nvSpPr>
          <p:cNvPr id="3" name="Teksto vietos rezervavimo ženklas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lt-LT"/>
              <a:t>Spustelėję redag. ruoš. teksto stilių</a:t>
            </a:r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E3E68-314E-4E62-AA8A-BE3F20F81523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F65A-0D26-4EA2-8D80-8F2A77469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638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 turini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/>
              <a:t>Spustelėję redag. ruoš. pavad. stilių</a:t>
            </a:r>
            <a:endParaRPr lang="en-US"/>
          </a:p>
        </p:txBody>
      </p:sp>
      <p:sp>
        <p:nvSpPr>
          <p:cNvPr id="3" name="Turinio vietos rezervavimo ženklas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lt-LT"/>
              <a:t>Spustelėję redag. ruoš. teksto stilių</a:t>
            </a:r>
          </a:p>
          <a:p>
            <a:pPr lvl="1"/>
            <a:r>
              <a:rPr lang="lt-LT"/>
              <a:t>Antras lygmuo</a:t>
            </a:r>
          </a:p>
          <a:p>
            <a:pPr lvl="2"/>
            <a:r>
              <a:rPr lang="lt-LT"/>
              <a:t>Trečias lygmuo</a:t>
            </a:r>
          </a:p>
          <a:p>
            <a:pPr lvl="3"/>
            <a:r>
              <a:rPr lang="lt-LT"/>
              <a:t>Ketvirtas lygmuo</a:t>
            </a:r>
          </a:p>
          <a:p>
            <a:pPr lvl="4"/>
            <a:r>
              <a:rPr lang="lt-LT"/>
              <a:t>Penktas lygmuo</a:t>
            </a:r>
            <a:endParaRPr lang="en-US"/>
          </a:p>
        </p:txBody>
      </p:sp>
      <p:sp>
        <p:nvSpPr>
          <p:cNvPr id="4" name="Turinio vietos rezervavimo ženklas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lt-LT"/>
              <a:t>Spustelėję redag. ruoš. teksto stilių</a:t>
            </a:r>
          </a:p>
          <a:p>
            <a:pPr lvl="1"/>
            <a:r>
              <a:rPr lang="lt-LT"/>
              <a:t>Antras lygmuo</a:t>
            </a:r>
          </a:p>
          <a:p>
            <a:pPr lvl="2"/>
            <a:r>
              <a:rPr lang="lt-LT"/>
              <a:t>Trečias lygmuo</a:t>
            </a:r>
          </a:p>
          <a:p>
            <a:pPr lvl="3"/>
            <a:r>
              <a:rPr lang="lt-LT"/>
              <a:t>Ketvirtas lygmuo</a:t>
            </a:r>
          </a:p>
          <a:p>
            <a:pPr lvl="4"/>
            <a:r>
              <a:rPr lang="lt-LT"/>
              <a:t>Penktas lygmuo</a:t>
            </a:r>
            <a:endParaRPr lang="en-US"/>
          </a:p>
        </p:txBody>
      </p:sp>
      <p:sp>
        <p:nvSpPr>
          <p:cNvPr id="5" name="Datos vietos rezervavimo ženklas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E3E68-314E-4E62-AA8A-BE3F20F81523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Poraštės vietos rezervavimo ženklas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kaidrės numerio vietos rezervavimo ženklas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F65A-0D26-4EA2-8D80-8F2A77469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933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Lygini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lt-LT"/>
              <a:t>Spustelėję redag. ruoš. pavad. stilių</a:t>
            </a:r>
            <a:endParaRPr lang="en-US"/>
          </a:p>
        </p:txBody>
      </p:sp>
      <p:sp>
        <p:nvSpPr>
          <p:cNvPr id="3" name="Teksto vietos rezervavimo ženklas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t-LT"/>
              <a:t>Spustelėję redag. ruoš. teksto stilių</a:t>
            </a:r>
          </a:p>
        </p:txBody>
      </p:sp>
      <p:sp>
        <p:nvSpPr>
          <p:cNvPr id="4" name="Turinio vietos rezervavimo ženklas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lt-LT"/>
              <a:t>Spustelėję redag. ruoš. teksto stilių</a:t>
            </a:r>
          </a:p>
          <a:p>
            <a:pPr lvl="1"/>
            <a:r>
              <a:rPr lang="lt-LT"/>
              <a:t>Antras lygmuo</a:t>
            </a:r>
          </a:p>
          <a:p>
            <a:pPr lvl="2"/>
            <a:r>
              <a:rPr lang="lt-LT"/>
              <a:t>Trečias lygmuo</a:t>
            </a:r>
          </a:p>
          <a:p>
            <a:pPr lvl="3"/>
            <a:r>
              <a:rPr lang="lt-LT"/>
              <a:t>Ketvirtas lygmuo</a:t>
            </a:r>
          </a:p>
          <a:p>
            <a:pPr lvl="4"/>
            <a:r>
              <a:rPr lang="lt-LT"/>
              <a:t>Penktas lygmuo</a:t>
            </a:r>
            <a:endParaRPr lang="en-US"/>
          </a:p>
        </p:txBody>
      </p:sp>
      <p:sp>
        <p:nvSpPr>
          <p:cNvPr id="5" name="Teksto vietos rezervavimo ženklas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t-LT"/>
              <a:t>Spustelėję redag. ruoš. teksto stilių</a:t>
            </a:r>
          </a:p>
        </p:txBody>
      </p:sp>
      <p:sp>
        <p:nvSpPr>
          <p:cNvPr id="6" name="Turinio vietos rezervavimo ženklas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lt-LT"/>
              <a:t>Spustelėję redag. ruoš. teksto stilių</a:t>
            </a:r>
          </a:p>
          <a:p>
            <a:pPr lvl="1"/>
            <a:r>
              <a:rPr lang="lt-LT"/>
              <a:t>Antras lygmuo</a:t>
            </a:r>
          </a:p>
          <a:p>
            <a:pPr lvl="2"/>
            <a:r>
              <a:rPr lang="lt-LT"/>
              <a:t>Trečias lygmuo</a:t>
            </a:r>
          </a:p>
          <a:p>
            <a:pPr lvl="3"/>
            <a:r>
              <a:rPr lang="lt-LT"/>
              <a:t>Ketvirtas lygmuo</a:t>
            </a:r>
          </a:p>
          <a:p>
            <a:pPr lvl="4"/>
            <a:r>
              <a:rPr lang="lt-LT"/>
              <a:t>Penktas lygmuo</a:t>
            </a:r>
            <a:endParaRPr lang="en-US"/>
          </a:p>
        </p:txBody>
      </p:sp>
      <p:sp>
        <p:nvSpPr>
          <p:cNvPr id="7" name="Datos vietos rezervavimo ženklas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E3E68-314E-4E62-AA8A-BE3F20F81523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8" name="Poraštės vietos rezervavimo ženklas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kaidrės numerio vietos rezervavimo ženklas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F65A-0D26-4EA2-8D80-8F2A77469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594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k pavadini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/>
              <a:t>Spustelėję redag. ruoš. pavad. stilių</a:t>
            </a:r>
            <a:endParaRPr lang="en-US"/>
          </a:p>
        </p:txBody>
      </p:sp>
      <p:sp>
        <p:nvSpPr>
          <p:cNvPr id="3" name="Datos vietos rezervavimo ženklas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E3E68-314E-4E62-AA8A-BE3F20F81523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4" name="Poraštės vietos rezervavimo ženklas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kaidrės numerio vietos rezervavimo ženklas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F65A-0D26-4EA2-8D80-8F2A77469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508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ušč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os vietos rezervavimo ženklas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E3E68-314E-4E62-AA8A-BE3F20F81523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3" name="Poraštės vietos rezervavimo ženklas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kaidrės numerio vietos rezervavimo ženklas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F65A-0D26-4EA2-8D80-8F2A77469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955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urinys ir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lt-LT"/>
              <a:t>Spustelėję redag. ruoš. pavad. stilių</a:t>
            </a:r>
            <a:endParaRPr lang="en-US"/>
          </a:p>
        </p:txBody>
      </p:sp>
      <p:sp>
        <p:nvSpPr>
          <p:cNvPr id="3" name="Turinio vietos rezervavimo ženklas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lt-LT"/>
              <a:t>Spustelėję redag. ruoš. teksto stilių</a:t>
            </a:r>
          </a:p>
          <a:p>
            <a:pPr lvl="1"/>
            <a:r>
              <a:rPr lang="lt-LT"/>
              <a:t>Antras lygmuo</a:t>
            </a:r>
          </a:p>
          <a:p>
            <a:pPr lvl="2"/>
            <a:r>
              <a:rPr lang="lt-LT"/>
              <a:t>Trečias lygmuo</a:t>
            </a:r>
          </a:p>
          <a:p>
            <a:pPr lvl="3"/>
            <a:r>
              <a:rPr lang="lt-LT"/>
              <a:t>Ketvirtas lygmuo</a:t>
            </a:r>
          </a:p>
          <a:p>
            <a:pPr lvl="4"/>
            <a:r>
              <a:rPr lang="lt-LT"/>
              <a:t>Penktas lygmuo</a:t>
            </a:r>
            <a:endParaRPr lang="en-US"/>
          </a:p>
        </p:txBody>
      </p:sp>
      <p:sp>
        <p:nvSpPr>
          <p:cNvPr id="4" name="Teksto vietos rezervavimo ženklas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lt-LT"/>
              <a:t>Spustelėję redag. ruoš. teksto stilių</a:t>
            </a:r>
          </a:p>
        </p:txBody>
      </p:sp>
      <p:sp>
        <p:nvSpPr>
          <p:cNvPr id="5" name="Datos vietos rezervavimo ženklas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E3E68-314E-4E62-AA8A-BE3F20F81523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Poraštės vietos rezervavimo ženklas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kaidrės numerio vietos rezervavimo ženklas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F65A-0D26-4EA2-8D80-8F2A77469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266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veikslėlis ir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lt-LT"/>
              <a:t>Spustelėję redag. ruoš. pavad. stilių</a:t>
            </a:r>
            <a:endParaRPr lang="en-US"/>
          </a:p>
        </p:txBody>
      </p:sp>
      <p:sp>
        <p:nvSpPr>
          <p:cNvPr id="3" name="Paveikslėlio vietos rezervavimo ženklas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ksto vietos rezervavimo ženklas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lt-LT"/>
              <a:t>Spustelėję redag. ruoš. teksto stilių</a:t>
            </a:r>
          </a:p>
        </p:txBody>
      </p:sp>
      <p:sp>
        <p:nvSpPr>
          <p:cNvPr id="5" name="Datos vietos rezervavimo ženklas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E3E68-314E-4E62-AA8A-BE3F20F81523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Poraštės vietos rezervavimo ženklas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kaidrės numerio vietos rezervavimo ženklas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F65A-0D26-4EA2-8D80-8F2A77469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499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o vietos rezervavimo ženkla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lt-LT"/>
              <a:t>Spustelėję redag. ruoš. pavad. stilių</a:t>
            </a:r>
            <a:endParaRPr lang="en-US"/>
          </a:p>
        </p:txBody>
      </p:sp>
      <p:sp>
        <p:nvSpPr>
          <p:cNvPr id="3" name="Teksto vietos rezervavimo ženklas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lt-LT"/>
              <a:t>Spustelėję redag. ruoš. teksto stilių</a:t>
            </a:r>
          </a:p>
          <a:p>
            <a:pPr lvl="1"/>
            <a:r>
              <a:rPr lang="lt-LT"/>
              <a:t>Antras lygmuo</a:t>
            </a:r>
          </a:p>
          <a:p>
            <a:pPr lvl="2"/>
            <a:r>
              <a:rPr lang="lt-LT"/>
              <a:t>Trečias lygmuo</a:t>
            </a:r>
          </a:p>
          <a:p>
            <a:pPr lvl="3"/>
            <a:r>
              <a:rPr lang="lt-LT"/>
              <a:t>Ketvirtas lygmuo</a:t>
            </a:r>
          </a:p>
          <a:p>
            <a:pPr lvl="4"/>
            <a:r>
              <a:rPr lang="lt-LT"/>
              <a:t>Penktas lygmuo</a:t>
            </a:r>
            <a:endParaRPr lang="en-US"/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E3E68-314E-4E62-AA8A-BE3F20F81523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5F65A-0D26-4EA2-8D80-8F2A77469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046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lt-LT" dirty="0">
                <a:ea typeface="+mj-lt"/>
                <a:cs typeface="+mj-lt"/>
              </a:rPr>
              <a:t>Dimensijos mažinimas klasterizavime</a:t>
            </a:r>
          </a:p>
        </p:txBody>
      </p:sp>
      <p:sp>
        <p:nvSpPr>
          <p:cNvPr id="3" name="Antrinis pavadinimas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fontScale="70000" lnSpcReduction="20000"/>
          </a:bodyPr>
          <a:lstStyle/>
          <a:p>
            <a:endParaRPr lang="lt-LT" dirty="0">
              <a:ea typeface="+mn-lt"/>
              <a:cs typeface="+mn-lt"/>
            </a:endParaRPr>
          </a:p>
          <a:p>
            <a:r>
              <a:rPr lang="lt-LT" dirty="0">
                <a:cs typeface="Calibri"/>
              </a:rPr>
              <a:t>Matas </a:t>
            </a:r>
            <a:r>
              <a:rPr lang="lt-LT" dirty="0" err="1">
                <a:cs typeface="Calibri"/>
              </a:rPr>
              <a:t>Gaulia</a:t>
            </a:r>
            <a:r>
              <a:rPr lang="lt-LT" dirty="0">
                <a:cs typeface="Calibri"/>
              </a:rPr>
              <a:t>, Vainius </a:t>
            </a:r>
            <a:r>
              <a:rPr lang="lt-LT" dirty="0" err="1">
                <a:cs typeface="Calibri"/>
              </a:rPr>
              <a:t>Gataveckas</a:t>
            </a:r>
            <a:r>
              <a:rPr lang="lt-LT" dirty="0">
                <a:cs typeface="Calibri"/>
              </a:rPr>
              <a:t>, Dovydas Martinkus</a:t>
            </a:r>
            <a:endParaRPr lang="en-US" dirty="0">
              <a:ea typeface="+mn-lt"/>
              <a:cs typeface="+mn-lt"/>
            </a:endParaRPr>
          </a:p>
          <a:p>
            <a:r>
              <a:rPr lang="sv-SE" dirty="0" err="1">
                <a:cs typeface="Calibri"/>
              </a:rPr>
              <a:t>Duomenų</a:t>
            </a:r>
            <a:r>
              <a:rPr lang="sv-SE" dirty="0">
                <a:cs typeface="Calibri"/>
              </a:rPr>
              <a:t> </a:t>
            </a:r>
            <a:r>
              <a:rPr lang="sv-SE" dirty="0" err="1">
                <a:cs typeface="Calibri"/>
              </a:rPr>
              <a:t>Moksla</a:t>
            </a:r>
            <a:r>
              <a:rPr lang="lt-LT" dirty="0">
                <a:cs typeface="Calibri"/>
              </a:rPr>
              <a:t>s </a:t>
            </a:r>
            <a:r>
              <a:rPr lang="sv-SE" dirty="0">
                <a:cs typeface="Calibri"/>
              </a:rPr>
              <a:t>3 kursas 2 gr.</a:t>
            </a:r>
            <a:endParaRPr lang="lt-LT" dirty="0">
              <a:ea typeface="+mn-lt"/>
              <a:cs typeface="+mn-lt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lt-LT" dirty="0">
              <a:ea typeface="+mn-lt"/>
              <a:cs typeface="+mn-lt"/>
            </a:endParaRPr>
          </a:p>
          <a:p>
            <a:r>
              <a:rPr lang="lt-LT" dirty="0">
                <a:cs typeface="Calibri"/>
              </a:rPr>
              <a:t>Vilnius, 2022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4736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647EF-5A19-3A11-246B-98D0CDB47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3A4022-C7ED-0978-1451-C56B1F58A3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vert="horz" lIns="91440" tIns="45720" rIns="91440" bIns="45720" rtlCol="0" anchor="t">
                <a:normAutofit/>
              </a:bodyPr>
              <a:lstStyle/>
              <a:p>
                <a:r>
                  <a:rPr lang="en-US" sz="2200" dirty="0" err="1">
                    <a:cs typeface="Calibri"/>
                  </a:rPr>
                  <a:t>Vidutinio</a:t>
                </a:r>
                <a:r>
                  <a:rPr lang="en-US" sz="2200" dirty="0">
                    <a:cs typeface="Calibri"/>
                  </a:rPr>
                  <a:t> </a:t>
                </a:r>
                <a:r>
                  <a:rPr lang="en-US" sz="2200" dirty="0" err="1">
                    <a:cs typeface="Calibri"/>
                  </a:rPr>
                  <a:t>silueto</a:t>
                </a:r>
                <a:r>
                  <a:rPr lang="en-US" sz="2200" dirty="0">
                    <a:cs typeface="Calibri"/>
                  </a:rPr>
                  <a:t> </a:t>
                </a:r>
                <a:r>
                  <a:rPr lang="en-US" sz="2200" dirty="0" err="1">
                    <a:cs typeface="Calibri"/>
                  </a:rPr>
                  <a:t>koeficiento</a:t>
                </a:r>
                <a:r>
                  <a:rPr lang="en-US" sz="2200" dirty="0">
                    <a:cs typeface="Calibri"/>
                  </a:rPr>
                  <a:t> </a:t>
                </a:r>
                <a:r>
                  <a:rPr lang="en-US" sz="2200" dirty="0" err="1">
                    <a:cs typeface="Calibri"/>
                  </a:rPr>
                  <a:t>metodu</a:t>
                </a:r>
                <a:r>
                  <a:rPr lang="en-US" sz="2200" dirty="0">
                    <a:cs typeface="Calibri"/>
                  </a:rPr>
                  <a:t> </a:t>
                </a:r>
                <a:r>
                  <a:rPr lang="en-US" sz="2200" dirty="0" err="1">
                    <a:cs typeface="Calibri"/>
                  </a:rPr>
                  <a:t>stipriai</a:t>
                </a:r>
                <a:r>
                  <a:rPr lang="en-US" sz="2200" dirty="0">
                    <a:cs typeface="Calibri"/>
                  </a:rPr>
                  <a:t> </a:t>
                </a:r>
                <a:r>
                  <a:rPr lang="en-US" sz="2200" dirty="0" err="1">
                    <a:cs typeface="Calibri"/>
                  </a:rPr>
                  <a:t>matomas</a:t>
                </a:r>
                <a:r>
                  <a:rPr lang="en-US" sz="2200" dirty="0">
                    <a:cs typeface="Calibri"/>
                  </a:rPr>
                  <a:t> </a:t>
                </a:r>
                <a:r>
                  <a:rPr lang="en-US" sz="2200" dirty="0" err="1">
                    <a:cs typeface="Calibri"/>
                  </a:rPr>
                  <a:t>optimalus</a:t>
                </a:r>
                <a:r>
                  <a:rPr lang="en-US" sz="2200" dirty="0">
                    <a:cs typeface="Calibri"/>
                  </a:rPr>
                  <a:t> </a:t>
                </a:r>
                <a:r>
                  <a:rPr lang="en-US" sz="2200" dirty="0" err="1">
                    <a:cs typeface="Calibri"/>
                  </a:rPr>
                  <a:t>klasterių</a:t>
                </a:r>
                <a:r>
                  <a:rPr lang="en-US" sz="2200" dirty="0">
                    <a:cs typeface="Calibri"/>
                  </a:rPr>
                  <a:t> </a:t>
                </a:r>
                <a:r>
                  <a:rPr lang="en-US" sz="2200" dirty="0" err="1">
                    <a:cs typeface="Calibri"/>
                  </a:rPr>
                  <a:t>skaičius</a:t>
                </a:r>
                <a:r>
                  <a:rPr lang="en-US" sz="2200" dirty="0">
                    <a:cs typeface="Calibri"/>
                  </a:rPr>
                  <a:t> – 2.</a:t>
                </a:r>
              </a:p>
              <a:p>
                <a:endParaRPr lang="en-US" sz="2200" dirty="0">
                  <a:cs typeface="Calibri"/>
                </a:endParaRPr>
              </a:p>
              <a:p>
                <a:pPr>
                  <a:buFont typeface="Arial"/>
                  <a:buChar char="•"/>
                </a:pPr>
                <a:r>
                  <a:rPr lang="en-US" sz="2200" dirty="0">
                    <a:cs typeface="Calibri"/>
                  </a:rPr>
                  <a:t>Toks pat </a:t>
                </a:r>
                <a:r>
                  <a:rPr lang="en-US" sz="2200" dirty="0" err="1">
                    <a:cs typeface="Calibri"/>
                  </a:rPr>
                  <a:t>skaičius</a:t>
                </a:r>
                <a:r>
                  <a:rPr lang="en-US" sz="2200" dirty="0">
                    <a:cs typeface="Calibri"/>
                  </a:rPr>
                  <a:t> </a:t>
                </a:r>
                <a:r>
                  <a:rPr lang="en-US" sz="2200" dirty="0" err="1">
                    <a:cs typeface="Calibri"/>
                  </a:rPr>
                  <a:t>gaunamas</a:t>
                </a:r>
                <a:r>
                  <a:rPr lang="en-US" sz="2200" dirty="0">
                    <a:cs typeface="Calibri"/>
                  </a:rPr>
                  <a:t> </a:t>
                </a:r>
                <a:r>
                  <a:rPr lang="en-US" sz="2200" dirty="0" err="1">
                    <a:cs typeface="Calibri"/>
                  </a:rPr>
                  <a:t>ir</a:t>
                </a:r>
                <a:r>
                  <a:rPr lang="en-US" sz="2200" dirty="0">
                    <a:cs typeface="Calibri"/>
                  </a:rPr>
                  <a:t> </a:t>
                </a:r>
                <a:r>
                  <a:rPr lang="en-US" sz="2200" dirty="0" err="1">
                    <a:cs typeface="Calibri"/>
                  </a:rPr>
                  <a:t>empiriniu</a:t>
                </a:r>
                <a:r>
                  <a:rPr lang="en-US" sz="2200" dirty="0">
                    <a:cs typeface="Calibri"/>
                  </a:rPr>
                  <a:t> </a:t>
                </a:r>
                <a:r>
                  <a:rPr lang="en-US" sz="2200" dirty="0" err="1">
                    <a:cs typeface="Calibri"/>
                  </a:rPr>
                  <a:t>metodu</a:t>
                </a:r>
                <a:r>
                  <a:rPr lang="en-US" sz="2200" dirty="0">
                    <a:cs typeface="Calibri"/>
                  </a:rPr>
                  <a:t> </a:t>
                </a:r>
                <a:r>
                  <a:rPr lang="en-US" sz="2300" dirty="0">
                    <a:cs typeface="Calibri"/>
                  </a:rPr>
                  <a:t>k</a:t>
                </a:r>
                <a:r>
                  <a:rPr lang="lt-LT" sz="2300" dirty="0">
                    <a:cs typeface="Calibri"/>
                  </a:rPr>
                  <a:t> </a:t>
                </a:r>
                <a:r>
                  <a:rPr lang="en-US" sz="2300" dirty="0">
                    <a:ea typeface="+mn-lt"/>
                    <a:cs typeface="+mn-lt"/>
                  </a:rPr>
                  <a:t>≈</a:t>
                </a:r>
                <a14:m>
                  <m:oMath xmlns:m="http://schemas.openxmlformats.org/officeDocument/2006/math">
                    <m:r>
                      <a:rPr lang="ar-AE" sz="23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ad>
                      <m:radPr>
                        <m:degHide m:val="on"/>
                        <m:ctrlPr>
                          <a:rPr lang="ar-AE" sz="2300" i="1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ar-AE" sz="2300" i="1">
                                <a:effectLst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Pr>
                          <m:num>
                            <m:r>
                              <a:rPr lang="ar-AE" sz="23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ar-AE" sz="23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den>
                        </m:f>
                      </m:e>
                    </m:rad>
                  </m:oMath>
                </a14:m>
                <a:r>
                  <a:rPr lang="lt-LT" sz="2300" dirty="0">
                    <a:ea typeface="+mn-lt"/>
                    <a:cs typeface="+mn-lt"/>
                  </a:rPr>
                  <a:t> </a:t>
                </a:r>
                <a:r>
                  <a:rPr lang="en-US" sz="2300" dirty="0">
                    <a:ea typeface="+mn-lt"/>
                    <a:cs typeface="+mn-lt"/>
                  </a:rPr>
                  <a:t>≈</a:t>
                </a:r>
                <a:r>
                  <a:rPr lang="lt-LT" sz="2300" dirty="0">
                    <a:ea typeface="+mn-lt"/>
                    <a:cs typeface="+mn-lt"/>
                  </a:rPr>
                  <a:t> </a:t>
                </a:r>
                <a:r>
                  <a:rPr lang="en-US" sz="2300" dirty="0">
                    <a:cs typeface="Calibri"/>
                  </a:rPr>
                  <a:t>2.23</a:t>
                </a:r>
                <a:r>
                  <a:rPr lang="en-US" sz="2200" dirty="0">
                    <a:cs typeface="Calibri"/>
                  </a:rPr>
                  <a:t>, </a:t>
                </a:r>
                <a:r>
                  <a:rPr lang="en-US" sz="2200" dirty="0" err="1">
                    <a:cs typeface="Calibri"/>
                  </a:rPr>
                  <a:t>nes</a:t>
                </a:r>
                <a:r>
                  <a:rPr lang="en-US" sz="2200" dirty="0">
                    <a:cs typeface="Calibri"/>
                  </a:rPr>
                  <a:t> </a:t>
                </a:r>
                <a:r>
                  <a:rPr lang="en-US" sz="2200" dirty="0" err="1">
                    <a:cs typeface="Calibri"/>
                  </a:rPr>
                  <a:t>šiuo</a:t>
                </a:r>
                <a:r>
                  <a:rPr lang="en-US" sz="2200" dirty="0">
                    <a:cs typeface="Calibri"/>
                  </a:rPr>
                  <a:t> </a:t>
                </a:r>
                <a:r>
                  <a:rPr lang="en-US" sz="2200" dirty="0" err="1">
                    <a:cs typeface="Calibri"/>
                  </a:rPr>
                  <a:t>atveju</a:t>
                </a:r>
                <a:r>
                  <a:rPr lang="lt-LT" sz="2200">
                    <a:cs typeface="Calibri"/>
                  </a:rPr>
                  <a:t> turima</a:t>
                </a:r>
                <a:r>
                  <a:rPr lang="en-US" sz="2200">
                    <a:cs typeface="Calibri"/>
                  </a:rPr>
                  <a:t> </a:t>
                </a:r>
                <a:r>
                  <a:rPr lang="en-US" sz="2200" dirty="0">
                    <a:cs typeface="Calibri"/>
                  </a:rPr>
                  <a:t>n=10. </a:t>
                </a:r>
                <a:endParaRPr lang="en-US" dirty="0">
                  <a:cs typeface="Calibri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3A4022-C7ED-0978-1451-C56B1F58A3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 t="-168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9943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4352D-490F-A446-D82C-3C3198040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>
                <a:latin typeface="Calibri"/>
                <a:cs typeface="Calibri"/>
              </a:rPr>
              <a:t>Gauti </a:t>
            </a:r>
            <a:r>
              <a:rPr lang="en-US" sz="2600" dirty="0" err="1">
                <a:latin typeface="Calibri"/>
                <a:cs typeface="Calibri"/>
              </a:rPr>
              <a:t>klasteriai</a:t>
            </a:r>
            <a:endParaRPr lang="en-US" sz="2600" dirty="0" err="1">
              <a:ea typeface="+mj-lt"/>
              <a:cs typeface="+mj-lt"/>
            </a:endParaRP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8C74BA82-7451-84D6-59B3-1F1E30DE63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7785" y="1570681"/>
            <a:ext cx="9544050" cy="3724275"/>
          </a:xfrm>
        </p:spPr>
      </p:pic>
    </p:spTree>
    <p:extLst>
      <p:ext uri="{BB962C8B-B14F-4D97-AF65-F5344CB8AC3E}">
        <p14:creationId xmlns:p14="http://schemas.microsoft.com/office/powerpoint/2010/main" val="128740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43C2E-6514-3E6F-AF7B-DA88144FF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C03B9-945A-F0DC-5C1C-6E851A50A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765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err="1">
                <a:cs typeface="Calibri"/>
              </a:rPr>
              <a:t>Klasteriai</a:t>
            </a:r>
            <a:r>
              <a:rPr lang="en-US" sz="2200" dirty="0">
                <a:cs typeface="Calibri"/>
              </a:rPr>
              <a:t> </a:t>
            </a:r>
            <a:r>
              <a:rPr lang="en-US" sz="2200" err="1">
                <a:cs typeface="Calibri"/>
              </a:rPr>
              <a:t>stabilūs</a:t>
            </a:r>
            <a:r>
              <a:rPr lang="en-US" sz="2200" dirty="0">
                <a:cs typeface="Calibri"/>
              </a:rPr>
              <a:t> - </a:t>
            </a:r>
            <a:r>
              <a:rPr lang="en-US" sz="2200" err="1">
                <a:cs typeface="Calibri"/>
              </a:rPr>
              <a:t>gaunami</a:t>
            </a:r>
            <a:r>
              <a:rPr lang="en-US" sz="2200" dirty="0">
                <a:cs typeface="Calibri"/>
              </a:rPr>
              <a:t> </a:t>
            </a:r>
            <a:r>
              <a:rPr lang="en-US" sz="2200" err="1">
                <a:cs typeface="Calibri"/>
              </a:rPr>
              <a:t>tokie</a:t>
            </a:r>
            <a:r>
              <a:rPr lang="en-US" sz="2200" dirty="0">
                <a:cs typeface="Calibri"/>
              </a:rPr>
              <a:t> </a:t>
            </a:r>
            <a:r>
              <a:rPr lang="en-US" sz="2200" err="1">
                <a:cs typeface="Calibri"/>
              </a:rPr>
              <a:t>patys</a:t>
            </a:r>
            <a:r>
              <a:rPr lang="en-US" sz="2200" dirty="0">
                <a:cs typeface="Calibri"/>
              </a:rPr>
              <a:t> </a:t>
            </a:r>
            <a:r>
              <a:rPr lang="en-US" sz="2200" err="1">
                <a:cs typeface="Calibri"/>
              </a:rPr>
              <a:t>rezultatai</a:t>
            </a:r>
            <a:r>
              <a:rPr lang="en-US" sz="2200" dirty="0">
                <a:cs typeface="Calibri"/>
              </a:rPr>
              <a:t> </a:t>
            </a:r>
            <a:r>
              <a:rPr lang="en-US" sz="2200" err="1">
                <a:cs typeface="Calibri"/>
              </a:rPr>
              <a:t>prieš</a:t>
            </a:r>
            <a:r>
              <a:rPr lang="en-US" sz="2200" dirty="0">
                <a:cs typeface="Calibri"/>
              </a:rPr>
              <a:t> tai </a:t>
            </a:r>
            <a:r>
              <a:rPr lang="en-US" sz="2200" err="1">
                <a:cs typeface="Calibri"/>
              </a:rPr>
              <a:t>sumažinus</a:t>
            </a:r>
            <a:r>
              <a:rPr lang="en-US" sz="2200" dirty="0">
                <a:cs typeface="Calibri"/>
              </a:rPr>
              <a:t> </a:t>
            </a:r>
            <a:r>
              <a:rPr lang="en-US" sz="2200" err="1">
                <a:cs typeface="Calibri"/>
              </a:rPr>
              <a:t>duomenų</a:t>
            </a:r>
            <a:r>
              <a:rPr lang="en-US" sz="2200" dirty="0">
                <a:cs typeface="Calibri"/>
              </a:rPr>
              <a:t> </a:t>
            </a:r>
            <a:r>
              <a:rPr lang="en-US" sz="2200" err="1">
                <a:cs typeface="Calibri"/>
              </a:rPr>
              <a:t>dimensiją</a:t>
            </a:r>
            <a:r>
              <a:rPr lang="en-US" sz="2200" dirty="0">
                <a:cs typeface="Calibri"/>
              </a:rPr>
              <a:t> </a:t>
            </a:r>
            <a:r>
              <a:rPr lang="en-US" sz="2200" err="1">
                <a:cs typeface="Calibri"/>
              </a:rPr>
              <a:t>ir</a:t>
            </a:r>
            <a:r>
              <a:rPr lang="en-US" sz="2200" dirty="0">
                <a:cs typeface="Calibri"/>
              </a:rPr>
              <a:t> to </a:t>
            </a:r>
            <a:r>
              <a:rPr lang="en-US" sz="2200" err="1">
                <a:cs typeface="Calibri"/>
              </a:rPr>
              <a:t>nedarant</a:t>
            </a:r>
            <a:r>
              <a:rPr lang="en-US" sz="2200" dirty="0">
                <a:cs typeface="Calibri"/>
              </a:rPr>
              <a:t>. </a:t>
            </a:r>
          </a:p>
          <a:p>
            <a:endParaRPr lang="en-US" sz="2200" dirty="0">
              <a:cs typeface="Calibri"/>
            </a:endParaRPr>
          </a:p>
          <a:p>
            <a:r>
              <a:rPr lang="en-US" sz="2200" dirty="0">
                <a:cs typeface="Calibri"/>
              </a:rPr>
              <a:t>Be to, </a:t>
            </a:r>
            <a:r>
              <a:rPr lang="en-US" sz="2200" err="1">
                <a:cs typeface="Calibri"/>
              </a:rPr>
              <a:t>vizualizavus</a:t>
            </a:r>
            <a:r>
              <a:rPr lang="en-US" sz="2200" dirty="0">
                <a:cs typeface="Calibri"/>
              </a:rPr>
              <a:t> </a:t>
            </a:r>
            <a:r>
              <a:rPr lang="en-US" sz="2200" err="1">
                <a:cs typeface="Calibri"/>
              </a:rPr>
              <a:t>sumažintos</a:t>
            </a:r>
            <a:r>
              <a:rPr lang="en-US" sz="2200" dirty="0">
                <a:cs typeface="Calibri"/>
              </a:rPr>
              <a:t> </a:t>
            </a:r>
            <a:r>
              <a:rPr lang="en-US" sz="2200" err="1">
                <a:cs typeface="Calibri"/>
              </a:rPr>
              <a:t>dimensijos</a:t>
            </a:r>
            <a:r>
              <a:rPr lang="en-US" sz="2200" dirty="0">
                <a:cs typeface="Calibri"/>
              </a:rPr>
              <a:t> </a:t>
            </a:r>
            <a:r>
              <a:rPr lang="en-US" sz="2200" err="1">
                <a:cs typeface="Calibri"/>
              </a:rPr>
              <a:t>erdvėje</a:t>
            </a:r>
            <a:r>
              <a:rPr lang="en-US" sz="2200" dirty="0">
                <a:cs typeface="Calibri"/>
              </a:rPr>
              <a:t> </a:t>
            </a:r>
            <a:r>
              <a:rPr lang="en-US" sz="2200" err="1">
                <a:cs typeface="Calibri"/>
              </a:rPr>
              <a:t>nėra</a:t>
            </a:r>
            <a:r>
              <a:rPr lang="en-US" sz="2200" dirty="0">
                <a:cs typeface="Calibri"/>
              </a:rPr>
              <a:t> </a:t>
            </a:r>
            <a:r>
              <a:rPr lang="en-US" sz="2200" err="1">
                <a:cs typeface="Calibri"/>
              </a:rPr>
              <a:t>daug</a:t>
            </a:r>
            <a:r>
              <a:rPr lang="en-US" sz="2200" dirty="0">
                <a:cs typeface="Calibri"/>
              </a:rPr>
              <a:t> </a:t>
            </a:r>
            <a:r>
              <a:rPr lang="en-US" sz="2200" err="1">
                <a:cs typeface="Calibri"/>
              </a:rPr>
              <a:t>duomenų</a:t>
            </a:r>
            <a:r>
              <a:rPr lang="en-US" sz="2200" dirty="0">
                <a:cs typeface="Calibri"/>
              </a:rPr>
              <a:t> </a:t>
            </a:r>
            <a:r>
              <a:rPr lang="en-US" sz="2200" err="1">
                <a:cs typeface="Calibri"/>
              </a:rPr>
              <a:t>taškų</a:t>
            </a:r>
            <a:r>
              <a:rPr lang="en-US" sz="2200" dirty="0">
                <a:cs typeface="Calibri"/>
              </a:rPr>
              <a:t>, </a:t>
            </a:r>
            <a:r>
              <a:rPr lang="en-US" sz="2200" err="1">
                <a:cs typeface="Calibri"/>
              </a:rPr>
              <a:t>kuriems</a:t>
            </a:r>
            <a:r>
              <a:rPr lang="en-US" sz="2200" dirty="0">
                <a:cs typeface="Calibri"/>
              </a:rPr>
              <a:t> "</a:t>
            </a:r>
            <a:r>
              <a:rPr lang="en-US" sz="2200" err="1">
                <a:cs typeface="Calibri"/>
              </a:rPr>
              <a:t>iš</a:t>
            </a:r>
            <a:r>
              <a:rPr lang="en-US" sz="2200" dirty="0">
                <a:cs typeface="Calibri"/>
              </a:rPr>
              <a:t> </a:t>
            </a:r>
            <a:r>
              <a:rPr lang="en-US" sz="2200" err="1">
                <a:cs typeface="Calibri"/>
              </a:rPr>
              <a:t>akies</a:t>
            </a:r>
            <a:r>
              <a:rPr lang="en-US" sz="2200" dirty="0">
                <a:cs typeface="Calibri"/>
              </a:rPr>
              <a:t>" </a:t>
            </a:r>
            <a:r>
              <a:rPr lang="en-US" sz="2200" err="1">
                <a:cs typeface="Calibri"/>
              </a:rPr>
              <a:t>priskirtas</a:t>
            </a:r>
            <a:r>
              <a:rPr lang="en-US" sz="2200" dirty="0">
                <a:cs typeface="Calibri"/>
              </a:rPr>
              <a:t> ne </a:t>
            </a:r>
            <a:r>
              <a:rPr lang="en-US" sz="2200" err="1">
                <a:cs typeface="Calibri"/>
              </a:rPr>
              <a:t>tas</a:t>
            </a:r>
            <a:r>
              <a:rPr lang="en-US" sz="2200" dirty="0">
                <a:cs typeface="Calibri"/>
              </a:rPr>
              <a:t> </a:t>
            </a:r>
            <a:r>
              <a:rPr lang="en-US" sz="2200" err="1">
                <a:cs typeface="Calibri"/>
              </a:rPr>
              <a:t>klasteris</a:t>
            </a:r>
            <a:r>
              <a:rPr lang="en-US" sz="2200" dirty="0"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26681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5E9E3-3BCF-D3ED-0F19-6616B3D03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7CD24AD-F760-F80B-261E-6858B1A108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41925" y="1775468"/>
            <a:ext cx="7286625" cy="331470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16ECE18-AA37-E35E-0F19-7B2621F06039}"/>
              </a:ext>
            </a:extLst>
          </p:cNvPr>
          <p:cNvSpPr txBox="1"/>
          <p:nvPr/>
        </p:nvSpPr>
        <p:spPr>
          <a:xfrm>
            <a:off x="1216781" y="2244876"/>
            <a:ext cx="2743200" cy="28007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 err="1">
                <a:cs typeface="Calibri"/>
              </a:rPr>
              <a:t>Klasteriuose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matomos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ryškios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tendencijos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pagal</a:t>
            </a:r>
            <a:r>
              <a:rPr lang="en-US" sz="2200" dirty="0">
                <a:cs typeface="Calibri"/>
              </a:rPr>
              <a:t> </a:t>
            </a:r>
            <a:r>
              <a:rPr lang="en-US" sz="2200" dirty="0" err="1">
                <a:cs typeface="Calibri"/>
              </a:rPr>
              <a:t>dešimtmetį</a:t>
            </a:r>
            <a:r>
              <a:rPr lang="en-US" sz="2200" dirty="0">
                <a:cs typeface="Calibri"/>
              </a:rPr>
              <a:t>:</a:t>
            </a:r>
          </a:p>
          <a:p>
            <a:r>
              <a:rPr lang="en-US" sz="2200" dirty="0" err="1">
                <a:cs typeface="Calibri"/>
              </a:rPr>
              <a:t>Vienam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klasteriui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priklauso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daugiausia</a:t>
            </a:r>
            <a:r>
              <a:rPr lang="en-US" sz="2200" dirty="0">
                <a:cs typeface="Calibri"/>
              </a:rPr>
              <a:t> 50-ųjų </a:t>
            </a:r>
            <a:r>
              <a:rPr lang="en-US" sz="2200" dirty="0" err="1">
                <a:cs typeface="Calibri"/>
              </a:rPr>
              <a:t>dainos</a:t>
            </a:r>
            <a:r>
              <a:rPr lang="en-US" sz="2200" dirty="0">
                <a:cs typeface="Calibri"/>
              </a:rPr>
              <a:t>, </a:t>
            </a:r>
            <a:r>
              <a:rPr lang="en-US" sz="2200" dirty="0" err="1">
                <a:cs typeface="Calibri"/>
              </a:rPr>
              <a:t>tuo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tarpu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kitam</a:t>
            </a:r>
            <a:r>
              <a:rPr lang="en-US" sz="2200" dirty="0">
                <a:cs typeface="Calibri"/>
              </a:rPr>
              <a:t> – 80-ųjų </a:t>
            </a:r>
            <a:r>
              <a:rPr lang="en-US" sz="2200" dirty="0" err="1">
                <a:cs typeface="Calibri"/>
              </a:rPr>
              <a:t>ir</a:t>
            </a:r>
            <a:r>
              <a:rPr lang="en-US" sz="2200" dirty="0">
                <a:cs typeface="Calibri"/>
              </a:rPr>
              <a:t> 2010-ųjų.</a:t>
            </a:r>
          </a:p>
        </p:txBody>
      </p:sp>
    </p:spTree>
    <p:extLst>
      <p:ext uri="{BB962C8B-B14F-4D97-AF65-F5344CB8AC3E}">
        <p14:creationId xmlns:p14="http://schemas.microsoft.com/office/powerpoint/2010/main" val="496224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A312E-DD24-6EBD-0DAB-79DD6DFFE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3E3A997-963A-AAB5-B26A-D5AEE9D1AA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4864" y="106325"/>
            <a:ext cx="7505700" cy="3314700"/>
          </a:xfr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301DF924-CAF3-9880-1307-FBC432F372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3353" y="3429905"/>
            <a:ext cx="7170056" cy="32760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77951A0-AD34-2F81-4355-B718260E4A61}"/>
              </a:ext>
            </a:extLst>
          </p:cNvPr>
          <p:cNvSpPr txBox="1"/>
          <p:nvPr/>
        </p:nvSpPr>
        <p:spPr>
          <a:xfrm>
            <a:off x="612019" y="2184400"/>
            <a:ext cx="2743200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/>
              <a:t>Kita </a:t>
            </a:r>
            <a:r>
              <a:rPr lang="en-US" sz="2200" dirty="0" err="1"/>
              <a:t>ryški</a:t>
            </a:r>
            <a:r>
              <a:rPr lang="en-US" sz="2200" dirty="0"/>
              <a:t> </a:t>
            </a:r>
            <a:r>
              <a:rPr lang="en-US" sz="2200" dirty="0" err="1"/>
              <a:t>tendencija</a:t>
            </a:r>
            <a:r>
              <a:rPr lang="en-US" sz="2200" dirty="0"/>
              <a:t> </a:t>
            </a:r>
            <a:endParaRPr lang="en-US"/>
          </a:p>
          <a:p>
            <a:r>
              <a:rPr lang="en-US" sz="2200" dirty="0" err="1"/>
              <a:t>klasteriuose</a:t>
            </a:r>
            <a:r>
              <a:rPr lang="en-US" sz="2200" dirty="0"/>
              <a:t>:</a:t>
            </a:r>
            <a:endParaRPr lang="en-US" dirty="0"/>
          </a:p>
          <a:p>
            <a:endParaRPr lang="en-US" sz="2200" dirty="0">
              <a:cs typeface="Calibri"/>
            </a:endParaRPr>
          </a:p>
          <a:p>
            <a:r>
              <a:rPr lang="en-US" sz="2200" dirty="0" err="1">
                <a:cs typeface="Calibri"/>
              </a:rPr>
              <a:t>Akustiškumo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ir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energijos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dichotomija</a:t>
            </a:r>
            <a:r>
              <a:rPr lang="en-US" sz="2200" dirty="0">
                <a:cs typeface="Calibri"/>
              </a:rPr>
              <a:t>:</a:t>
            </a:r>
          </a:p>
          <a:p>
            <a:r>
              <a:rPr lang="en-US" sz="2200" dirty="0" err="1">
                <a:cs typeface="Calibri"/>
              </a:rPr>
              <a:t>Vienam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klasteryje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aukštos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vieno</a:t>
            </a:r>
            <a:r>
              <a:rPr lang="en-US" sz="2200" dirty="0">
                <a:cs typeface="Calibri"/>
              </a:rPr>
              <a:t>, </a:t>
            </a:r>
            <a:r>
              <a:rPr lang="en-US" sz="2200" dirty="0" err="1">
                <a:cs typeface="Calibri"/>
              </a:rPr>
              <a:t>kitam</a:t>
            </a:r>
            <a:r>
              <a:rPr lang="en-US" sz="2200" dirty="0">
                <a:cs typeface="Calibri"/>
              </a:rPr>
              <a:t> – </a:t>
            </a:r>
            <a:r>
              <a:rPr lang="en-US" sz="2200" dirty="0" err="1">
                <a:cs typeface="Calibri"/>
              </a:rPr>
              <a:t>kito</a:t>
            </a:r>
            <a:r>
              <a:rPr lang="en-US" sz="2200" dirty="0">
                <a:cs typeface="Calibri"/>
              </a:rPr>
              <a:t> po </a:t>
            </a:r>
            <a:r>
              <a:rPr lang="en-US" sz="2200" dirty="0" err="1">
                <a:cs typeface="Calibri"/>
              </a:rPr>
              <a:t>požymio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reikšmės</a:t>
            </a:r>
            <a:r>
              <a:rPr lang="en-US" sz="2200" dirty="0"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26038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EAB7B-DAB7-5108-802D-94D19FABA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9494CD7-DD2D-A12C-A3BE-855DDFC1A8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37731" y="1642420"/>
            <a:ext cx="7933871" cy="3580795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1A7E3D6-81E2-BAF7-2F64-D32F509036A4}"/>
              </a:ext>
            </a:extLst>
          </p:cNvPr>
          <p:cNvSpPr txBox="1"/>
          <p:nvPr/>
        </p:nvSpPr>
        <p:spPr>
          <a:xfrm>
            <a:off x="657087" y="1128635"/>
            <a:ext cx="2743200" cy="48320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 err="1"/>
              <a:t>Antrajam</a:t>
            </a:r>
            <a:r>
              <a:rPr lang="en-US" sz="2200" dirty="0"/>
              <a:t> </a:t>
            </a:r>
            <a:r>
              <a:rPr lang="en-US" sz="2200" dirty="0" err="1"/>
              <a:t>klasteriui</a:t>
            </a:r>
            <a:r>
              <a:rPr lang="en-US" sz="2200" dirty="0"/>
              <a:t> </a:t>
            </a:r>
            <a:r>
              <a:rPr lang="en-US" sz="2200" dirty="0" err="1"/>
              <a:t>taip</a:t>
            </a:r>
            <a:r>
              <a:rPr lang="en-US" sz="2200" dirty="0"/>
              <a:t> pat </a:t>
            </a:r>
            <a:r>
              <a:rPr lang="en-US" sz="2200" dirty="0" err="1"/>
              <a:t>priklauso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ir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didesnio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populiarumo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dainos</a:t>
            </a:r>
            <a:r>
              <a:rPr lang="en-US" sz="2200" dirty="0">
                <a:cs typeface="Calibri"/>
              </a:rPr>
              <a:t>.</a:t>
            </a:r>
          </a:p>
          <a:p>
            <a:r>
              <a:rPr lang="en-US" sz="2200" dirty="0">
                <a:cs typeface="Calibri"/>
              </a:rPr>
              <a:t> ​</a:t>
            </a:r>
          </a:p>
          <a:p>
            <a:endParaRPr lang="en-US" sz="2200" dirty="0">
              <a:ea typeface="+mn-lt"/>
              <a:cs typeface="+mn-lt"/>
            </a:endParaRPr>
          </a:p>
          <a:p>
            <a:r>
              <a:rPr lang="lt" sz="2200" dirty="0">
                <a:ea typeface="+mn-lt"/>
                <a:cs typeface="+mn-lt"/>
              </a:rPr>
              <a:t>Kitos (ne tokios ryškios tendencijos): </a:t>
            </a:r>
            <a:endParaRPr lang="en-US" sz="2200">
              <a:ea typeface="+mn-lt"/>
              <a:cs typeface="+mn-lt"/>
            </a:endParaRPr>
          </a:p>
          <a:p>
            <a:endParaRPr lang="lt" sz="2200" dirty="0">
              <a:ea typeface="+mn-lt"/>
              <a:cs typeface="+mn-lt"/>
            </a:endParaRPr>
          </a:p>
          <a:p>
            <a:r>
              <a:rPr lang="lt" sz="2200" dirty="0">
                <a:ea typeface="+mn-lt"/>
                <a:cs typeface="+mn-lt"/>
              </a:rPr>
              <a:t>Antrajame klasteryje dainos vidutiniškai ilgesnės, garsesnės, labiau tinkamos šokti, greitesnio tempo.</a:t>
            </a:r>
          </a:p>
        </p:txBody>
      </p:sp>
    </p:spTree>
    <p:extLst>
      <p:ext uri="{BB962C8B-B14F-4D97-AF65-F5344CB8AC3E}">
        <p14:creationId xmlns:p14="http://schemas.microsoft.com/office/powerpoint/2010/main" val="19458487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73AFA26E-65AC-4A99-A585-5FEF09FB4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0193DBF7-534E-45F7-90BC-7094E6881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7F2979-985D-45FA-8C74-49376A30E861}"/>
              </a:ext>
            </a:extLst>
          </p:cNvPr>
          <p:cNvSpPr txBox="1"/>
          <p:nvPr/>
        </p:nvSpPr>
        <p:spPr>
          <a:xfrm>
            <a:off x="3048828" y="3244334"/>
            <a:ext cx="6097656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lt-LT" sz="3400" dirty="0"/>
              <a:t>DBSCAN metodas</a:t>
            </a:r>
            <a:endParaRPr lang="LID4096" sz="3400" dirty="0"/>
          </a:p>
        </p:txBody>
      </p:sp>
    </p:spTree>
    <p:extLst>
      <p:ext uri="{BB962C8B-B14F-4D97-AF65-F5344CB8AC3E}">
        <p14:creationId xmlns:p14="http://schemas.microsoft.com/office/powerpoint/2010/main" val="36466296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64AD51B7-6521-4C83-800F-B1EB88D51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44A52607-19C7-43F6-8955-D148E9DF7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655136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F37AD10C-7A20-4682-80DB-BE5DDD8EB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338B482C-D682-460B-A441-E18D5C6D0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B4A0BB-2CF6-4F90-B65C-37CCE1CD6BF8}"/>
              </a:ext>
            </a:extLst>
          </p:cNvPr>
          <p:cNvSpPr txBox="1"/>
          <p:nvPr/>
        </p:nvSpPr>
        <p:spPr>
          <a:xfrm>
            <a:off x="2305877" y="3244334"/>
            <a:ext cx="7513983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lt-LT" sz="3400" dirty="0"/>
              <a:t>Hierarchinio klasterizavimo metodas</a:t>
            </a:r>
            <a:endParaRPr lang="LID4096" sz="3400" dirty="0"/>
          </a:p>
        </p:txBody>
      </p:sp>
    </p:spTree>
    <p:extLst>
      <p:ext uri="{BB962C8B-B14F-4D97-AF65-F5344CB8AC3E}">
        <p14:creationId xmlns:p14="http://schemas.microsoft.com/office/powerpoint/2010/main" val="11893504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27BED4DB-6823-46A4-844C-776E69280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5F74D5A8-2C10-4DF6-99AE-97875BF34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44612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AE78D-4A18-3ABA-3B69-2E01A3430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 err="1">
                <a:latin typeface="Calibri"/>
                <a:cs typeface="Calibri"/>
              </a:rPr>
              <a:t>Naudoti</a:t>
            </a:r>
            <a:r>
              <a:rPr lang="en-US" sz="2600" dirty="0">
                <a:latin typeface="Calibri"/>
                <a:cs typeface="Calibri"/>
              </a:rPr>
              <a:t> </a:t>
            </a:r>
            <a:r>
              <a:rPr lang="en-US" sz="2600" dirty="0" err="1">
                <a:latin typeface="Calibri"/>
                <a:cs typeface="Calibri"/>
              </a:rPr>
              <a:t>duomenys</a:t>
            </a:r>
            <a:endParaRPr lang="en-US" sz="2600" dirty="0" err="1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8B333-285D-146B-ED50-9475D3443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>
                <a:ea typeface="+mn-lt"/>
                <a:cs typeface="+mn-lt"/>
              </a:rPr>
              <a:t>decade - </a:t>
            </a:r>
            <a:r>
              <a:rPr lang="en-US" sz="1800" dirty="0" err="1">
                <a:ea typeface="+mn-lt"/>
                <a:cs typeface="+mn-lt"/>
              </a:rPr>
              <a:t>dainos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sukūrimo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metų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dešimtmetis</a:t>
            </a:r>
            <a:r>
              <a:rPr lang="en-US" sz="1800" dirty="0">
                <a:ea typeface="+mn-lt"/>
                <a:cs typeface="+mn-lt"/>
              </a:rPr>
              <a:t>  (50-ieji, 80-ieji </a:t>
            </a:r>
            <a:r>
              <a:rPr lang="en-US" sz="1800" dirty="0" err="1">
                <a:ea typeface="+mn-lt"/>
                <a:cs typeface="+mn-lt"/>
              </a:rPr>
              <a:t>ar</a:t>
            </a:r>
            <a:r>
              <a:rPr lang="en-US" sz="1800" dirty="0">
                <a:ea typeface="+mn-lt"/>
                <a:cs typeface="+mn-lt"/>
              </a:rPr>
              <a:t> 2010-ieji)</a:t>
            </a:r>
            <a:endParaRPr lang="en-US" sz="1800" dirty="0">
              <a:cs typeface="Calibri" panose="020F0502020204030204"/>
            </a:endParaRPr>
          </a:p>
          <a:p>
            <a:r>
              <a:rPr lang="en-US" sz="1800" dirty="0">
                <a:ea typeface="+mn-lt"/>
                <a:cs typeface="+mn-lt"/>
              </a:rPr>
              <a:t>tempo - </a:t>
            </a:r>
            <a:r>
              <a:rPr lang="en-US" sz="1800" err="1">
                <a:ea typeface="+mn-lt"/>
                <a:cs typeface="+mn-lt"/>
              </a:rPr>
              <a:t>greitis</a:t>
            </a:r>
            <a:r>
              <a:rPr lang="en-US" sz="1800" dirty="0">
                <a:ea typeface="+mn-lt"/>
                <a:cs typeface="+mn-lt"/>
              </a:rPr>
              <a:t> </a:t>
            </a:r>
          </a:p>
          <a:p>
            <a:r>
              <a:rPr lang="en-US" sz="1800" dirty="0">
                <a:ea typeface="+mn-lt"/>
                <a:cs typeface="+mn-lt"/>
              </a:rPr>
              <a:t>energy - </a:t>
            </a:r>
            <a:r>
              <a:rPr lang="en-US" sz="1800" err="1">
                <a:ea typeface="+mn-lt"/>
                <a:cs typeface="+mn-lt"/>
              </a:rPr>
              <a:t>energiškumas</a:t>
            </a:r>
            <a:r>
              <a:rPr lang="en-US" sz="1800" dirty="0">
                <a:ea typeface="+mn-lt"/>
                <a:cs typeface="+mn-lt"/>
              </a:rPr>
              <a:t> </a:t>
            </a:r>
          </a:p>
          <a:p>
            <a:r>
              <a:rPr lang="en-US" sz="1800" dirty="0">
                <a:ea typeface="+mn-lt"/>
                <a:cs typeface="+mn-lt"/>
              </a:rPr>
              <a:t>danceability - </a:t>
            </a:r>
            <a:r>
              <a:rPr lang="en-US" sz="1800" err="1">
                <a:ea typeface="+mn-lt"/>
                <a:cs typeface="+mn-lt"/>
              </a:rPr>
              <a:t>šokamumas</a:t>
            </a:r>
            <a:r>
              <a:rPr lang="en-US" sz="1800" dirty="0">
                <a:ea typeface="+mn-lt"/>
                <a:cs typeface="+mn-lt"/>
              </a:rPr>
              <a:t> </a:t>
            </a:r>
          </a:p>
          <a:p>
            <a:r>
              <a:rPr lang="en-US" sz="1800" dirty="0">
                <a:ea typeface="+mn-lt"/>
                <a:cs typeface="+mn-lt"/>
              </a:rPr>
              <a:t>loudness – </a:t>
            </a:r>
            <a:r>
              <a:rPr lang="en-US" sz="1800" err="1">
                <a:ea typeface="+mn-lt"/>
                <a:cs typeface="+mn-lt"/>
              </a:rPr>
              <a:t>garsumas</a:t>
            </a:r>
            <a:endParaRPr lang="en-US" sz="1800">
              <a:ea typeface="+mn-lt"/>
              <a:cs typeface="+mn-lt"/>
            </a:endParaRPr>
          </a:p>
          <a:p>
            <a:r>
              <a:rPr lang="en-US" sz="1800" dirty="0">
                <a:ea typeface="+mn-lt"/>
                <a:cs typeface="+mn-lt"/>
              </a:rPr>
              <a:t>liveness - </a:t>
            </a:r>
            <a:r>
              <a:rPr lang="en-US" sz="1800" err="1">
                <a:ea typeface="+mn-lt"/>
                <a:cs typeface="+mn-lt"/>
              </a:rPr>
              <a:t>gyvumas</a:t>
            </a:r>
            <a:r>
              <a:rPr lang="en-US" sz="1800" dirty="0">
                <a:ea typeface="+mn-lt"/>
                <a:cs typeface="+mn-lt"/>
              </a:rPr>
              <a:t> </a:t>
            </a:r>
          </a:p>
          <a:p>
            <a:r>
              <a:rPr lang="en-US" sz="1800" dirty="0">
                <a:ea typeface="+mn-lt"/>
                <a:cs typeface="+mn-lt"/>
              </a:rPr>
              <a:t>valence – </a:t>
            </a:r>
            <a:r>
              <a:rPr lang="en-US" sz="1800" err="1">
                <a:ea typeface="+mn-lt"/>
                <a:cs typeface="+mn-lt"/>
              </a:rPr>
              <a:t>pozityvumas</a:t>
            </a:r>
            <a:endParaRPr lang="en-US" sz="1800">
              <a:ea typeface="+mn-lt"/>
              <a:cs typeface="+mn-lt"/>
            </a:endParaRPr>
          </a:p>
          <a:p>
            <a:r>
              <a:rPr lang="en-US" sz="1800" dirty="0">
                <a:ea typeface="+mn-lt"/>
                <a:cs typeface="+mn-lt"/>
              </a:rPr>
              <a:t>duration - </a:t>
            </a:r>
            <a:r>
              <a:rPr lang="en-US" sz="1800" err="1">
                <a:ea typeface="+mn-lt"/>
                <a:cs typeface="+mn-lt"/>
              </a:rPr>
              <a:t>trukmė</a:t>
            </a:r>
            <a:r>
              <a:rPr lang="en-US" sz="1800" dirty="0">
                <a:ea typeface="+mn-lt"/>
                <a:cs typeface="+mn-lt"/>
              </a:rPr>
              <a:t> </a:t>
            </a:r>
          </a:p>
          <a:p>
            <a:r>
              <a:rPr lang="en-US" sz="1800" err="1">
                <a:ea typeface="+mn-lt"/>
                <a:cs typeface="+mn-lt"/>
              </a:rPr>
              <a:t>acousticness</a:t>
            </a:r>
            <a:r>
              <a:rPr lang="en-US" sz="1800" dirty="0">
                <a:ea typeface="+mn-lt"/>
                <a:cs typeface="+mn-lt"/>
              </a:rPr>
              <a:t> - </a:t>
            </a:r>
            <a:r>
              <a:rPr lang="en-US" sz="1800" err="1">
                <a:ea typeface="+mn-lt"/>
                <a:cs typeface="+mn-lt"/>
              </a:rPr>
              <a:t>akustiškumas</a:t>
            </a:r>
            <a:endParaRPr lang="en-US" sz="1800">
              <a:ea typeface="+mn-lt"/>
              <a:cs typeface="+mn-lt"/>
            </a:endParaRPr>
          </a:p>
          <a:p>
            <a:r>
              <a:rPr lang="en-US" sz="1800" dirty="0" err="1">
                <a:ea typeface="+mn-lt"/>
                <a:cs typeface="+mn-lt"/>
              </a:rPr>
              <a:t>speechiness</a:t>
            </a:r>
            <a:r>
              <a:rPr lang="en-US" sz="1800" dirty="0">
                <a:ea typeface="+mn-lt"/>
                <a:cs typeface="+mn-lt"/>
              </a:rPr>
              <a:t> - </a:t>
            </a:r>
            <a:r>
              <a:rPr lang="en-US" sz="1800" dirty="0" err="1">
                <a:ea typeface="+mn-lt"/>
                <a:cs typeface="+mn-lt"/>
              </a:rPr>
              <a:t>žodžių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kiekis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dainoje</a:t>
            </a:r>
            <a:endParaRPr lang="en-US" sz="1800" dirty="0">
              <a:ea typeface="+mn-lt"/>
              <a:cs typeface="+mn-lt"/>
            </a:endParaRPr>
          </a:p>
          <a:p>
            <a:r>
              <a:rPr lang="en-US" sz="1800" dirty="0">
                <a:ea typeface="+mn-lt"/>
                <a:cs typeface="+mn-lt"/>
              </a:rPr>
              <a:t>popularity - </a:t>
            </a:r>
            <a:r>
              <a:rPr lang="en-US" sz="1800" err="1">
                <a:ea typeface="+mn-lt"/>
                <a:cs typeface="+mn-lt"/>
              </a:rPr>
              <a:t>populiarumas</a:t>
            </a:r>
            <a:endParaRPr lang="en-US" sz="180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767BA5-C711-AD99-5192-EB881198E996}"/>
              </a:ext>
            </a:extLst>
          </p:cNvPr>
          <p:cNvSpPr txBox="1"/>
          <p:nvPr/>
        </p:nvSpPr>
        <p:spPr>
          <a:xfrm>
            <a:off x="6913638" y="2873829"/>
            <a:ext cx="4460723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 err="1">
                <a:cs typeface="Calibri"/>
              </a:rPr>
              <a:t>Prieš</a:t>
            </a:r>
            <a:r>
              <a:rPr lang="en-US" sz="2200" dirty="0">
                <a:cs typeface="Calibri"/>
              </a:rPr>
              <a:t> tai </a:t>
            </a:r>
            <a:r>
              <a:rPr lang="en-US" sz="2200" dirty="0" err="1">
                <a:cs typeface="Calibri"/>
              </a:rPr>
              <a:t>su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dimensijos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mažinimo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metodais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naudotas</a:t>
            </a:r>
            <a:r>
              <a:rPr lang="en-US" sz="2200" dirty="0">
                <a:cs typeface="Calibri"/>
              </a:rPr>
              <a:t> Spotify </a:t>
            </a:r>
            <a:r>
              <a:rPr lang="en-US" sz="2200" dirty="0" err="1">
                <a:cs typeface="Calibri"/>
              </a:rPr>
              <a:t>dainų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duomenų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rinkinys</a:t>
            </a:r>
            <a:r>
              <a:rPr lang="en-US" sz="2200" dirty="0"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53299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E0A25-DA89-10C4-39AF-80DACB3B6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600" dirty="0" err="1">
                <a:latin typeface="Calibri"/>
                <a:cs typeface="Calibri"/>
              </a:rPr>
              <a:t>Išvados</a:t>
            </a:r>
            <a:endParaRPr lang="en-US" sz="2600">
              <a:latin typeface="Calibri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C48FF-E93E-E16D-55BF-B14E1FF52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2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5724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1115DCF0-0BF8-A8FB-CF65-C09790BD19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11611" y="1132304"/>
            <a:ext cx="6086777" cy="474617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23540A-522D-8D1B-A455-3553FB6E121F}"/>
              </a:ext>
            </a:extLst>
          </p:cNvPr>
          <p:cNvSpPr txBox="1"/>
          <p:nvPr/>
        </p:nvSpPr>
        <p:spPr>
          <a:xfrm>
            <a:off x="732973" y="1180495"/>
            <a:ext cx="3698723" cy="449353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 err="1">
                <a:cs typeface="Calibri"/>
              </a:rPr>
              <a:t>Požymių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matavimo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skalės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suvienodintos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standartizuojant</a:t>
            </a:r>
            <a:r>
              <a:rPr lang="en-US" sz="2200" dirty="0">
                <a:cs typeface="Calibri"/>
              </a:rPr>
              <a:t>.</a:t>
            </a:r>
          </a:p>
          <a:p>
            <a:endParaRPr lang="en-US" sz="2200" dirty="0">
              <a:cs typeface="Calibri"/>
            </a:endParaRPr>
          </a:p>
          <a:p>
            <a:r>
              <a:rPr lang="en-US" sz="2200" dirty="0" err="1"/>
              <a:t>Vizualizavimui</a:t>
            </a:r>
            <a:r>
              <a:rPr lang="en-US" sz="2200" dirty="0"/>
              <a:t> </a:t>
            </a:r>
            <a:r>
              <a:rPr lang="en-US" sz="2200" dirty="0" err="1"/>
              <a:t>dimensija</a:t>
            </a:r>
            <a:r>
              <a:rPr lang="en-US" sz="2200" dirty="0"/>
              <a:t> </a:t>
            </a:r>
          </a:p>
          <a:p>
            <a:r>
              <a:rPr lang="en-US" sz="2200" dirty="0" err="1"/>
              <a:t>sumažinta</a:t>
            </a:r>
            <a:r>
              <a:rPr lang="en-US" sz="2200" dirty="0"/>
              <a:t> </a:t>
            </a:r>
            <a:r>
              <a:rPr lang="en-US" sz="2200" dirty="0" err="1"/>
              <a:t>iki</a:t>
            </a:r>
            <a:r>
              <a:rPr lang="en-US" sz="2200" dirty="0"/>
              <a:t> k=2 </a:t>
            </a:r>
            <a:r>
              <a:rPr lang="en-US" sz="2200" dirty="0" err="1"/>
              <a:t>naudojantis</a:t>
            </a:r>
            <a:r>
              <a:rPr lang="en-US" sz="2200" dirty="0"/>
              <a:t> PCA </a:t>
            </a:r>
            <a:r>
              <a:rPr lang="en-US" sz="2200" dirty="0" err="1"/>
              <a:t>metodu</a:t>
            </a:r>
            <a:r>
              <a:rPr lang="en-US" sz="2200" dirty="0"/>
              <a:t>.</a:t>
            </a:r>
            <a:endParaRPr lang="en-US" sz="2200" dirty="0">
              <a:cs typeface="Calibri"/>
            </a:endParaRPr>
          </a:p>
          <a:p>
            <a:endParaRPr lang="en-US" sz="2200" dirty="0">
              <a:cs typeface="Calibri"/>
            </a:endParaRPr>
          </a:p>
          <a:p>
            <a:r>
              <a:rPr lang="en-US" sz="2200" dirty="0" err="1">
                <a:cs typeface="Calibri"/>
              </a:rPr>
              <a:t>Klasterizuota</a:t>
            </a:r>
            <a:r>
              <a:rPr lang="en-US" sz="2200" dirty="0">
                <a:cs typeface="Calibri"/>
              </a:rPr>
              <a:t> k-means </a:t>
            </a:r>
            <a:r>
              <a:rPr lang="en-US" sz="2200" dirty="0" err="1">
                <a:cs typeface="Calibri"/>
              </a:rPr>
              <a:t>metodu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naudojant</a:t>
            </a:r>
            <a:r>
              <a:rPr lang="en-US" sz="2200" dirty="0">
                <a:cs typeface="Calibri"/>
              </a:rPr>
              <a:t> </a:t>
            </a:r>
            <a:r>
              <a:rPr lang="en-US" sz="2200" dirty="0" err="1">
                <a:cs typeface="Calibri"/>
              </a:rPr>
              <a:t>originalios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dimensijos</a:t>
            </a:r>
            <a:r>
              <a:rPr lang="en-US" sz="2200" dirty="0">
                <a:cs typeface="Calibri"/>
              </a:rPr>
              <a:t> (k=10) </a:t>
            </a:r>
            <a:r>
              <a:rPr lang="en-US" sz="2200" dirty="0" err="1">
                <a:cs typeface="Calibri"/>
              </a:rPr>
              <a:t>ir</a:t>
            </a:r>
            <a:r>
              <a:rPr lang="en-US" sz="2200" dirty="0">
                <a:cs typeface="Calibri"/>
              </a:rPr>
              <a:t> PCA </a:t>
            </a:r>
            <a:r>
              <a:rPr lang="en-US" sz="2200" dirty="0" err="1">
                <a:cs typeface="Calibri"/>
              </a:rPr>
              <a:t>metodu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sumažintos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dimensijos</a:t>
            </a:r>
            <a:r>
              <a:rPr lang="en-US" sz="2200" dirty="0">
                <a:cs typeface="Calibri"/>
              </a:rPr>
              <a:t> (k=2) </a:t>
            </a:r>
            <a:r>
              <a:rPr lang="en-US" sz="2200" dirty="0" err="1">
                <a:cs typeface="Calibri"/>
              </a:rPr>
              <a:t>duomenis</a:t>
            </a:r>
            <a:r>
              <a:rPr lang="en-US" sz="2200" dirty="0"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05188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97ED8C1B-9286-4544-B131-C3B236638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FBD7DDC3-141F-4684-A4D7-A14A3AD76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81130"/>
            <a:ext cx="10515600" cy="69573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lt-LT" sz="3400" dirty="0"/>
              <a:t>k-vidurkių (k-</a:t>
            </a:r>
            <a:r>
              <a:rPr lang="lt-LT" sz="3400" dirty="0" err="1"/>
              <a:t>means</a:t>
            </a:r>
            <a:r>
              <a:rPr lang="lt-LT" sz="3400" dirty="0"/>
              <a:t>) metodas</a:t>
            </a:r>
            <a:endParaRPr lang="LID4096" sz="3400" dirty="0"/>
          </a:p>
        </p:txBody>
      </p:sp>
    </p:spTree>
    <p:extLst>
      <p:ext uri="{BB962C8B-B14F-4D97-AF65-F5344CB8AC3E}">
        <p14:creationId xmlns:p14="http://schemas.microsoft.com/office/powerpoint/2010/main" val="2917203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32611-0AC8-2214-BAA7-DAE24E82A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 err="1">
                <a:latin typeface="Calibri"/>
                <a:cs typeface="Calibri Light"/>
              </a:rPr>
              <a:t>Alkūnės</a:t>
            </a:r>
            <a:r>
              <a:rPr lang="en-US" sz="2600" dirty="0">
                <a:latin typeface="Calibri"/>
                <a:cs typeface="Calibri Light"/>
              </a:rPr>
              <a:t> </a:t>
            </a:r>
            <a:r>
              <a:rPr lang="en-US" sz="2600" dirty="0" err="1">
                <a:latin typeface="Calibri"/>
                <a:cs typeface="Calibri Light"/>
              </a:rPr>
              <a:t>metodas</a:t>
            </a:r>
            <a:endParaRPr lang="en-US" sz="2600">
              <a:latin typeface="Calibri"/>
              <a:cs typeface="Calibri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7F2E21D-53CC-7A11-3BD7-068088694D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3010" y="1720511"/>
            <a:ext cx="5447695" cy="3569758"/>
          </a:xfr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EA6EC011-8153-4CBC-EF3D-E16B7EEA45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2305" y="1625491"/>
            <a:ext cx="5815389" cy="3885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150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385FE-0896-67D4-5D1F-ED83BA00B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BE60F-89E9-6BB4-78A0-138EB0172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lt" sz="2200" dirty="0" err="1">
                <a:ea typeface="+mn-lt"/>
                <a:cs typeface="+mn-lt"/>
              </a:rPr>
              <a:t>Euklidinių</a:t>
            </a:r>
            <a:r>
              <a:rPr lang="lt" sz="2200" dirty="0">
                <a:ea typeface="+mn-lt"/>
                <a:cs typeface="+mn-lt"/>
              </a:rPr>
              <a:t> atstumų nuo klasterio vidurkio taško kvadratų sumos (</a:t>
            </a:r>
            <a:r>
              <a:rPr lang="lt" sz="2200" dirty="0" err="1">
                <a:ea typeface="+mn-lt"/>
                <a:cs typeface="+mn-lt"/>
              </a:rPr>
              <a:t>within</a:t>
            </a:r>
            <a:r>
              <a:rPr lang="lt" sz="2200" dirty="0">
                <a:ea typeface="+mn-lt"/>
                <a:cs typeface="+mn-lt"/>
              </a:rPr>
              <a:t> </a:t>
            </a:r>
            <a:r>
              <a:rPr lang="lt" sz="2200" dirty="0" err="1">
                <a:ea typeface="+mn-lt"/>
                <a:cs typeface="+mn-lt"/>
              </a:rPr>
              <a:t>cluster</a:t>
            </a:r>
            <a:r>
              <a:rPr lang="lt" sz="2200" dirty="0">
                <a:ea typeface="+mn-lt"/>
                <a:cs typeface="+mn-lt"/>
              </a:rPr>
              <a:t> </a:t>
            </a:r>
            <a:r>
              <a:rPr lang="lt" sz="2200" dirty="0" err="1">
                <a:ea typeface="+mn-lt"/>
                <a:cs typeface="+mn-lt"/>
              </a:rPr>
              <a:t>sum</a:t>
            </a:r>
            <a:r>
              <a:rPr lang="lt" sz="2200" dirty="0">
                <a:ea typeface="+mn-lt"/>
                <a:cs typeface="+mn-lt"/>
              </a:rPr>
              <a:t> </a:t>
            </a:r>
            <a:r>
              <a:rPr lang="lt" sz="2200" dirty="0" err="1">
                <a:ea typeface="+mn-lt"/>
                <a:cs typeface="+mn-lt"/>
              </a:rPr>
              <a:t>of</a:t>
            </a:r>
            <a:r>
              <a:rPr lang="lt" sz="2200" dirty="0">
                <a:ea typeface="+mn-lt"/>
                <a:cs typeface="+mn-lt"/>
              </a:rPr>
              <a:t> </a:t>
            </a:r>
            <a:r>
              <a:rPr lang="lt" sz="2200" dirty="0" err="1">
                <a:ea typeface="+mn-lt"/>
                <a:cs typeface="+mn-lt"/>
              </a:rPr>
              <a:t>squares</a:t>
            </a:r>
            <a:r>
              <a:rPr lang="lt" sz="2200" dirty="0">
                <a:ea typeface="+mn-lt"/>
                <a:cs typeface="+mn-lt"/>
              </a:rPr>
              <a:t>, </a:t>
            </a:r>
            <a:r>
              <a:rPr lang="lt" sz="2200" dirty="0" err="1">
                <a:ea typeface="+mn-lt"/>
                <a:cs typeface="+mn-lt"/>
              </a:rPr>
              <a:t>scikit-learn</a:t>
            </a:r>
            <a:r>
              <a:rPr lang="lt" sz="2200" dirty="0">
                <a:ea typeface="+mn-lt"/>
                <a:cs typeface="+mn-lt"/>
              </a:rPr>
              <a:t> vadinama "</a:t>
            </a:r>
            <a:r>
              <a:rPr lang="lt" sz="2200" dirty="0" err="1">
                <a:ea typeface="+mn-lt"/>
                <a:cs typeface="+mn-lt"/>
              </a:rPr>
              <a:t>distortion</a:t>
            </a:r>
            <a:r>
              <a:rPr lang="lt" sz="2200" dirty="0">
                <a:ea typeface="+mn-lt"/>
                <a:cs typeface="+mn-lt"/>
              </a:rPr>
              <a:t>") alkūnės grafike nėra </a:t>
            </a:r>
            <a:r>
              <a:rPr lang="lt" sz="2200" dirty="0" err="1">
                <a:ea typeface="+mn-lt"/>
                <a:cs typeface="+mn-lt"/>
              </a:rPr>
              <a:t>aiškkių</a:t>
            </a:r>
            <a:r>
              <a:rPr lang="lt" sz="2200" dirty="0">
                <a:ea typeface="+mn-lt"/>
                <a:cs typeface="+mn-lt"/>
              </a:rPr>
              <a:t> linkio taškų.</a:t>
            </a:r>
            <a:endParaRPr lang="en-US" sz="2200">
              <a:ea typeface="+mn-lt"/>
              <a:cs typeface="+mn-lt"/>
            </a:endParaRPr>
          </a:p>
          <a:p>
            <a:endParaRPr lang="lt" sz="2200" dirty="0">
              <a:ea typeface="+mn-lt"/>
              <a:cs typeface="+mn-lt"/>
            </a:endParaRPr>
          </a:p>
          <a:p>
            <a:r>
              <a:rPr lang="lt" sz="2200" dirty="0">
                <a:ea typeface="+mn-lt"/>
                <a:cs typeface="+mn-lt"/>
              </a:rPr>
              <a:t>Vienas galimas variantas yra imti k=5.</a:t>
            </a:r>
          </a:p>
          <a:p>
            <a:endParaRPr lang="lt" sz="2200" dirty="0">
              <a:ea typeface="+mn-lt"/>
              <a:cs typeface="+mn-lt"/>
            </a:endParaRPr>
          </a:p>
          <a:p>
            <a:endParaRPr lang="lt" sz="22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15111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5B1B3-AE4A-F979-1557-7E41C1D1E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>
                <a:latin typeface="Calibri"/>
                <a:cs typeface="Calibri Light"/>
              </a:rPr>
              <a:t>Gauti </a:t>
            </a:r>
            <a:r>
              <a:rPr lang="en-US" sz="2600" dirty="0" err="1">
                <a:latin typeface="Calibri"/>
                <a:cs typeface="Calibri Light"/>
              </a:rPr>
              <a:t>klasteriai</a:t>
            </a:r>
            <a:endParaRPr lang="en-US" sz="2600">
              <a:latin typeface="Calibri"/>
              <a:cs typeface="Calibri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1C9B64D-2108-6CB7-514B-9A926120C1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5979" y="1652399"/>
            <a:ext cx="11327946" cy="4371219"/>
          </a:xfrm>
        </p:spPr>
      </p:pic>
    </p:spTree>
    <p:extLst>
      <p:ext uri="{BB962C8B-B14F-4D97-AF65-F5344CB8AC3E}">
        <p14:creationId xmlns:p14="http://schemas.microsoft.com/office/powerpoint/2010/main" val="2221359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68444-2EB6-AB8B-DB75-585DD17DE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93589-5E51-AFBD-AAB2-22EE5AC80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>
                <a:cs typeface="Calibri"/>
              </a:rPr>
              <a:t>Gauti </a:t>
            </a:r>
            <a:r>
              <a:rPr lang="en-US" sz="2200" dirty="0" err="1">
                <a:cs typeface="Calibri"/>
              </a:rPr>
              <a:t>klasteriai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nestabilūs</a:t>
            </a:r>
            <a:r>
              <a:rPr lang="en-US" sz="2200" dirty="0">
                <a:cs typeface="Calibri"/>
              </a:rPr>
              <a:t> - </a:t>
            </a:r>
            <a:r>
              <a:rPr lang="en-US" sz="2200" dirty="0" err="1">
                <a:cs typeface="Calibri"/>
              </a:rPr>
              <a:t>rezultatai</a:t>
            </a:r>
            <a:r>
              <a:rPr lang="en-US" sz="2200" dirty="0">
                <a:cs typeface="Calibri"/>
              </a:rPr>
              <a:t> (</a:t>
            </a:r>
            <a:r>
              <a:rPr lang="en-US" sz="2200" dirty="0" err="1">
                <a:cs typeface="Calibri"/>
              </a:rPr>
              <a:t>dainai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priskirtas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klasteris</a:t>
            </a:r>
            <a:r>
              <a:rPr lang="en-US" sz="2200" dirty="0">
                <a:cs typeface="Calibri"/>
              </a:rPr>
              <a:t>) </a:t>
            </a:r>
            <a:r>
              <a:rPr lang="en-US" sz="2200" dirty="0" err="1">
                <a:cs typeface="Calibri"/>
              </a:rPr>
              <a:t>skiriasi</a:t>
            </a:r>
            <a:r>
              <a:rPr lang="en-US" sz="2200" dirty="0">
                <a:cs typeface="Calibri"/>
              </a:rPr>
              <a:t> </a:t>
            </a:r>
            <a:r>
              <a:rPr lang="en-US" sz="2200" dirty="0" err="1">
                <a:cs typeface="Calibri"/>
              </a:rPr>
              <a:t>prieš</a:t>
            </a:r>
            <a:r>
              <a:rPr lang="en-US" sz="2200" dirty="0">
                <a:cs typeface="Calibri"/>
              </a:rPr>
              <a:t> tai </a:t>
            </a:r>
            <a:r>
              <a:rPr lang="en-US" sz="2200" dirty="0" err="1">
                <a:cs typeface="Calibri"/>
              </a:rPr>
              <a:t>sumažinus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duomenų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dimensiją</a:t>
            </a:r>
            <a:r>
              <a:rPr lang="en-US" sz="2200" dirty="0">
                <a:cs typeface="Calibri"/>
              </a:rPr>
              <a:t>.</a:t>
            </a:r>
          </a:p>
          <a:p>
            <a:endParaRPr lang="en-US" sz="2200" dirty="0">
              <a:cs typeface="Calibri"/>
            </a:endParaRPr>
          </a:p>
          <a:p>
            <a:r>
              <a:rPr lang="en-US" sz="2200" dirty="0" err="1">
                <a:cs typeface="Calibri"/>
              </a:rPr>
              <a:t>Sprendimas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yra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parinkti</a:t>
            </a:r>
            <a:r>
              <a:rPr lang="en-US" sz="2200" dirty="0">
                <a:cs typeface="Calibri"/>
              </a:rPr>
              <a:t> </a:t>
            </a:r>
            <a:r>
              <a:rPr lang="en-US" sz="2200" dirty="0" err="1">
                <a:cs typeface="Calibri"/>
              </a:rPr>
              <a:t>kitą</a:t>
            </a:r>
            <a:r>
              <a:rPr lang="en-US" sz="2200" dirty="0">
                <a:cs typeface="Calibri"/>
              </a:rPr>
              <a:t> </a:t>
            </a:r>
            <a:r>
              <a:rPr lang="en-US" sz="2200" dirty="0" err="1">
                <a:cs typeface="Calibri"/>
              </a:rPr>
              <a:t>klasterių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skaičių</a:t>
            </a:r>
            <a:r>
              <a:rPr lang="en-US" sz="2200" dirty="0"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64711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7E737-42F5-7EF3-1F0B-3624637B8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 err="1">
                <a:latin typeface="Calibri"/>
                <a:cs typeface="Calibri Light"/>
              </a:rPr>
              <a:t>Silueto</a:t>
            </a:r>
            <a:r>
              <a:rPr lang="en-US" sz="2600" dirty="0">
                <a:latin typeface="Calibri"/>
                <a:cs typeface="Calibri Light"/>
              </a:rPr>
              <a:t> </a:t>
            </a:r>
            <a:r>
              <a:rPr lang="en-US" sz="2600" dirty="0" err="1">
                <a:latin typeface="Calibri"/>
                <a:cs typeface="Calibri Light"/>
              </a:rPr>
              <a:t>metodas</a:t>
            </a:r>
            <a:endParaRPr lang="en-US" sz="2600">
              <a:latin typeface="Calibri"/>
              <a:cs typeface="Calibri Light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46543AF-55B6-9F79-5752-97BAFEAA93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9321" y="1962415"/>
            <a:ext cx="4772025" cy="3400425"/>
          </a:xfr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9B1FC7FC-A5A7-260F-EBD9-86C93379CC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1924" y="1797961"/>
            <a:ext cx="5440438" cy="383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558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349</Words>
  <Application>Microsoft Office PowerPoint</Application>
  <PresentationFormat>Plačiaekranė</PresentationFormat>
  <Paragraphs>58</Paragraphs>
  <Slides>20</Slides>
  <Notes>0</Notes>
  <HiddenSlides>0</HiddenSlides>
  <MMClips>0</MMClips>
  <ScaleCrop>false</ScaleCrop>
  <HeadingPairs>
    <vt:vector size="6" baseType="variant">
      <vt:variant>
        <vt:lpstr>Naudojami šriftai</vt:lpstr>
      </vt:variant>
      <vt:variant>
        <vt:i4>4</vt:i4>
      </vt:variant>
      <vt:variant>
        <vt:lpstr>Tema</vt:lpstr>
      </vt:variant>
      <vt:variant>
        <vt:i4>1</vt:i4>
      </vt:variant>
      <vt:variant>
        <vt:lpstr>Skaidrių pavadinimai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Office tema</vt:lpstr>
      <vt:lpstr>Dimensijos mažinimas klasterizavime</vt:lpstr>
      <vt:lpstr>Naudoti duomenys</vt:lpstr>
      <vt:lpstr>„PowerPoint“ pateiktis</vt:lpstr>
      <vt:lpstr>„PowerPoint“ pateiktis</vt:lpstr>
      <vt:lpstr>Alkūnės metodas</vt:lpstr>
      <vt:lpstr>„PowerPoint“ pateiktis</vt:lpstr>
      <vt:lpstr>Gauti klasteriai</vt:lpstr>
      <vt:lpstr>„PowerPoint“ pateiktis</vt:lpstr>
      <vt:lpstr>Silueto metodas</vt:lpstr>
      <vt:lpstr>„PowerPoint“ pateiktis</vt:lpstr>
      <vt:lpstr>Gauti klasteriai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Išvados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Dovydas Martinkus</cp:lastModifiedBy>
  <cp:revision>296</cp:revision>
  <dcterms:created xsi:type="dcterms:W3CDTF">2022-04-21T15:06:05Z</dcterms:created>
  <dcterms:modified xsi:type="dcterms:W3CDTF">2022-04-26T09:39:26Z</dcterms:modified>
</cp:coreProperties>
</file>