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4"/>
    <p:restoredTop sz="95853"/>
  </p:normalViewPr>
  <p:slideViewPr>
    <p:cSldViewPr snapToGrid="0" snapToObjects="1">
      <p:cViewPr varScale="1">
        <p:scale>
          <a:sx n="114" d="100"/>
          <a:sy n="114" d="100"/>
        </p:scale>
        <p:origin x="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8/4/20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8/4/20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30A1-C81C-7A43-BD1D-37DAF7B1C66D}"/>
              </a:ext>
            </a:extLst>
          </p:cNvPr>
          <p:cNvSpPr>
            <a:spLocks noGrp="1"/>
          </p:cNvSpPr>
          <p:nvPr>
            <p:ph type="ctrTitle"/>
          </p:nvPr>
        </p:nvSpPr>
        <p:spPr/>
        <p:txBody>
          <a:bodyPr>
            <a:normAutofit fontScale="90000"/>
          </a:bodyPr>
          <a:lstStyle/>
          <a:p>
            <a:r>
              <a:rPr lang="en-US" dirty="0"/>
              <a:t>Houston Real Estate Investment Analysis</a:t>
            </a:r>
            <a:br>
              <a:rPr lang="en-US" dirty="0"/>
            </a:br>
            <a:endParaRPr lang="en-US" dirty="0"/>
          </a:p>
        </p:txBody>
      </p:sp>
      <p:sp>
        <p:nvSpPr>
          <p:cNvPr id="3" name="Subtitle 2">
            <a:extLst>
              <a:ext uri="{FF2B5EF4-FFF2-40B4-BE49-F238E27FC236}">
                <a16:creationId xmlns:a16="http://schemas.microsoft.com/office/drawing/2014/main" id="{258FED6E-CAE2-4A49-B16A-7DEC624CDB54}"/>
              </a:ext>
            </a:extLst>
          </p:cNvPr>
          <p:cNvSpPr>
            <a:spLocks noGrp="1"/>
          </p:cNvSpPr>
          <p:nvPr>
            <p:ph type="subTitle" idx="1"/>
          </p:nvPr>
        </p:nvSpPr>
        <p:spPr/>
        <p:txBody>
          <a:bodyPr/>
          <a:lstStyle/>
          <a:p>
            <a:r>
              <a:rPr lang="en-US" dirty="0"/>
              <a:t>Contributors: Jack Thomeer, Vu Do, Dan Smith, Dennis Perry and Mark Ferrer</a:t>
            </a:r>
          </a:p>
          <a:p>
            <a:endParaRPr lang="en-US" dirty="0"/>
          </a:p>
        </p:txBody>
      </p:sp>
    </p:spTree>
    <p:extLst>
      <p:ext uri="{BB962C8B-B14F-4D97-AF65-F5344CB8AC3E}">
        <p14:creationId xmlns:p14="http://schemas.microsoft.com/office/powerpoint/2010/main" val="122428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F33D-3562-B645-A090-3C14D128A527}"/>
              </a:ext>
            </a:extLst>
          </p:cNvPr>
          <p:cNvSpPr>
            <a:spLocks noGrp="1"/>
          </p:cNvSpPr>
          <p:nvPr>
            <p:ph type="title"/>
          </p:nvPr>
        </p:nvSpPr>
        <p:spPr/>
        <p:txBody>
          <a:bodyPr/>
          <a:lstStyle/>
          <a:p>
            <a:r>
              <a:rPr lang="en-US" dirty="0"/>
              <a:t>Objectives and KPI</a:t>
            </a:r>
          </a:p>
        </p:txBody>
      </p:sp>
      <p:sp>
        <p:nvSpPr>
          <p:cNvPr id="3" name="Content Placeholder 2">
            <a:extLst>
              <a:ext uri="{FF2B5EF4-FFF2-40B4-BE49-F238E27FC236}">
                <a16:creationId xmlns:a16="http://schemas.microsoft.com/office/drawing/2014/main" id="{2E3279F5-A716-EF4B-A278-2A2CF54A0AE0}"/>
              </a:ext>
            </a:extLst>
          </p:cNvPr>
          <p:cNvSpPr>
            <a:spLocks noGrp="1"/>
          </p:cNvSpPr>
          <p:nvPr>
            <p:ph idx="1"/>
          </p:nvPr>
        </p:nvSpPr>
        <p:spPr/>
        <p:txBody>
          <a:bodyPr>
            <a:normAutofit fontScale="62500" lnSpcReduction="20000"/>
          </a:bodyPr>
          <a:lstStyle/>
          <a:p>
            <a:r>
              <a:rPr lang="en-US" dirty="0"/>
              <a:t>Overall Objective:</a:t>
            </a:r>
          </a:p>
          <a:p>
            <a:pPr lvl="1"/>
            <a:r>
              <a:rPr lang="en-US" dirty="0"/>
              <a:t>Identify investment targets in the Houston area based on zip code. Key factors taken into consideration include: number of permits in the area, home sale price, number of active listings, pending ratio, new listings, mortgage tax data, income tax data, real estate tax data, charity tax data, etc. </a:t>
            </a:r>
          </a:p>
          <a:p>
            <a:pPr lvl="1"/>
            <a:r>
              <a:rPr lang="en-US" dirty="0"/>
              <a:t>What areas have highest increase of price/</a:t>
            </a:r>
            <a:r>
              <a:rPr lang="en-US" dirty="0" err="1"/>
              <a:t>sqft</a:t>
            </a:r>
            <a:endParaRPr lang="en-US" dirty="0"/>
          </a:p>
          <a:p>
            <a:pPr lvl="1"/>
            <a:r>
              <a:rPr lang="en-US" dirty="0"/>
              <a:t>What factors correlate to highest price/</a:t>
            </a:r>
            <a:r>
              <a:rPr lang="en-US" dirty="0" err="1"/>
              <a:t>sqft</a:t>
            </a:r>
            <a:r>
              <a:rPr lang="en-US" dirty="0"/>
              <a:t> increase</a:t>
            </a:r>
          </a:p>
          <a:p>
            <a:pPr lvl="1"/>
            <a:r>
              <a:rPr lang="en-US" dirty="0"/>
              <a:t>Based on these correlating factors, which areas are good to invest in?</a:t>
            </a:r>
          </a:p>
          <a:p>
            <a:r>
              <a:rPr lang="en-US" dirty="0"/>
              <a:t>KPIs:</a:t>
            </a:r>
          </a:p>
          <a:p>
            <a:pPr lvl="1"/>
            <a:r>
              <a:rPr lang="en-US" dirty="0"/>
              <a:t>Cumulative Returns based on listing price per </a:t>
            </a:r>
            <a:r>
              <a:rPr lang="en-US" dirty="0" err="1"/>
              <a:t>sqft</a:t>
            </a:r>
            <a:endParaRPr lang="en-US" dirty="0"/>
          </a:p>
          <a:p>
            <a:pPr lvl="1"/>
            <a:r>
              <a:rPr lang="en-US" dirty="0"/>
              <a:t>Correlation of different data points</a:t>
            </a:r>
          </a:p>
          <a:p>
            <a:pPr lvl="1"/>
            <a:r>
              <a:rPr lang="en-US" dirty="0"/>
              <a:t>Predicted ROI</a:t>
            </a:r>
          </a:p>
          <a:p>
            <a:r>
              <a:rPr lang="en-US" dirty="0"/>
              <a:t>Assumptions</a:t>
            </a:r>
          </a:p>
          <a:p>
            <a:pPr lvl="1"/>
            <a:r>
              <a:rPr lang="en-US" dirty="0"/>
              <a:t>We would find strong correlations with the given datasets that we ingested</a:t>
            </a:r>
          </a:p>
          <a:p>
            <a:pPr lvl="1"/>
            <a:r>
              <a:rPr lang="en-US" dirty="0"/>
              <a:t>Houses sold for listing price (best data source we could find)</a:t>
            </a:r>
          </a:p>
          <a:p>
            <a:endParaRPr lang="en-US" dirty="0"/>
          </a:p>
          <a:p>
            <a:endParaRPr lang="en-US" dirty="0"/>
          </a:p>
          <a:p>
            <a:endParaRPr lang="en-US" dirty="0"/>
          </a:p>
        </p:txBody>
      </p:sp>
    </p:spTree>
    <p:extLst>
      <p:ext uri="{BB962C8B-B14F-4D97-AF65-F5344CB8AC3E}">
        <p14:creationId xmlns:p14="http://schemas.microsoft.com/office/powerpoint/2010/main" val="277552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249E-0C36-1843-8D85-A6FBFB4BEB6E}"/>
              </a:ext>
            </a:extLst>
          </p:cNvPr>
          <p:cNvSpPr>
            <a:spLocks noGrp="1"/>
          </p:cNvSpPr>
          <p:nvPr>
            <p:ph type="title"/>
          </p:nvPr>
        </p:nvSpPr>
        <p:spPr/>
        <p:txBody>
          <a:bodyPr/>
          <a:lstStyle/>
          <a:p>
            <a:r>
              <a:rPr lang="en-US" dirty="0"/>
              <a:t>Data Considerations</a:t>
            </a:r>
          </a:p>
        </p:txBody>
      </p:sp>
      <p:sp>
        <p:nvSpPr>
          <p:cNvPr id="3" name="Content Placeholder 2">
            <a:extLst>
              <a:ext uri="{FF2B5EF4-FFF2-40B4-BE49-F238E27FC236}">
                <a16:creationId xmlns:a16="http://schemas.microsoft.com/office/drawing/2014/main" id="{7FC71AE4-8DD5-8A46-8518-7FFD482F5A9F}"/>
              </a:ext>
            </a:extLst>
          </p:cNvPr>
          <p:cNvSpPr>
            <a:spLocks noGrp="1"/>
          </p:cNvSpPr>
          <p:nvPr>
            <p:ph sz="half" idx="1"/>
          </p:nvPr>
        </p:nvSpPr>
        <p:spPr/>
        <p:txBody>
          <a:bodyPr>
            <a:normAutofit/>
          </a:bodyPr>
          <a:lstStyle/>
          <a:p>
            <a:r>
              <a:rPr lang="en-US" sz="2400" dirty="0"/>
              <a:t>Data We Wanted To Utilize</a:t>
            </a:r>
          </a:p>
          <a:p>
            <a:pPr lvl="1"/>
            <a:r>
              <a:rPr lang="en-US" sz="2000" dirty="0"/>
              <a:t>Types of Permit Data</a:t>
            </a:r>
          </a:p>
          <a:p>
            <a:pPr lvl="1"/>
            <a:r>
              <a:rPr lang="en-US" sz="2000" dirty="0"/>
              <a:t>Crime Data</a:t>
            </a:r>
          </a:p>
          <a:p>
            <a:pPr lvl="1"/>
            <a:r>
              <a:rPr lang="en-US" sz="2000" dirty="0"/>
              <a:t>School Report Scores</a:t>
            </a:r>
          </a:p>
          <a:p>
            <a:pPr lvl="1"/>
            <a:r>
              <a:rPr lang="en-US" sz="2000" dirty="0"/>
              <a:t> Amount of Stray Animals</a:t>
            </a:r>
          </a:p>
          <a:p>
            <a:pPr lvl="1"/>
            <a:endParaRPr lang="en-US" sz="2000" dirty="0"/>
          </a:p>
          <a:p>
            <a:pPr lvl="1"/>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3BA5325E-8670-4B96-834F-3F41BA52D175}"/>
              </a:ext>
            </a:extLst>
          </p:cNvPr>
          <p:cNvSpPr>
            <a:spLocks noGrp="1"/>
          </p:cNvSpPr>
          <p:nvPr>
            <p:ph sz="half" idx="2"/>
          </p:nvPr>
        </p:nvSpPr>
        <p:spPr/>
        <p:txBody>
          <a:bodyPr>
            <a:normAutofit/>
          </a:bodyPr>
          <a:lstStyle/>
          <a:p>
            <a:r>
              <a:rPr lang="en-US" sz="2400" dirty="0"/>
              <a:t>Data We Did Utilize</a:t>
            </a:r>
          </a:p>
          <a:p>
            <a:pPr lvl="1"/>
            <a:r>
              <a:rPr lang="en-US" sz="2000" dirty="0"/>
              <a:t>Realtor.com Listing Data</a:t>
            </a:r>
          </a:p>
          <a:p>
            <a:pPr lvl="1"/>
            <a:r>
              <a:rPr lang="en-US" sz="2000" dirty="0"/>
              <a:t>Permit Data From City of Houston</a:t>
            </a:r>
          </a:p>
          <a:p>
            <a:pPr lvl="1"/>
            <a:r>
              <a:rPr lang="en-US" sz="2000" dirty="0"/>
              <a:t>Tax Data From IRS</a:t>
            </a:r>
          </a:p>
          <a:p>
            <a:pPr lvl="1"/>
            <a:r>
              <a:rPr lang="en-US" sz="2000" dirty="0"/>
              <a:t>Zip Code Radius API</a:t>
            </a:r>
          </a:p>
          <a:p>
            <a:endParaRPr lang="en-US" dirty="0"/>
          </a:p>
        </p:txBody>
      </p:sp>
    </p:spTree>
    <p:extLst>
      <p:ext uri="{BB962C8B-B14F-4D97-AF65-F5344CB8AC3E}">
        <p14:creationId xmlns:p14="http://schemas.microsoft.com/office/powerpoint/2010/main" val="266565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BD86-7BDD-1D42-BB93-8017A1166B32}"/>
              </a:ext>
            </a:extLst>
          </p:cNvPr>
          <p:cNvSpPr>
            <a:spLocks noGrp="1"/>
          </p:cNvSpPr>
          <p:nvPr>
            <p:ph type="title"/>
          </p:nvPr>
        </p:nvSpPr>
        <p:spPr/>
        <p:txBody>
          <a:bodyPr/>
          <a:lstStyle/>
          <a:p>
            <a:r>
              <a:rPr lang="en-US" dirty="0"/>
              <a:t>Data Ingestion</a:t>
            </a:r>
          </a:p>
        </p:txBody>
      </p:sp>
      <p:sp>
        <p:nvSpPr>
          <p:cNvPr id="3" name="Content Placeholder 2">
            <a:extLst>
              <a:ext uri="{FF2B5EF4-FFF2-40B4-BE49-F238E27FC236}">
                <a16:creationId xmlns:a16="http://schemas.microsoft.com/office/drawing/2014/main" id="{FB2A52E1-7C15-2F49-A3CA-79DE06CA59CD}"/>
              </a:ext>
            </a:extLst>
          </p:cNvPr>
          <p:cNvSpPr>
            <a:spLocks noGrp="1"/>
          </p:cNvSpPr>
          <p:nvPr>
            <p:ph idx="1"/>
          </p:nvPr>
        </p:nvSpPr>
        <p:spPr/>
        <p:txBody>
          <a:bodyPr>
            <a:normAutofit/>
          </a:bodyPr>
          <a:lstStyle/>
          <a:p>
            <a:r>
              <a:rPr lang="en-US" dirty="0"/>
              <a:t>Data Cleansing</a:t>
            </a:r>
          </a:p>
          <a:p>
            <a:pPr lvl="1"/>
            <a:r>
              <a:rPr lang="en-US" dirty="0"/>
              <a:t>Cleaning all data into usable pivot tables based on zip code</a:t>
            </a:r>
          </a:p>
          <a:p>
            <a:pPr lvl="1"/>
            <a:r>
              <a:rPr lang="en-US" dirty="0"/>
              <a:t>Getting data into format useable for analysis and visualizations (re-configuring columns, re-setting indexes, transposing data sets)</a:t>
            </a:r>
          </a:p>
          <a:p>
            <a:r>
              <a:rPr lang="en-US" dirty="0"/>
              <a:t>Blockers: </a:t>
            </a:r>
          </a:p>
          <a:p>
            <a:pPr lvl="1"/>
            <a:r>
              <a:rPr lang="en-US" dirty="0"/>
              <a:t>Finding sufficient data to perform a detailed analysis (schooling data, crime data, census data). </a:t>
            </a:r>
          </a:p>
          <a:p>
            <a:pPr lvl="1"/>
            <a:r>
              <a:rPr lang="en-US" dirty="0"/>
              <a:t>Finding data in same sample frequency and time range. </a:t>
            </a:r>
          </a:p>
          <a:p>
            <a:pPr lvl="1"/>
            <a:r>
              <a:rPr lang="en-US" dirty="0"/>
              <a:t>Difficulty finding data with unique identifier (we decided on zip code)</a:t>
            </a:r>
          </a:p>
          <a:p>
            <a:endParaRPr lang="en-US" dirty="0"/>
          </a:p>
        </p:txBody>
      </p:sp>
    </p:spTree>
    <p:extLst>
      <p:ext uri="{BB962C8B-B14F-4D97-AF65-F5344CB8AC3E}">
        <p14:creationId xmlns:p14="http://schemas.microsoft.com/office/powerpoint/2010/main" val="146443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B262-BF3D-FA4C-BA97-F10A95487E8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8C2688DD-BBD9-2640-93E2-35A3772DCC9A}"/>
              </a:ext>
            </a:extLst>
          </p:cNvPr>
          <p:cNvSpPr>
            <a:spLocks noGrp="1"/>
          </p:cNvSpPr>
          <p:nvPr>
            <p:ph idx="1"/>
          </p:nvPr>
        </p:nvSpPr>
        <p:spPr/>
        <p:txBody>
          <a:bodyPr/>
          <a:lstStyle/>
          <a:p>
            <a:r>
              <a:rPr lang="en-US" dirty="0"/>
              <a:t>Created a dictionary of </a:t>
            </a:r>
            <a:r>
              <a:rPr lang="en-US" dirty="0" err="1"/>
              <a:t>dataframes</a:t>
            </a:r>
            <a:r>
              <a:rPr lang="en-US" dirty="0"/>
              <a:t> to group data by zip code</a:t>
            </a:r>
          </a:p>
          <a:p>
            <a:r>
              <a:rPr lang="en-US" dirty="0"/>
              <a:t>Identified the strongest correlation to percent change by zip code</a:t>
            </a:r>
          </a:p>
          <a:p>
            <a:r>
              <a:rPr lang="en-US" dirty="0"/>
              <a:t>Evaluated trends by linear regression</a:t>
            </a:r>
          </a:p>
          <a:p>
            <a:r>
              <a:rPr lang="en-US" dirty="0"/>
              <a:t>Used secondary linear regression to predict future ROIs</a:t>
            </a:r>
          </a:p>
          <a:p>
            <a:pPr marL="0" indent="0">
              <a:buNone/>
            </a:pPr>
            <a:endParaRPr lang="en-US" dirty="0"/>
          </a:p>
        </p:txBody>
      </p:sp>
    </p:spTree>
    <p:extLst>
      <p:ext uri="{BB962C8B-B14F-4D97-AF65-F5344CB8AC3E}">
        <p14:creationId xmlns:p14="http://schemas.microsoft.com/office/powerpoint/2010/main" val="251831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6570-2110-AF46-856B-F163B9618C27}"/>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CDC203C4-CA3F-8248-B5DF-05DC66242CF9}"/>
              </a:ext>
            </a:extLst>
          </p:cNvPr>
          <p:cNvSpPr>
            <a:spLocks noGrp="1"/>
          </p:cNvSpPr>
          <p:nvPr>
            <p:ph idx="1"/>
          </p:nvPr>
        </p:nvSpPr>
        <p:spPr>
          <a:xfrm>
            <a:off x="499493" y="1938648"/>
            <a:ext cx="9603275" cy="3450613"/>
          </a:xfrm>
        </p:spPr>
        <p:txBody>
          <a:bodyPr>
            <a:normAutofit fontScale="55000" lnSpcReduction="20000"/>
          </a:bodyPr>
          <a:lstStyle/>
          <a:p>
            <a:r>
              <a:rPr lang="en-US" dirty="0"/>
              <a:t>Map plot of zip codes with cumulative returns</a:t>
            </a:r>
          </a:p>
          <a:p>
            <a:r>
              <a:rPr lang="en-US" dirty="0"/>
              <a:t>Overall Active listings per month of entire area</a:t>
            </a:r>
          </a:p>
          <a:p>
            <a:r>
              <a:rPr lang="en-US" dirty="0"/>
              <a:t>Average listing price per month of entire area</a:t>
            </a:r>
          </a:p>
          <a:p>
            <a:r>
              <a:rPr lang="en-US" dirty="0"/>
              <a:t>Median price per </a:t>
            </a:r>
            <a:r>
              <a:rPr lang="en-US" dirty="0" err="1"/>
              <a:t>sqft</a:t>
            </a:r>
            <a:r>
              <a:rPr lang="en-US" dirty="0"/>
              <a:t> per zip over time</a:t>
            </a:r>
          </a:p>
          <a:p>
            <a:pPr lvl="0"/>
            <a:r>
              <a:rPr lang="en-US" dirty="0"/>
              <a:t>Bar Chart for predictive ROI</a:t>
            </a:r>
          </a:p>
          <a:p>
            <a:pPr lvl="0"/>
            <a:r>
              <a:rPr lang="en-US" dirty="0"/>
              <a:t>Top tens</a:t>
            </a:r>
          </a:p>
          <a:p>
            <a:pPr lvl="1"/>
            <a:r>
              <a:rPr lang="en-US" dirty="0"/>
              <a:t>Cumulative % change in average listing price</a:t>
            </a:r>
          </a:p>
          <a:p>
            <a:pPr lvl="1"/>
            <a:r>
              <a:rPr lang="en-US" dirty="0"/>
              <a:t>Cumulative % change in Average income tax</a:t>
            </a:r>
          </a:p>
          <a:p>
            <a:pPr lvl="1"/>
            <a:r>
              <a:rPr lang="en-US" dirty="0"/>
              <a:t>Construction Permits </a:t>
            </a:r>
          </a:p>
          <a:p>
            <a:pPr lvl="1"/>
            <a:r>
              <a:rPr lang="en-US" dirty="0"/>
              <a:t>Cumulative %increase in price per </a:t>
            </a:r>
            <a:r>
              <a:rPr lang="en-US" dirty="0" err="1"/>
              <a:t>sqft</a:t>
            </a:r>
            <a:endParaRPr lang="en-US" dirty="0"/>
          </a:p>
          <a:p>
            <a:r>
              <a:rPr lang="en-US" dirty="0"/>
              <a:t>Heatmap for Correlation </a:t>
            </a:r>
          </a:p>
          <a:p>
            <a:r>
              <a:rPr lang="en-US" dirty="0"/>
              <a:t>Scatter plot with linear regression analysis</a:t>
            </a:r>
          </a:p>
          <a:p>
            <a:endParaRPr lang="en-US" dirty="0"/>
          </a:p>
        </p:txBody>
      </p:sp>
      <p:sp>
        <p:nvSpPr>
          <p:cNvPr id="5" name="TextBox 4">
            <a:extLst>
              <a:ext uri="{FF2B5EF4-FFF2-40B4-BE49-F238E27FC236}">
                <a16:creationId xmlns:a16="http://schemas.microsoft.com/office/drawing/2014/main" id="{8F4714FD-65A1-B44C-97BD-D8EDC3533B74}"/>
              </a:ext>
            </a:extLst>
          </p:cNvPr>
          <p:cNvSpPr txBox="1"/>
          <p:nvPr/>
        </p:nvSpPr>
        <p:spPr>
          <a:xfrm>
            <a:off x="4792209" y="1867232"/>
            <a:ext cx="2401229" cy="461665"/>
          </a:xfrm>
          <a:prstGeom prst="rect">
            <a:avLst/>
          </a:prstGeom>
          <a:noFill/>
        </p:spPr>
        <p:txBody>
          <a:bodyPr wrap="square" rtlCol="0">
            <a:spAutoFit/>
          </a:bodyPr>
          <a:lstStyle/>
          <a:p>
            <a:pPr algn="ctr"/>
            <a:r>
              <a:rPr lang="en-US" sz="1200" dirty="0"/>
              <a:t>Cumulative Returns Based on Historical Data</a:t>
            </a:r>
          </a:p>
        </p:txBody>
      </p:sp>
      <p:pic>
        <p:nvPicPr>
          <p:cNvPr id="7" name="Picture 6">
            <a:extLst>
              <a:ext uri="{FF2B5EF4-FFF2-40B4-BE49-F238E27FC236}">
                <a16:creationId xmlns:a16="http://schemas.microsoft.com/office/drawing/2014/main" id="{AFECBFE1-4454-2A4D-A565-A6B628918C06}"/>
              </a:ext>
            </a:extLst>
          </p:cNvPr>
          <p:cNvPicPr>
            <a:picLocks noChangeAspect="1"/>
          </p:cNvPicPr>
          <p:nvPr/>
        </p:nvPicPr>
        <p:blipFill>
          <a:blip r:embed="rId2"/>
          <a:stretch>
            <a:fillRect/>
          </a:stretch>
        </p:blipFill>
        <p:spPr>
          <a:xfrm>
            <a:off x="4779200" y="2315419"/>
            <a:ext cx="2427249" cy="1560375"/>
          </a:xfrm>
          <a:prstGeom prst="rect">
            <a:avLst/>
          </a:prstGeom>
        </p:spPr>
      </p:pic>
      <p:pic>
        <p:nvPicPr>
          <p:cNvPr id="8" name="Picture 7">
            <a:extLst>
              <a:ext uri="{FF2B5EF4-FFF2-40B4-BE49-F238E27FC236}">
                <a16:creationId xmlns:a16="http://schemas.microsoft.com/office/drawing/2014/main" id="{864659A9-FA32-5E43-AB97-77DB66A4D4B6}"/>
              </a:ext>
            </a:extLst>
          </p:cNvPr>
          <p:cNvPicPr>
            <a:picLocks noChangeAspect="1"/>
          </p:cNvPicPr>
          <p:nvPr/>
        </p:nvPicPr>
        <p:blipFill>
          <a:blip r:embed="rId3"/>
          <a:stretch>
            <a:fillRect/>
          </a:stretch>
        </p:blipFill>
        <p:spPr>
          <a:xfrm>
            <a:off x="4779200" y="4323526"/>
            <a:ext cx="2427249" cy="1560375"/>
          </a:xfrm>
          <a:prstGeom prst="rect">
            <a:avLst/>
          </a:prstGeom>
        </p:spPr>
      </p:pic>
      <p:sp>
        <p:nvSpPr>
          <p:cNvPr id="9" name="TextBox 8">
            <a:extLst>
              <a:ext uri="{FF2B5EF4-FFF2-40B4-BE49-F238E27FC236}">
                <a16:creationId xmlns:a16="http://schemas.microsoft.com/office/drawing/2014/main" id="{055F6FC6-852E-EF43-A91D-3FA78DCC463A}"/>
              </a:ext>
            </a:extLst>
          </p:cNvPr>
          <p:cNvSpPr txBox="1"/>
          <p:nvPr/>
        </p:nvSpPr>
        <p:spPr>
          <a:xfrm>
            <a:off x="4846974" y="3898602"/>
            <a:ext cx="2291698" cy="461665"/>
          </a:xfrm>
          <a:prstGeom prst="rect">
            <a:avLst/>
          </a:prstGeom>
          <a:noFill/>
        </p:spPr>
        <p:txBody>
          <a:bodyPr wrap="square" rtlCol="0">
            <a:spAutoFit/>
          </a:bodyPr>
          <a:lstStyle/>
          <a:p>
            <a:pPr algn="ctr"/>
            <a:r>
              <a:rPr lang="en-US" sz="1200" dirty="0"/>
              <a:t>Predictive ROI Based on Linear Regression</a:t>
            </a:r>
          </a:p>
        </p:txBody>
      </p:sp>
      <p:pic>
        <p:nvPicPr>
          <p:cNvPr id="11" name="Picture 10">
            <a:extLst>
              <a:ext uri="{FF2B5EF4-FFF2-40B4-BE49-F238E27FC236}">
                <a16:creationId xmlns:a16="http://schemas.microsoft.com/office/drawing/2014/main" id="{57CC9C98-E827-2247-ACED-C4DF945919FB}"/>
              </a:ext>
            </a:extLst>
          </p:cNvPr>
          <p:cNvPicPr>
            <a:picLocks noChangeAspect="1"/>
          </p:cNvPicPr>
          <p:nvPr/>
        </p:nvPicPr>
        <p:blipFill>
          <a:blip r:embed="rId4"/>
          <a:stretch>
            <a:fillRect/>
          </a:stretch>
        </p:blipFill>
        <p:spPr>
          <a:xfrm>
            <a:off x="7758116" y="2875456"/>
            <a:ext cx="3172738" cy="2491998"/>
          </a:xfrm>
          <a:prstGeom prst="rect">
            <a:avLst/>
          </a:prstGeom>
        </p:spPr>
      </p:pic>
      <p:sp>
        <p:nvSpPr>
          <p:cNvPr id="12" name="TextBox 11">
            <a:extLst>
              <a:ext uri="{FF2B5EF4-FFF2-40B4-BE49-F238E27FC236}">
                <a16:creationId xmlns:a16="http://schemas.microsoft.com/office/drawing/2014/main" id="{EB4B0C14-A22D-9F49-A7EE-2B38B9CB3934}"/>
              </a:ext>
            </a:extLst>
          </p:cNvPr>
          <p:cNvSpPr txBox="1"/>
          <p:nvPr/>
        </p:nvSpPr>
        <p:spPr>
          <a:xfrm>
            <a:off x="8407782" y="2371344"/>
            <a:ext cx="1873405" cy="461665"/>
          </a:xfrm>
          <a:prstGeom prst="rect">
            <a:avLst/>
          </a:prstGeom>
          <a:noFill/>
        </p:spPr>
        <p:txBody>
          <a:bodyPr wrap="square" rtlCol="0">
            <a:spAutoFit/>
          </a:bodyPr>
          <a:lstStyle/>
          <a:p>
            <a:pPr algn="ctr"/>
            <a:r>
              <a:rPr lang="en-US" sz="1200" dirty="0"/>
              <a:t>Correlation Heat Map by Zip Code</a:t>
            </a:r>
          </a:p>
        </p:txBody>
      </p:sp>
    </p:spTree>
    <p:extLst>
      <p:ext uri="{BB962C8B-B14F-4D97-AF65-F5344CB8AC3E}">
        <p14:creationId xmlns:p14="http://schemas.microsoft.com/office/powerpoint/2010/main" val="41065967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TotalTime>
  <Words>411</Words>
  <Application>Microsoft Macintosh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Houston Real Estate Investment Analysis </vt:lpstr>
      <vt:lpstr>Objectives and KPI</vt:lpstr>
      <vt:lpstr>Data Considerations</vt:lpstr>
      <vt:lpstr>Data Ingestion</vt:lpstr>
      <vt:lpstr>Analysis</vt:lpstr>
      <vt:lpstr>Data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Houston Real Estate Investment Analysis </dc:title>
  <dc:creator>Jack Thomeer</dc:creator>
  <cp:lastModifiedBy>Jack Thomeer</cp:lastModifiedBy>
  <cp:revision>6</cp:revision>
  <dcterms:created xsi:type="dcterms:W3CDTF">2020-08-04T21:14:02Z</dcterms:created>
  <dcterms:modified xsi:type="dcterms:W3CDTF">2020-08-05T01:14:05Z</dcterms:modified>
</cp:coreProperties>
</file>