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sldIdLst>
    <p:sldId id="260" r:id="rId6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A38"/>
    <a:srgbClr val="AAA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2" autoAdjust="0"/>
    <p:restoredTop sz="94660"/>
  </p:normalViewPr>
  <p:slideViewPr>
    <p:cSldViewPr>
      <p:cViewPr>
        <p:scale>
          <a:sx n="141" d="100"/>
          <a:sy n="141" d="100"/>
        </p:scale>
        <p:origin x="-1218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447675" y="6469736"/>
            <a:ext cx="26121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191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10191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10191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10191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10191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tx1"/>
                </a:solidFill>
                <a:latin typeface="Fidelity Sans" pitchFamily="34" charset="0"/>
                <a:cs typeface="Calibri" pitchFamily="34" charset="0"/>
              </a:rPr>
              <a:t>Fidelity Internal Information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2" y="130838"/>
            <a:ext cx="1477533" cy="633866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611560" y="836712"/>
            <a:ext cx="8127385" cy="0"/>
          </a:xfrm>
          <a:prstGeom prst="line">
            <a:avLst/>
          </a:prstGeom>
          <a:ln>
            <a:solidFill>
              <a:srgbClr val="B8DA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84539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81869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035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65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5" descr="template-to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3"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6" descr="New_Greendisc cop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363" y="638175"/>
            <a:ext cx="4699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 flipV="1">
            <a:off x="463550" y="6500813"/>
            <a:ext cx="0" cy="357187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IE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139700" y="6430963"/>
            <a:ext cx="3556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rIns="101882" bIns="50941"/>
          <a:lstStyle/>
          <a:p>
            <a:pPr defTabSz="1019175"/>
            <a:fld id="{2D1856AC-CE9F-4355-9B88-9323BF578C38}" type="slidenum">
              <a:rPr lang="en-US" sz="90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pPr defTabSz="1019175"/>
              <a:t>‹#›</a:t>
            </a:fld>
            <a:endParaRPr lang="en-US" sz="90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447675" y="6430963"/>
            <a:ext cx="25241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191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10191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10191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10191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101917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rgbClr val="808080"/>
                </a:solidFill>
                <a:latin typeface="Calibri" pitchFamily="34" charset="0"/>
                <a:cs typeface="Calibri" pitchFamily="34" charset="0"/>
              </a:rPr>
              <a:t>Fidelity Internal</a:t>
            </a:r>
            <a:r>
              <a:rPr lang="en-US" sz="900" baseline="0" dirty="0">
                <a:solidFill>
                  <a:srgbClr val="80808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alibri" pitchFamily="34" charset="0"/>
                <a:cs typeface="Calibri" pitchFamily="34" charset="0"/>
              </a:rPr>
              <a:t>Information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6225" y="74613"/>
            <a:ext cx="86423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	Data Modeling Training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449388"/>
            <a:ext cx="864235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055" name="Picture 20" descr="Fid_Logo_Gre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5" y="6453188"/>
            <a:ext cx="13033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6" name="Line 22"/>
          <p:cNvSpPr>
            <a:spLocks noChangeShapeType="1"/>
          </p:cNvSpPr>
          <p:nvPr/>
        </p:nvSpPr>
        <p:spPr bwMode="auto">
          <a:xfrm flipV="1">
            <a:off x="463550" y="6500813"/>
            <a:ext cx="0" cy="357187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IE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139700" y="6430963"/>
            <a:ext cx="355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82" rIns="101882" bIns="50941"/>
          <a:lstStyle/>
          <a:p>
            <a:pPr defTabSz="1019175">
              <a:defRPr/>
            </a:pPr>
            <a:fld id="{829C6FE9-8847-425A-85F0-4F91F5A1CDB7}" type="slidenum">
              <a:rPr lang="en-US" sz="90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pPr defTabSz="1019175"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3" r:id="rId3"/>
    <p:sldLayoutId id="2147483664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70C0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70C0"/>
        </a:buClr>
        <a:buSzPct val="90000"/>
        <a:buFont typeface="Wingdings 3" pitchFamily="18" charset="2"/>
        <a:buChar char="u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87388" indent="-2857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0070C0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030288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rgbClr val="0070C0"/>
        </a:buClr>
        <a:buFont typeface="Arial" charset="0"/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373188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716088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173288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630488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3087688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3544888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501650" y="74613"/>
            <a:ext cx="8642350" cy="892175"/>
          </a:xfrm>
        </p:spPr>
        <p:txBody>
          <a:bodyPr/>
          <a:lstStyle/>
          <a:p>
            <a:r>
              <a:rPr lang="en-IE" dirty="0" smtClean="0">
                <a:solidFill>
                  <a:schemeClr val="tx1"/>
                </a:solidFill>
                <a:latin typeface="Fidelity Sans" pitchFamily="34" charset="0"/>
              </a:rPr>
              <a:t>DOVY’S World </a:t>
            </a:r>
            <a:r>
              <a:rPr lang="en-IE" dirty="0">
                <a:solidFill>
                  <a:schemeClr val="tx1"/>
                </a:solidFill>
                <a:latin typeface="Fidelity Sans" pitchFamily="34" charset="0"/>
              </a:rPr>
              <a:t>Cup Predictive </a:t>
            </a:r>
            <a:r>
              <a:rPr lang="en-IE" dirty="0" smtClean="0">
                <a:solidFill>
                  <a:schemeClr val="tx1"/>
                </a:solidFill>
                <a:latin typeface="Fidelity Sans" pitchFamily="34" charset="0"/>
              </a:rPr>
              <a:t>Model </a:t>
            </a:r>
            <a:br>
              <a:rPr lang="en-IE" dirty="0" smtClean="0">
                <a:solidFill>
                  <a:schemeClr val="tx1"/>
                </a:solidFill>
                <a:latin typeface="Fidelity Sans" pitchFamily="34" charset="0"/>
              </a:rPr>
            </a:br>
            <a:r>
              <a:rPr lang="en-IE" dirty="0" smtClean="0">
                <a:solidFill>
                  <a:schemeClr val="tx1"/>
                </a:solidFill>
                <a:latin typeface="Fidelity Sans" pitchFamily="34" charset="0"/>
              </a:rPr>
              <a:t>			UPDATED</a:t>
            </a:r>
            <a:endParaRPr lang="en-IE" dirty="0">
              <a:solidFill>
                <a:schemeClr val="tx1"/>
              </a:solidFill>
              <a:latin typeface="Fidelity Sans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34BE61BD-FEFA-4366-B9B7-09CE33FE4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90061"/>
              </p:ext>
            </p:extLst>
          </p:nvPr>
        </p:nvGraphicFramePr>
        <p:xfrm>
          <a:off x="501650" y="1124745"/>
          <a:ext cx="3710310" cy="72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770">
                  <a:extLst>
                    <a:ext uri="{9D8B030D-6E8A-4147-A177-3AD203B41FA5}">
                      <a16:colId xmlns:a16="http://schemas.microsoft.com/office/drawing/2014/main" xmlns="" val="3447473274"/>
                    </a:ext>
                  </a:extLst>
                </a:gridCol>
                <a:gridCol w="1236770">
                  <a:extLst>
                    <a:ext uri="{9D8B030D-6E8A-4147-A177-3AD203B41FA5}">
                      <a16:colId xmlns:a16="http://schemas.microsoft.com/office/drawing/2014/main" xmlns="" val="4054418007"/>
                    </a:ext>
                  </a:extLst>
                </a:gridCol>
                <a:gridCol w="1236770">
                  <a:extLst>
                    <a:ext uri="{9D8B030D-6E8A-4147-A177-3AD203B41FA5}">
                      <a16:colId xmlns:a16="http://schemas.microsoft.com/office/drawing/2014/main" xmlns="" val="2610758253"/>
                    </a:ext>
                  </a:extLst>
                </a:gridCol>
              </a:tblGrid>
              <a:tr h="244959">
                <a:tc gridSpan="3"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Quarter-finals - I</a:t>
                      </a:r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6060527"/>
                  </a:ext>
                </a:extLst>
              </a:tr>
              <a:tr h="178858">
                <a:tc>
                  <a:txBody>
                    <a:bodyPr/>
                    <a:lstStyle/>
                    <a:p>
                      <a:r>
                        <a:rPr lang="en-GB" sz="800" dirty="0"/>
                        <a:t>Team 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Team 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Winner with Probability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5713593"/>
                  </a:ext>
                </a:extLst>
              </a:tr>
              <a:tr h="255259">
                <a:tc>
                  <a:txBody>
                    <a:bodyPr/>
                    <a:lstStyle/>
                    <a:p>
                      <a:r>
                        <a:rPr lang="en-GB" sz="800" dirty="0"/>
                        <a:t>Uruguay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France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France (</a:t>
                      </a:r>
                      <a:r>
                        <a:rPr lang="en-GB" sz="800" dirty="0" smtClean="0"/>
                        <a:t>0.653)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491333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F9277D55-C32C-4B2C-B2A8-D9C71E405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893097"/>
              </p:ext>
            </p:extLst>
          </p:nvPr>
        </p:nvGraphicFramePr>
        <p:xfrm>
          <a:off x="4853159" y="1124745"/>
          <a:ext cx="3710310" cy="72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770">
                  <a:extLst>
                    <a:ext uri="{9D8B030D-6E8A-4147-A177-3AD203B41FA5}">
                      <a16:colId xmlns:a16="http://schemas.microsoft.com/office/drawing/2014/main" xmlns="" val="3447473274"/>
                    </a:ext>
                  </a:extLst>
                </a:gridCol>
                <a:gridCol w="1236770">
                  <a:extLst>
                    <a:ext uri="{9D8B030D-6E8A-4147-A177-3AD203B41FA5}">
                      <a16:colId xmlns:a16="http://schemas.microsoft.com/office/drawing/2014/main" xmlns="" val="4054418007"/>
                    </a:ext>
                  </a:extLst>
                </a:gridCol>
                <a:gridCol w="1236770">
                  <a:extLst>
                    <a:ext uri="{9D8B030D-6E8A-4147-A177-3AD203B41FA5}">
                      <a16:colId xmlns:a16="http://schemas.microsoft.com/office/drawing/2014/main" xmlns="" val="2610758253"/>
                    </a:ext>
                  </a:extLst>
                </a:gridCol>
              </a:tblGrid>
              <a:tr h="244959">
                <a:tc gridSpan="3"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Quarter-finals - II</a:t>
                      </a:r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6060527"/>
                  </a:ext>
                </a:extLst>
              </a:tr>
              <a:tr h="178858">
                <a:tc>
                  <a:txBody>
                    <a:bodyPr/>
                    <a:lstStyle/>
                    <a:p>
                      <a:r>
                        <a:rPr lang="en-GB" sz="800" dirty="0"/>
                        <a:t>Team 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Team 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Winner with Probability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5713593"/>
                  </a:ext>
                </a:extLst>
              </a:tr>
              <a:tr h="255259">
                <a:tc>
                  <a:txBody>
                    <a:bodyPr/>
                    <a:lstStyle/>
                    <a:p>
                      <a:r>
                        <a:rPr lang="en-GB" sz="800" dirty="0"/>
                        <a:t>Brazil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Belgium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Brazil (</a:t>
                      </a:r>
                      <a:r>
                        <a:rPr lang="en-US" sz="800" dirty="0" smtClean="0"/>
                        <a:t>0.543</a:t>
                      </a:r>
                      <a:r>
                        <a:rPr lang="en-GB" sz="80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49133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68A46D6A-4C40-452A-B024-4CFDC3479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79920"/>
              </p:ext>
            </p:extLst>
          </p:nvPr>
        </p:nvGraphicFramePr>
        <p:xfrm>
          <a:off x="501650" y="2132856"/>
          <a:ext cx="3710310" cy="72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770">
                  <a:extLst>
                    <a:ext uri="{9D8B030D-6E8A-4147-A177-3AD203B41FA5}">
                      <a16:colId xmlns:a16="http://schemas.microsoft.com/office/drawing/2014/main" xmlns="" val="3447473274"/>
                    </a:ext>
                  </a:extLst>
                </a:gridCol>
                <a:gridCol w="1236770">
                  <a:extLst>
                    <a:ext uri="{9D8B030D-6E8A-4147-A177-3AD203B41FA5}">
                      <a16:colId xmlns:a16="http://schemas.microsoft.com/office/drawing/2014/main" xmlns="" val="4054418007"/>
                    </a:ext>
                  </a:extLst>
                </a:gridCol>
                <a:gridCol w="1236770">
                  <a:extLst>
                    <a:ext uri="{9D8B030D-6E8A-4147-A177-3AD203B41FA5}">
                      <a16:colId xmlns:a16="http://schemas.microsoft.com/office/drawing/2014/main" xmlns="" val="2610758253"/>
                    </a:ext>
                  </a:extLst>
                </a:gridCol>
              </a:tblGrid>
              <a:tr h="244959">
                <a:tc gridSpan="3"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Quarter-finals - III</a:t>
                      </a:r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6060527"/>
                  </a:ext>
                </a:extLst>
              </a:tr>
              <a:tr h="178858">
                <a:tc>
                  <a:txBody>
                    <a:bodyPr/>
                    <a:lstStyle/>
                    <a:p>
                      <a:r>
                        <a:rPr lang="en-GB" sz="800" dirty="0"/>
                        <a:t>Team 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Team 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Winner with Probability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5713593"/>
                  </a:ext>
                </a:extLst>
              </a:tr>
              <a:tr h="255259">
                <a:tc>
                  <a:txBody>
                    <a:bodyPr/>
                    <a:lstStyle/>
                    <a:p>
                      <a:r>
                        <a:rPr lang="en-GB" sz="800" dirty="0"/>
                        <a:t>Russia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Croatia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Croatia (</a:t>
                      </a:r>
                      <a:r>
                        <a:rPr lang="en-US" sz="800" dirty="0" smtClean="0"/>
                        <a:t>0.739</a:t>
                      </a:r>
                      <a:r>
                        <a:rPr lang="en-GB" sz="80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491333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9B286A40-0FF2-4BC0-B005-0A5FB6741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10640"/>
              </p:ext>
            </p:extLst>
          </p:nvPr>
        </p:nvGraphicFramePr>
        <p:xfrm>
          <a:off x="4853159" y="2132856"/>
          <a:ext cx="3710310" cy="72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770">
                  <a:extLst>
                    <a:ext uri="{9D8B030D-6E8A-4147-A177-3AD203B41FA5}">
                      <a16:colId xmlns:a16="http://schemas.microsoft.com/office/drawing/2014/main" xmlns="" val="3447473274"/>
                    </a:ext>
                  </a:extLst>
                </a:gridCol>
                <a:gridCol w="1236770">
                  <a:extLst>
                    <a:ext uri="{9D8B030D-6E8A-4147-A177-3AD203B41FA5}">
                      <a16:colId xmlns:a16="http://schemas.microsoft.com/office/drawing/2014/main" xmlns="" val="4054418007"/>
                    </a:ext>
                  </a:extLst>
                </a:gridCol>
                <a:gridCol w="1236770">
                  <a:extLst>
                    <a:ext uri="{9D8B030D-6E8A-4147-A177-3AD203B41FA5}">
                      <a16:colId xmlns:a16="http://schemas.microsoft.com/office/drawing/2014/main" xmlns="" val="2610758253"/>
                    </a:ext>
                  </a:extLst>
                </a:gridCol>
              </a:tblGrid>
              <a:tr h="244959">
                <a:tc gridSpan="3"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Quarter-finals - IV</a:t>
                      </a:r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6060527"/>
                  </a:ext>
                </a:extLst>
              </a:tr>
              <a:tr h="178858">
                <a:tc>
                  <a:txBody>
                    <a:bodyPr/>
                    <a:lstStyle/>
                    <a:p>
                      <a:r>
                        <a:rPr lang="en-GB" sz="800" dirty="0"/>
                        <a:t>Team 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Team 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Winner with Probability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5713593"/>
                  </a:ext>
                </a:extLst>
              </a:tr>
              <a:tr h="255259">
                <a:tc>
                  <a:txBody>
                    <a:bodyPr/>
                    <a:lstStyle/>
                    <a:p>
                      <a:r>
                        <a:rPr lang="en-GB" sz="800" dirty="0"/>
                        <a:t>Sweden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England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England (</a:t>
                      </a:r>
                      <a:r>
                        <a:rPr lang="en-US" sz="800" dirty="0" smtClean="0"/>
                        <a:t>0.535</a:t>
                      </a:r>
                      <a:r>
                        <a:rPr lang="en-GB" sz="80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491333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3FA1333A-B43E-47DE-9673-A58F8853C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684543"/>
              </p:ext>
            </p:extLst>
          </p:nvPr>
        </p:nvGraphicFramePr>
        <p:xfrm>
          <a:off x="501650" y="3284984"/>
          <a:ext cx="3710310" cy="72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770">
                  <a:extLst>
                    <a:ext uri="{9D8B030D-6E8A-4147-A177-3AD203B41FA5}">
                      <a16:colId xmlns:a16="http://schemas.microsoft.com/office/drawing/2014/main" xmlns="" val="3447473274"/>
                    </a:ext>
                  </a:extLst>
                </a:gridCol>
                <a:gridCol w="1236770">
                  <a:extLst>
                    <a:ext uri="{9D8B030D-6E8A-4147-A177-3AD203B41FA5}">
                      <a16:colId xmlns:a16="http://schemas.microsoft.com/office/drawing/2014/main" xmlns="" val="4054418007"/>
                    </a:ext>
                  </a:extLst>
                </a:gridCol>
                <a:gridCol w="1236770">
                  <a:extLst>
                    <a:ext uri="{9D8B030D-6E8A-4147-A177-3AD203B41FA5}">
                      <a16:colId xmlns:a16="http://schemas.microsoft.com/office/drawing/2014/main" xmlns="" val="2610758253"/>
                    </a:ext>
                  </a:extLst>
                </a:gridCol>
              </a:tblGrid>
              <a:tr h="244959">
                <a:tc gridSpan="3"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Semi-finals - I</a:t>
                      </a:r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6060527"/>
                  </a:ext>
                </a:extLst>
              </a:tr>
              <a:tr h="178858">
                <a:tc>
                  <a:txBody>
                    <a:bodyPr/>
                    <a:lstStyle/>
                    <a:p>
                      <a:r>
                        <a:rPr lang="en-GB" sz="800" dirty="0"/>
                        <a:t>Team 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Team 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Winner with Probability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5713593"/>
                  </a:ext>
                </a:extLst>
              </a:tr>
              <a:tr h="255259">
                <a:tc>
                  <a:txBody>
                    <a:bodyPr/>
                    <a:lstStyle/>
                    <a:p>
                      <a:r>
                        <a:rPr lang="en-GB" sz="800" dirty="0"/>
                        <a:t>France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Brazil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Brazil (</a:t>
                      </a:r>
                      <a:r>
                        <a:rPr lang="en-US" sz="800" dirty="0" smtClean="0"/>
                        <a:t>0.546</a:t>
                      </a:r>
                      <a:r>
                        <a:rPr lang="en-GB" sz="80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491333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EF95057D-C815-487C-BB17-150E04ED2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75141"/>
              </p:ext>
            </p:extLst>
          </p:nvPr>
        </p:nvGraphicFramePr>
        <p:xfrm>
          <a:off x="4853159" y="3284983"/>
          <a:ext cx="3710310" cy="72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770">
                  <a:extLst>
                    <a:ext uri="{9D8B030D-6E8A-4147-A177-3AD203B41FA5}">
                      <a16:colId xmlns:a16="http://schemas.microsoft.com/office/drawing/2014/main" xmlns="" val="3447473274"/>
                    </a:ext>
                  </a:extLst>
                </a:gridCol>
                <a:gridCol w="1236770">
                  <a:extLst>
                    <a:ext uri="{9D8B030D-6E8A-4147-A177-3AD203B41FA5}">
                      <a16:colId xmlns:a16="http://schemas.microsoft.com/office/drawing/2014/main" xmlns="" val="4054418007"/>
                    </a:ext>
                  </a:extLst>
                </a:gridCol>
                <a:gridCol w="1236770">
                  <a:extLst>
                    <a:ext uri="{9D8B030D-6E8A-4147-A177-3AD203B41FA5}">
                      <a16:colId xmlns:a16="http://schemas.microsoft.com/office/drawing/2014/main" xmlns="" val="2610758253"/>
                    </a:ext>
                  </a:extLst>
                </a:gridCol>
              </a:tblGrid>
              <a:tr h="244959">
                <a:tc gridSpan="3"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Semi-finals - II</a:t>
                      </a:r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6060527"/>
                  </a:ext>
                </a:extLst>
              </a:tr>
              <a:tr h="178858">
                <a:tc>
                  <a:txBody>
                    <a:bodyPr/>
                    <a:lstStyle/>
                    <a:p>
                      <a:r>
                        <a:rPr lang="en-GB" sz="800" dirty="0"/>
                        <a:t>Team 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Team 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Winner with Probability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5713593"/>
                  </a:ext>
                </a:extLst>
              </a:tr>
              <a:tr h="255259">
                <a:tc>
                  <a:txBody>
                    <a:bodyPr/>
                    <a:lstStyle/>
                    <a:p>
                      <a:r>
                        <a:rPr lang="en-GB" sz="800" dirty="0"/>
                        <a:t>England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Croatia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England (</a:t>
                      </a:r>
                      <a:r>
                        <a:rPr lang="en-US" sz="800" dirty="0" smtClean="0"/>
                        <a:t>0.516</a:t>
                      </a:r>
                      <a:r>
                        <a:rPr lang="en-GB" sz="80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49133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0C7B801C-2861-47F0-9B8A-B26E62034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38082"/>
              </p:ext>
            </p:extLst>
          </p:nvPr>
        </p:nvGraphicFramePr>
        <p:xfrm>
          <a:off x="2627784" y="4725144"/>
          <a:ext cx="3710310" cy="72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770">
                  <a:extLst>
                    <a:ext uri="{9D8B030D-6E8A-4147-A177-3AD203B41FA5}">
                      <a16:colId xmlns:a16="http://schemas.microsoft.com/office/drawing/2014/main" xmlns="" val="3447473274"/>
                    </a:ext>
                  </a:extLst>
                </a:gridCol>
                <a:gridCol w="1236770">
                  <a:extLst>
                    <a:ext uri="{9D8B030D-6E8A-4147-A177-3AD203B41FA5}">
                      <a16:colId xmlns:a16="http://schemas.microsoft.com/office/drawing/2014/main" xmlns="" val="4054418007"/>
                    </a:ext>
                  </a:extLst>
                </a:gridCol>
                <a:gridCol w="1236770">
                  <a:extLst>
                    <a:ext uri="{9D8B030D-6E8A-4147-A177-3AD203B41FA5}">
                      <a16:colId xmlns:a16="http://schemas.microsoft.com/office/drawing/2014/main" xmlns="" val="2610758253"/>
                    </a:ext>
                  </a:extLst>
                </a:gridCol>
              </a:tblGrid>
              <a:tr h="244959">
                <a:tc gridSpan="3"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Finals</a:t>
                      </a:r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6060527"/>
                  </a:ext>
                </a:extLst>
              </a:tr>
              <a:tr h="178858">
                <a:tc>
                  <a:txBody>
                    <a:bodyPr/>
                    <a:lstStyle/>
                    <a:p>
                      <a:r>
                        <a:rPr lang="en-GB" sz="800" dirty="0"/>
                        <a:t>Team 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Team 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Winner with Probability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5713593"/>
                  </a:ext>
                </a:extLst>
              </a:tr>
              <a:tr h="255259">
                <a:tc>
                  <a:txBody>
                    <a:bodyPr/>
                    <a:lstStyle/>
                    <a:p>
                      <a:r>
                        <a:rPr lang="en-GB" sz="800" dirty="0"/>
                        <a:t>Brazil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England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Brazil (</a:t>
                      </a:r>
                      <a:r>
                        <a:rPr lang="en-US" sz="800" smtClean="0"/>
                        <a:t>0.707</a:t>
                      </a:r>
                      <a:r>
                        <a:rPr lang="en-GB" sz="80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4913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87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idelity">
  <a:themeElements>
    <a:clrScheme name="Default Design 1">
      <a:dk1>
        <a:srgbClr val="000000"/>
      </a:dk1>
      <a:lt1>
        <a:srgbClr val="FFFFFF"/>
      </a:lt1>
      <a:dk2>
        <a:srgbClr val="006600"/>
      </a:dk2>
      <a:lt2>
        <a:srgbClr val="808080"/>
      </a:lt2>
      <a:accent1>
        <a:srgbClr val="5D9A0C"/>
      </a:accent1>
      <a:accent2>
        <a:srgbClr val="B8D30B"/>
      </a:accent2>
      <a:accent3>
        <a:srgbClr val="FFFFFF"/>
      </a:accent3>
      <a:accent4>
        <a:srgbClr val="000000"/>
      </a:accent4>
      <a:accent5>
        <a:srgbClr val="B6CAAA"/>
      </a:accent5>
      <a:accent6>
        <a:srgbClr val="A6BF09"/>
      </a:accent6>
      <a:hlink>
        <a:srgbClr val="0099CC"/>
      </a:hlink>
      <a:folHlink>
        <a:srgbClr val="005A8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66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Fidelity Document" ma:contentTypeID="0x010100642E9FBAF26C460F990647C25C7CFEEC00ADE166708355D347B666AD83B113D814" ma:contentTypeVersion="7" ma:contentTypeDescription="Add Fidelity Document" ma:contentTypeScope="" ma:versionID="45f371458d4212c0c84f8d29ee4c6692">
  <xsd:schema xmlns:xsd="http://www.w3.org/2001/XMLSchema" xmlns:xs="http://www.w3.org/2001/XMLSchema" xmlns:p="http://schemas.microsoft.com/office/2006/metadata/properties" xmlns:ns1="http://schemas.microsoft.com/sharepoint/v3" xmlns:ns2="f4e25e2c-3775-433e-91e6-cb963a04e135" xmlns:ns3="abdb09b6-e130-4303-b5d9-45de728d107f" xmlns:ns4="03e721f2-af61-4dde-9388-6b8d900a5de7" targetNamespace="http://schemas.microsoft.com/office/2006/metadata/properties" ma:root="true" ma:fieldsID="75bea76fa9c5d90c78e4730e4258937d" ns1:_="" ns2:_="" ns3:_="" ns4:_="">
    <xsd:import namespace="http://schemas.microsoft.com/sharepoint/v3"/>
    <xsd:import namespace="f4e25e2c-3775-433e-91e6-cb963a04e135"/>
    <xsd:import namespace="abdb09b6-e130-4303-b5d9-45de728d107f"/>
    <xsd:import namespace="03e721f2-af61-4dde-9388-6b8d900a5de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P2I"/>
                <xsd:element ref="ns2:TaxKeywordTaxHTField" minOccurs="0"/>
                <xsd:element ref="ns3:DocumentCategoryTaxHTField0" minOccurs="0"/>
                <xsd:element ref="ns3:DeclarationDate" minOccurs="0"/>
                <xsd:element ref="ns3:RetentionDate" minOccurs="0"/>
                <xsd:element ref="ns3:DispositionDate" minOccurs="0"/>
                <xsd:element ref="ns3:fdcRecordCategory" minOccurs="0"/>
                <xsd:element ref="ns4:TaxCatchAll" minOccurs="0"/>
                <xsd:element ref="ns1:_dlc_Exempt" minOccurs="0"/>
                <xsd:element ref="ns1:_dlc_ExpireDateSaved" minOccurs="0"/>
                <xsd:element ref="ns1:_dlc_ExpireDate" minOccurs="0"/>
                <xsd:element ref="ns3:_spia_rule" minOccurs="0"/>
                <xsd:element ref="ns3:_spia_type" minOccurs="0"/>
                <xsd:element ref="ns3:_spia_resul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21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22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23" nillable="true" ma:displayName="Expiration Date" ma:hidden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e25e2c-3775-433e-91e6-cb963a04e13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KeywordTaxHTField" ma:index="12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b09b6-e130-4303-b5d9-45de728d107f" elementFormDefault="qualified">
    <xsd:import namespace="http://schemas.microsoft.com/office/2006/documentManagement/types"/>
    <xsd:import namespace="http://schemas.microsoft.com/office/infopath/2007/PartnerControls"/>
    <xsd:element name="SP2I" ma:index="11" ma:displayName="SP2I" ma:default="None" ma:format="Dropdown" ma:internalName="SP2I">
      <xsd:simpleType>
        <xsd:restriction base="dms:Choice">
          <xsd:enumeration value="Highly Confidential"/>
          <xsd:enumeration value="Confidential"/>
          <xsd:enumeration value="Internal"/>
          <xsd:enumeration value="Public"/>
        </xsd:restriction>
      </xsd:simpleType>
    </xsd:element>
    <xsd:element name="DocumentCategoryTaxHTField0" ma:index="14" nillable="true" ma:taxonomy="true" ma:internalName="DocumentCategoryTaxHTField0" ma:taxonomyFieldName="DocumentCategory" ma:displayName="Document Category" ma:fieldId="{b9118dac-3656-40c1-9fea-c39d4865f292}" ma:sspId="152d55f3-5fd2-42eb-b53b-c353475f95f2" ma:termSetId="40459a8c-f99d-4d49-8c9e-d5c8b1ea732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eclarationDate" ma:index="16" nillable="true" ma:displayName="Declaration Date" ma:format="DateOnly" ma:hidden="true" ma:internalName="DeclarationDate">
      <xsd:simpleType>
        <xsd:restriction base="dms:DateTime"/>
      </xsd:simpleType>
    </xsd:element>
    <xsd:element name="RetentionDate" ma:index="17" nillable="true" ma:displayName="Retention Date" ma:format="DateOnly" ma:hidden="true" ma:internalName="RetentionDate">
      <xsd:simpleType>
        <xsd:restriction base="dms:DateTime"/>
      </xsd:simpleType>
    </xsd:element>
    <xsd:element name="DispositionDate" ma:index="18" nillable="true" ma:displayName="Disposition Date" ma:format="DateOnly" ma:hidden="true" ma:internalName="DispositionDate">
      <xsd:simpleType>
        <xsd:restriction base="dms:DateTime"/>
      </xsd:simpleType>
    </xsd:element>
    <xsd:element name="fdcRecordCategory" ma:index="19" nillable="true" ma:displayName="Record Category" ma:internalName="fdcRecordCategory">
      <xsd:simpleType>
        <xsd:restriction base="dms:Text"/>
      </xsd:simpleType>
    </xsd:element>
    <xsd:element name="_spia_rule" ma:index="24" nillable="true" ma:displayName="_spia_rule" ma:hidden="true" ma:internalName="_spia_rule">
      <xsd:simpleType>
        <xsd:restriction base="dms:Text"/>
      </xsd:simpleType>
    </xsd:element>
    <xsd:element name="_spia_type" ma:index="25" nillable="true" ma:displayName="_spia_type" ma:hidden="true" ma:internalName="_spia_type">
      <xsd:simpleType>
        <xsd:restriction base="dms:Text"/>
      </xsd:simpleType>
    </xsd:element>
    <xsd:element name="_spia_result" ma:index="26" nillable="true" ma:displayName="_spia_result" ma:hidden="true" ma:internalName="_spia_resul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e721f2-af61-4dde-9388-6b8d900a5de7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7f4a0946-08bc-4c44-8e9c-065fa44bfada}" ma:internalName="TaxCatchAll" ma:showField="CatchAllData" ma:web="03e721f2-af61-4dde-9388-6b8d900a5d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4e25e2c-3775-433e-91e6-cb963a04e135">3MUNMVHUJEQQ-26-33</_dlc_DocId>
    <_dlc_DocIdUrl xmlns="f4e25e2c-3775-433e-91e6-cb963a04e135">
      <Url>http://documentcentral.fmr.com/sp/SDE/datacommun/_layouts/15/DocIdRedir.aspx?ID=3MUNMVHUJEQQ-26-33</Url>
      <Description>3MUNMVHUJEQQ-26-33</Description>
    </_dlc_DocIdUrl>
    <_dlc_ExpireDate xmlns="http://schemas.microsoft.com/sharepoint/v3">2023-07-05T14:49:00+00:00</_dlc_ExpireDate>
    <RetentionDate xmlns="abdb09b6-e130-4303-b5d9-45de728d107f" xsi:nil="true"/>
    <DispositionDate xmlns="abdb09b6-e130-4303-b5d9-45de728d107f" xsi:nil="true"/>
    <SP2I xmlns="abdb09b6-e130-4303-b5d9-45de728d107f">Internal</SP2I>
    <DeclarationDate xmlns="abdb09b6-e130-4303-b5d9-45de728d107f" xsi:nil="true"/>
    <TaxCatchAll xmlns="03e721f2-af61-4dde-9388-6b8d900a5de7"/>
    <DocumentCategoryTaxHTField0 xmlns="abdb09b6-e130-4303-b5d9-45de728d107f">
      <Terms xmlns="http://schemas.microsoft.com/office/infopath/2007/PartnerControls"/>
    </DocumentCategoryTaxHTField0>
    <fdcRecordCategory xmlns="abdb09b6-e130-4303-b5d9-45de728d107f" xsi:nil="true"/>
    <TaxKeywordTaxHTField xmlns="f4e25e2c-3775-433e-91e6-cb963a04e135">
      <Terms xmlns="http://schemas.microsoft.com/office/infopath/2007/PartnerControls"/>
    </TaxKeywordTaxHTField>
    <_dlc_ExpireDateSaved xmlns="http://schemas.microsoft.com/sharepoint/v3" xsi:nil="true"/>
    <_spia_type xmlns="abdb09b6-e130-4303-b5d9-45de728d107f" xsi:nil="true"/>
    <_spia_result xmlns="abdb09b6-e130-4303-b5d9-45de728d107f" xsi:nil="true"/>
    <_spia_rule xmlns="abdb09b6-e130-4303-b5d9-45de728d107f">d03212f8-5fc9-4fd6-a53a-44cb4e5770c5</_spia_rule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15C530-530B-4ED6-A394-99431E53A0B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90E1E50-D288-4BC6-AB3A-0952EA7C95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4e25e2c-3775-433e-91e6-cb963a04e135"/>
    <ds:schemaRef ds:uri="abdb09b6-e130-4303-b5d9-45de728d107f"/>
    <ds:schemaRef ds:uri="03e721f2-af61-4dde-9388-6b8d900a5d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FC505F-E2CE-414F-8958-7D222B5AEF2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f4e25e2c-3775-433e-91e6-cb963a04e135"/>
    <ds:schemaRef ds:uri="http://purl.org/dc/terms/"/>
    <ds:schemaRef ds:uri="http://purl.org/dc/dcmitype/"/>
    <ds:schemaRef ds:uri="http://schemas.openxmlformats.org/package/2006/metadata/core-properties"/>
    <ds:schemaRef ds:uri="03e721f2-af61-4dde-9388-6b8d900a5de7"/>
    <ds:schemaRef ds:uri="abdb09b6-e130-4303-b5d9-45de728d107f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B785EEAD-92A2-4F42-ADF9-DCDD2035D6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Fidelity</Template>
  <TotalTime>5802</TotalTime>
  <Words>115</Words>
  <Application>Microsoft Office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Fidelity</vt:lpstr>
      <vt:lpstr>DOVY’S World Cup Predictive Model     UPDATED</vt:lpstr>
    </vt:vector>
  </TitlesOfParts>
  <Company>[Default]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July 2013</dc:title>
  <dc:creator>Cash, Mitchell</dc:creator>
  <cp:lastModifiedBy>Baranauskas, Dovydas</cp:lastModifiedBy>
  <cp:revision>179</cp:revision>
  <cp:lastPrinted>2017-02-09T18:17:12Z</cp:lastPrinted>
  <dcterms:created xsi:type="dcterms:W3CDTF">2013-07-26T12:43:40Z</dcterms:created>
  <dcterms:modified xsi:type="dcterms:W3CDTF">2018-07-06T13:17:11Z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https://ribbit.fmr.com</vt:lpwstr>
  </property>
  <property fmtid="{D5CDD505-2E9C-101B-9397-08002B2CF9AE}" pid="3" name="Offisync_UniqueId">
    <vt:lpwstr>204178</vt:lpwstr>
  </property>
  <property fmtid="{D5CDD505-2E9C-101B-9397-08002B2CF9AE}" pid="4" name="Jive_VersionGuid">
    <vt:lpwstr>ba28435d-f90e-4c36-a682-89b99a5d7e82</vt:lpwstr>
  </property>
  <property fmtid="{D5CDD505-2E9C-101B-9397-08002B2CF9AE}" pid="5" name="Offisync_UpdateToken">
    <vt:lpwstr>4</vt:lpwstr>
  </property>
  <property fmtid="{D5CDD505-2E9C-101B-9397-08002B2CF9AE}" pid="6" name="Offisync_ServerID">
    <vt:lpwstr>b66ae4db-2d31-4d69-9e9c-43dcde94714b</vt:lpwstr>
  </property>
  <property fmtid="{D5CDD505-2E9C-101B-9397-08002B2CF9AE}" pid="7" name="Jive_LatestUserAccountName">
    <vt:lpwstr>a410000</vt:lpwstr>
  </property>
  <property fmtid="{D5CDD505-2E9C-101B-9397-08002B2CF9AE}" pid="8" name="_dlc_policyId">
    <vt:lpwstr>/sp/SDE/datacommun/SUAS</vt:lpwstr>
  </property>
  <property fmtid="{D5CDD505-2E9C-101B-9397-08002B2CF9AE}" pid="9" name="ContentTypeId">
    <vt:lpwstr>0x010100642E9FBAF26C460F990647C25C7CFEEC00ADE166708355D347B666AD83B113D814</vt:lpwstr>
  </property>
  <property fmtid="{D5CDD505-2E9C-101B-9397-08002B2CF9AE}" pid="10" name="ItemRetentionFormula">
    <vt:lpwstr>&lt;formula id="Microsoft.Office.RecordsManagement.PolicyFeatures.Expiration.Formula.BuiltIn"&gt;&lt;number&gt;7&lt;/number&gt;&lt;property&gt;Modified&lt;/property&gt;&lt;propertyId&gt;&lt;/propertyId&gt;&lt;period&gt;years&lt;/period&gt;&lt;/formula&gt;</vt:lpwstr>
  </property>
  <property fmtid="{D5CDD505-2E9C-101B-9397-08002B2CF9AE}" pid="11" name="_dlc_DocIdItemGuid">
    <vt:lpwstr>099465e9-928b-4b88-9e44-ac31284f497f</vt:lpwstr>
  </property>
  <property fmtid="{D5CDD505-2E9C-101B-9397-08002B2CF9AE}" pid="12" name="TaxKeyword">
    <vt:lpwstr/>
  </property>
  <property fmtid="{D5CDD505-2E9C-101B-9397-08002B2CF9AE}" pid="13" name="DocumentCategory">
    <vt:lpwstr/>
  </property>
</Properties>
</file>