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9361-394D-4E49-8041-622C15DAC44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42D4-CB38-494F-9DFD-7E195C68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gdc.cancer.gov/legacy-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Su GBM asocijuojamų </a:t>
            </a:r>
            <a:r>
              <a:rPr lang="lt-LT" dirty="0" err="1" smtClean="0"/>
              <a:t>miRNA</a:t>
            </a:r>
            <a:r>
              <a:rPr lang="lt-LT" dirty="0" smtClean="0"/>
              <a:t> paieška</a:t>
            </a:r>
            <a:endParaRPr lang="en-US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2486526" y="423185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Dovydas Ki</a:t>
            </a:r>
            <a:r>
              <a:rPr lang="lt-LT" dirty="0" err="1" smtClean="0"/>
              <a:t>čiatovas</a:t>
            </a:r>
            <a:endParaRPr lang="lt-LT" dirty="0" smtClean="0"/>
          </a:p>
          <a:p>
            <a:pPr algn="r"/>
            <a:r>
              <a:rPr lang="lt-LT" dirty="0" smtClean="0"/>
              <a:t>2018-04-12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38200" y="1825625"/>
            <a:ext cx="3098074" cy="4351338"/>
          </a:xfrm>
        </p:spPr>
        <p:txBody>
          <a:bodyPr>
            <a:noAutofit/>
          </a:bodyPr>
          <a:lstStyle/>
          <a:p>
            <a:pPr algn="just"/>
            <a:r>
              <a:rPr lang="lt-LT" dirty="0" smtClean="0"/>
              <a:t>Šių 50-ies </a:t>
            </a:r>
            <a:r>
              <a:rPr lang="lt-LT" dirty="0" err="1" smtClean="0"/>
              <a:t>miRNA</a:t>
            </a:r>
            <a:r>
              <a:rPr lang="lt-LT" dirty="0" smtClean="0"/>
              <a:t> klasifikatoriaus tikslumas ~7</a:t>
            </a:r>
            <a:r>
              <a:rPr lang="en-US" dirty="0"/>
              <a:t>4</a:t>
            </a:r>
            <a:r>
              <a:rPr lang="lt-LT" dirty="0" smtClean="0"/>
              <a:t> proc. (taip pat 100 bandymų)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</a:t>
            </a:r>
            <a:r>
              <a:rPr lang="lt-LT" dirty="0" err="1" smtClean="0"/>
              <a:t>šinėje</a:t>
            </a:r>
            <a:r>
              <a:rPr lang="lt-LT" dirty="0" smtClean="0"/>
              <a:t> – šio sąrašo intensyvumo žemėlapis (eilučių klasteriai pagal k-</a:t>
            </a:r>
            <a:r>
              <a:rPr lang="lt-LT" dirty="0" err="1" smtClean="0"/>
              <a:t>means</a:t>
            </a:r>
            <a:r>
              <a:rPr lang="lt-LT" dirty="0" smtClean="0"/>
              <a:t> algoritmą, k </a:t>
            </a:r>
            <a:r>
              <a:rPr lang="en-US" dirty="0" smtClean="0"/>
              <a:t>= 4)</a:t>
            </a: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74" y="0"/>
            <a:ext cx="783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4. </a:t>
            </a:r>
            <a:r>
              <a:rPr lang="lt-LT" dirty="0" err="1" smtClean="0"/>
              <a:t>Terapijų</a:t>
            </a:r>
            <a:r>
              <a:rPr lang="lt-LT" dirty="0" smtClean="0"/>
              <a:t> grupės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t-LT" dirty="0" smtClean="0"/>
              <a:t>Pacientus nutarta skirstyti į 3 </a:t>
            </a:r>
            <a:r>
              <a:rPr lang="lt-LT" dirty="0" err="1" smtClean="0"/>
              <a:t>terapijų</a:t>
            </a:r>
            <a:r>
              <a:rPr lang="lt-LT" dirty="0" smtClean="0"/>
              <a:t> grupes:</a:t>
            </a:r>
            <a:endParaRPr lang="lt-LT" dirty="0"/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Radioterapija (apjungtos standartinės radiacijos, nestandartinės radiacijos ir nenurodytos radiacijos grupės), pacientų sk. </a:t>
            </a:r>
            <a:r>
              <a:rPr lang="en-US" dirty="0" smtClean="0"/>
              <a:t>= 129</a:t>
            </a:r>
            <a:endParaRPr lang="lt-LT" dirty="0" smtClean="0"/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Radioterapija kartu su </a:t>
            </a:r>
            <a:r>
              <a:rPr lang="lt-LT" dirty="0" err="1" smtClean="0"/>
              <a:t>temozolomido</a:t>
            </a:r>
            <a:r>
              <a:rPr lang="lt-LT" dirty="0" smtClean="0"/>
              <a:t> (TMZ) terapija</a:t>
            </a:r>
            <a:r>
              <a:rPr lang="en-US" dirty="0" smtClean="0"/>
              <a:t>, </a:t>
            </a:r>
            <a:r>
              <a:rPr lang="en-US" dirty="0" err="1" smtClean="0"/>
              <a:t>pacient</a:t>
            </a:r>
            <a:r>
              <a:rPr lang="lt-LT" dirty="0" smtClean="0"/>
              <a:t>ų sk. </a:t>
            </a:r>
            <a:r>
              <a:rPr lang="en-US" dirty="0" smtClean="0"/>
              <a:t>= </a:t>
            </a:r>
            <a:r>
              <a:rPr lang="lt-LT" dirty="0" smtClean="0"/>
              <a:t>72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dirty="0" smtClean="0"/>
              <a:t>TMZ terapija, pacientų sk. </a:t>
            </a:r>
            <a:r>
              <a:rPr lang="en-US" dirty="0" smtClean="0"/>
              <a:t>= </a:t>
            </a:r>
            <a:r>
              <a:rPr lang="lt-LT" dirty="0" smtClean="0"/>
              <a:t>191</a:t>
            </a:r>
            <a:endParaRPr lang="lt-LT" dirty="0"/>
          </a:p>
          <a:p>
            <a:r>
              <a:rPr lang="lt-LT" dirty="0" smtClean="0"/>
              <a:t>GBM klasifikavimas, remiantis ankstesniu 50-ies </a:t>
            </a:r>
            <a:r>
              <a:rPr lang="lt-LT" dirty="0" err="1" smtClean="0"/>
              <a:t>miRNA</a:t>
            </a:r>
            <a:r>
              <a:rPr lang="lt-LT" dirty="0" smtClean="0"/>
              <a:t> sąrašu, tarp grupių skiriasi:</a:t>
            </a:r>
          </a:p>
          <a:p>
            <a:pPr lvl="1"/>
            <a:r>
              <a:rPr lang="en-US" dirty="0" err="1" smtClean="0"/>
              <a:t>Radioterapija</a:t>
            </a:r>
            <a:r>
              <a:rPr lang="en-US" dirty="0" smtClean="0"/>
              <a:t> – 72 proc.</a:t>
            </a:r>
          </a:p>
          <a:p>
            <a:pPr lvl="1"/>
            <a:r>
              <a:rPr lang="en-US" dirty="0" err="1" smtClean="0"/>
              <a:t>Radioterapija</a:t>
            </a:r>
            <a:r>
              <a:rPr lang="en-US" dirty="0" smtClean="0"/>
              <a:t>/TMZ – 76 proc.</a:t>
            </a:r>
          </a:p>
          <a:p>
            <a:pPr lvl="1"/>
            <a:r>
              <a:rPr lang="en-US" dirty="0" smtClean="0"/>
              <a:t>TMZ – 75 proc.</a:t>
            </a:r>
          </a:p>
          <a:p>
            <a:pPr lvl="1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86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4. </a:t>
            </a:r>
            <a:r>
              <a:rPr lang="lt-LT" dirty="0" err="1" smtClean="0"/>
              <a:t>Terapijų</a:t>
            </a:r>
            <a:r>
              <a:rPr lang="lt-LT" dirty="0" smtClean="0"/>
              <a:t> grupės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Terapij</a:t>
            </a:r>
            <a:r>
              <a:rPr lang="lt-LT" sz="3200" dirty="0" smtClean="0"/>
              <a:t>ų grupės papildomai skaidomos į 2 </a:t>
            </a:r>
            <a:r>
              <a:rPr lang="lt-LT" sz="3200" dirty="0" err="1" smtClean="0"/>
              <a:t>išgyvenamumo</a:t>
            </a:r>
            <a:r>
              <a:rPr lang="lt-LT" sz="3200" dirty="0" smtClean="0"/>
              <a:t> grupes: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800" dirty="0" smtClean="0"/>
              <a:t>Išgyvenusieji daugiau (arba lygiai) 12 mėnesių;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800" dirty="0" smtClean="0"/>
              <a:t>Neišgyvenusieji 12 mėnesių.</a:t>
            </a:r>
          </a:p>
          <a:p>
            <a:r>
              <a:rPr lang="lt-LT" sz="3200" dirty="0" smtClean="0"/>
              <a:t>Grupių dydžiai:</a:t>
            </a:r>
          </a:p>
          <a:p>
            <a:pPr lvl="1"/>
            <a:r>
              <a:rPr lang="lt-LT" sz="2800" dirty="0" smtClean="0"/>
              <a:t>Visi pacientai: </a:t>
            </a:r>
            <a:r>
              <a:rPr lang="lt-LT" sz="2800" b="1" dirty="0" smtClean="0"/>
              <a:t>235</a:t>
            </a:r>
            <a:r>
              <a:rPr lang="lt-LT" sz="2800" dirty="0" smtClean="0"/>
              <a:t> ir </a:t>
            </a:r>
            <a:r>
              <a:rPr lang="lt-LT" sz="2800" b="1" dirty="0" smtClean="0"/>
              <a:t>230 </a:t>
            </a:r>
            <a:r>
              <a:rPr lang="lt-LT" sz="2800" dirty="0" smtClean="0"/>
              <a:t>(51 ir 49 proc.)</a:t>
            </a:r>
          </a:p>
          <a:p>
            <a:pPr lvl="1"/>
            <a:r>
              <a:rPr lang="lt-LT" sz="2800" dirty="0" smtClean="0"/>
              <a:t>Radioterapija: </a:t>
            </a:r>
            <a:r>
              <a:rPr lang="lt-LT" sz="2800" b="1" dirty="0" smtClean="0"/>
              <a:t>35 </a:t>
            </a:r>
            <a:r>
              <a:rPr lang="lt-LT" sz="2800" dirty="0" smtClean="0"/>
              <a:t>ir </a:t>
            </a:r>
            <a:r>
              <a:rPr lang="lt-LT" sz="2800" b="1" dirty="0" smtClean="0"/>
              <a:t>94 </a:t>
            </a:r>
            <a:r>
              <a:rPr lang="lt-LT" sz="2800" dirty="0" smtClean="0"/>
              <a:t>(27 ir 73 proc.)</a:t>
            </a:r>
          </a:p>
          <a:p>
            <a:pPr lvl="1"/>
            <a:r>
              <a:rPr lang="lt-LT" sz="2800" dirty="0" smtClean="0"/>
              <a:t>Radioterapija/TMZ: </a:t>
            </a:r>
            <a:r>
              <a:rPr lang="lt-LT" sz="2800" b="1" dirty="0" smtClean="0"/>
              <a:t>51 </a:t>
            </a:r>
            <a:r>
              <a:rPr lang="lt-LT" sz="2800" dirty="0" smtClean="0"/>
              <a:t>ir </a:t>
            </a:r>
            <a:r>
              <a:rPr lang="lt-LT" sz="2800" b="1" dirty="0" smtClean="0"/>
              <a:t>21</a:t>
            </a:r>
            <a:r>
              <a:rPr lang="lt-LT" sz="2800" dirty="0"/>
              <a:t> </a:t>
            </a:r>
            <a:r>
              <a:rPr lang="lt-LT" sz="2800" dirty="0" smtClean="0"/>
              <a:t>(71 ir 29 proc.)</a:t>
            </a:r>
          </a:p>
          <a:p>
            <a:pPr lvl="1"/>
            <a:r>
              <a:rPr lang="lt-LT" sz="2800" dirty="0" smtClean="0"/>
              <a:t>TMZ: </a:t>
            </a:r>
            <a:r>
              <a:rPr lang="lt-LT" sz="2800" b="1" dirty="0" smtClean="0"/>
              <a:t>113 </a:t>
            </a:r>
            <a:r>
              <a:rPr lang="lt-LT" sz="2800" dirty="0" smtClean="0"/>
              <a:t>ir </a:t>
            </a:r>
            <a:r>
              <a:rPr lang="lt-LT" sz="2800" b="1" dirty="0" smtClean="0"/>
              <a:t>78 </a:t>
            </a:r>
            <a:r>
              <a:rPr lang="lt-LT" sz="2800" dirty="0" smtClean="0"/>
              <a:t>(59 ir 41 proc.)</a:t>
            </a:r>
            <a:endParaRPr lang="en-US" sz="2800" dirty="0" smtClean="0"/>
          </a:p>
          <a:p>
            <a:pPr lvl="1"/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24034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4. </a:t>
            </a:r>
            <a:r>
              <a:rPr lang="lt-LT" dirty="0" err="1" smtClean="0"/>
              <a:t>Terapijų</a:t>
            </a:r>
            <a:r>
              <a:rPr lang="lt-LT" dirty="0" smtClean="0"/>
              <a:t> grupės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600" dirty="0" err="1" smtClean="0"/>
              <a:t>Išgyvenamumo</a:t>
            </a:r>
            <a:r>
              <a:rPr lang="lt-LT" sz="3600" dirty="0" smtClean="0"/>
              <a:t> grupės klasifikuojamos </a:t>
            </a:r>
            <a:r>
              <a:rPr lang="lt-LT" sz="3600" b="1" dirty="0" err="1" smtClean="0"/>
              <a:t>RandomForest</a:t>
            </a:r>
            <a:r>
              <a:rPr lang="lt-LT" sz="3600" b="1" dirty="0" smtClean="0"/>
              <a:t> </a:t>
            </a:r>
            <a:r>
              <a:rPr lang="lt-LT" sz="3600" dirty="0" smtClean="0"/>
              <a:t>(kaip ir GBM </a:t>
            </a:r>
            <a:r>
              <a:rPr lang="lt-LT" sz="3600" dirty="0" err="1" smtClean="0"/>
              <a:t>subtipai</a:t>
            </a:r>
            <a:r>
              <a:rPr lang="lt-LT" sz="3600" dirty="0" smtClean="0"/>
              <a:t>):</a:t>
            </a:r>
          </a:p>
          <a:p>
            <a:pPr lvl="1"/>
            <a:r>
              <a:rPr lang="lt-LT" sz="3200" dirty="0" smtClean="0"/>
              <a:t>Bendras tikslumas (be terapijos grupių): 57 proc.</a:t>
            </a:r>
          </a:p>
          <a:p>
            <a:pPr lvl="1"/>
            <a:r>
              <a:rPr lang="lt-LT" sz="3200" dirty="0" smtClean="0"/>
              <a:t>Radioterapija: </a:t>
            </a:r>
            <a:r>
              <a:rPr lang="en-US" sz="3200" dirty="0" smtClean="0"/>
              <a:t>72 proc.</a:t>
            </a:r>
          </a:p>
          <a:p>
            <a:pPr lvl="1"/>
            <a:r>
              <a:rPr lang="en-US" sz="3200" dirty="0" err="1" smtClean="0"/>
              <a:t>Radioterapija</a:t>
            </a:r>
            <a:r>
              <a:rPr lang="en-US" sz="3200" dirty="0" smtClean="0"/>
              <a:t>/TMZ: 72 proc.</a:t>
            </a:r>
          </a:p>
          <a:p>
            <a:pPr lvl="1"/>
            <a:r>
              <a:rPr lang="en-US" sz="3200" dirty="0" smtClean="0"/>
              <a:t>TMZ: 61 proc.</a:t>
            </a:r>
            <a:endParaRPr lang="lt-LT" sz="3200" dirty="0" smtClean="0"/>
          </a:p>
          <a:p>
            <a:pPr lvl="1"/>
            <a:endParaRPr lang="en-US" sz="3200" dirty="0" smtClean="0"/>
          </a:p>
          <a:p>
            <a:pPr lvl="1"/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4806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0" y="151681"/>
            <a:ext cx="11493139" cy="6464890"/>
          </a:xfrm>
        </p:spPr>
      </p:pic>
    </p:spTree>
    <p:extLst>
      <p:ext uri="{BB962C8B-B14F-4D97-AF65-F5344CB8AC3E}">
        <p14:creationId xmlns:p14="http://schemas.microsoft.com/office/powerpoint/2010/main" val="2915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5</a:t>
            </a:r>
            <a:r>
              <a:rPr lang="en-US" dirty="0" smtClean="0"/>
              <a:t>. </a:t>
            </a:r>
            <a:r>
              <a:rPr lang="lt-LT" dirty="0" smtClean="0"/>
              <a:t>Statistiniai testai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Reikia nustatyti, kurių </a:t>
            </a:r>
            <a:r>
              <a:rPr lang="lt-LT" dirty="0" err="1" smtClean="0"/>
              <a:t>miRNA</a:t>
            </a:r>
            <a:r>
              <a:rPr lang="lt-LT" dirty="0" smtClean="0"/>
              <a:t> ekspresijos profilis tarp </a:t>
            </a:r>
            <a:r>
              <a:rPr lang="lt-LT" dirty="0" err="1" smtClean="0"/>
              <a:t>išgyvenamumo</a:t>
            </a:r>
            <a:r>
              <a:rPr lang="lt-LT" dirty="0" smtClean="0"/>
              <a:t> grupių skiriasi.</a:t>
            </a:r>
          </a:p>
          <a:p>
            <a:r>
              <a:rPr lang="lt-LT" dirty="0" smtClean="0"/>
              <a:t>Panaudojau</a:t>
            </a:r>
            <a:r>
              <a:rPr lang="en-US" dirty="0" smtClean="0"/>
              <a:t> </a:t>
            </a:r>
            <a:r>
              <a:rPr lang="lt-LT" dirty="0" err="1" smtClean="0"/>
              <a:t>Mann-Whitney</a:t>
            </a:r>
            <a:r>
              <a:rPr lang="lt-LT" dirty="0" smtClean="0"/>
              <a:t> U testą (Q </a:t>
            </a:r>
            <a:r>
              <a:rPr lang="en-US" dirty="0" smtClean="0"/>
              <a:t>= 0,95)</a:t>
            </a:r>
            <a:r>
              <a:rPr lang="lt-LT" dirty="0" smtClean="0"/>
              <a:t> </a:t>
            </a:r>
            <a:r>
              <a:rPr lang="en-US" dirty="0" err="1" smtClean="0"/>
              <a:t>kiekvienai</a:t>
            </a:r>
            <a:r>
              <a:rPr lang="en-US" dirty="0" smtClean="0"/>
              <a:t> miRNA </a:t>
            </a:r>
            <a:r>
              <a:rPr lang="en-US" dirty="0" err="1" smtClean="0"/>
              <a:t>kiekvienam</a:t>
            </a:r>
            <a:r>
              <a:rPr lang="en-US" dirty="0" smtClean="0"/>
              <a:t> GBM </a:t>
            </a:r>
            <a:r>
              <a:rPr lang="en-US" dirty="0" err="1" smtClean="0"/>
              <a:t>subtipe</a:t>
            </a:r>
            <a:r>
              <a:rPr lang="en-US" dirty="0" smtClean="0"/>
              <a:t>, </a:t>
            </a:r>
            <a:r>
              <a:rPr lang="en-US" dirty="0" err="1" smtClean="0"/>
              <a:t>tikrinant</a:t>
            </a:r>
            <a:r>
              <a:rPr lang="lt-LT" dirty="0" smtClean="0"/>
              <a:t>į, ar reikšmių pasiskirstymas tarp dviejų populiacijų skiriasi;</a:t>
            </a:r>
            <a:endParaRPr lang="en-US" dirty="0" smtClean="0"/>
          </a:p>
          <a:p>
            <a:r>
              <a:rPr lang="en-US" dirty="0" err="1" smtClean="0"/>
              <a:t>Pagal</a:t>
            </a:r>
            <a:r>
              <a:rPr lang="lt-LT" dirty="0" smtClean="0"/>
              <a:t> šį </a:t>
            </a:r>
            <a:r>
              <a:rPr lang="en-US" dirty="0" smtClean="0"/>
              <a:t>test</a:t>
            </a:r>
            <a:r>
              <a:rPr lang="lt-LT" dirty="0" smtClean="0"/>
              <a:t>ą, šių </a:t>
            </a:r>
            <a:r>
              <a:rPr lang="lt-LT" dirty="0" err="1" smtClean="0"/>
              <a:t>miRNA</a:t>
            </a:r>
            <a:r>
              <a:rPr lang="lt-LT" dirty="0" smtClean="0"/>
              <a:t> pasiskirstymas </a:t>
            </a:r>
            <a:r>
              <a:rPr lang="lt-LT" dirty="0" err="1" smtClean="0"/>
              <a:t>išgyvenamumo</a:t>
            </a:r>
            <a:r>
              <a:rPr lang="lt-LT" dirty="0" smtClean="0"/>
              <a:t> grupėse (neatsižvelgiant į terapiją) turi prasmingus skirtumus:</a:t>
            </a:r>
            <a:br>
              <a:rPr lang="lt-LT" dirty="0" smtClean="0"/>
            </a:br>
            <a:r>
              <a:rPr lang="en-US" b="1" dirty="0"/>
              <a:t>hsa-miR-106b, hsa-miR-130b, hsa-miR-148a, hsa-miR-17-3p, hsa-miR-182, hsa-miR-183, hsa-miR-204, hsa-miR-221, hsa-miR-222, hsa-miR-29c, hsa-miR-30c, hsa-miR-34a, hsa-miR-34b, hsa-miR-9, hsa-miR-92, hsa-miR-93</a:t>
            </a:r>
            <a:endParaRPr lang="lt-LT" b="1" dirty="0" smtClean="0"/>
          </a:p>
        </p:txBody>
      </p:sp>
    </p:spTree>
    <p:extLst>
      <p:ext uri="{BB962C8B-B14F-4D97-AF65-F5344CB8AC3E}">
        <p14:creationId xmlns:p14="http://schemas.microsoft.com/office/powerpoint/2010/main" val="28438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5. Statistiniai testai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Terapijos grupėse gauti tokie rezultatai:</a:t>
            </a:r>
          </a:p>
          <a:p>
            <a:pPr lvl="1"/>
            <a:r>
              <a:rPr lang="lt-LT" dirty="0" smtClean="0"/>
              <a:t>Radioterapijos grupėje:</a:t>
            </a:r>
            <a:br>
              <a:rPr lang="lt-LT" dirty="0" smtClean="0"/>
            </a:br>
            <a:r>
              <a:rPr lang="en-US" b="1" dirty="0" smtClean="0"/>
              <a:t>hsa-miR-335, hsa-miR-138, hsa-miR-99a, hsa-miR-148a</a:t>
            </a:r>
          </a:p>
          <a:p>
            <a:pPr lvl="1"/>
            <a:r>
              <a:rPr lang="en-US" dirty="0" err="1" smtClean="0"/>
              <a:t>Radioterapijos</a:t>
            </a:r>
            <a:r>
              <a:rPr lang="en-US" dirty="0" smtClean="0"/>
              <a:t>/TMZ </a:t>
            </a:r>
            <a:r>
              <a:rPr lang="en-US" dirty="0" err="1" smtClean="0"/>
              <a:t>grup</a:t>
            </a:r>
            <a:r>
              <a:rPr lang="lt-LT" dirty="0" err="1" smtClean="0"/>
              <a:t>ėje</a:t>
            </a:r>
            <a:r>
              <a:rPr lang="lt-LT" dirty="0" smtClean="0"/>
              <a:t>:</a:t>
            </a:r>
            <a:r>
              <a:rPr lang="lt-LT" b="1" dirty="0"/>
              <a:t/>
            </a:r>
            <a:br>
              <a:rPr lang="lt-LT" b="1" dirty="0"/>
            </a:br>
            <a:r>
              <a:rPr lang="de-DE" b="1" dirty="0"/>
              <a:t>hsa-miR-10b, hsa-miR-142-3p, hsa-miR-142-5p, hsa-miR-22, hsa-miR-23b, </a:t>
            </a:r>
            <a:r>
              <a:rPr lang="de-DE" b="1" dirty="0" smtClean="0"/>
              <a:t>hsa-miR-92b</a:t>
            </a:r>
          </a:p>
          <a:p>
            <a:pPr lvl="1"/>
            <a:r>
              <a:rPr lang="en-US" dirty="0" smtClean="0"/>
              <a:t>TMZ </a:t>
            </a:r>
            <a:r>
              <a:rPr lang="en-US" dirty="0" err="1" smtClean="0"/>
              <a:t>grup</a:t>
            </a:r>
            <a:r>
              <a:rPr lang="lt-LT" dirty="0" err="1" smtClean="0"/>
              <a:t>ėje</a:t>
            </a:r>
            <a:r>
              <a:rPr lang="lt-LT" dirty="0" smtClean="0"/>
              <a:t>:</a:t>
            </a:r>
            <a:r>
              <a:rPr lang="lt-LT" dirty="0"/>
              <a:t/>
            </a:r>
            <a:br>
              <a:rPr lang="lt-LT" dirty="0"/>
            </a:br>
            <a:r>
              <a:rPr lang="de-DE" b="1" dirty="0"/>
              <a:t>hsa-miR-124a, hsa-miR-182, hsa-miR-183, hsa-miR-18a, hsa-miR-222, hsa-miR-223, hsa-miR-93</a:t>
            </a:r>
          </a:p>
          <a:p>
            <a:r>
              <a:rPr lang="lt-LT" dirty="0" smtClean="0"/>
              <a:t>Šios </a:t>
            </a:r>
            <a:r>
              <a:rPr lang="lt-LT" dirty="0" err="1" smtClean="0"/>
              <a:t>miRNA</a:t>
            </a:r>
            <a:r>
              <a:rPr lang="lt-LT" dirty="0" smtClean="0"/>
              <a:t> savo atitinkamose grupėse išlaiko klasifikavimo tikslumą</a:t>
            </a:r>
            <a:r>
              <a:rPr lang="en-US" dirty="0" smtClean="0"/>
              <a:t>.</a:t>
            </a:r>
          </a:p>
          <a:p>
            <a:r>
              <a:rPr lang="lt-LT" dirty="0" smtClean="0"/>
              <a:t>Įtraukus pacientus su pasikartojančia GBM (</a:t>
            </a:r>
            <a:r>
              <a:rPr lang="lt-LT" i="1" dirty="0" err="1" smtClean="0"/>
              <a:t>recurrent</a:t>
            </a:r>
            <a:r>
              <a:rPr lang="lt-LT" dirty="0" smtClean="0"/>
              <a:t>) rezultatai pasikeičia.</a:t>
            </a:r>
          </a:p>
        </p:txBody>
      </p:sp>
    </p:spTree>
    <p:extLst>
      <p:ext uri="{BB962C8B-B14F-4D97-AF65-F5344CB8AC3E}">
        <p14:creationId xmlns:p14="http://schemas.microsoft.com/office/powerpoint/2010/main" val="456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Papildomi</a:t>
            </a:r>
            <a:r>
              <a:rPr lang="en-US" dirty="0" smtClean="0"/>
              <a:t> </a:t>
            </a:r>
            <a:r>
              <a:rPr lang="en-US" dirty="0" err="1" smtClean="0"/>
              <a:t>darbai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 </a:t>
            </a:r>
            <a:r>
              <a:rPr lang="lt-LT" sz="3600" dirty="0" smtClean="0"/>
              <a:t>šių metodų, taikyti kiti:</a:t>
            </a:r>
          </a:p>
          <a:p>
            <a:pPr lvl="1"/>
            <a:r>
              <a:rPr lang="lt-LT" sz="3200" dirty="0" smtClean="0"/>
              <a:t>PCA analizė</a:t>
            </a:r>
          </a:p>
          <a:p>
            <a:pPr lvl="1"/>
            <a:r>
              <a:rPr lang="lt-LT" sz="3200" dirty="0" err="1" smtClean="0"/>
              <a:t>MiRaGE</a:t>
            </a:r>
            <a:r>
              <a:rPr lang="lt-LT" sz="3200" dirty="0" smtClean="0"/>
              <a:t> – </a:t>
            </a:r>
            <a:r>
              <a:rPr lang="lt-LT" sz="3200" dirty="0" err="1" smtClean="0"/>
              <a:t>miRNA</a:t>
            </a:r>
            <a:r>
              <a:rPr lang="lt-LT" sz="3200" dirty="0" smtClean="0"/>
              <a:t> kontrolės </a:t>
            </a:r>
            <a:r>
              <a:rPr lang="lt-LT" sz="3200" dirty="0" err="1" smtClean="0"/>
              <a:t>inferencija</a:t>
            </a:r>
            <a:r>
              <a:rPr lang="lt-LT" sz="3200" dirty="0" smtClean="0"/>
              <a:t> iš genų ekspresijos</a:t>
            </a:r>
          </a:p>
          <a:p>
            <a:pPr lvl="1"/>
            <a:r>
              <a:rPr lang="lt-LT" sz="3200" i="1" dirty="0" smtClean="0"/>
              <a:t>k-</a:t>
            </a:r>
            <a:r>
              <a:rPr lang="lt-LT" sz="3200" i="1" dirty="0" err="1" smtClean="0"/>
              <a:t>means</a:t>
            </a:r>
            <a:r>
              <a:rPr lang="lt-LT" sz="3200" dirty="0" smtClean="0"/>
              <a:t> algoritmas (kartu su intensyvumo žemėlapiais)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194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7. Galutinis </a:t>
            </a:r>
            <a:r>
              <a:rPr lang="lt-LT" dirty="0" err="1" smtClean="0"/>
              <a:t>miRNA</a:t>
            </a:r>
            <a:r>
              <a:rPr lang="lt-LT" dirty="0" smtClean="0"/>
              <a:t> sąrašas</a:t>
            </a:r>
            <a:endParaRPr lang="en-US" dirty="0"/>
          </a:p>
        </p:txBody>
      </p:sp>
      <p:sp>
        <p:nvSpPr>
          <p:cNvPr id="4" name="Turinio vietos rezervavimo ženklas 2"/>
          <p:cNvSpPr txBox="1">
            <a:spLocks/>
          </p:cNvSpPr>
          <p:nvPr/>
        </p:nvSpPr>
        <p:spPr>
          <a:xfrm>
            <a:off x="838200" y="1838492"/>
            <a:ext cx="24183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hsa-miR-106b</a:t>
            </a:r>
          </a:p>
          <a:p>
            <a:r>
              <a:rPr lang="en-US" sz="2400" dirty="0"/>
              <a:t>hsa-miR-10b</a:t>
            </a:r>
          </a:p>
          <a:p>
            <a:r>
              <a:rPr lang="en-US" sz="2400" dirty="0"/>
              <a:t>hsa-miR-124a</a:t>
            </a:r>
          </a:p>
          <a:p>
            <a:r>
              <a:rPr lang="en-US" sz="2400" dirty="0"/>
              <a:t>hsa-miR-130b</a:t>
            </a:r>
          </a:p>
          <a:p>
            <a:r>
              <a:rPr lang="en-US" sz="2400" dirty="0"/>
              <a:t>hsa-miR-138</a:t>
            </a:r>
          </a:p>
          <a:p>
            <a:r>
              <a:rPr lang="en-US" sz="2400" dirty="0"/>
              <a:t>hsa-miR-142-3p</a:t>
            </a:r>
          </a:p>
          <a:p>
            <a:r>
              <a:rPr lang="en-US" sz="2400" dirty="0"/>
              <a:t>hsa-miR-142-5p</a:t>
            </a:r>
          </a:p>
          <a:p>
            <a:r>
              <a:rPr lang="en-US" sz="2400" dirty="0"/>
              <a:t>hsa-miR-148a</a:t>
            </a:r>
          </a:p>
          <a:p>
            <a:r>
              <a:rPr lang="en-US" sz="2400" dirty="0"/>
              <a:t>hsa-miR-17-3p</a:t>
            </a:r>
          </a:p>
          <a:p>
            <a:r>
              <a:rPr lang="en-US" sz="2400" dirty="0" smtClean="0"/>
              <a:t>hsa-miR-182</a:t>
            </a:r>
            <a:endParaRPr lang="en-US" sz="2400" dirty="0"/>
          </a:p>
        </p:txBody>
      </p:sp>
      <p:sp>
        <p:nvSpPr>
          <p:cNvPr id="5" name="Turinio vietos rezervavimo ženklas 2"/>
          <p:cNvSpPr txBox="1">
            <a:spLocks/>
          </p:cNvSpPr>
          <p:nvPr/>
        </p:nvSpPr>
        <p:spPr>
          <a:xfrm>
            <a:off x="3904247" y="1838492"/>
            <a:ext cx="23200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hsa-miR-183</a:t>
            </a:r>
          </a:p>
          <a:p>
            <a:r>
              <a:rPr lang="en-US" sz="2400" dirty="0"/>
              <a:t>hsa-miR-18a</a:t>
            </a:r>
          </a:p>
          <a:p>
            <a:r>
              <a:rPr lang="en-US" sz="2400" dirty="0"/>
              <a:t>hsa-miR-204</a:t>
            </a:r>
          </a:p>
          <a:p>
            <a:r>
              <a:rPr lang="en-US" sz="2400" dirty="0"/>
              <a:t>hsa-miR-22</a:t>
            </a:r>
          </a:p>
          <a:p>
            <a:r>
              <a:rPr lang="en-US" sz="2400" dirty="0"/>
              <a:t>hsa-miR-221</a:t>
            </a:r>
          </a:p>
          <a:p>
            <a:r>
              <a:rPr lang="en-US" sz="2400" dirty="0"/>
              <a:t>hsa-miR-222</a:t>
            </a:r>
          </a:p>
          <a:p>
            <a:r>
              <a:rPr lang="en-US" sz="2400" dirty="0"/>
              <a:t>hsa-miR-223</a:t>
            </a:r>
          </a:p>
          <a:p>
            <a:r>
              <a:rPr lang="en-US" sz="2400" dirty="0" smtClean="0"/>
              <a:t>hsa-miR-23b</a:t>
            </a:r>
          </a:p>
          <a:p>
            <a:r>
              <a:rPr lang="en-US" sz="2400" dirty="0" smtClean="0"/>
              <a:t>hsa-miR-29c</a:t>
            </a:r>
          </a:p>
          <a:p>
            <a:r>
              <a:rPr lang="en-US" sz="2400" dirty="0" smtClean="0"/>
              <a:t>hsa-miR-30c</a:t>
            </a:r>
          </a:p>
        </p:txBody>
      </p:sp>
      <p:sp>
        <p:nvSpPr>
          <p:cNvPr id="6" name="Turinio vietos rezervavimo ženklas 2"/>
          <p:cNvSpPr txBox="1">
            <a:spLocks/>
          </p:cNvSpPr>
          <p:nvPr/>
        </p:nvSpPr>
        <p:spPr>
          <a:xfrm>
            <a:off x="6872036" y="1838492"/>
            <a:ext cx="2482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hsa-miR-335</a:t>
            </a:r>
          </a:p>
          <a:p>
            <a:r>
              <a:rPr lang="en-US" sz="2400" dirty="0"/>
              <a:t>hsa-miR-34a</a:t>
            </a:r>
          </a:p>
          <a:p>
            <a:r>
              <a:rPr lang="en-US" sz="2400" dirty="0"/>
              <a:t>hsa-miR-34b</a:t>
            </a:r>
          </a:p>
          <a:p>
            <a:r>
              <a:rPr lang="en-US" sz="2400" dirty="0"/>
              <a:t>hsa-miR-9</a:t>
            </a:r>
          </a:p>
          <a:p>
            <a:r>
              <a:rPr lang="en-US" sz="2400" dirty="0"/>
              <a:t>hsa-miR-92</a:t>
            </a:r>
          </a:p>
          <a:p>
            <a:r>
              <a:rPr lang="en-US" sz="2400" dirty="0"/>
              <a:t>hsa-miR-92b</a:t>
            </a:r>
          </a:p>
          <a:p>
            <a:r>
              <a:rPr lang="en-US" sz="2400" dirty="0"/>
              <a:t>hsa-miR-93</a:t>
            </a:r>
          </a:p>
          <a:p>
            <a:r>
              <a:rPr lang="en-US" sz="2400" dirty="0"/>
              <a:t>hsa-miR-99a</a:t>
            </a:r>
          </a:p>
        </p:txBody>
      </p:sp>
    </p:spTree>
    <p:extLst>
      <p:ext uri="{BB962C8B-B14F-4D97-AF65-F5344CB8AC3E}">
        <p14:creationId xmlns:p14="http://schemas.microsoft.com/office/powerpoint/2010/main" val="26503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Turinys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 err="1" smtClean="0"/>
              <a:t>Duomenys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lt-LT" dirty="0" smtClean="0"/>
              <a:t>Įrankiai</a:t>
            </a:r>
          </a:p>
          <a:p>
            <a:pPr marL="514350" indent="-514350" algn="just">
              <a:buAutoNum type="arabicPeriod"/>
            </a:pPr>
            <a:r>
              <a:rPr lang="lt-LT" dirty="0" smtClean="0"/>
              <a:t>GBM klasifikavimas</a:t>
            </a:r>
          </a:p>
          <a:p>
            <a:pPr marL="514350" indent="-514350" algn="just">
              <a:buAutoNum type="arabicPeriod"/>
            </a:pPr>
            <a:r>
              <a:rPr lang="lt-LT" dirty="0" err="1" smtClean="0"/>
              <a:t>Terapijų</a:t>
            </a:r>
            <a:r>
              <a:rPr lang="lt-LT" dirty="0" smtClean="0"/>
              <a:t> grupės</a:t>
            </a:r>
          </a:p>
          <a:p>
            <a:pPr marL="514350" indent="-514350" algn="just">
              <a:buAutoNum type="arabicPeriod"/>
            </a:pPr>
            <a:r>
              <a:rPr lang="lt-LT" dirty="0" smtClean="0"/>
              <a:t>Statistiniai testai</a:t>
            </a:r>
          </a:p>
          <a:p>
            <a:pPr marL="514350" indent="-514350" algn="just">
              <a:buAutoNum type="arabicPeriod"/>
            </a:pPr>
            <a:r>
              <a:rPr lang="lt-LT" dirty="0" smtClean="0"/>
              <a:t>Papildomi darbai</a:t>
            </a:r>
          </a:p>
          <a:p>
            <a:pPr marL="514350" indent="-514350" algn="just">
              <a:buAutoNum type="arabicPeriod"/>
            </a:pPr>
            <a:r>
              <a:rPr lang="lt-LT" dirty="0" smtClean="0"/>
              <a:t>Galutinis </a:t>
            </a:r>
            <a:r>
              <a:rPr lang="lt-LT" dirty="0" err="1" smtClean="0"/>
              <a:t>miRNA</a:t>
            </a:r>
            <a:r>
              <a:rPr lang="lt-LT" dirty="0" smtClean="0"/>
              <a:t> sąrašas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1. </a:t>
            </a:r>
            <a:r>
              <a:rPr lang="en-US" dirty="0" err="1" smtClean="0"/>
              <a:t>Duomenys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miRNA </a:t>
            </a:r>
            <a:r>
              <a:rPr lang="lt-LT" sz="3200" dirty="0" smtClean="0"/>
              <a:t>ekspresijos </a:t>
            </a:r>
            <a:r>
              <a:rPr lang="en-US" sz="3200" dirty="0" err="1" smtClean="0"/>
              <a:t>duomenys</a:t>
            </a:r>
            <a:r>
              <a:rPr lang="en-US" sz="3200" dirty="0" smtClean="0"/>
              <a:t> – </a:t>
            </a:r>
            <a:r>
              <a:rPr lang="en-US" sz="3200" dirty="0" err="1" smtClean="0"/>
              <a:t>i</a:t>
            </a:r>
            <a:r>
              <a:rPr lang="lt-LT" sz="3200" dirty="0" smtClean="0"/>
              <a:t>š </a:t>
            </a:r>
            <a:r>
              <a:rPr lang="lt-LT" sz="3200" b="1" dirty="0" smtClean="0"/>
              <a:t>TCGA </a:t>
            </a:r>
            <a:r>
              <a:rPr lang="lt-LT" sz="3200" b="1" dirty="0" err="1" smtClean="0"/>
              <a:t>Legacy</a:t>
            </a:r>
            <a:r>
              <a:rPr lang="lt-LT" sz="3200" b="1" dirty="0" smtClean="0"/>
              <a:t> </a:t>
            </a:r>
            <a:r>
              <a:rPr lang="lt-LT" sz="3200" dirty="0" smtClean="0"/>
              <a:t>duomenų bazės - </a:t>
            </a:r>
            <a:r>
              <a:rPr lang="lt-LT" sz="3200" dirty="0" smtClean="0">
                <a:hlinkClick r:id="rId2"/>
              </a:rPr>
              <a:t>https://portal.gdc.cancer.gov/legacy-archive/</a:t>
            </a:r>
            <a:endParaRPr lang="lt-LT" sz="3200" dirty="0" smtClean="0"/>
          </a:p>
          <a:p>
            <a:pPr algn="just"/>
            <a:r>
              <a:rPr lang="lt-LT" sz="3200" dirty="0" err="1" smtClean="0"/>
              <a:t>miRNA</a:t>
            </a:r>
            <a:r>
              <a:rPr lang="lt-LT" sz="3200" dirty="0" smtClean="0"/>
              <a:t> skaičius – 534</a:t>
            </a:r>
          </a:p>
          <a:p>
            <a:pPr algn="just"/>
            <a:r>
              <a:rPr lang="lt-LT" sz="3200" dirty="0" smtClean="0"/>
              <a:t>Pacientų skaičius – 495</a:t>
            </a:r>
          </a:p>
          <a:p>
            <a:pPr algn="just"/>
            <a:r>
              <a:rPr lang="lt-LT" sz="3200" dirty="0" smtClean="0"/>
              <a:t>Taip pat 10-ies kontrolinių pacientų duomenys.</a:t>
            </a:r>
          </a:p>
          <a:p>
            <a:pPr algn="just"/>
            <a:r>
              <a:rPr lang="lt-LT" sz="3200" dirty="0" smtClean="0"/>
              <a:t>Duomenys nestandartizuoti - ekspresijos reikšmės intervale (5:15)</a:t>
            </a:r>
          </a:p>
        </p:txBody>
      </p:sp>
    </p:spTree>
    <p:extLst>
      <p:ext uri="{BB962C8B-B14F-4D97-AF65-F5344CB8AC3E}">
        <p14:creationId xmlns:p14="http://schemas.microsoft.com/office/powerpoint/2010/main" val="7275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2. Įrankiai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dirty="0" smtClean="0"/>
              <a:t>Didžioji dalis darbo atlikta naudojant statistinių skaičiavimų paketą </a:t>
            </a:r>
            <a:r>
              <a:rPr lang="lt-LT" b="1" dirty="0" smtClean="0"/>
              <a:t>R</a:t>
            </a:r>
            <a:r>
              <a:rPr lang="lt-LT" dirty="0" smtClean="0"/>
              <a:t> - </a:t>
            </a:r>
            <a:br>
              <a:rPr lang="lt-LT" dirty="0" smtClean="0"/>
            </a:br>
            <a:r>
              <a:rPr lang="lt-LT" dirty="0" smtClean="0">
                <a:hlinkClick r:id="rId2"/>
              </a:rPr>
              <a:t>https://www.r-project.org/</a:t>
            </a:r>
            <a:endParaRPr lang="lt-LT" dirty="0" smtClean="0"/>
          </a:p>
          <a:p>
            <a:pPr algn="just"/>
            <a:r>
              <a:rPr lang="lt-LT" b="1" dirty="0" smtClean="0"/>
              <a:t>R </a:t>
            </a:r>
            <a:r>
              <a:rPr lang="lt-LT" dirty="0" smtClean="0"/>
              <a:t>daugiausiai naudotas kartu su vienu pagrindinių šiuolaikinio </a:t>
            </a:r>
            <a:r>
              <a:rPr lang="lt-LT" dirty="0" err="1" smtClean="0"/>
              <a:t>bioinformatiko</a:t>
            </a:r>
            <a:r>
              <a:rPr lang="lt-LT" dirty="0" smtClean="0"/>
              <a:t> įrankių – R papildomu paketu </a:t>
            </a:r>
            <a:r>
              <a:rPr lang="lt-LT" b="1" dirty="0" err="1" smtClean="0"/>
              <a:t>Bioconductor</a:t>
            </a:r>
            <a:r>
              <a:rPr lang="lt-LT" dirty="0"/>
              <a:t> </a:t>
            </a:r>
            <a:r>
              <a:rPr lang="lt-LT" dirty="0" smtClean="0"/>
              <a:t>– </a:t>
            </a:r>
            <a:br>
              <a:rPr lang="lt-LT" dirty="0" smtClean="0"/>
            </a:br>
            <a:r>
              <a:rPr lang="lt-LT" dirty="0" smtClean="0">
                <a:hlinkClick r:id="rId3"/>
              </a:rPr>
              <a:t>https://bioconductor.org/</a:t>
            </a:r>
            <a:endParaRPr lang="lt-LT" dirty="0" smtClean="0"/>
          </a:p>
          <a:p>
            <a:pPr algn="just"/>
            <a:r>
              <a:rPr lang="lt-LT" dirty="0" smtClean="0"/>
              <a:t>Šis paketas skirtas įvairiausių biologinių duomenų paruošimui, analizei bei atvaizdavimui.</a:t>
            </a: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97" y="4828383"/>
            <a:ext cx="1740103" cy="1348580"/>
          </a:xfrm>
          <a:prstGeom prst="rect">
            <a:avLst/>
          </a:prstGeom>
        </p:spPr>
      </p:pic>
      <p:pic>
        <p:nvPicPr>
          <p:cNvPr id="5" name="Paveikslėlis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131198"/>
            <a:ext cx="2476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GBM </a:t>
            </a:r>
            <a:r>
              <a:rPr lang="en-US" dirty="0" err="1" smtClean="0"/>
              <a:t>klasifikavimas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537" cy="4351338"/>
          </a:xfrm>
        </p:spPr>
        <p:txBody>
          <a:bodyPr/>
          <a:lstStyle/>
          <a:p>
            <a:pPr algn="just"/>
            <a:r>
              <a:rPr lang="lt-LT" dirty="0" smtClean="0"/>
              <a:t>Pirma užduotis – sumažinti </a:t>
            </a:r>
            <a:r>
              <a:rPr lang="lt-LT" dirty="0" err="1" smtClean="0"/>
              <a:t>miRNA</a:t>
            </a:r>
            <a:r>
              <a:rPr lang="lt-LT" dirty="0" smtClean="0"/>
              <a:t> skaičių tolimesniems tyrimams.</a:t>
            </a:r>
          </a:p>
          <a:p>
            <a:pPr algn="just"/>
            <a:r>
              <a:rPr lang="lt-LT" dirty="0" smtClean="0"/>
              <a:t>Didelė dalis </a:t>
            </a:r>
            <a:r>
              <a:rPr lang="lt-LT" dirty="0" err="1" smtClean="0"/>
              <a:t>miRNA</a:t>
            </a:r>
            <a:r>
              <a:rPr lang="lt-LT" dirty="0" smtClean="0"/>
              <a:t> iš turimų duomenų neturi įtakos GBM klasifikavimui (ekspresijos lygiai per visus 4 </a:t>
            </a:r>
            <a:r>
              <a:rPr lang="lt-LT" dirty="0" err="1" smtClean="0"/>
              <a:t>subtipus</a:t>
            </a:r>
            <a:r>
              <a:rPr lang="lt-LT" dirty="0" smtClean="0"/>
              <a:t> vienodi)</a:t>
            </a:r>
          </a:p>
          <a:p>
            <a:pPr algn="just"/>
            <a:r>
              <a:rPr lang="lt-LT" dirty="0" smtClean="0"/>
              <a:t>Dešinėje – hsa-miR-362 ekspresijos </a:t>
            </a:r>
            <a:r>
              <a:rPr lang="lt-LT" dirty="0" err="1" smtClean="0"/>
              <a:t>boxplot</a:t>
            </a:r>
            <a:endParaRPr lang="en-US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807768"/>
            <a:ext cx="5738605" cy="57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GBM </a:t>
            </a:r>
            <a:r>
              <a:rPr lang="en-US" dirty="0" err="1" smtClean="0"/>
              <a:t>klasifikavimas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3600" dirty="0" err="1" smtClean="0"/>
              <a:t>miRNA</a:t>
            </a:r>
            <a:r>
              <a:rPr lang="lt-LT" sz="3600" dirty="0" smtClean="0"/>
              <a:t> skaičių sumažinau pasinaudodamas tiesine regresija.</a:t>
            </a:r>
          </a:p>
          <a:p>
            <a:pPr algn="just"/>
            <a:r>
              <a:rPr lang="lt-LT" sz="3600" dirty="0"/>
              <a:t>Į</a:t>
            </a:r>
            <a:r>
              <a:rPr lang="lt-LT" sz="3600" dirty="0" smtClean="0"/>
              <a:t> 4 </a:t>
            </a:r>
            <a:r>
              <a:rPr lang="lt-LT" sz="3600" dirty="0" err="1" smtClean="0"/>
              <a:t>subtipus</a:t>
            </a:r>
            <a:r>
              <a:rPr lang="lt-LT" sz="3600" dirty="0" smtClean="0"/>
              <a:t> sugrupuotoms </a:t>
            </a:r>
            <a:r>
              <a:rPr lang="lt-LT" sz="3600" dirty="0" err="1" smtClean="0"/>
              <a:t>ekspresijoms</a:t>
            </a:r>
            <a:r>
              <a:rPr lang="lt-LT" sz="3600" dirty="0" smtClean="0"/>
              <a:t> pritaikomas tiesinis modelis</a:t>
            </a:r>
            <a:r>
              <a:rPr lang="en-US" sz="3600" dirty="0" smtClean="0"/>
              <a:t>, </a:t>
            </a:r>
            <a:r>
              <a:rPr lang="en-US" sz="3600" dirty="0" err="1" smtClean="0"/>
              <a:t>kuriam</a:t>
            </a:r>
            <a:r>
              <a:rPr lang="en-US" sz="3600" dirty="0" smtClean="0"/>
              <a:t> </a:t>
            </a:r>
            <a:r>
              <a:rPr lang="en-US" sz="3600" dirty="0" err="1" smtClean="0"/>
              <a:t>galima</a:t>
            </a:r>
            <a:r>
              <a:rPr lang="en-US" sz="3600" dirty="0" smtClean="0"/>
              <a:t> </a:t>
            </a:r>
            <a:r>
              <a:rPr lang="en-US" sz="3600" dirty="0" err="1" smtClean="0"/>
              <a:t>taikyti</a:t>
            </a:r>
            <a:r>
              <a:rPr lang="en-US" sz="3600" dirty="0" smtClean="0"/>
              <a:t> ANOVA (</a:t>
            </a:r>
            <a:r>
              <a:rPr lang="en-US" sz="3600" dirty="0" err="1" smtClean="0"/>
              <a:t>dispersijos</a:t>
            </a:r>
            <a:r>
              <a:rPr lang="en-US" sz="3600" dirty="0" smtClean="0"/>
              <a:t> anal</a:t>
            </a:r>
            <a:r>
              <a:rPr lang="lt-LT" sz="3600" dirty="0" err="1" smtClean="0"/>
              <a:t>izę</a:t>
            </a:r>
            <a:r>
              <a:rPr lang="lt-LT" sz="3600" dirty="0" smtClean="0"/>
              <a:t>), kuri leis įvertinti, ar stebima prasminga tiesinė regresija.</a:t>
            </a:r>
            <a:endParaRPr lang="en-US" sz="3600" dirty="0" smtClean="0"/>
          </a:p>
          <a:p>
            <a:pPr algn="just"/>
            <a:r>
              <a:rPr lang="en-US" sz="3600" dirty="0" err="1" smtClean="0"/>
              <a:t>Taip</a:t>
            </a:r>
            <a:r>
              <a:rPr lang="en-US" sz="3600" dirty="0" smtClean="0"/>
              <a:t> pat </a:t>
            </a:r>
            <a:r>
              <a:rPr lang="en-US" sz="3600" dirty="0" err="1" smtClean="0"/>
              <a:t>reikia</a:t>
            </a:r>
            <a:r>
              <a:rPr lang="en-US" sz="3600" dirty="0" smtClean="0"/>
              <a:t> </a:t>
            </a:r>
            <a:r>
              <a:rPr lang="lt-LT" sz="3600" dirty="0" smtClean="0"/>
              <a:t>nepamiršti grupių </a:t>
            </a:r>
            <a:r>
              <a:rPr lang="lt-LT" sz="3600" dirty="0" err="1" smtClean="0"/>
              <a:t>perstatų</a:t>
            </a:r>
            <a:r>
              <a:rPr lang="lt-LT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GBM </a:t>
            </a:r>
            <a:r>
              <a:rPr lang="en-US" dirty="0" err="1" smtClean="0"/>
              <a:t>klasifikavimas</a:t>
            </a:r>
            <a:endParaRPr lang="en-US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6577" cy="4726577"/>
          </a:xfrm>
          <a:prstGeom prst="rect">
            <a:avLst/>
          </a:prstGeom>
        </p:spPr>
      </p:pic>
      <p:pic>
        <p:nvPicPr>
          <p:cNvPr id="6" name="Paveikslėlis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2674"/>
            <a:ext cx="4726577" cy="44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GBM </a:t>
            </a:r>
            <a:r>
              <a:rPr lang="en-US" dirty="0" err="1"/>
              <a:t>klasifikavimas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t-LT" sz="3200" dirty="0" smtClean="0"/>
              <a:t>Po tiesinės regresijos analizės gautas 150 </a:t>
            </a:r>
            <a:r>
              <a:rPr lang="lt-LT" sz="3200" dirty="0" err="1" smtClean="0"/>
              <a:t>miRNA</a:t>
            </a:r>
            <a:r>
              <a:rPr lang="lt-LT" sz="3200" dirty="0" smtClean="0"/>
              <a:t> sąrašas, kuriame </a:t>
            </a:r>
            <a:r>
              <a:rPr lang="en-US" sz="3200" dirty="0" err="1" smtClean="0"/>
              <a:t>esan</a:t>
            </a:r>
            <a:r>
              <a:rPr lang="lt-LT" sz="3200" dirty="0" err="1" smtClean="0"/>
              <a:t>čiose</a:t>
            </a:r>
            <a:r>
              <a:rPr lang="lt-LT" sz="3200" dirty="0" smtClean="0"/>
              <a:t> </a:t>
            </a:r>
            <a:r>
              <a:rPr lang="lt-LT" sz="3200" dirty="0" err="1" smtClean="0"/>
              <a:t>miRNA</a:t>
            </a:r>
            <a:r>
              <a:rPr lang="lt-LT" sz="3200" dirty="0" smtClean="0"/>
              <a:t> tarp GBM </a:t>
            </a:r>
            <a:r>
              <a:rPr lang="lt-LT" sz="3200" dirty="0" err="1" smtClean="0"/>
              <a:t>subtipų</a:t>
            </a:r>
            <a:r>
              <a:rPr lang="lt-LT" sz="3200" dirty="0" smtClean="0"/>
              <a:t> stebima tiesinė regresija (</a:t>
            </a:r>
            <a:r>
              <a:rPr lang="en-US" sz="3200" dirty="0" smtClean="0"/>
              <a:t>Q = 0,95).</a:t>
            </a:r>
            <a:endParaRPr lang="lt-LT" sz="3200" dirty="0" smtClean="0"/>
          </a:p>
          <a:p>
            <a:r>
              <a:rPr lang="en-US" sz="3200" dirty="0"/>
              <a:t>P</a:t>
            </a:r>
            <a:r>
              <a:rPr lang="lt-LT" sz="3200" dirty="0" err="1" smtClean="0"/>
              <a:t>acientai</a:t>
            </a:r>
            <a:r>
              <a:rPr lang="lt-LT" sz="3200" dirty="0" smtClean="0"/>
              <a:t> klasifikuojami naudojant </a:t>
            </a:r>
            <a:r>
              <a:rPr lang="lt-LT" sz="3200" b="1" dirty="0" err="1" smtClean="0"/>
              <a:t>RandomForest</a:t>
            </a:r>
            <a:r>
              <a:rPr lang="lt-LT" sz="3200" dirty="0" smtClean="0"/>
              <a:t>, tikslumas ~72 proc. (100 bandymų vidurkis).</a:t>
            </a:r>
            <a:endParaRPr lang="en-US" sz="3200" dirty="0" smtClean="0"/>
          </a:p>
          <a:p>
            <a:r>
              <a:rPr lang="lt-LT" sz="3200" dirty="0" smtClean="0"/>
              <a:t>Modelio treniravimo ir testavimo proporcijos – 80 proc. pacientų apmokymui ir 20 proc. testavimui.</a:t>
            </a:r>
          </a:p>
          <a:p>
            <a:r>
              <a:rPr lang="lt-LT" sz="3200" dirty="0" smtClean="0"/>
              <a:t>Sąrašą dar galima mažinti – galbūt koks nors mažiau nei 150 </a:t>
            </a:r>
            <a:r>
              <a:rPr lang="lt-LT" sz="3200" dirty="0" err="1" smtClean="0"/>
              <a:t>miRNA</a:t>
            </a:r>
            <a:r>
              <a:rPr lang="lt-LT" sz="3200" dirty="0" smtClean="0"/>
              <a:t> derinys klasifikuos taip pat tiksliai (gal net tiksliau)?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24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838200" y="1825625"/>
            <a:ext cx="4012474" cy="4351338"/>
          </a:xfrm>
        </p:spPr>
        <p:txBody>
          <a:bodyPr>
            <a:noAutofit/>
          </a:bodyPr>
          <a:lstStyle/>
          <a:p>
            <a:pPr algn="just"/>
            <a:r>
              <a:rPr lang="lt-LT" sz="2400" dirty="0" smtClean="0"/>
              <a:t>Vykdoma kintamųjų (</a:t>
            </a:r>
            <a:r>
              <a:rPr lang="lt-LT" sz="2400" dirty="0" err="1" smtClean="0"/>
              <a:t>miRNA</a:t>
            </a:r>
            <a:r>
              <a:rPr lang="lt-LT" sz="2400" dirty="0" smtClean="0"/>
              <a:t>) </a:t>
            </a:r>
            <a:r>
              <a:rPr lang="lt-LT" sz="2400" dirty="0" err="1" smtClean="0"/>
              <a:t>perstata</a:t>
            </a:r>
            <a:r>
              <a:rPr lang="lt-LT" sz="2400" dirty="0"/>
              <a:t> </a:t>
            </a:r>
            <a:r>
              <a:rPr lang="lt-LT" sz="2400" dirty="0" smtClean="0"/>
              <a:t>ir skaičiuojamas naujo medžio Gini indeksas: svarbūs kintamieji indeksą stipriai sumažins, mažiau svarbūs – indeksas pakis nedaug.</a:t>
            </a:r>
          </a:p>
          <a:p>
            <a:pPr algn="just"/>
            <a:r>
              <a:rPr lang="lt-LT" sz="2400" dirty="0" smtClean="0"/>
              <a:t>Grafike – Gini indekso sumažėjimo vidurkis per medžius, pakeitus (pašalinus) atitinkamą </a:t>
            </a:r>
            <a:r>
              <a:rPr lang="lt-LT" sz="2400" dirty="0" err="1" smtClean="0"/>
              <a:t>miRNA</a:t>
            </a:r>
            <a:r>
              <a:rPr lang="lt-LT" sz="2400" dirty="0" smtClean="0"/>
              <a:t>.</a:t>
            </a:r>
            <a:endParaRPr lang="en-US" sz="2400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3" y="0"/>
            <a:ext cx="6405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659</Words>
  <Application>Microsoft Office PowerPoint</Application>
  <PresentationFormat>Plačiaekranė</PresentationFormat>
  <Paragraphs>110</Paragraphs>
  <Slides>18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„Office“ tema</vt:lpstr>
      <vt:lpstr>Su GBM asocijuojamų miRNA paieška</vt:lpstr>
      <vt:lpstr>Turinys</vt:lpstr>
      <vt:lpstr>1. Duomenys</vt:lpstr>
      <vt:lpstr>2. Įrankiai</vt:lpstr>
      <vt:lpstr>3. GBM klasifikavimas</vt:lpstr>
      <vt:lpstr>3. GBM klasifikavimas</vt:lpstr>
      <vt:lpstr>3. GBM klasifikavimas</vt:lpstr>
      <vt:lpstr>3. GBM klasifikavimas</vt:lpstr>
      <vt:lpstr>Variable Importance</vt:lpstr>
      <vt:lpstr>Heatmap</vt:lpstr>
      <vt:lpstr>4. Terapijų grupės</vt:lpstr>
      <vt:lpstr>4. Terapijų grupės</vt:lpstr>
      <vt:lpstr>4. Terapijų grupės</vt:lpstr>
      <vt:lpstr>„PowerPoint“ pateiktis</vt:lpstr>
      <vt:lpstr>5. Statistiniai testai</vt:lpstr>
      <vt:lpstr>5. Statistiniai testai</vt:lpstr>
      <vt:lpstr>6. Papildomi darbai</vt:lpstr>
      <vt:lpstr>7. Galutinis miRNA sąrašas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Dovydas</dc:creator>
  <cp:lastModifiedBy>Dovydas</cp:lastModifiedBy>
  <cp:revision>49</cp:revision>
  <dcterms:created xsi:type="dcterms:W3CDTF">2018-04-09T09:10:05Z</dcterms:created>
  <dcterms:modified xsi:type="dcterms:W3CDTF">2018-04-11T16:46:33Z</dcterms:modified>
</cp:coreProperties>
</file>