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7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8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4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7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0476-400A-4B68-8145-3084592C0D3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BBBC-918F-4FE7-9CCA-B72B9AB34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l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Įvadas į programavimą bei tinklalapių kūrimą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Dovydas Valiokas</a:t>
            </a:r>
          </a:p>
          <a:p>
            <a:r>
              <a:rPr lang="lt-LT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003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HTTP užklausa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Serveriui norint pateikti tinklalapį vartotojui –naudojamas HTTP protokolas.</a:t>
            </a:r>
          </a:p>
          <a:p>
            <a:r>
              <a:rPr lang="lt-LT" dirty="0" smtClean="0"/>
              <a:t>Kai identifikuojamas reikalingas IP adresas, maršrutizatorius siunčia užklausą į serverį, kuris grąžina HTTP statuso kodą.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ADFADFDA\Desktop\2017-05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4984"/>
            <a:ext cx="835461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sudaro tinklalapį?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Tinklalapis gali turėti vieną arba kelis puslapius. Pagrindinis puslapis yra tas, kurį atidaro įvedus svetainės domenus, tačiau nenurodžius direktorijos ir failo pavadinimo. (pvz. </a:t>
            </a:r>
            <a:r>
              <a:rPr lang="lt-LT" dirty="0" smtClean="0">
                <a:hlinkClick r:id="rId2"/>
              </a:rPr>
              <a:t>http://www.google.lt</a:t>
            </a:r>
            <a:r>
              <a:rPr lang="lt-LT" dirty="0" smtClean="0"/>
              <a:t>)</a:t>
            </a:r>
          </a:p>
          <a:p>
            <a:r>
              <a:rPr lang="lt-LT" dirty="0" smtClean="0"/>
              <a:t>Specifinė paieška „Googlėje“ jau būtų kitas puslapis (failas)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sudaro tinklalapių failus?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HTML (</a:t>
            </a:r>
            <a:r>
              <a:rPr lang="en-GB" i="1" dirty="0"/>
              <a:t>Hyper text </a:t>
            </a:r>
            <a:r>
              <a:rPr lang="en-GB" i="1" dirty="0" err="1"/>
              <a:t>Markup</a:t>
            </a:r>
            <a:r>
              <a:rPr lang="en-GB" i="1" dirty="0"/>
              <a:t> </a:t>
            </a:r>
            <a:r>
              <a:rPr lang="en-GB" i="1" dirty="0" smtClean="0"/>
              <a:t>Language</a:t>
            </a:r>
            <a:r>
              <a:rPr lang="lt-LT" i="1" dirty="0" smtClean="0"/>
              <a:t>)</a:t>
            </a:r>
            <a:r>
              <a:rPr lang="lt-LT" dirty="0" smtClean="0"/>
              <a:t> – tai kompiuterinio žymėjimo kalba, skirta atvaizduoti norimą turinį internete.</a:t>
            </a:r>
          </a:p>
          <a:p>
            <a:r>
              <a:rPr lang="lt-LT" dirty="0" smtClean="0"/>
              <a:t>CSS (</a:t>
            </a:r>
            <a:r>
              <a:rPr lang="lt-LT" i="1" dirty="0" smtClean="0"/>
              <a:t>Cascading Style Sheets</a:t>
            </a:r>
            <a:r>
              <a:rPr lang="lt-LT" dirty="0" smtClean="0"/>
              <a:t>) – tai kalba, skirta nusakyti kita struktūrine kalba aprašyto dokumento vaizdavimą. Dažniausiai CSS aprašo HTML dokumentų pateikimą.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sudaro tinklalapių failus?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Naršyklės programavimas (naudojant Javascript, jQuery, Angular ir pnš.) – dinaminis vaizduojamo turinio keitimas tinklalapyje.</a:t>
            </a:r>
          </a:p>
          <a:p>
            <a:r>
              <a:rPr lang="lt-LT" dirty="0" smtClean="0"/>
              <a:t>Serverio pusės programavimas (naudojant Java, PHP, ASP, Python, Node) – sąsaja tarp kliento įvedamos informacijos, duomenų bazės bei tinklalapio turinio rodymo.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1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sudaro tinklalapių failus?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Duomenų bazių programavimas (SQL, MongoDB, pnš.) – tai informacijos (be puslapių), kuri yra talpinama serveryje optimizacija.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HTML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HTML – tai kalba, skirta atvaizduoti norimą turinį internete.</a:t>
            </a:r>
          </a:p>
          <a:p>
            <a:r>
              <a:rPr lang="lt-LT" dirty="0" smtClean="0"/>
              <a:t>Naudojant HTML, galima sukurti įvairius puslapius.</a:t>
            </a:r>
          </a:p>
          <a:p>
            <a:r>
              <a:rPr lang="lt-LT" dirty="0" smtClean="0"/>
              <a:t>Sukurti puslapį tik su HTML (nenaudojant CSS, JS ir pnš.) būtų įmanoma, tačiau sukurti puslapį be HTML – ne.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4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8" y="1196752"/>
            <a:ext cx="8694932" cy="492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7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" y="836712"/>
            <a:ext cx="894556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Programavimas – kas tai?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Programavimas yra kompiuterio programų kūrimas, kurios yra skirtos specifinei užduočiai ar rezultatai gauti.</a:t>
            </a:r>
          </a:p>
          <a:p>
            <a:r>
              <a:rPr lang="lt-LT" dirty="0" smtClean="0"/>
              <a:t>Patį programos kūrimo procesą sudaro:</a:t>
            </a:r>
          </a:p>
          <a:p>
            <a:pPr lvl="1"/>
            <a:r>
              <a:rPr lang="lt-LT" dirty="0" smtClean="0"/>
              <a:t>Programos projektavimas</a:t>
            </a:r>
          </a:p>
          <a:p>
            <a:pPr lvl="1"/>
            <a:r>
              <a:rPr lang="lt-LT" dirty="0" smtClean="0"/>
              <a:t>Kodo rašymas</a:t>
            </a:r>
          </a:p>
          <a:p>
            <a:pPr lvl="1"/>
            <a:r>
              <a:rPr lang="lt-LT" dirty="0" smtClean="0"/>
              <a:t>Testavimas</a:t>
            </a:r>
          </a:p>
          <a:p>
            <a:pPr lvl="1"/>
            <a:r>
              <a:rPr lang="lt-LT" dirty="0" smtClean="0"/>
              <a:t>Programos išleidimas</a:t>
            </a:r>
            <a:endParaRPr lang="en-GB" dirty="0"/>
          </a:p>
        </p:txBody>
      </p:sp>
      <p:sp>
        <p:nvSpPr>
          <p:cNvPr id="13" name="Bent Arrow 12"/>
          <p:cNvSpPr/>
          <p:nvPr/>
        </p:nvSpPr>
        <p:spPr>
          <a:xfrm flipH="1">
            <a:off x="3635896" y="4437112"/>
            <a:ext cx="864096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HTML struktūra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 smtClean="0"/>
              <a:t>HTML kalba yra rašoma naudojant žymių pagalbą. Tai yra puslapio žymėjimo elementas, kurio pagalba naršyklei nurodoma kaip suprasti ir vaizduoti puslapį.</a:t>
            </a:r>
          </a:p>
          <a:p>
            <a:r>
              <a:rPr lang="lt-LT" dirty="0" smtClean="0"/>
              <a:t>Pavyzdžiui, norint pažymėti tekstą „pavyzdinis tekstas“, kaip kad pastraipą, turėtume pritaikyti pastraipos žymę.</a:t>
            </a:r>
          </a:p>
          <a:p>
            <a:r>
              <a:rPr lang="lt-LT" dirty="0" smtClean="0"/>
              <a:t>Norėdami, jog „pavyzdinis tekstas“ būtų paryškintas, reikėtų pritaikyti paryškinto teksto žymę.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1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</a:t>
            </a:r>
            <a:r>
              <a:rPr lang="lt-LT" dirty="0" smtClean="0"/>
              <a:t>elementai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HTML elementai sudaro didžąją HTML kodo dalies.</a:t>
            </a:r>
          </a:p>
          <a:p>
            <a:r>
              <a:rPr lang="lt-LT" dirty="0" smtClean="0"/>
              <a:t>Elemento struktūra yra tokia:</a:t>
            </a:r>
          </a:p>
          <a:p>
            <a:pPr lvl="1"/>
            <a:r>
              <a:rPr lang="lt-LT" dirty="0" smtClean="0"/>
              <a:t>Pradžios žymė</a:t>
            </a:r>
          </a:p>
          <a:p>
            <a:pPr lvl="1"/>
            <a:r>
              <a:rPr lang="lt-LT" dirty="0" smtClean="0"/>
              <a:t>Turinys</a:t>
            </a:r>
          </a:p>
          <a:p>
            <a:pPr lvl="1"/>
            <a:r>
              <a:rPr lang="lt-LT" dirty="0" smtClean="0"/>
              <a:t>Pabaigos žymė</a:t>
            </a:r>
          </a:p>
        </p:txBody>
      </p:sp>
    </p:spTree>
    <p:extLst>
      <p:ext uri="{BB962C8B-B14F-4D97-AF65-F5344CB8AC3E}">
        <p14:creationId xmlns:p14="http://schemas.microsoft.com/office/powerpoint/2010/main" val="21088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</a:t>
            </a:r>
            <a:r>
              <a:rPr lang="lt-LT" dirty="0" smtClean="0"/>
              <a:t>elementai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Žymės yra rašomos žymės pavadinimą įterpiant tarp „&lt;„ ir „&gt;“ simbolių.</a:t>
            </a:r>
          </a:p>
          <a:p>
            <a:r>
              <a:rPr lang="lt-LT" dirty="0" smtClean="0"/>
              <a:t>Žymių pavadinimai yra nustatyti HTML kalbos bei yra salyginai pastovūs.</a:t>
            </a:r>
          </a:p>
          <a:p>
            <a:r>
              <a:rPr lang="lt-LT" dirty="0"/>
              <a:t>P</a:t>
            </a:r>
            <a:r>
              <a:rPr lang="lt-LT" dirty="0" smtClean="0"/>
              <a:t>abaigos žymė skiriasi nuo pradinės tuo, jog prirašomas „/“ prieš žymės pavadinimą</a:t>
            </a:r>
          </a:p>
          <a:p>
            <a:r>
              <a:rPr lang="lt-LT" dirty="0" smtClean="0"/>
              <a:t>Turinys yra rašomas tarp žymių (kitaip sakant žymės pažymi turinį iš abiejų pusių)</a:t>
            </a:r>
          </a:p>
        </p:txBody>
      </p:sp>
    </p:spTree>
    <p:extLst>
      <p:ext uri="{BB962C8B-B14F-4D97-AF65-F5344CB8AC3E}">
        <p14:creationId xmlns:p14="http://schemas.microsoft.com/office/powerpoint/2010/main" val="33416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</a:t>
            </a:r>
            <a:r>
              <a:rPr lang="lt-LT" dirty="0" smtClean="0"/>
              <a:t>elementai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Taigi elemento struktūra yra: </a:t>
            </a:r>
            <a:r>
              <a:rPr lang="lt-LT" i="1" dirty="0" smtClean="0"/>
              <a:t>&lt;žymės_pavadinimas&gt; 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dirty="0" smtClean="0"/>
              <a:t>Turinys </a:t>
            </a:r>
          </a:p>
          <a:p>
            <a:pPr marL="0" indent="0">
              <a:buNone/>
            </a:pPr>
            <a:r>
              <a:rPr lang="lt-LT" dirty="0" smtClean="0"/>
              <a:t>    </a:t>
            </a:r>
            <a:r>
              <a:rPr lang="lt-LT" i="1" dirty="0" smtClean="0"/>
              <a:t>&lt;/žymės_pavadinimas&gt;</a:t>
            </a:r>
          </a:p>
        </p:txBody>
      </p:sp>
    </p:spTree>
    <p:extLst>
      <p:ext uri="{BB962C8B-B14F-4D97-AF65-F5344CB8AC3E}">
        <p14:creationId xmlns:p14="http://schemas.microsoft.com/office/powerpoint/2010/main" val="2808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Jei norėtume...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</a:t>
            </a:r>
            <a:r>
              <a:rPr lang="lt-LT" dirty="0" smtClean="0"/>
              <a:t>orint pažymėti tekstą „pavyzdinis tekstas“, kaip kad pastraipą, turėtume pritaikyti pastraipos žymę.</a:t>
            </a:r>
          </a:p>
          <a:p>
            <a:r>
              <a:rPr lang="lt-LT" dirty="0" smtClean="0"/>
              <a:t>Pastraipos žymė yra </a:t>
            </a:r>
            <a:r>
              <a:rPr lang="lt-LT" i="1" dirty="0" smtClean="0"/>
              <a:t>&lt;p&gt; </a:t>
            </a:r>
            <a:r>
              <a:rPr lang="lt-LT" dirty="0" smtClean="0"/>
              <a:t>(pastraipos pabaigos žymė </a:t>
            </a:r>
            <a:r>
              <a:rPr lang="lt-LT" i="1" dirty="0" smtClean="0"/>
              <a:t>&lt;/p&gt;)</a:t>
            </a:r>
          </a:p>
          <a:p>
            <a:r>
              <a:rPr lang="lt-LT" dirty="0" smtClean="0"/>
              <a:t>Norint pažymėti „pavyzdinis tekstas“ pastraipa, mums reikėtų:</a:t>
            </a:r>
          </a:p>
          <a:p>
            <a:pPr marL="0" indent="0">
              <a:buNone/>
            </a:pPr>
            <a:r>
              <a:rPr lang="lt-LT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&lt;p&gt; </a:t>
            </a:r>
            <a:r>
              <a:rPr lang="lt-LT" dirty="0" smtClean="0">
                <a:solidFill>
                  <a:srgbClr val="FF0000"/>
                </a:solidFill>
              </a:rPr>
              <a:t>Pavyzdinis tekstas </a:t>
            </a:r>
            <a:r>
              <a:rPr lang="lt-LT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&lt;/p&gt;</a:t>
            </a:r>
            <a:endParaRPr lang="lt-LT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Jei norėtume...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Norėdami, jog „pavyzdinis tekstas“ būtų paryškintas žodis, reikėtų pritaikyti paryškinto teksto žymę.</a:t>
            </a:r>
            <a:endParaRPr lang="en-GB" dirty="0" smtClean="0"/>
          </a:p>
          <a:p>
            <a:r>
              <a:rPr lang="lt-LT" dirty="0" smtClean="0"/>
              <a:t>Pastraipos žymė yra </a:t>
            </a:r>
            <a:r>
              <a:rPr lang="lt-LT" i="1" dirty="0" smtClean="0"/>
              <a:t>&lt;b&gt; </a:t>
            </a:r>
            <a:r>
              <a:rPr lang="lt-LT" dirty="0" smtClean="0"/>
              <a:t>(pastraipos pabaigos žymė </a:t>
            </a:r>
            <a:r>
              <a:rPr lang="lt-LT" i="1" dirty="0" smtClean="0"/>
              <a:t>&lt;/b&gt;)</a:t>
            </a:r>
          </a:p>
          <a:p>
            <a:r>
              <a:rPr lang="lt-LT" dirty="0" smtClean="0"/>
              <a:t>Norint pažymėti „pavyzdinis tekstas“ pastraipa, mums reikėtų:</a:t>
            </a:r>
          </a:p>
          <a:p>
            <a:pPr marL="0" indent="0">
              <a:buNone/>
            </a:pPr>
            <a:r>
              <a:rPr lang="lt-LT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&lt;b&gt; </a:t>
            </a:r>
            <a:r>
              <a:rPr lang="lt-LT" dirty="0" smtClean="0">
                <a:solidFill>
                  <a:srgbClr val="FF0000"/>
                </a:solidFill>
              </a:rPr>
              <a:t>Pavyzdinis tekstas </a:t>
            </a:r>
            <a:r>
              <a:rPr lang="lt-LT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&lt;/b&gt;</a:t>
            </a:r>
            <a:endParaRPr lang="lt-LT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O kas jeigu norėtume paryškinti visą pastraipą?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 smtClean="0"/>
              <a:t>Kitaip sakant „pavyzdinis tekstas“ pažymėti kaip pastraipą bei tos pastraipos tekstą paryškinti.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Žymės įkėlimas į kitą žymę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Žymes galima įkelti į kitą žymę. Pavyzdžiui, norėdami paryškinti pastraipą, pastraipos žymę galime įkelti į paryškinimo žymę:</a:t>
            </a:r>
          </a:p>
          <a:p>
            <a:pPr marL="0" indent="0">
              <a:buNone/>
            </a:pP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&lt;b&gt; &lt;p&gt; </a:t>
            </a:r>
            <a:r>
              <a:rPr lang="lt-LT" dirty="0" smtClean="0">
                <a:solidFill>
                  <a:srgbClr val="FF0000"/>
                </a:solidFill>
              </a:rPr>
              <a:t>Paryškinta pastraipa </a:t>
            </a: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&lt;/p&gt; &lt;/b&gt;</a:t>
            </a:r>
          </a:p>
          <a:p>
            <a:r>
              <a:rPr lang="lt-LT" dirty="0" smtClean="0"/>
              <a:t>Tačiau, šiuo atveju to pačio rezultato galime pasiekti ir paryškinimo žymę įkeldami į pastraipos žymę:</a:t>
            </a:r>
          </a:p>
          <a:p>
            <a:pPr marL="0" indent="0">
              <a:buNone/>
            </a:pP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&lt;p&gt; &lt;b&gt; </a:t>
            </a:r>
            <a:r>
              <a:rPr lang="lt-LT" dirty="0" smtClean="0">
                <a:solidFill>
                  <a:srgbClr val="FF0000"/>
                </a:solidFill>
              </a:rPr>
              <a:t>Paryškintas tekstas įkeltas į pastraipos žymę </a:t>
            </a: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&lt;/b&gt;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25941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Tačiau, kas jeigu norime paryškinti tik vieną žodį iš pastraipos? Pavyzdžiui, jog pastraipa atrodytų štai taip: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 smtClean="0"/>
              <a:t>Pastraipoje yra vienas </a:t>
            </a:r>
            <a:r>
              <a:rPr lang="lt-LT" b="1" dirty="0" smtClean="0"/>
              <a:t>paryškintas</a:t>
            </a:r>
            <a:r>
              <a:rPr lang="lt-LT" dirty="0" smtClean="0"/>
              <a:t> žodis.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 smtClean="0"/>
              <a:t>Tokiu atveju, žymių eiliškumas bei jų vieta turės didelę įtaką.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6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Norint paryškinti tik vieną žodį pastraipoje, reikės paryškinimo žymę įkelti į pastraipą. Tačiau ją įkėlus, reikia pažymėti tik vieną žodį:</a:t>
            </a:r>
          </a:p>
          <a:p>
            <a:pPr marL="0" indent="0">
              <a:buNone/>
            </a:pP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&lt;p&gt; </a:t>
            </a:r>
            <a:r>
              <a:rPr lang="lt-LT" dirty="0" smtClean="0">
                <a:solidFill>
                  <a:srgbClr val="FF0000"/>
                </a:solidFill>
              </a:rPr>
              <a:t>Pastraipoje yra vienas </a:t>
            </a: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&lt;b&gt;</a:t>
            </a:r>
            <a:r>
              <a:rPr lang="lt-LT" dirty="0" smtClean="0">
                <a:solidFill>
                  <a:srgbClr val="92D050"/>
                </a:solidFill>
              </a:rPr>
              <a:t>paryškintas</a:t>
            </a: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&lt;/b&gt; </a:t>
            </a:r>
            <a:r>
              <a:rPr lang="lt-LT" dirty="0" smtClean="0">
                <a:solidFill>
                  <a:srgbClr val="FF0000"/>
                </a:solidFill>
              </a:rPr>
              <a:t>žodis. </a:t>
            </a:r>
            <a:r>
              <a:rPr lang="lt-L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&lt;/p&gt;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Programos kodas yra rašomas pagal programavimo kalbos nustatytas taisykles bei nurodymus.</a:t>
            </a:r>
          </a:p>
          <a:p>
            <a:r>
              <a:rPr lang="lt-LT" dirty="0" smtClean="0"/>
              <a:t>Viena iš populiariausių bei tinkamiausių pradedančiajam programavimo kalbų yra „Java“.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93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Pagrindinės HTML žymės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Kiekvienam TAISYKLINGAI aprašyte HTML dokumente privalo būti šios žymės:</a:t>
            </a:r>
          </a:p>
          <a:p>
            <a:pPr lvl="1">
              <a:buFont typeface="Courier New" pitchFamily="49" charset="0"/>
              <a:buChar char="o"/>
            </a:pPr>
            <a:r>
              <a:rPr lang="lt-LT" dirty="0" smtClean="0">
                <a:solidFill>
                  <a:srgbClr val="0070C0"/>
                </a:solidFill>
              </a:rPr>
              <a:t>&lt;</a:t>
            </a:r>
            <a:r>
              <a:rPr lang="en-GB" dirty="0" smtClean="0">
                <a:solidFill>
                  <a:srgbClr val="0070C0"/>
                </a:solidFill>
              </a:rPr>
              <a:t>!DOCTYPE&gt; </a:t>
            </a:r>
            <a:r>
              <a:rPr lang="en-GB" dirty="0" smtClean="0"/>
              <a:t>- </a:t>
            </a:r>
            <a:r>
              <a:rPr lang="lt-LT" dirty="0" smtClean="0"/>
              <a:t>nusako</a:t>
            </a:r>
            <a:r>
              <a:rPr lang="en-GB" dirty="0" smtClean="0"/>
              <a:t> </a:t>
            </a:r>
            <a:r>
              <a:rPr lang="lt-LT" dirty="0" smtClean="0"/>
              <a:t>dokumento</a:t>
            </a:r>
            <a:r>
              <a:rPr lang="en-GB" dirty="0" smtClean="0"/>
              <a:t> tip</a:t>
            </a:r>
            <a:r>
              <a:rPr lang="lt-LT" dirty="0" smtClean="0"/>
              <a:t>ą (kokia kalba jis aprašytas)</a:t>
            </a:r>
          </a:p>
          <a:p>
            <a:pPr lvl="1">
              <a:buFont typeface="Courier New" pitchFamily="49" charset="0"/>
              <a:buChar char="o"/>
            </a:pPr>
            <a:r>
              <a:rPr lang="lt-LT" dirty="0" smtClean="0">
                <a:solidFill>
                  <a:srgbClr val="0070C0"/>
                </a:solidFill>
              </a:rPr>
              <a:t>&lt;html&gt; </a:t>
            </a:r>
            <a:r>
              <a:rPr lang="lt-LT" dirty="0" smtClean="0"/>
              <a:t>- visą dokumentą aprėpianti žymė, pažyminti HTML kodą</a:t>
            </a:r>
          </a:p>
          <a:p>
            <a:pPr lvl="1">
              <a:buFont typeface="Courier New" pitchFamily="49" charset="0"/>
              <a:buChar char="o"/>
            </a:pPr>
            <a:r>
              <a:rPr lang="lt-LT" dirty="0" smtClean="0">
                <a:solidFill>
                  <a:srgbClr val="0070C0"/>
                </a:solidFill>
              </a:rPr>
              <a:t>&lt;head&gt; </a:t>
            </a:r>
            <a:r>
              <a:rPr lang="lt-LT" dirty="0" smtClean="0"/>
              <a:t>- dokumento metainformaciją (tinklalapio nustatymus bei pnš.) nusakanti žymė</a:t>
            </a:r>
          </a:p>
          <a:p>
            <a:pPr lvl="1">
              <a:buFont typeface="Courier New" pitchFamily="49" charset="0"/>
              <a:buChar char="o"/>
            </a:pPr>
            <a:r>
              <a:rPr lang="lt-LT" dirty="0" smtClean="0">
                <a:solidFill>
                  <a:srgbClr val="0070C0"/>
                </a:solidFill>
              </a:rPr>
              <a:t>&lt;body&gt; </a:t>
            </a:r>
            <a:r>
              <a:rPr lang="lt-LT" dirty="0" smtClean="0"/>
              <a:t>- turinį gaubianti žymė</a:t>
            </a:r>
            <a:endParaRPr lang="en-GB" dirty="0" smtClean="0"/>
          </a:p>
          <a:p>
            <a:pPr lvl="1">
              <a:buFont typeface="Courier New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7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1"/>
            <a:ext cx="8891897" cy="37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5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Minimalus pavyzdys: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7" y="1844824"/>
            <a:ext cx="855812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5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Dažnai naudojamos žymės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&lt;h1&gt; Aukščiausio lygio antraštė &lt;/h1&gt;</a:t>
            </a:r>
          </a:p>
          <a:p>
            <a:r>
              <a:rPr lang="lt-LT" dirty="0" smtClean="0"/>
              <a:t>&lt;h7&gt; Žemiausio lygio antraštė &lt;/h7&gt;</a:t>
            </a:r>
          </a:p>
          <a:p>
            <a:r>
              <a:rPr lang="lt-LT" dirty="0" smtClean="0"/>
              <a:t>&lt;a&gt; Nuoroda &lt;/a&gt;</a:t>
            </a:r>
          </a:p>
          <a:p>
            <a:pPr marL="0" indent="0">
              <a:buNone/>
            </a:pPr>
            <a:endParaRPr lang="lt-LT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6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„Java“ programos pavyzdys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73201" cy="239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8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„Javos“ galibymės ir naudojimas pasaulyje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„Java“ yra viena iš pagrindinių programavimo kalbų naudojamų kuriant telefonines programėles „Android“ telefonams.</a:t>
            </a:r>
          </a:p>
          <a:p>
            <a:r>
              <a:rPr lang="lt-LT" dirty="0" smtClean="0"/>
              <a:t>Serverių programos skirtos bankams bei kitiem finansiniam kompleksam.</a:t>
            </a:r>
          </a:p>
          <a:p>
            <a:r>
              <a:rPr lang="lt-LT" dirty="0" smtClean="0"/>
              <a:t>Įvairūs internetiniai puslapiai (vyriausybės, ligoninės, švietimo ir panašiai)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1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Internetinio tinklalapio kūrimas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9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Internetas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 smtClean="0"/>
              <a:t>Internetas – tai didžiulis pasaulinio masto kompiuterių tinklas, kuris jungia visuotinius ir vietinius kompiuterių tinklus.</a:t>
            </a:r>
          </a:p>
          <a:p>
            <a:r>
              <a:rPr lang="lt-LT" dirty="0" smtClean="0"/>
              <a:t>Keistis informacija internete naudojami tam tikri protokolai (taisyklės):</a:t>
            </a:r>
          </a:p>
          <a:p>
            <a:pPr lvl="1"/>
            <a:r>
              <a:rPr lang="lt-LT" dirty="0" smtClean="0"/>
              <a:t>IPv4 ir IPv6 protokolai naudojami sukurti unikalų adresą kompiuteriui</a:t>
            </a:r>
          </a:p>
          <a:p>
            <a:pPr lvl="1"/>
            <a:r>
              <a:rPr lang="lt-LT" dirty="0" smtClean="0"/>
              <a:t>Failų transportavimui naudojami TCP/IP protokolai</a:t>
            </a:r>
          </a:p>
          <a:p>
            <a:pPr lvl="1"/>
            <a:r>
              <a:rPr lang="lt-LT" dirty="0" smtClean="0"/>
              <a:t>Konkrečiom aplikacijom naudojami įvairūs protokolai (HTTP, FTP, SNTP)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5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veikia tinklapiai?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Serveris – tai kompiuterių tinklas, kuris yra įjungtas į interneto tinklą bei turi įrašytą programą, kuri leidžia vartotojams talpinti tinklalapio failus bei juos padaro prieinamus kitiems vartotojams.</a:t>
            </a:r>
          </a:p>
          <a:p>
            <a:r>
              <a:rPr lang="lt-LT" dirty="0" smtClean="0"/>
              <a:t>Tinklalapį patalpinus serveryje, jam yra sukuriamas unikalus adresas, kurį įvedus į interneto naršyklę – pasiekiamas tinklalapis.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1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325410"/>
              </p:ext>
            </p:extLst>
          </p:nvPr>
        </p:nvGraphicFramePr>
        <p:xfrm>
          <a:off x="467544" y="980728"/>
          <a:ext cx="8424936" cy="3687455"/>
        </p:xfrm>
        <a:graphic>
          <a:graphicData uri="http://schemas.openxmlformats.org/drawingml/2006/table">
            <a:tbl>
              <a:tblPr/>
              <a:tblGrid>
                <a:gridCol w="1584176"/>
                <a:gridCol w="1440160"/>
                <a:gridCol w="1440160"/>
                <a:gridCol w="1584176"/>
                <a:gridCol w="1080120"/>
                <a:gridCol w="1296144"/>
              </a:tblGrid>
              <a:tr h="2376264">
                <a:tc>
                  <a:txBody>
                    <a:bodyPr/>
                    <a:lstStyle/>
                    <a:p>
                      <a:r>
                        <a:rPr lang="lt-LT" b="1" dirty="0" smtClean="0">
                          <a:effectLst/>
                        </a:rPr>
                        <a:t>Protokolas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>
                          <a:effectLst/>
                        </a:rPr>
                        <a:t>Trečiojo lygio domenas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>
                          <a:effectLst/>
                        </a:rPr>
                        <a:t>Antrojo lygio domenas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b="1" dirty="0" smtClean="0">
                          <a:effectLst/>
                        </a:rPr>
                        <a:t>Aukščiausio</a:t>
                      </a:r>
                      <a:r>
                        <a:rPr lang="lt-LT" b="1" baseline="0" dirty="0" smtClean="0">
                          <a:effectLst/>
                        </a:rPr>
                        <a:t> lygio domenas</a:t>
                      </a:r>
                      <a:endParaRPr lang="en-GB" dirty="0" smtClean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>
                          <a:effectLst/>
                        </a:rPr>
                        <a:t>Direktorija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>
                          <a:effectLst/>
                        </a:rPr>
                        <a:t>Failo</a:t>
                      </a:r>
                      <a:r>
                        <a:rPr lang="lt-LT" b="1" baseline="0" dirty="0" smtClean="0">
                          <a:effectLst/>
                        </a:rPr>
                        <a:t> pavadinim</a:t>
                      </a:r>
                      <a:r>
                        <a:rPr lang="lt-LT" b="1" dirty="0" smtClean="0">
                          <a:effectLst/>
                        </a:rPr>
                        <a:t>as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11191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http://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www.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effectLst/>
                        </a:rPr>
                        <a:t>pavyzdys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.</a:t>
                      </a:r>
                      <a:r>
                        <a:rPr lang="lt-LT" dirty="0" smtClean="0">
                          <a:effectLst/>
                        </a:rPr>
                        <a:t>lt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/</a:t>
                      </a:r>
                      <a:r>
                        <a:rPr lang="lt-LT" dirty="0" smtClean="0">
                          <a:effectLst/>
                        </a:rPr>
                        <a:t>aplankas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/</a:t>
                      </a:r>
                      <a:r>
                        <a:rPr lang="lt-LT" dirty="0" smtClean="0">
                          <a:effectLst/>
                        </a:rPr>
                        <a:t>failas.html</a:t>
                      </a:r>
                      <a:endParaRPr lang="en-GB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1019</Words>
  <Application>Microsoft Office PowerPoint</Application>
  <PresentationFormat>On-screen Show (4:3)</PresentationFormat>
  <Paragraphs>112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Įvadas į programavimą bei tinklalapių kūrimą</vt:lpstr>
      <vt:lpstr>Programavimas – kas tai?</vt:lpstr>
      <vt:lpstr>PowerPoint Presentation</vt:lpstr>
      <vt:lpstr>„Java“ programos pavyzdys</vt:lpstr>
      <vt:lpstr>„Javos“ galibymės ir naudojimas pasaulyje</vt:lpstr>
      <vt:lpstr>Internetinio tinklalapio kūrimas</vt:lpstr>
      <vt:lpstr>Internetas</vt:lpstr>
      <vt:lpstr>Kaip veikia tinklapiai?</vt:lpstr>
      <vt:lpstr>PowerPoint Presentation</vt:lpstr>
      <vt:lpstr>HTTP užklausa</vt:lpstr>
      <vt:lpstr>PowerPoint Presentation</vt:lpstr>
      <vt:lpstr>Kas sudaro tinklalapį?</vt:lpstr>
      <vt:lpstr>Kas sudaro tinklalapių failus?</vt:lpstr>
      <vt:lpstr>Kas sudaro tinklalapių failus?</vt:lpstr>
      <vt:lpstr>Kas sudaro tinklalapių failus?</vt:lpstr>
      <vt:lpstr>HTML</vt:lpstr>
      <vt:lpstr>PowerPoint Presentation</vt:lpstr>
      <vt:lpstr>PowerPoint Presentation</vt:lpstr>
      <vt:lpstr>PowerPoint Presentation</vt:lpstr>
      <vt:lpstr>HTML struktūra</vt:lpstr>
      <vt:lpstr>HTML elementai</vt:lpstr>
      <vt:lpstr>HTML elementai</vt:lpstr>
      <vt:lpstr>HTML elementai</vt:lpstr>
      <vt:lpstr>Jei norėtume...</vt:lpstr>
      <vt:lpstr>Jei norėtume...</vt:lpstr>
      <vt:lpstr>PowerPoint Presentation</vt:lpstr>
      <vt:lpstr>Žymės įkėlimas į kitą žymę</vt:lpstr>
      <vt:lpstr>PowerPoint Presentation</vt:lpstr>
      <vt:lpstr>PowerPoint Presentation</vt:lpstr>
      <vt:lpstr>Pagrindinės HTML žymės</vt:lpstr>
      <vt:lpstr>PowerPoint Presentation</vt:lpstr>
      <vt:lpstr>Minimalus pavyzdys:</vt:lpstr>
      <vt:lpstr>Dažnai naudojamos žymės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ADFADFDA</dc:creator>
  <cp:lastModifiedBy>ADFADFDA</cp:lastModifiedBy>
  <cp:revision>31</cp:revision>
  <dcterms:created xsi:type="dcterms:W3CDTF">2020-11-22T15:15:25Z</dcterms:created>
  <dcterms:modified xsi:type="dcterms:W3CDTF">2020-11-23T01:45:05Z</dcterms:modified>
</cp:coreProperties>
</file>