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1106" autoAdjust="0"/>
  </p:normalViewPr>
  <p:slideViewPr>
    <p:cSldViewPr>
      <p:cViewPr varScale="1">
        <p:scale>
          <a:sx n="41" d="100"/>
          <a:sy n="41" d="100"/>
        </p:scale>
        <p:origin x="26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</a:t>
            </a:r>
            <a:r>
              <a:rPr lang="en-US" sz="10533" spc="-105">
                <a:solidFill>
                  <a:srgbClr val="FFFFFF"/>
                </a:solidFill>
                <a:latin typeface="Graphik Regular" panose="020B0503030202060203" pitchFamily="34" charset="0"/>
              </a:rPr>
              <a:t>Case Study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CD5F95-CFC4-BADD-EEDA-42ECDBEAD39E}"/>
              </a:ext>
            </a:extLst>
          </p:cNvPr>
          <p:cNvSpPr txBox="1"/>
          <p:nvPr/>
        </p:nvSpPr>
        <p:spPr>
          <a:xfrm>
            <a:off x="11277600" y="3262327"/>
            <a:ext cx="598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raphik Regular" panose="020B0503030202060203"/>
                <a:cs typeface="Arial" panose="020B0604020202020204" pitchFamily="34" charset="0"/>
              </a:rPr>
              <a:t>ANALYSIS</a:t>
            </a:r>
          </a:p>
          <a:p>
            <a:r>
              <a:rPr lang="en-US" sz="2400" dirty="0">
                <a:latin typeface="Graphik Regular" panose="020B0503030202060203"/>
                <a:cs typeface="Arial" panose="020B0604020202020204" pitchFamily="34" charset="0"/>
              </a:rPr>
              <a:t>Animals and science are the two most popular categories of content, showing that people enjoy “real-life” and “factual” content the most</a:t>
            </a:r>
          </a:p>
          <a:p>
            <a:endParaRPr lang="en-US" sz="2400" dirty="0">
              <a:latin typeface="Graphik Regular" panose="020B0503030202060203"/>
              <a:cs typeface="Arial" panose="020B0604020202020204" pitchFamily="34" charset="0"/>
            </a:endParaRPr>
          </a:p>
          <a:p>
            <a:r>
              <a:rPr lang="en-US" sz="2400" b="1" dirty="0">
                <a:latin typeface="Graphik Regular" panose="020B0503030202060203"/>
                <a:cs typeface="Arial" panose="020B0604020202020204" pitchFamily="34" charset="0"/>
              </a:rPr>
              <a:t>INSIGHT</a:t>
            </a:r>
          </a:p>
          <a:p>
            <a:r>
              <a:rPr lang="en-US" sz="2400" dirty="0">
                <a:latin typeface="Graphik Regular" panose="020B0503030202060203"/>
                <a:cs typeface="Arial" panose="020B0604020202020204" pitchFamily="34" charset="0"/>
              </a:rPr>
              <a:t>Innovation and discovery seems like a them that we could explore as science and technology category is in top 5 categories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MY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B8135D-C948-0AF7-D7D0-9232AF5FB15F}"/>
              </a:ext>
            </a:extLst>
          </p:cNvPr>
          <p:cNvSpPr txBox="1"/>
          <p:nvPr/>
        </p:nvSpPr>
        <p:spPr>
          <a:xfrm>
            <a:off x="8839200" y="3075760"/>
            <a:ext cx="67627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raphik Regular" panose="020B0503030202060203"/>
                <a:cs typeface="Arial" panose="020B0604020202020204" pitchFamily="34" charset="0"/>
              </a:rPr>
              <a:t>With over 500 million monthly active users, Social Buzz has grown rapidly, necessitating scaling oversight. Accenture has begun 3 month POC focusing on these task:</a:t>
            </a:r>
          </a:p>
          <a:p>
            <a:endParaRPr lang="en-US" sz="2400" dirty="0">
              <a:latin typeface="Graphik Regular" panose="020B0503030202060203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raphik Regular" panose="020B0503030202060203"/>
                <a:cs typeface="Arial" panose="020B0604020202020204" pitchFamily="34" charset="0"/>
              </a:rPr>
              <a:t>An audit of their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raphik Regular" panose="020B0503030202060203"/>
                <a:cs typeface="Arial" panose="020B0604020202020204" pitchFamily="34" charset="0"/>
              </a:rPr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raphik Regular" panose="020B0503030202060203"/>
                <a:cs typeface="Arial" panose="020B0604020202020204" pitchFamily="34" charset="0"/>
              </a:rPr>
              <a:t>An analysis of their content categories that highlights the top 5 categories with the largest aggregate popularity</a:t>
            </a:r>
            <a:endParaRPr lang="en-MY" sz="2400" dirty="0">
              <a:latin typeface="Graphik Regular" panose="020B0503030202060203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6F95-4EAC-7983-C76B-F71C73CBE2F9}"/>
              </a:ext>
            </a:extLst>
          </p:cNvPr>
          <p:cNvSpPr txBox="1"/>
          <p:nvPr/>
        </p:nvSpPr>
        <p:spPr>
          <a:xfrm>
            <a:off x="2698847" y="5035262"/>
            <a:ext cx="6762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Over </a:t>
            </a:r>
            <a:r>
              <a:rPr lang="en-US" sz="2400" u="sng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100000</a:t>
            </a:r>
            <a:r>
              <a:rPr lang="en-US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 posts per day</a:t>
            </a:r>
          </a:p>
          <a:p>
            <a:endParaRPr lang="en-US" sz="2400" dirty="0">
              <a:solidFill>
                <a:schemeClr val="bg1"/>
              </a:solidFill>
              <a:latin typeface="Graphik Regular" panose="020B0503030202060203"/>
              <a:cs typeface="Arial" panose="020B0604020202020204" pitchFamily="34" charset="0"/>
            </a:endParaRPr>
          </a:p>
          <a:p>
            <a:r>
              <a:rPr lang="en-US" sz="2400" u="sng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36,500,000</a:t>
            </a:r>
            <a:r>
              <a:rPr lang="en-US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 pieces of content per year!</a:t>
            </a:r>
          </a:p>
          <a:p>
            <a:endParaRPr lang="en-US" sz="2400" u="sng" dirty="0">
              <a:solidFill>
                <a:schemeClr val="bg1"/>
              </a:solidFill>
              <a:latin typeface="Graphik Regular" panose="020B0503030202060203"/>
              <a:cs typeface="Arial" panose="020B0604020202020204" pitchFamily="34" charset="0"/>
            </a:endParaRPr>
          </a:p>
          <a:p>
            <a:endParaRPr lang="en-US" sz="2400" u="sng" dirty="0">
              <a:solidFill>
                <a:schemeClr val="bg1"/>
              </a:solidFill>
              <a:latin typeface="Graphik Regular" panose="020B0503030202060203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But how to capitalize on it when there is so much?</a:t>
            </a:r>
          </a:p>
          <a:p>
            <a:endParaRPr lang="en-US" sz="2400" dirty="0">
              <a:solidFill>
                <a:schemeClr val="bg1"/>
              </a:solidFill>
              <a:latin typeface="Graphik Regular" panose="020B0503030202060203"/>
              <a:cs typeface="Arial" panose="020B0604020202020204" pitchFamily="34" charset="0"/>
            </a:endParaRPr>
          </a:p>
          <a:p>
            <a:r>
              <a:rPr lang="en-US" sz="2400" u="sng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Analysis to find Social Buzz’s top 5 most popular categories of content</a:t>
            </a:r>
            <a:endParaRPr lang="en-MY" sz="2400" u="sng" dirty="0">
              <a:solidFill>
                <a:schemeClr val="bg1"/>
              </a:solidFill>
              <a:latin typeface="Graphik Regular" panose="020B0503030202060203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258B21-9F28-79FF-4073-94479D5649DD}"/>
              </a:ext>
            </a:extLst>
          </p:cNvPr>
          <p:cNvGrpSpPr/>
          <p:nvPr/>
        </p:nvGrpSpPr>
        <p:grpSpPr>
          <a:xfrm>
            <a:off x="11443639" y="7055858"/>
            <a:ext cx="2491715" cy="2327168"/>
            <a:chOff x="11419219" y="1028700"/>
            <a:chExt cx="2491715" cy="2327168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11825797" y="1270731"/>
              <a:ext cx="2085137" cy="2085137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11419219" y="1028700"/>
              <a:ext cx="2174041" cy="2165548"/>
              <a:chOff x="0" y="0"/>
              <a:chExt cx="6502400" cy="6477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-23042" y="119185"/>
                <a:ext cx="6542159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136837" t="-28774" r="-84967" b="-86469"/>
                </a:stretch>
              </a:blipFill>
              <a:ln>
                <a:solidFill>
                  <a:srgbClr val="00BAFF"/>
                </a:solidFill>
              </a:ln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C71ECE-41EB-2292-5941-DB66409C3C89}"/>
              </a:ext>
            </a:extLst>
          </p:cNvPr>
          <p:cNvGrpSpPr/>
          <p:nvPr/>
        </p:nvGrpSpPr>
        <p:grpSpPr>
          <a:xfrm>
            <a:off x="11401990" y="661943"/>
            <a:ext cx="2491715" cy="2327168"/>
            <a:chOff x="11419219" y="6931132"/>
            <a:chExt cx="2491715" cy="2327168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11825797" y="7173163"/>
              <a:ext cx="2085137" cy="2085137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11419219" y="6931132"/>
              <a:ext cx="2174041" cy="2165548"/>
              <a:chOff x="0" y="0"/>
              <a:chExt cx="6502400" cy="6477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-23042" y="119185"/>
                <a:ext cx="6542159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164266" t="1917" r="-22903" b="-93994"/>
                </a:stretch>
              </a:blipFill>
              <a:ln>
                <a:solidFill>
                  <a:srgbClr val="00BAFF"/>
                </a:solidFill>
              </a:ln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25E421-EAEA-E7E7-16F1-27E78E776D4C}"/>
              </a:ext>
            </a:extLst>
          </p:cNvPr>
          <p:cNvSpPr txBox="1"/>
          <p:nvPr/>
        </p:nvSpPr>
        <p:spPr>
          <a:xfrm>
            <a:off x="14131646" y="1050857"/>
            <a:ext cx="4034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raphik Regular" panose="020B0503030202060203"/>
                <a:cs typeface="Arial" panose="020B0604020202020204" pitchFamily="34" charset="0"/>
              </a:rPr>
              <a:t>Andrew Fleming</a:t>
            </a:r>
          </a:p>
          <a:p>
            <a:r>
              <a:rPr lang="en-US" sz="2400" dirty="0">
                <a:latin typeface="Graphik Regular" panose="020B0503030202060203"/>
                <a:cs typeface="Arial" panose="020B0604020202020204" pitchFamily="34" charset="0"/>
              </a:rPr>
              <a:t>Chief Technical Architect</a:t>
            </a:r>
            <a:endParaRPr lang="en-MY" sz="2400" dirty="0">
              <a:latin typeface="Graphik Regular" panose="020B0503030202060203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14E475-729F-1206-872E-2603D5BF4343}"/>
              </a:ext>
            </a:extLst>
          </p:cNvPr>
          <p:cNvSpPr txBox="1"/>
          <p:nvPr/>
        </p:nvSpPr>
        <p:spPr>
          <a:xfrm>
            <a:off x="14131646" y="4762959"/>
            <a:ext cx="4034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raphik Regular" panose="020B0503030202060203"/>
                <a:cs typeface="Arial" panose="020B0604020202020204" pitchFamily="34" charset="0"/>
              </a:rPr>
              <a:t>Marcus </a:t>
            </a:r>
            <a:r>
              <a:rPr lang="en-US" sz="2400" b="1" dirty="0" err="1">
                <a:latin typeface="Graphik Regular" panose="020B0503030202060203"/>
                <a:cs typeface="Arial" panose="020B0604020202020204" pitchFamily="34" charset="0"/>
              </a:rPr>
              <a:t>Rompton</a:t>
            </a:r>
            <a:endParaRPr lang="en-US" sz="2400" b="1" dirty="0">
              <a:latin typeface="Graphik Regular" panose="020B0503030202060203"/>
              <a:cs typeface="Arial" panose="020B0604020202020204" pitchFamily="34" charset="0"/>
            </a:endParaRPr>
          </a:p>
          <a:p>
            <a:r>
              <a:rPr lang="en-US" sz="2400" dirty="0">
                <a:latin typeface="Graphik Regular" panose="020B0503030202060203"/>
                <a:cs typeface="Arial" panose="020B0604020202020204" pitchFamily="34" charset="0"/>
              </a:rPr>
              <a:t>Senior Principle</a:t>
            </a:r>
            <a:endParaRPr lang="en-MY" sz="2400" dirty="0">
              <a:latin typeface="Graphik Regular" panose="020B0503030202060203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2E0649-9C3A-3E38-91B2-FB888F512A24}"/>
              </a:ext>
            </a:extLst>
          </p:cNvPr>
          <p:cNvSpPr txBox="1"/>
          <p:nvPr/>
        </p:nvSpPr>
        <p:spPr>
          <a:xfrm>
            <a:off x="14308880" y="7924958"/>
            <a:ext cx="4034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raphik Regular" panose="020B0503030202060203"/>
                <a:cs typeface="Arial" panose="020B0604020202020204" pitchFamily="34" charset="0"/>
              </a:rPr>
              <a:t>Insert Name</a:t>
            </a:r>
          </a:p>
          <a:p>
            <a:r>
              <a:rPr lang="en-US" sz="2400" dirty="0">
                <a:latin typeface="Graphik Regular" panose="020B0503030202060203"/>
                <a:cs typeface="Arial" panose="020B0604020202020204" pitchFamily="34" charset="0"/>
              </a:rPr>
              <a:t>Data Analyst</a:t>
            </a:r>
            <a:endParaRPr lang="en-MY" sz="2400" dirty="0">
              <a:latin typeface="Graphik Regular" panose="020B0503030202060203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540DB5-9F7A-F71C-5891-80E880E20788}"/>
              </a:ext>
            </a:extLst>
          </p:cNvPr>
          <p:cNvSpPr txBox="1"/>
          <p:nvPr/>
        </p:nvSpPr>
        <p:spPr>
          <a:xfrm>
            <a:off x="4045018" y="1616566"/>
            <a:ext cx="403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Data Understanding</a:t>
            </a:r>
            <a:endParaRPr lang="en-MY" sz="2400" dirty="0">
              <a:solidFill>
                <a:schemeClr val="bg1"/>
              </a:solidFill>
              <a:latin typeface="Graphik Regular" panose="020B0503030202060203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79FE3-5B3F-D6C5-E12B-246DE552C7E2}"/>
              </a:ext>
            </a:extLst>
          </p:cNvPr>
          <p:cNvSpPr txBox="1"/>
          <p:nvPr/>
        </p:nvSpPr>
        <p:spPr>
          <a:xfrm>
            <a:off x="5764133" y="3212080"/>
            <a:ext cx="403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Data Cleaning</a:t>
            </a:r>
            <a:endParaRPr lang="en-MY" sz="2400" dirty="0">
              <a:solidFill>
                <a:schemeClr val="bg1"/>
              </a:solidFill>
              <a:latin typeface="Graphik Regular" panose="020B0503030202060203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599E88-FC37-FF03-9F68-0537DA5DF9BC}"/>
              </a:ext>
            </a:extLst>
          </p:cNvPr>
          <p:cNvSpPr txBox="1"/>
          <p:nvPr/>
        </p:nvSpPr>
        <p:spPr>
          <a:xfrm>
            <a:off x="7714481" y="4824168"/>
            <a:ext cx="403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Data Modelling</a:t>
            </a:r>
            <a:endParaRPr lang="en-MY" sz="2400" dirty="0">
              <a:solidFill>
                <a:schemeClr val="bg1"/>
              </a:solidFill>
              <a:latin typeface="Graphik Regular" panose="020B0503030202060203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522D86-C61F-4F54-C6D7-221CCF905088}"/>
              </a:ext>
            </a:extLst>
          </p:cNvPr>
          <p:cNvSpPr txBox="1"/>
          <p:nvPr/>
        </p:nvSpPr>
        <p:spPr>
          <a:xfrm>
            <a:off x="9531036" y="6436256"/>
            <a:ext cx="403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Data Analysis</a:t>
            </a:r>
            <a:endParaRPr lang="en-MY" sz="2400" dirty="0">
              <a:solidFill>
                <a:schemeClr val="bg1"/>
              </a:solidFill>
              <a:latin typeface="Graphik Regular" panose="020B0503030202060203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E9FA85-5800-2E91-2FCC-AFBACA89172F}"/>
              </a:ext>
            </a:extLst>
          </p:cNvPr>
          <p:cNvSpPr txBox="1"/>
          <p:nvPr/>
        </p:nvSpPr>
        <p:spPr>
          <a:xfrm>
            <a:off x="11386399" y="8068110"/>
            <a:ext cx="403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raphik Regular" panose="020B0503030202060203"/>
                <a:cs typeface="Arial" panose="020B0604020202020204" pitchFamily="34" charset="0"/>
              </a:rPr>
              <a:t>Uncover Insights</a:t>
            </a:r>
            <a:endParaRPr lang="en-MY" sz="2400" dirty="0">
              <a:solidFill>
                <a:schemeClr val="bg1"/>
              </a:solidFill>
              <a:latin typeface="Graphik Regular" panose="020B0503030202060203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84DBBD-49E1-7AB8-EDBF-3002A5D3B974}"/>
              </a:ext>
            </a:extLst>
          </p:cNvPr>
          <p:cNvSpPr txBox="1"/>
          <p:nvPr/>
        </p:nvSpPr>
        <p:spPr>
          <a:xfrm>
            <a:off x="2371689" y="2990508"/>
            <a:ext cx="241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Graphik Regular" panose="020B0503030202060203"/>
                <a:cs typeface="Arial" panose="020B0604020202020204" pitchFamily="34" charset="0"/>
              </a:rPr>
              <a:t>16</a:t>
            </a:r>
            <a:endParaRPr lang="en-MY" sz="4800" b="1" dirty="0">
              <a:latin typeface="Graphik Regular" panose="020B0503030202060203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2542C-2299-3D4E-97E9-AA69EEE349EA}"/>
              </a:ext>
            </a:extLst>
          </p:cNvPr>
          <p:cNvSpPr txBox="1"/>
          <p:nvPr/>
        </p:nvSpPr>
        <p:spPr>
          <a:xfrm>
            <a:off x="7714306" y="2990507"/>
            <a:ext cx="241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Graphik Regular" panose="020B0503030202060203"/>
                <a:cs typeface="Arial" panose="020B0604020202020204" pitchFamily="34" charset="0"/>
              </a:rPr>
              <a:t>5691</a:t>
            </a:r>
            <a:endParaRPr lang="en-MY" sz="4800" b="1" dirty="0">
              <a:latin typeface="Graphik Regular" panose="020B0503030202060203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C7BC14-B912-48DC-DAB4-51C208EC05DE}"/>
              </a:ext>
            </a:extLst>
          </p:cNvPr>
          <p:cNvSpPr txBox="1"/>
          <p:nvPr/>
        </p:nvSpPr>
        <p:spPr>
          <a:xfrm>
            <a:off x="13042635" y="2990507"/>
            <a:ext cx="2666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Graphik Regular" panose="020B0503030202060203"/>
                <a:cs typeface="Arial" panose="020B0604020202020204" pitchFamily="34" charset="0"/>
              </a:rPr>
              <a:t>MAY</a:t>
            </a:r>
            <a:endParaRPr lang="en-MY" sz="4800" b="1" dirty="0">
              <a:latin typeface="Graphik Regular" panose="020B0503030202060203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2212B-17EC-4E86-96E8-D2542BAC9C97}"/>
              </a:ext>
            </a:extLst>
          </p:cNvPr>
          <p:cNvSpPr txBox="1"/>
          <p:nvPr/>
        </p:nvSpPr>
        <p:spPr>
          <a:xfrm>
            <a:off x="2376452" y="4855890"/>
            <a:ext cx="2419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raphik Regular" panose="020B0503030202060203"/>
                <a:cs typeface="Arial" panose="020B0604020202020204" pitchFamily="34" charset="0"/>
              </a:rPr>
              <a:t>Unique</a:t>
            </a:r>
          </a:p>
          <a:p>
            <a:pPr algn="ctr"/>
            <a:r>
              <a:rPr lang="en-US" sz="3200" dirty="0">
                <a:latin typeface="Graphik Regular" panose="020B0503030202060203"/>
                <a:cs typeface="Arial" panose="020B0604020202020204" pitchFamily="34" charset="0"/>
              </a:rPr>
              <a:t>Categories</a:t>
            </a:r>
            <a:endParaRPr lang="en-MY" sz="3200" dirty="0">
              <a:latin typeface="Graphik Regular" panose="020B0503030202060203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D06FD-2049-85C7-0E77-53CB76F2661E}"/>
              </a:ext>
            </a:extLst>
          </p:cNvPr>
          <p:cNvSpPr txBox="1"/>
          <p:nvPr/>
        </p:nvSpPr>
        <p:spPr>
          <a:xfrm>
            <a:off x="7714306" y="4855890"/>
            <a:ext cx="24193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raphik Regular" panose="020B0503030202060203"/>
                <a:cs typeface="Arial" panose="020B0604020202020204" pitchFamily="34" charset="0"/>
              </a:rPr>
              <a:t>Reactions to “Animal” posts</a:t>
            </a:r>
            <a:endParaRPr lang="en-MY" sz="3200" dirty="0">
              <a:latin typeface="Graphik Regular" panose="020B0503030202060203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551D61-ED15-3158-7707-F300A7731E38}"/>
              </a:ext>
            </a:extLst>
          </p:cNvPr>
          <p:cNvSpPr txBox="1"/>
          <p:nvPr/>
        </p:nvSpPr>
        <p:spPr>
          <a:xfrm>
            <a:off x="13052160" y="4855890"/>
            <a:ext cx="2419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raphik Regular" panose="020B0503030202060203"/>
                <a:cs typeface="Arial" panose="020B0604020202020204" pitchFamily="34" charset="0"/>
              </a:rPr>
              <a:t>Month with Most Posts</a:t>
            </a:r>
            <a:endParaRPr lang="en-MY" sz="3200" dirty="0">
              <a:latin typeface="Graphik Regular" panose="020B0503030202060203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EE773EC7-FCEF-61D5-509A-7F38D0B933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81754"/>
            <a:ext cx="13270852" cy="5953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4F08A01-66B6-17EC-C525-29B911CC5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071" y="1821629"/>
            <a:ext cx="13540042" cy="60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238</Words>
  <Application>Microsoft Office PowerPoint</Application>
  <PresentationFormat>Custom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Dowan Endiokal</dc:creator>
  <cp:lastModifiedBy>Dowan Endiokal</cp:lastModifiedBy>
  <cp:revision>11</cp:revision>
  <dcterms:created xsi:type="dcterms:W3CDTF">2006-08-16T00:00:00Z</dcterms:created>
  <dcterms:modified xsi:type="dcterms:W3CDTF">2024-06-07T09:34:34Z</dcterms:modified>
  <dc:identifier>DAEhDyfaYKE</dc:identifier>
</cp:coreProperties>
</file>