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74" r:id="rId3"/>
    <p:sldId id="257" r:id="rId4"/>
    <p:sldId id="273" r:id="rId5"/>
    <p:sldId id="276" r:id="rId6"/>
    <p:sldId id="261" r:id="rId7"/>
    <p:sldId id="277" r:id="rId8"/>
    <p:sldId id="264" r:id="rId9"/>
    <p:sldId id="265" r:id="rId10"/>
    <p:sldId id="279" r:id="rId11"/>
    <p:sldId id="268" r:id="rId12"/>
    <p:sldId id="281" r:id="rId13"/>
    <p:sldId id="280" r:id="rId14"/>
    <p:sldId id="282" r:id="rId15"/>
    <p:sldId id="283" r:id="rId16"/>
    <p:sldId id="271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swajeet nayak" initials="bn" lastIdx="1" clrIdx="0">
    <p:extLst>
      <p:ext uri="{19B8F6BF-5375-455C-9EA6-DF929625EA0E}">
        <p15:presenceInfo xmlns:p15="http://schemas.microsoft.com/office/powerpoint/2012/main" userId="3ff6f71503ab72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0079-AD82-466D-B93E-12642211088E}" type="datetimeFigureOut">
              <a:rPr lang="en-US" smtClean="0"/>
              <a:pPr/>
              <a:t>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39BFB-7323-402F-A7D5-647AB7E6048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39BFB-7323-402F-A7D5-647AB7E6048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6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1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6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6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Biswajit\Desktop\Train\GolfSwing\v_GolfSwing_g01_c03.avi" TargetMode="External"/><Relationship Id="rId1" Type="http://schemas.microsoft.com/office/2007/relationships/media" Target="file:///C:\Users\Biswajit\Desktop\Train\GolfSwing\v_GolfSwing_g01_c03.avi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7200" y="0"/>
            <a:ext cx="8229600" cy="3070225"/>
          </a:xfrm>
        </p:spPr>
        <p:txBody>
          <a:bodyPr>
            <a:normAutofit/>
          </a:bodyPr>
          <a:lstStyle/>
          <a:p>
            <a:pPr algn="ctr"/>
            <a:br>
              <a:rPr lang="en-IN" sz="4000" dirty="0"/>
            </a:br>
            <a:r>
              <a:rPr lang="en-IN" sz="4000" dirty="0"/>
              <a:t>Sports Videos Classification Using Motion Information and Deep Learning Techniques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743200" y="3352800"/>
            <a:ext cx="64008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err="1"/>
              <a:t>Anmol</a:t>
            </a:r>
            <a:r>
              <a:rPr lang="en-IN" sz="1800" b="1" dirty="0"/>
              <a:t> </a:t>
            </a:r>
            <a:r>
              <a:rPr lang="en-IN" sz="1800" b="1" dirty="0" err="1"/>
              <a:t>Dutta</a:t>
            </a:r>
            <a:r>
              <a:rPr lang="en-IN" sz="1800" b="1" dirty="0"/>
              <a:t>, </a:t>
            </a:r>
            <a:r>
              <a:rPr lang="en-IN" sz="1800" b="1" dirty="0" err="1"/>
              <a:t>Biswajit</a:t>
            </a:r>
            <a:r>
              <a:rPr lang="en-IN" sz="1800" b="1" dirty="0"/>
              <a:t> </a:t>
            </a:r>
            <a:r>
              <a:rPr lang="en-IN" sz="1800" b="1" dirty="0" err="1"/>
              <a:t>Nayak</a:t>
            </a:r>
            <a:r>
              <a:rPr lang="en-IN" sz="1800" b="1" dirty="0"/>
              <a:t>, </a:t>
            </a:r>
            <a:r>
              <a:rPr lang="en-IN" sz="1800" b="1" dirty="0" err="1"/>
              <a:t>Debaprasad</a:t>
            </a:r>
            <a:r>
              <a:rPr lang="en-IN" sz="1800" b="1" dirty="0"/>
              <a:t> </a:t>
            </a:r>
            <a:r>
              <a:rPr lang="en-IN" sz="1800" b="1" dirty="0" err="1"/>
              <a:t>Badajena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NIT Rourkela</a:t>
            </a:r>
          </a:p>
          <a:p>
            <a:pPr marL="0" indent="0">
              <a:buNone/>
            </a:pPr>
            <a:r>
              <a:rPr lang="en-IN" sz="1800" b="1" i="1" dirty="0"/>
              <a:t>Under the supervision of:</a:t>
            </a:r>
          </a:p>
          <a:p>
            <a:pPr marL="0" indent="0">
              <a:buNone/>
            </a:pPr>
            <a:r>
              <a:rPr lang="en-IN" sz="1800" b="1" dirty="0"/>
              <a:t>Dr. </a:t>
            </a:r>
            <a:r>
              <a:rPr lang="en-IN" sz="1800" b="1" dirty="0" err="1"/>
              <a:t>Partha</a:t>
            </a:r>
            <a:r>
              <a:rPr lang="en-IN" sz="1800" b="1" dirty="0"/>
              <a:t> </a:t>
            </a:r>
            <a:r>
              <a:rPr lang="en-IN" sz="1800" b="1" dirty="0" err="1"/>
              <a:t>Pratim</a:t>
            </a:r>
            <a:r>
              <a:rPr lang="en-IN" sz="1800" b="1" dirty="0"/>
              <a:t> </a:t>
            </a:r>
            <a:r>
              <a:rPr lang="en-IN" sz="1800" b="1" dirty="0" err="1"/>
              <a:t>Mohanta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ECSU</a:t>
            </a:r>
          </a:p>
          <a:p>
            <a:pPr marL="0" indent="0">
              <a:buNone/>
            </a:pPr>
            <a:r>
              <a:rPr lang="en-IN" sz="1800" dirty="0"/>
              <a:t>ISI Kolkata</a:t>
            </a:r>
          </a:p>
          <a:p>
            <a:endParaRPr lang="en-GB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C18E9A-979B-423F-92F6-38DE6FDB34AA}"/>
              </a:ext>
            </a:extLst>
          </p:cNvPr>
          <p:cNvSpPr/>
          <p:nvPr/>
        </p:nvSpPr>
        <p:spPr>
          <a:xfrm>
            <a:off x="5220072" y="926722"/>
            <a:ext cx="280831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  <a:r>
              <a:rPr lang="en-IN" sz="2400" dirty="0">
                <a:solidFill>
                  <a:schemeClr val="tx1"/>
                </a:solidFill>
              </a:rPr>
              <a:t>1st VGG Model</a:t>
            </a:r>
            <a:endParaRPr lang="en-IN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184710-644E-4B9E-AD89-51AC7EC1BCD2}"/>
              </a:ext>
            </a:extLst>
          </p:cNvPr>
          <p:cNvSpPr/>
          <p:nvPr/>
        </p:nvSpPr>
        <p:spPr>
          <a:xfrm>
            <a:off x="827584" y="3717032"/>
            <a:ext cx="280831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Custom VGG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6724A-CFBE-4915-970A-C87C311A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356992"/>
            <a:ext cx="4248472" cy="219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778BE-C4DF-4617-B1E4-C1A362382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5558"/>
            <a:ext cx="4392488" cy="22934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404664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Long Short Term Memory(LSTM):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1935163"/>
            <a:ext cx="7546032" cy="3627437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dirty="0"/>
              <a:t>   </a:t>
            </a:r>
            <a:endParaRPr lang="en-GB" dirty="0"/>
          </a:p>
          <a:p>
            <a:endParaRPr lang="en-US" dirty="0"/>
          </a:p>
          <a:p>
            <a:r>
              <a:rPr lang="en-US" dirty="0"/>
              <a:t>Extended form of RNN which can find temporal-sequential patterns in </a:t>
            </a:r>
            <a:r>
              <a:rPr lang="en-US" b="1" dirty="0"/>
              <a:t>time series </a:t>
            </a:r>
            <a:r>
              <a:rPr lang="en-US" dirty="0"/>
              <a:t>data</a:t>
            </a:r>
          </a:p>
          <a:p>
            <a:r>
              <a:rPr lang="en-US" dirty="0"/>
              <a:t>Solution to the </a:t>
            </a:r>
            <a:r>
              <a:rPr lang="en-US" b="1" i="1" dirty="0"/>
              <a:t>vanishing gradient problem </a:t>
            </a:r>
            <a:r>
              <a:rPr lang="en-US" dirty="0"/>
              <a:t>of simple RNN, which is not able to learn long-term sequences and loss the effect of initial dependencies in the sequence</a:t>
            </a:r>
          </a:p>
          <a:p>
            <a:r>
              <a:rPr lang="en-US" dirty="0"/>
              <a:t>Specially designed to avoid the </a:t>
            </a:r>
            <a:r>
              <a:rPr lang="en-US" b="1" i="1" dirty="0"/>
              <a:t>long term dependency </a:t>
            </a:r>
            <a:r>
              <a:rPr lang="en-US" dirty="0"/>
              <a:t>problem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784" y="1267225"/>
            <a:ext cx="3672408" cy="241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C1178F-A9B6-4C60-8F84-15C6603EE738}"/>
              </a:ext>
            </a:extLst>
          </p:cNvPr>
          <p:cNvSpPr/>
          <p:nvPr/>
        </p:nvSpPr>
        <p:spPr>
          <a:xfrm>
            <a:off x="960180" y="587999"/>
            <a:ext cx="194421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VGG-Mag</a:t>
            </a:r>
          </a:p>
          <a:p>
            <a:pPr algn="ctr"/>
            <a:r>
              <a:rPr lang="en-IN" dirty="0"/>
              <a:t>Output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8F1F6B-5C04-4A0A-A06C-12CF8D041BC8}"/>
              </a:ext>
            </a:extLst>
          </p:cNvPr>
          <p:cNvSpPr/>
          <p:nvPr/>
        </p:nvSpPr>
        <p:spPr>
          <a:xfrm>
            <a:off x="971600" y="4696780"/>
            <a:ext cx="200188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LSTM-Mag</a:t>
            </a:r>
          </a:p>
          <a:p>
            <a:pPr algn="ctr"/>
            <a:r>
              <a:rPr lang="en-IN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90407-B595-4F28-BBD3-85710B44B4E9}"/>
              </a:ext>
            </a:extLst>
          </p:cNvPr>
          <p:cNvSpPr/>
          <p:nvPr/>
        </p:nvSpPr>
        <p:spPr>
          <a:xfrm>
            <a:off x="6149280" y="4687007"/>
            <a:ext cx="200188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LSTM-Ang</a:t>
            </a:r>
          </a:p>
          <a:p>
            <a:pPr algn="ctr"/>
            <a:r>
              <a:rPr lang="en-IN" dirty="0"/>
              <a:t>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9B0836-0D58-455F-9B42-26226043C12E}"/>
              </a:ext>
            </a:extLst>
          </p:cNvPr>
          <p:cNvSpPr/>
          <p:nvPr/>
        </p:nvSpPr>
        <p:spPr>
          <a:xfrm>
            <a:off x="971599" y="2640227"/>
            <a:ext cx="2044361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Reshape into</a:t>
            </a:r>
          </a:p>
          <a:p>
            <a:pPr algn="ctr"/>
            <a:r>
              <a:rPr lang="en-IN" dirty="0"/>
              <a:t>(no. of Videos, no. of frames, classes)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CE7DDD-87F7-49A0-9709-170B3C2E6AE9}"/>
              </a:ext>
            </a:extLst>
          </p:cNvPr>
          <p:cNvSpPr/>
          <p:nvPr/>
        </p:nvSpPr>
        <p:spPr>
          <a:xfrm>
            <a:off x="6128040" y="2673398"/>
            <a:ext cx="2116361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Reshape into</a:t>
            </a:r>
          </a:p>
          <a:p>
            <a:pPr algn="ctr"/>
            <a:r>
              <a:rPr lang="en-IN" dirty="0"/>
              <a:t>(no. of Videos, no. of frames, classes)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EEF592-B718-4CC3-BCC0-16221BC3A611}"/>
              </a:ext>
            </a:extLst>
          </p:cNvPr>
          <p:cNvSpPr/>
          <p:nvPr/>
        </p:nvSpPr>
        <p:spPr>
          <a:xfrm>
            <a:off x="6149280" y="704506"/>
            <a:ext cx="200188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VGG-Ang</a:t>
            </a:r>
          </a:p>
          <a:p>
            <a:pPr algn="ctr"/>
            <a:r>
              <a:rPr lang="en-IN" dirty="0"/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5D9F8E-00F2-4E93-A00E-87EBEA11CEF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32288" y="1956151"/>
            <a:ext cx="0" cy="68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93AF53-3B4E-488A-9A52-82DC6FBC26AB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972541" y="4008379"/>
            <a:ext cx="21239" cy="68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71CB24-1818-40ED-9031-91218F3B0EA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150221" y="2072658"/>
            <a:ext cx="36000" cy="60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5972ED-75F0-4457-97A6-9C26BE50CAAE}"/>
              </a:ext>
            </a:extLst>
          </p:cNvPr>
          <p:cNvCxnSpPr>
            <a:cxnSpLocks/>
          </p:cNvCxnSpPr>
          <p:nvPr/>
        </p:nvCxnSpPr>
        <p:spPr>
          <a:xfrm>
            <a:off x="7155878" y="4041550"/>
            <a:ext cx="21238" cy="64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D3172C-74EA-462F-821D-8A37EBBEFBA0}"/>
              </a:ext>
            </a:extLst>
          </p:cNvPr>
          <p:cNvSpPr/>
          <p:nvPr/>
        </p:nvSpPr>
        <p:spPr>
          <a:xfrm>
            <a:off x="3541289" y="2719217"/>
            <a:ext cx="2254847" cy="1332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Y_TEST of  VGG16 is modelled as Y_TRAIN_LSTM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0262A13-1902-4ACA-825F-4C26080315E8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>
            <a:off x="2904396" y="1272075"/>
            <a:ext cx="1764317" cy="14471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AF7FF08-3642-4AE3-9D1B-8DEF1E7F9D98}"/>
              </a:ext>
            </a:extLst>
          </p:cNvPr>
          <p:cNvCxnSpPr>
            <a:cxnSpLocks/>
            <a:stCxn id="2" idx="2"/>
            <a:endCxn id="5" idx="3"/>
          </p:cNvCxnSpPr>
          <p:nvPr/>
        </p:nvCxnSpPr>
        <p:spPr>
          <a:xfrm rot="5400000">
            <a:off x="3156594" y="3868736"/>
            <a:ext cx="1329009" cy="16952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17CD241-F868-4420-93A1-E4573154CE5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960180" y="1388582"/>
            <a:ext cx="1189101" cy="13274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F5EB1EA-BF51-4996-807B-E481DA260129}"/>
              </a:ext>
            </a:extLst>
          </p:cNvPr>
          <p:cNvCxnSpPr>
            <a:cxnSpLocks/>
          </p:cNvCxnSpPr>
          <p:nvPr/>
        </p:nvCxnSpPr>
        <p:spPr>
          <a:xfrm>
            <a:off x="4707698" y="4030759"/>
            <a:ext cx="1380895" cy="1312496"/>
          </a:xfrm>
          <a:prstGeom prst="curvedConnector3">
            <a:avLst>
              <a:gd name="adj1" fmla="val 8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5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6208F-5755-4AC4-AEAC-963D8A8E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5" y="2526710"/>
            <a:ext cx="1239119" cy="1001355"/>
          </a:xfrm>
          <a:prstGeom prst="rect">
            <a:avLst/>
          </a:prstGeom>
        </p:spPr>
      </p:pic>
      <p:sp>
        <p:nvSpPr>
          <p:cNvPr id="3" name="Rectangle: Rounded Corners 17">
            <a:extLst>
              <a:ext uri="{FF2B5EF4-FFF2-40B4-BE49-F238E27FC236}">
                <a16:creationId xmlns:a16="http://schemas.microsoft.com/office/drawing/2014/main" id="{AF788018-E21C-434C-A1EA-FABDC7E6ADF4}"/>
              </a:ext>
            </a:extLst>
          </p:cNvPr>
          <p:cNvSpPr/>
          <p:nvPr/>
        </p:nvSpPr>
        <p:spPr>
          <a:xfrm>
            <a:off x="2714612" y="2571744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4" name="Rectangle: Rounded Corners 18">
            <a:extLst>
              <a:ext uri="{FF2B5EF4-FFF2-40B4-BE49-F238E27FC236}">
                <a16:creationId xmlns:a16="http://schemas.microsoft.com/office/drawing/2014/main" id="{AE9D7E19-9EAF-4495-BA9B-6E053249A653}"/>
              </a:ext>
            </a:extLst>
          </p:cNvPr>
          <p:cNvSpPr/>
          <p:nvPr/>
        </p:nvSpPr>
        <p:spPr>
          <a:xfrm>
            <a:off x="2786846" y="2616777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5" name="Rectangle: Rounded Corners 19">
            <a:extLst>
              <a:ext uri="{FF2B5EF4-FFF2-40B4-BE49-F238E27FC236}">
                <a16:creationId xmlns:a16="http://schemas.microsoft.com/office/drawing/2014/main" id="{68EE500E-5D9F-432B-A514-F8B869192FEA}"/>
              </a:ext>
            </a:extLst>
          </p:cNvPr>
          <p:cNvSpPr/>
          <p:nvPr/>
        </p:nvSpPr>
        <p:spPr>
          <a:xfrm>
            <a:off x="2848470" y="2657174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MAGNITUDE</a:t>
            </a:r>
            <a:br>
              <a:rPr lang="en-IN" sz="1350" dirty="0"/>
            </a:br>
            <a:r>
              <a:rPr lang="en-IN" sz="1350" dirty="0"/>
              <a:t>MATRIX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B5421131-1FDA-4F11-BF5B-C2B0C18A68BA}"/>
              </a:ext>
            </a:extLst>
          </p:cNvPr>
          <p:cNvSpPr/>
          <p:nvPr/>
        </p:nvSpPr>
        <p:spPr>
          <a:xfrm>
            <a:off x="4914141" y="2526710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66DDF5C-9C87-4F5D-9BAD-B9B6CE025439}"/>
              </a:ext>
            </a:extLst>
          </p:cNvPr>
          <p:cNvSpPr/>
          <p:nvPr/>
        </p:nvSpPr>
        <p:spPr>
          <a:xfrm>
            <a:off x="4975765" y="2571744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73F7882C-CF40-4D15-B529-194A862AB8DB}"/>
              </a:ext>
            </a:extLst>
          </p:cNvPr>
          <p:cNvSpPr/>
          <p:nvPr/>
        </p:nvSpPr>
        <p:spPr>
          <a:xfrm>
            <a:off x="5037389" y="2616777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id="{74D22573-D208-49AE-813F-05784A078ADF}"/>
              </a:ext>
            </a:extLst>
          </p:cNvPr>
          <p:cNvSpPr/>
          <p:nvPr/>
        </p:nvSpPr>
        <p:spPr>
          <a:xfrm>
            <a:off x="5099012" y="2657174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SLOPE</a:t>
            </a:r>
            <a:br>
              <a:rPr lang="en-IN" sz="1350" dirty="0"/>
            </a:br>
            <a:r>
              <a:rPr lang="en-IN" sz="1350" dirty="0"/>
              <a:t>MATRIX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B8A620D7-5AB3-4A6E-9A8C-5A41620A1A9C}"/>
              </a:ext>
            </a:extLst>
          </p:cNvPr>
          <p:cNvSpPr/>
          <p:nvPr/>
        </p:nvSpPr>
        <p:spPr>
          <a:xfrm>
            <a:off x="3864571" y="1693759"/>
            <a:ext cx="1332962" cy="62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DATA</a:t>
            </a:r>
          </a:p>
          <a:p>
            <a:pPr algn="ctr"/>
            <a:r>
              <a:rPr lang="en-IN" sz="1350" dirty="0"/>
              <a:t>EXTRACTION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E56BE-7634-40FC-A5C8-BE8E5D4BBBDD}"/>
              </a:ext>
            </a:extLst>
          </p:cNvPr>
          <p:cNvCxnSpPr>
            <a:cxnSpLocks/>
          </p:cNvCxnSpPr>
          <p:nvPr/>
        </p:nvCxnSpPr>
        <p:spPr>
          <a:xfrm flipH="1">
            <a:off x="3748440" y="2301706"/>
            <a:ext cx="139982" cy="23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AA3AF-4872-45A4-86A3-1A4FCE5C6439}"/>
              </a:ext>
            </a:extLst>
          </p:cNvPr>
          <p:cNvCxnSpPr>
            <a:cxnSpLocks/>
          </p:cNvCxnSpPr>
          <p:nvPr/>
        </p:nvCxnSpPr>
        <p:spPr>
          <a:xfrm>
            <a:off x="4974933" y="2314880"/>
            <a:ext cx="170637" cy="21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1"/>
            <a:endCxn id="17" idx="3"/>
          </p:cNvCxnSpPr>
          <p:nvPr/>
        </p:nvCxnSpPr>
        <p:spPr>
          <a:xfrm rot="10800000" flipV="1">
            <a:off x="2377275" y="3027387"/>
            <a:ext cx="275361" cy="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6331465" y="3154379"/>
            <a:ext cx="294828" cy="2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9947" y="289817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f(x)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697731" y="304105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f(y)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3768773" y="4184061"/>
            <a:ext cx="150019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FUSED RESULTANT MATRIX</a:t>
            </a:r>
            <a:endParaRPr lang="en-GB" sz="1350" dirty="0"/>
          </a:p>
        </p:txBody>
      </p:sp>
      <p:cxnSp>
        <p:nvCxnSpPr>
          <p:cNvPr id="23" name="Straight Arrow Connector 22"/>
          <p:cNvCxnSpPr>
            <a:stCxn id="9" idx="2"/>
          </p:cNvCxnSpPr>
          <p:nvPr/>
        </p:nvCxnSpPr>
        <p:spPr>
          <a:xfrm rot="5400000">
            <a:off x="5190147" y="3658970"/>
            <a:ext cx="532479" cy="51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</p:cNvCxnSpPr>
          <p:nvPr/>
        </p:nvCxnSpPr>
        <p:spPr>
          <a:xfrm>
            <a:off x="5268971" y="468412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69037" y="4469813"/>
            <a:ext cx="75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f(x, y)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550278" y="5452290"/>
            <a:ext cx="176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f(x, y) = f(x).f(y)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132723" y="5446038"/>
            <a:ext cx="14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	</a:t>
            </a:r>
            <a:r>
              <a:rPr lang="en-IN" dirty="0" err="1"/>
              <a:t>uct</a:t>
            </a:r>
            <a:r>
              <a:rPr lang="en-IN" dirty="0"/>
              <a:t> Rule: 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5" idx="2"/>
          </p:cNvCxnSpPr>
          <p:nvPr/>
        </p:nvCxnSpPr>
        <p:spPr>
          <a:xfrm rot="16200000" flipH="1">
            <a:off x="3386216" y="3730065"/>
            <a:ext cx="532479" cy="37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39"/>
          <p:cNvSpPr>
            <a:spLocks noGrp="1"/>
          </p:cNvSpPr>
          <p:nvPr>
            <p:ph type="title" idx="4294967295"/>
          </p:nvPr>
        </p:nvSpPr>
        <p:spPr>
          <a:xfrm>
            <a:off x="1154171" y="424849"/>
            <a:ext cx="8229600" cy="1143000"/>
          </a:xfrm>
        </p:spPr>
        <p:txBody>
          <a:bodyPr/>
          <a:lstStyle/>
          <a:p>
            <a:r>
              <a:rPr lang="en-IN" dirty="0"/>
              <a:t> 		</a:t>
            </a:r>
            <a:br>
              <a:rPr lang="en-IN" dirty="0"/>
            </a:br>
            <a:r>
              <a:rPr lang="en-IN" dirty="0"/>
              <a:t>		Fusion Technique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18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FAF8-AE68-4519-8F98-24CD0899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8A138-7F15-4A8D-8EAE-713AEF00C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94009"/>
            <a:ext cx="6827210" cy="5011255"/>
          </a:xfrm>
        </p:spPr>
      </p:pic>
    </p:spTree>
    <p:extLst>
      <p:ext uri="{BB962C8B-B14F-4D97-AF65-F5344CB8AC3E}">
        <p14:creationId xmlns:p14="http://schemas.microsoft.com/office/powerpoint/2010/main" val="393023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457E-5288-4C01-AA89-624657D3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1196752"/>
            <a:ext cx="6571343" cy="1049235"/>
          </a:xfrm>
        </p:spPr>
        <p:txBody>
          <a:bodyPr/>
          <a:lstStyle/>
          <a:p>
            <a:r>
              <a:rPr lang="en-IN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1E9AC-CC34-47AA-8F57-5F1ABC601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4032448"/>
          </a:xfrm>
        </p:spPr>
      </p:pic>
    </p:spTree>
    <p:extLst>
      <p:ext uri="{BB962C8B-B14F-4D97-AF65-F5344CB8AC3E}">
        <p14:creationId xmlns:p14="http://schemas.microsoft.com/office/powerpoint/2010/main" val="58916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268760"/>
            <a:ext cx="6571343" cy="1049235"/>
          </a:xfrm>
        </p:spPr>
        <p:txBody>
          <a:bodyPr/>
          <a:lstStyle/>
          <a:p>
            <a:r>
              <a:rPr lang="en-GB" dirty="0"/>
              <a:t>Scope for Improvements: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EE3B4-E771-417E-9050-6DF1599C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Datasets</a:t>
            </a:r>
          </a:p>
          <a:p>
            <a:r>
              <a:rPr lang="en-IN" dirty="0"/>
              <a:t>Dynamic k value in k-Means Clustering</a:t>
            </a:r>
          </a:p>
          <a:p>
            <a:r>
              <a:rPr lang="en-IN" dirty="0"/>
              <a:t>Data Augmentation</a:t>
            </a:r>
          </a:p>
          <a:p>
            <a:r>
              <a:rPr lang="en-IN" dirty="0"/>
              <a:t>Improvisation in Fusion Technique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6">
            <a:extLst>
              <a:ext uri="{FF2B5EF4-FFF2-40B4-BE49-F238E27FC236}">
                <a16:creationId xmlns:a16="http://schemas.microsoft.com/office/drawing/2014/main" id="{B5421131-1FDA-4F11-BF5B-C2B0C18A68BA}"/>
              </a:ext>
            </a:extLst>
          </p:cNvPr>
          <p:cNvSpPr/>
          <p:nvPr/>
        </p:nvSpPr>
        <p:spPr>
          <a:xfrm>
            <a:off x="4788674" y="2057401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47" name="Rectangle: Rounded Corners 7">
            <a:extLst>
              <a:ext uri="{FF2B5EF4-FFF2-40B4-BE49-F238E27FC236}">
                <a16:creationId xmlns:a16="http://schemas.microsoft.com/office/drawing/2014/main" id="{661957FC-96AA-4AAE-BFCE-13F43B138631}"/>
              </a:ext>
            </a:extLst>
          </p:cNvPr>
          <p:cNvSpPr/>
          <p:nvPr/>
        </p:nvSpPr>
        <p:spPr>
          <a:xfrm>
            <a:off x="2661380" y="3356326"/>
            <a:ext cx="1232453" cy="66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VGG-16</a:t>
            </a:r>
          </a:p>
        </p:txBody>
      </p:sp>
      <p:sp>
        <p:nvSpPr>
          <p:cNvPr id="48" name="Rectangle: Rounded Corners 8">
            <a:extLst>
              <a:ext uri="{FF2B5EF4-FFF2-40B4-BE49-F238E27FC236}">
                <a16:creationId xmlns:a16="http://schemas.microsoft.com/office/drawing/2014/main" id="{B27B5397-5085-4BD3-BE50-CE08526546FB}"/>
              </a:ext>
            </a:extLst>
          </p:cNvPr>
          <p:cNvSpPr/>
          <p:nvPr/>
        </p:nvSpPr>
        <p:spPr>
          <a:xfrm>
            <a:off x="4909936" y="3356326"/>
            <a:ext cx="1234439" cy="67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VGG-16</a:t>
            </a:r>
          </a:p>
        </p:txBody>
      </p:sp>
      <p:sp>
        <p:nvSpPr>
          <p:cNvPr id="50" name="Rectangle: Rounded Corners 11">
            <a:extLst>
              <a:ext uri="{FF2B5EF4-FFF2-40B4-BE49-F238E27FC236}">
                <a16:creationId xmlns:a16="http://schemas.microsoft.com/office/drawing/2014/main" id="{2FFADFA1-AF60-4069-B1E1-C84099ECEC57}"/>
              </a:ext>
            </a:extLst>
          </p:cNvPr>
          <p:cNvSpPr/>
          <p:nvPr/>
        </p:nvSpPr>
        <p:spPr>
          <a:xfrm>
            <a:off x="3714744" y="5214950"/>
            <a:ext cx="1232453" cy="66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LSTM</a:t>
            </a:r>
          </a:p>
        </p:txBody>
      </p:sp>
      <p:sp>
        <p:nvSpPr>
          <p:cNvPr id="51" name="Rectangle: Rounded Corners 12">
            <a:extLst>
              <a:ext uri="{FF2B5EF4-FFF2-40B4-BE49-F238E27FC236}">
                <a16:creationId xmlns:a16="http://schemas.microsoft.com/office/drawing/2014/main" id="{56D9DDDC-1D75-4EEA-B2FB-00A2A634138B}"/>
              </a:ext>
            </a:extLst>
          </p:cNvPr>
          <p:cNvSpPr/>
          <p:nvPr/>
        </p:nvSpPr>
        <p:spPr>
          <a:xfrm>
            <a:off x="3714744" y="4286256"/>
            <a:ext cx="1232453" cy="66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FUSION</a:t>
            </a:r>
          </a:p>
        </p:txBody>
      </p:sp>
      <p:sp>
        <p:nvSpPr>
          <p:cNvPr id="52" name="Rectangle: Rounded Corners 13">
            <a:extLst>
              <a:ext uri="{FF2B5EF4-FFF2-40B4-BE49-F238E27FC236}">
                <a16:creationId xmlns:a16="http://schemas.microsoft.com/office/drawing/2014/main" id="{066DDF5C-9C87-4F5D-9BAD-B9B6CE025439}"/>
              </a:ext>
            </a:extLst>
          </p:cNvPr>
          <p:cNvSpPr/>
          <p:nvPr/>
        </p:nvSpPr>
        <p:spPr>
          <a:xfrm>
            <a:off x="4850298" y="2102435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3" name="Rectangle: Rounded Corners 14">
            <a:extLst>
              <a:ext uri="{FF2B5EF4-FFF2-40B4-BE49-F238E27FC236}">
                <a16:creationId xmlns:a16="http://schemas.microsoft.com/office/drawing/2014/main" id="{73F7882C-CF40-4D15-B529-194A862AB8DB}"/>
              </a:ext>
            </a:extLst>
          </p:cNvPr>
          <p:cNvSpPr/>
          <p:nvPr/>
        </p:nvSpPr>
        <p:spPr>
          <a:xfrm>
            <a:off x="4911922" y="2147468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4" name="Rectangle: Rounded Corners 15">
            <a:extLst>
              <a:ext uri="{FF2B5EF4-FFF2-40B4-BE49-F238E27FC236}">
                <a16:creationId xmlns:a16="http://schemas.microsoft.com/office/drawing/2014/main" id="{74D22573-D208-49AE-813F-05784A078ADF}"/>
              </a:ext>
            </a:extLst>
          </p:cNvPr>
          <p:cNvSpPr/>
          <p:nvPr/>
        </p:nvSpPr>
        <p:spPr>
          <a:xfrm>
            <a:off x="4973546" y="2167667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SLOPE</a:t>
            </a:r>
            <a:br>
              <a:rPr lang="en-IN" sz="1350" dirty="0"/>
            </a:br>
            <a:r>
              <a:rPr lang="en-IN" sz="1350" dirty="0"/>
              <a:t>MATRIX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C86208F-5755-4AC4-AEAC-963D8A8E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68" y="2057401"/>
            <a:ext cx="1239119" cy="1001355"/>
          </a:xfrm>
          <a:prstGeom prst="rect">
            <a:avLst/>
          </a:prstGeom>
        </p:spPr>
      </p:pic>
      <p:sp>
        <p:nvSpPr>
          <p:cNvPr id="56" name="Rectangle: Rounded Corners 17">
            <a:extLst>
              <a:ext uri="{FF2B5EF4-FFF2-40B4-BE49-F238E27FC236}">
                <a16:creationId xmlns:a16="http://schemas.microsoft.com/office/drawing/2014/main" id="{AF788018-E21C-434C-A1EA-FABDC7E6ADF4}"/>
              </a:ext>
            </a:extLst>
          </p:cNvPr>
          <p:cNvSpPr/>
          <p:nvPr/>
        </p:nvSpPr>
        <p:spPr>
          <a:xfrm>
            <a:off x="2589145" y="2102435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7" name="Rectangle: Rounded Corners 18">
            <a:extLst>
              <a:ext uri="{FF2B5EF4-FFF2-40B4-BE49-F238E27FC236}">
                <a16:creationId xmlns:a16="http://schemas.microsoft.com/office/drawing/2014/main" id="{AE9D7E19-9EAF-4495-BA9B-6E053249A653}"/>
              </a:ext>
            </a:extLst>
          </p:cNvPr>
          <p:cNvSpPr/>
          <p:nvPr/>
        </p:nvSpPr>
        <p:spPr>
          <a:xfrm>
            <a:off x="2661379" y="2147468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58" name="Rectangle: Rounded Corners 19">
            <a:extLst>
              <a:ext uri="{FF2B5EF4-FFF2-40B4-BE49-F238E27FC236}">
                <a16:creationId xmlns:a16="http://schemas.microsoft.com/office/drawing/2014/main" id="{68EE500E-5D9F-432B-A514-F8B869192FEA}"/>
              </a:ext>
            </a:extLst>
          </p:cNvPr>
          <p:cNvSpPr/>
          <p:nvPr/>
        </p:nvSpPr>
        <p:spPr>
          <a:xfrm>
            <a:off x="2723003" y="2187865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50" dirty="0"/>
              <a:t>MAGNITUDE</a:t>
            </a:r>
            <a:br>
              <a:rPr lang="en-IN" sz="1350" dirty="0"/>
            </a:br>
            <a:r>
              <a:rPr lang="en-IN" sz="1350" dirty="0"/>
              <a:t>MATRIX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1AA3AF-4872-45A4-86A3-1A4FCE5C6439}"/>
              </a:ext>
            </a:extLst>
          </p:cNvPr>
          <p:cNvCxnSpPr>
            <a:cxnSpLocks/>
          </p:cNvCxnSpPr>
          <p:nvPr/>
        </p:nvCxnSpPr>
        <p:spPr>
          <a:xfrm>
            <a:off x="4849466" y="1845571"/>
            <a:ext cx="170637" cy="21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BE56BE-7634-40FC-A5C8-BE8E5D4BBBDD}"/>
              </a:ext>
            </a:extLst>
          </p:cNvPr>
          <p:cNvCxnSpPr>
            <a:cxnSpLocks/>
          </p:cNvCxnSpPr>
          <p:nvPr/>
        </p:nvCxnSpPr>
        <p:spPr>
          <a:xfrm flipH="1">
            <a:off x="3622973" y="1832397"/>
            <a:ext cx="139982" cy="23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2F6900-A6A8-4540-8020-020515B5C28A}"/>
              </a:ext>
            </a:extLst>
          </p:cNvPr>
          <p:cNvCxnSpPr>
            <a:cxnSpLocks/>
          </p:cNvCxnSpPr>
          <p:nvPr/>
        </p:nvCxnSpPr>
        <p:spPr>
          <a:xfrm flipH="1">
            <a:off x="4786314" y="4000504"/>
            <a:ext cx="454219" cy="25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4F6E85-877D-4C99-A9D6-A87AC7A3953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526162" y="3182275"/>
            <a:ext cx="994" cy="17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F29B4D-B135-4744-89C7-B54E7A8BF104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277605" y="3182275"/>
            <a:ext cx="2" cy="17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E29FDB-CE35-4B1E-BAF6-EDD819158572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>
            <a:off x="4330971" y="4954948"/>
            <a:ext cx="0" cy="26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67117B-3F0F-4FCB-AF47-820770C90ED0}"/>
              </a:ext>
            </a:extLst>
          </p:cNvPr>
          <p:cNvCxnSpPr>
            <a:cxnSpLocks/>
          </p:cNvCxnSpPr>
          <p:nvPr/>
        </p:nvCxnSpPr>
        <p:spPr>
          <a:xfrm>
            <a:off x="3428992" y="4000504"/>
            <a:ext cx="420158" cy="26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4">
            <a:extLst>
              <a:ext uri="{FF2B5EF4-FFF2-40B4-BE49-F238E27FC236}">
                <a16:creationId xmlns:a16="http://schemas.microsoft.com/office/drawing/2014/main" id="{B8A620D7-5AB3-4A6E-9A8C-5A41620A1A9C}"/>
              </a:ext>
            </a:extLst>
          </p:cNvPr>
          <p:cNvSpPr/>
          <p:nvPr/>
        </p:nvSpPr>
        <p:spPr>
          <a:xfrm>
            <a:off x="3739104" y="1224450"/>
            <a:ext cx="1280999" cy="62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DATA</a:t>
            </a:r>
          </a:p>
          <a:p>
            <a:pPr algn="ctr"/>
            <a:r>
              <a:rPr lang="en-IN" sz="1350" dirty="0"/>
              <a:t>EXTRACTION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A4F84-7577-4046-AE00-3B35CF568B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5576" y="-46038"/>
            <a:ext cx="7550224" cy="1143001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Improvised Fusion Technique:</a:t>
            </a:r>
          </a:p>
        </p:txBody>
      </p:sp>
    </p:spTree>
    <p:extLst>
      <p:ext uri="{BB962C8B-B14F-4D97-AF65-F5344CB8AC3E}">
        <p14:creationId xmlns:p14="http://schemas.microsoft.com/office/powerpoint/2010/main" val="216783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6B3BB8-EC92-44D9-9472-C288C63C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04" y="887569"/>
            <a:ext cx="5618515" cy="2541431"/>
          </a:xfrm>
        </p:spPr>
        <p:txBody>
          <a:bodyPr/>
          <a:lstStyle/>
          <a:p>
            <a:pPr algn="ctr"/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2001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v_GolfSwing_g01_c03.avi">
            <a:hlinkClick r:id="" action="ppaction://media"/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3728" y="1844824"/>
            <a:ext cx="4643438" cy="348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268760"/>
            <a:ext cx="6571343" cy="1049235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Performing Sports Classification on unconstrained videos taken from benchmark datasets.</a:t>
            </a:r>
            <a:endParaRPr lang="en-IN" dirty="0"/>
          </a:p>
          <a:p>
            <a:r>
              <a:rPr lang="en-IN" dirty="0"/>
              <a:t>It is a challenging task because videos are taken by unprofessional and suffer from different quality aspects such as </a:t>
            </a:r>
            <a:r>
              <a:rPr lang="en-IN" b="1" dirty="0"/>
              <a:t>poor lighting</a:t>
            </a:r>
            <a:r>
              <a:rPr lang="en-IN" dirty="0"/>
              <a:t>, </a:t>
            </a:r>
            <a:r>
              <a:rPr lang="en-IN" b="1" dirty="0"/>
              <a:t>occlusion</a:t>
            </a:r>
            <a:r>
              <a:rPr lang="en-IN" dirty="0"/>
              <a:t> and </a:t>
            </a:r>
            <a:r>
              <a:rPr lang="en-IN" b="1" dirty="0"/>
              <a:t>inadvertent camera motion.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A620D7-5AB3-4A6E-9A8C-5A41620A1A9C}"/>
              </a:ext>
            </a:extLst>
          </p:cNvPr>
          <p:cNvSpPr/>
          <p:nvPr/>
        </p:nvSpPr>
        <p:spPr>
          <a:xfrm>
            <a:off x="3739104" y="1224450"/>
            <a:ext cx="1280999" cy="62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DATA</a:t>
            </a:r>
          </a:p>
          <a:p>
            <a:pPr algn="ctr"/>
            <a:r>
              <a:rPr lang="en-IN" sz="1350" dirty="0"/>
              <a:t>EXTRACTION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421131-1FDA-4F11-BF5B-C2B0C18A68BA}"/>
              </a:ext>
            </a:extLst>
          </p:cNvPr>
          <p:cNvSpPr/>
          <p:nvPr/>
        </p:nvSpPr>
        <p:spPr>
          <a:xfrm>
            <a:off x="4788674" y="2057401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1957FC-96AA-4AAE-BFCE-13F43B138631}"/>
              </a:ext>
            </a:extLst>
          </p:cNvPr>
          <p:cNvSpPr/>
          <p:nvPr/>
        </p:nvSpPr>
        <p:spPr>
          <a:xfrm>
            <a:off x="2661380" y="3356326"/>
            <a:ext cx="1232453" cy="66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VGG-16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7B5397-5085-4BD3-BE50-CE08526546FB}"/>
              </a:ext>
            </a:extLst>
          </p:cNvPr>
          <p:cNvSpPr/>
          <p:nvPr/>
        </p:nvSpPr>
        <p:spPr>
          <a:xfrm>
            <a:off x="4909936" y="3356326"/>
            <a:ext cx="1234439" cy="673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VGG-16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DDC0-3BB4-47BE-9F54-D9049EF32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9462" y="450269"/>
            <a:ext cx="8153400" cy="1111251"/>
          </a:xfrm>
        </p:spPr>
        <p:txBody>
          <a:bodyPr>
            <a:normAutofit/>
          </a:bodyPr>
          <a:lstStyle/>
          <a:p>
            <a:r>
              <a:rPr lang="en-IN" sz="3500" dirty="0"/>
              <a:t>PROPOSED METHODOLOGY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7A5E289-0B34-435B-B13D-BA51AF0A6C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39141" y="4239466"/>
            <a:ext cx="1400175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IN" sz="1350" dirty="0"/>
              <a:t>LSTM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FADFA1-AF60-4069-B1E1-C84099ECEC57}"/>
              </a:ext>
            </a:extLst>
          </p:cNvPr>
          <p:cNvSpPr/>
          <p:nvPr/>
        </p:nvSpPr>
        <p:spPr>
          <a:xfrm>
            <a:off x="4909936" y="4226650"/>
            <a:ext cx="1232453" cy="66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LSTM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D9DDDC-1D75-4EEA-B2FB-00A2A634138B}"/>
              </a:ext>
            </a:extLst>
          </p:cNvPr>
          <p:cNvSpPr/>
          <p:nvPr/>
        </p:nvSpPr>
        <p:spPr>
          <a:xfrm>
            <a:off x="3762955" y="5154824"/>
            <a:ext cx="1232453" cy="668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FUSION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6DDF5C-9C87-4F5D-9BAD-B9B6CE025439}"/>
              </a:ext>
            </a:extLst>
          </p:cNvPr>
          <p:cNvSpPr/>
          <p:nvPr/>
        </p:nvSpPr>
        <p:spPr>
          <a:xfrm>
            <a:off x="4850298" y="2102435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F7882C-CF40-4D15-B529-194A862AB8DB}"/>
              </a:ext>
            </a:extLst>
          </p:cNvPr>
          <p:cNvSpPr/>
          <p:nvPr/>
        </p:nvSpPr>
        <p:spPr>
          <a:xfrm>
            <a:off x="4911922" y="2147468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D22573-D208-49AE-813F-05784A078ADF}"/>
              </a:ext>
            </a:extLst>
          </p:cNvPr>
          <p:cNvSpPr/>
          <p:nvPr/>
        </p:nvSpPr>
        <p:spPr>
          <a:xfrm>
            <a:off x="4973545" y="2187865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SLOPE</a:t>
            </a:r>
            <a:br>
              <a:rPr lang="en-IN" sz="1350" dirty="0"/>
            </a:br>
            <a:r>
              <a:rPr lang="en-IN" sz="1350" dirty="0"/>
              <a:t>MATRIX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86208F-5755-4AC4-AEAC-963D8A8E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68" y="2057401"/>
            <a:ext cx="1239119" cy="100135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788018-E21C-434C-A1EA-FABDC7E6ADF4}"/>
              </a:ext>
            </a:extLst>
          </p:cNvPr>
          <p:cNvSpPr/>
          <p:nvPr/>
        </p:nvSpPr>
        <p:spPr>
          <a:xfrm>
            <a:off x="2589145" y="2102435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9D7E19-9EAF-4495-BA9B-6E053249A653}"/>
              </a:ext>
            </a:extLst>
          </p:cNvPr>
          <p:cNvSpPr/>
          <p:nvPr/>
        </p:nvSpPr>
        <p:spPr>
          <a:xfrm>
            <a:off x="2661379" y="2147468"/>
            <a:ext cx="1232453" cy="99441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EE500E-5D9F-432B-A514-F8B869192FEA}"/>
              </a:ext>
            </a:extLst>
          </p:cNvPr>
          <p:cNvSpPr/>
          <p:nvPr/>
        </p:nvSpPr>
        <p:spPr>
          <a:xfrm>
            <a:off x="2723003" y="2187865"/>
            <a:ext cx="1232453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50" dirty="0"/>
              <a:t>MAGNITUDE</a:t>
            </a:r>
            <a:br>
              <a:rPr lang="en-IN" sz="1350" dirty="0"/>
            </a:br>
            <a:r>
              <a:rPr lang="en-IN" sz="1350" dirty="0"/>
              <a:t>MATRIX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1AA3AF-4872-45A4-86A3-1A4FCE5C6439}"/>
              </a:ext>
            </a:extLst>
          </p:cNvPr>
          <p:cNvCxnSpPr>
            <a:cxnSpLocks/>
          </p:cNvCxnSpPr>
          <p:nvPr/>
        </p:nvCxnSpPr>
        <p:spPr>
          <a:xfrm>
            <a:off x="4849466" y="1845571"/>
            <a:ext cx="170637" cy="21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BE56BE-7634-40FC-A5C8-BE8E5D4BBBDD}"/>
              </a:ext>
            </a:extLst>
          </p:cNvPr>
          <p:cNvCxnSpPr>
            <a:cxnSpLocks/>
          </p:cNvCxnSpPr>
          <p:nvPr/>
        </p:nvCxnSpPr>
        <p:spPr>
          <a:xfrm flipH="1">
            <a:off x="3622973" y="1832397"/>
            <a:ext cx="139982" cy="23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2F6900-A6A8-4540-8020-020515B5C28A}"/>
              </a:ext>
            </a:extLst>
          </p:cNvPr>
          <p:cNvCxnSpPr>
            <a:cxnSpLocks/>
          </p:cNvCxnSpPr>
          <p:nvPr/>
        </p:nvCxnSpPr>
        <p:spPr>
          <a:xfrm flipH="1">
            <a:off x="4849467" y="4895342"/>
            <a:ext cx="454219" cy="25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4F6E85-877D-4C99-A9D6-A87AC7A395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526162" y="3182275"/>
            <a:ext cx="994" cy="17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F29B4D-B135-4744-89C7-B54E7A8BF1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77605" y="3182275"/>
            <a:ext cx="2" cy="17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29FDB-CE35-4B1E-BAF6-EDD81915857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26162" y="4030272"/>
            <a:ext cx="1" cy="19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920553-B14F-468F-9AAA-B31598CEEDA9}"/>
              </a:ext>
            </a:extLst>
          </p:cNvPr>
          <p:cNvCxnSpPr>
            <a:cxnSpLocks/>
          </p:cNvCxnSpPr>
          <p:nvPr/>
        </p:nvCxnSpPr>
        <p:spPr>
          <a:xfrm>
            <a:off x="3332277" y="4048117"/>
            <a:ext cx="0" cy="17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67117B-3F0F-4FCB-AF47-820770C90ED0}"/>
              </a:ext>
            </a:extLst>
          </p:cNvPr>
          <p:cNvCxnSpPr>
            <a:cxnSpLocks/>
          </p:cNvCxnSpPr>
          <p:nvPr/>
        </p:nvCxnSpPr>
        <p:spPr>
          <a:xfrm>
            <a:off x="3652898" y="4891267"/>
            <a:ext cx="420158" cy="26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196752"/>
            <a:ext cx="6571343" cy="1049235"/>
          </a:xfrm>
        </p:spPr>
        <p:txBody>
          <a:bodyPr/>
          <a:lstStyle/>
          <a:p>
            <a:r>
              <a:rPr lang="en-IN" dirty="0"/>
              <a:t>Dense Optical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Pattern of apparent motion of image objects between consecutive frames</a:t>
            </a:r>
          </a:p>
          <a:p>
            <a:r>
              <a:rPr lang="en-US" dirty="0"/>
              <a:t> Assumption that the pixel intensities of an object do not change between consecutive frames and neighboring pixels have similar motion.</a:t>
            </a:r>
          </a:p>
          <a:p>
            <a:r>
              <a:rPr lang="en-US" dirty="0"/>
              <a:t>We get a 2-channel array with optical flow vectors (magnitude, slope).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2564904"/>
            <a:ext cx="8763000" cy="37199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			       Bowling					Volleyball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		      Archery					Archery</a:t>
            </a:r>
          </a:p>
          <a:p>
            <a:pPr algn="ctr">
              <a:buNone/>
            </a:pPr>
            <a:r>
              <a:rPr lang="en-IN" dirty="0"/>
              <a:t>Fig: Dense Optical Flow From Different Sports Classes</a:t>
            </a:r>
            <a:endParaRPr lang="en-GB" dirty="0"/>
          </a:p>
        </p:txBody>
      </p:sp>
      <p:pic>
        <p:nvPicPr>
          <p:cNvPr id="4" name="Content Placeholder 3" descr="dense1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1600" y="3140968"/>
            <a:ext cx="2286000" cy="2105873"/>
          </a:xfrm>
        </p:spPr>
      </p:pic>
      <p:pic>
        <p:nvPicPr>
          <p:cNvPr id="1026" name="Picture 2" descr="C:\Users\ANMOL DUTTA\Desktop\dens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4081" y="3140968"/>
            <a:ext cx="2286000" cy="215551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9E57D-31F4-410A-9FC1-1FACF1419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81" y="404664"/>
            <a:ext cx="2286000" cy="195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CA52B-E210-4B5D-AD6F-DC586677E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8189"/>
            <a:ext cx="2286000" cy="19575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504" y="616325"/>
            <a:ext cx="8229600" cy="895350"/>
          </a:xfrm>
        </p:spPr>
        <p:txBody>
          <a:bodyPr/>
          <a:lstStyle/>
          <a:p>
            <a:r>
              <a:rPr lang="en-GB" dirty="0"/>
              <a:t>			K-Means Application</a:t>
            </a:r>
          </a:p>
        </p:txBody>
      </p:sp>
      <p:pic>
        <p:nvPicPr>
          <p:cNvPr id="1026" name="Picture 2" descr="Image result for histogram">
            <a:extLst>
              <a:ext uri="{FF2B5EF4-FFF2-40B4-BE49-F238E27FC236}">
                <a16:creationId xmlns:a16="http://schemas.microsoft.com/office/drawing/2014/main" id="{C66EC8A8-7FA8-45D1-8386-3CCD078EBEC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2525713" cy="18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E2FF7-08AD-4710-98E7-D3A4E2E6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58" y="1462536"/>
            <a:ext cx="2525942" cy="1894456"/>
          </a:xfrm>
          <a:prstGeom prst="rect">
            <a:avLst/>
          </a:prstGeom>
        </p:spPr>
      </p:pic>
      <p:pic>
        <p:nvPicPr>
          <p:cNvPr id="7" name="Picture 2" descr="Image result for histogram">
            <a:extLst>
              <a:ext uri="{FF2B5EF4-FFF2-40B4-BE49-F238E27FC236}">
                <a16:creationId xmlns:a16="http://schemas.microsoft.com/office/drawing/2014/main" id="{47E882C9-A7F0-41CB-A617-8EB58272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349" y="1462216"/>
            <a:ext cx="2525941" cy="18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CDB6C1-67F2-4E49-8A83-D51C130232B8}"/>
              </a:ext>
            </a:extLst>
          </p:cNvPr>
          <p:cNvSpPr/>
          <p:nvPr/>
        </p:nvSpPr>
        <p:spPr>
          <a:xfrm>
            <a:off x="556083" y="3322444"/>
            <a:ext cx="1981200" cy="563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Magnitude Histogram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96CD0F-63B6-411B-94AB-9CD84536EDBF}"/>
              </a:ext>
            </a:extLst>
          </p:cNvPr>
          <p:cNvSpPr/>
          <p:nvPr/>
        </p:nvSpPr>
        <p:spPr>
          <a:xfrm>
            <a:off x="3583460" y="3384969"/>
            <a:ext cx="1981200" cy="563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Slope Histogram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B53BBD-5448-4D90-BBBA-11BE9F67DD16}"/>
              </a:ext>
            </a:extLst>
          </p:cNvPr>
          <p:cNvSpPr/>
          <p:nvPr/>
        </p:nvSpPr>
        <p:spPr>
          <a:xfrm>
            <a:off x="6606717" y="3354613"/>
            <a:ext cx="1981200" cy="563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32 bin histogram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48EBB-3335-448A-B56D-07D593089B30}"/>
              </a:ext>
            </a:extLst>
          </p:cNvPr>
          <p:cNvSpPr/>
          <p:nvPr/>
        </p:nvSpPr>
        <p:spPr>
          <a:xfrm>
            <a:off x="2670117" y="1799844"/>
            <a:ext cx="44585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5BB9A-BB04-40D4-B269-BE365592BA42}"/>
              </a:ext>
            </a:extLst>
          </p:cNvPr>
          <p:cNvSpPr/>
          <p:nvPr/>
        </p:nvSpPr>
        <p:spPr>
          <a:xfrm>
            <a:off x="5894287" y="2209800"/>
            <a:ext cx="468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=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C1978C-B7DD-4FF2-A255-DCA8178C51F0}"/>
              </a:ext>
            </a:extLst>
          </p:cNvPr>
          <p:cNvSpPr/>
          <p:nvPr/>
        </p:nvSpPr>
        <p:spPr>
          <a:xfrm>
            <a:off x="6705600" y="48768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k-Means</a:t>
            </a:r>
          </a:p>
          <a:p>
            <a:pPr algn="ctr"/>
            <a:r>
              <a:rPr lang="en-IN" dirty="0"/>
              <a:t>Clustering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6ABC81-B6B8-4340-B4F3-07F1ECEF54AE}"/>
              </a:ext>
            </a:extLst>
          </p:cNvPr>
          <p:cNvSpPr/>
          <p:nvPr/>
        </p:nvSpPr>
        <p:spPr>
          <a:xfrm>
            <a:off x="3583460" y="48768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 of 5 frames from a Video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E92C32-EFD9-4E07-9EE4-32A1628AB739}"/>
              </a:ext>
            </a:extLst>
          </p:cNvPr>
          <p:cNvCxnSpPr/>
          <p:nvPr/>
        </p:nvCxnSpPr>
        <p:spPr>
          <a:xfrm>
            <a:off x="7597317" y="3977022"/>
            <a:ext cx="0" cy="89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3DD562-78E0-48BD-9E74-0F92DFC18508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5640860" y="5600700"/>
            <a:ext cx="1064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tting-representative-frames-using-CNN-features-and-K-means-clustering-32-Fine-tune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3400" y="1155427"/>
            <a:ext cx="8077200" cy="3641725"/>
          </a:xfr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286124"/>
            <a:ext cx="504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39" y="980728"/>
            <a:ext cx="6571343" cy="1049235"/>
          </a:xfrm>
        </p:spPr>
        <p:txBody>
          <a:bodyPr/>
          <a:lstStyle/>
          <a:p>
            <a:pPr algn="ctr"/>
            <a:r>
              <a:rPr lang="en-IN" dirty="0"/>
              <a:t>CNN Model VGG-16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2CC913-BCB6-4698-A6B2-CDBA06E0C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16125"/>
            <a:ext cx="6571343" cy="34496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1077</TotalTime>
  <Words>328</Words>
  <Application>Microsoft Office PowerPoint</Application>
  <PresentationFormat>On-screen Show (4:3)</PresentationFormat>
  <Paragraphs>95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 Sports Videos Classification Using Motion Information and Deep Learning Techniques</vt:lpstr>
      <vt:lpstr>PowerPoint Presentation</vt:lpstr>
      <vt:lpstr>Problem Statement</vt:lpstr>
      <vt:lpstr>PROPOSED METHODOLOGY</vt:lpstr>
      <vt:lpstr>Dense Optical Flow</vt:lpstr>
      <vt:lpstr>PowerPoint Presentation</vt:lpstr>
      <vt:lpstr>   K-Means Application</vt:lpstr>
      <vt:lpstr>PowerPoint Presentation</vt:lpstr>
      <vt:lpstr>CNN Model VGG-16</vt:lpstr>
      <vt:lpstr>PowerPoint Presentation</vt:lpstr>
      <vt:lpstr>Long Short Term Memory(LSTM):</vt:lpstr>
      <vt:lpstr>PowerPoint Presentation</vt:lpstr>
      <vt:lpstr>      Fusion Technique</vt:lpstr>
      <vt:lpstr>PowerPoint Presentation</vt:lpstr>
      <vt:lpstr>Applications</vt:lpstr>
      <vt:lpstr>Scope for Improvements:</vt:lpstr>
      <vt:lpstr> Improvised Fusion Technique: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ANMOL DUTTA</dc:creator>
  <cp:lastModifiedBy>biswajeet nayak</cp:lastModifiedBy>
  <cp:revision>80</cp:revision>
  <dcterms:created xsi:type="dcterms:W3CDTF">2006-08-16T00:00:00Z</dcterms:created>
  <dcterms:modified xsi:type="dcterms:W3CDTF">2019-07-12T07:23:17Z</dcterms:modified>
</cp:coreProperties>
</file>