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</p:sldIdLst>
  <p:sldSz cx="16459200" cy="1645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07"/>
    <p:restoredTop sz="95055"/>
  </p:normalViewPr>
  <p:slideViewPr>
    <p:cSldViewPr snapToGrid="0" snapToObjects="1">
      <p:cViewPr varScale="1">
        <p:scale>
          <a:sx n="63" d="100"/>
          <a:sy n="63" d="100"/>
        </p:scale>
        <p:origin x="3176" y="184"/>
      </p:cViewPr>
      <p:guideLst>
        <p:guide orient="horz" pos="5184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693671"/>
            <a:ext cx="13990320" cy="573024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644891"/>
            <a:ext cx="12344400" cy="397382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76300"/>
            <a:ext cx="354901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76300"/>
            <a:ext cx="1044130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103375"/>
            <a:ext cx="14196060" cy="684656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1014715"/>
            <a:ext cx="14196060" cy="36004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76304"/>
            <a:ext cx="1419606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034791"/>
            <a:ext cx="6963012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012180"/>
            <a:ext cx="696301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034791"/>
            <a:ext cx="6997304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012180"/>
            <a:ext cx="6997304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369824"/>
            <a:ext cx="8332470" cy="116967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369824"/>
            <a:ext cx="8332470" cy="116967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76304"/>
            <a:ext cx="1419606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381500"/>
            <a:ext cx="1419606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9469973" y="7207252"/>
            <a:ext cx="608922" cy="2081816"/>
            <a:chOff x="8515683" y="1263650"/>
            <a:chExt cx="608922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92601"/>
              <a:ext cx="155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3" y="2294542"/>
              <a:ext cx="1005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10078897" y="6118211"/>
            <a:ext cx="2003239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Step 3(</a:t>
            </a:r>
            <a:r>
              <a:rPr lang="en-US" sz="2400" b="1" u="sng" dirty="0" err="1"/>
              <a:t>i</a:t>
            </a:r>
            <a:r>
              <a:rPr lang="en-US" sz="2400" b="1" u="sng" dirty="0"/>
              <a:t>)</a:t>
            </a:r>
          </a:p>
          <a:p>
            <a:pPr algn="ctr"/>
            <a:r>
              <a:rPr lang="en-US" sz="2400" dirty="0"/>
              <a:t>Identifiability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9726474" y="7515557"/>
                <a:ext cx="2708089" cy="1441292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3(ii)</a:t>
                </a:r>
              </a:p>
              <a:p>
                <a:pPr algn="ctr"/>
                <a:r>
                  <a:rPr lang="en-US" sz="24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74" y="7515557"/>
                <a:ext cx="2708089" cy="1441292"/>
              </a:xfrm>
              <a:prstGeom prst="rect">
                <a:avLst/>
              </a:prstGeom>
              <a:blipFill>
                <a:blip r:embed="rId2"/>
                <a:stretch>
                  <a:fillRect l="-2778" t="-1724" r="-2778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9747603" y="9153868"/>
            <a:ext cx="2665829" cy="1815882"/>
            <a:chOff x="8651359" y="2961973"/>
            <a:chExt cx="2665829" cy="181588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81588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3(iii)</a:t>
              </a:r>
            </a:p>
            <a:p>
              <a:pPr algn="ctr"/>
              <a:r>
                <a:rPr lang="en-US" sz="2400" dirty="0"/>
                <a:t>Optimality Analysis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1600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6226650" y="7938605"/>
            <a:ext cx="430506" cy="584184"/>
            <a:chOff x="5272360" y="2006015"/>
            <a:chExt cx="430506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>
              <a:off x="5605070" y="2292601"/>
              <a:ext cx="97796" cy="19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3735872" y="7938605"/>
            <a:ext cx="428326" cy="573172"/>
            <a:chOff x="2783762" y="2006015"/>
            <a:chExt cx="428326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 flipV="1">
              <a:off x="2783762" y="2292601"/>
              <a:ext cx="95616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3992374" y="8364608"/>
            <a:ext cx="2406105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Step 1(ii)</a:t>
            </a:r>
          </a:p>
          <a:p>
            <a:pPr algn="ctr"/>
            <a:r>
              <a:rPr lang="en-US" sz="24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999269" y="7625029"/>
            <a:ext cx="2736605" cy="1200329"/>
            <a:chOff x="44977" y="3053026"/>
            <a:chExt cx="2736605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20032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0</a:t>
              </a:r>
            </a:p>
            <a:p>
              <a:pPr algn="ctr"/>
              <a:r>
                <a:rPr lang="en-US" sz="2400" dirty="0"/>
                <a:t>Estimate Parameters</a:t>
              </a:r>
            </a:p>
            <a:p>
              <a:pPr algn="ctr"/>
              <a:endParaRPr lang="en-US" sz="24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4164198" y="6232699"/>
            <a:ext cx="2062452" cy="1815882"/>
            <a:chOff x="3125498" y="321690"/>
            <a:chExt cx="2062452" cy="181588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81588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1(</a:t>
              </a:r>
              <a:r>
                <a:rPr lang="en-US" sz="2400" b="1" u="sng" dirty="0" err="1"/>
                <a:t>i</a:t>
              </a:r>
              <a:r>
                <a:rPr lang="en-US" sz="2400" b="1" u="sng" dirty="0"/>
                <a:t>)</a:t>
              </a:r>
            </a:p>
            <a:p>
              <a:pPr algn="ctr"/>
              <a:r>
                <a:rPr lang="en-US" sz="2400" dirty="0"/>
                <a:t>Visualize Fits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16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6657158" y="7683665"/>
                <a:ext cx="2812817" cy="110895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2</a:t>
                </a:r>
              </a:p>
              <a:p>
                <a:pPr algn="ctr"/>
                <a:r>
                  <a:rPr lang="en-US" sz="24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58" y="7683665"/>
                <a:ext cx="2812817" cy="1108958"/>
              </a:xfrm>
              <a:prstGeom prst="rect">
                <a:avLst/>
              </a:prstGeom>
              <a:blipFill>
                <a:blip r:embed="rId7"/>
                <a:stretch>
                  <a:fillRect t="-3333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4B30071-F484-E644-A563-797B593DC5ED}"/>
              </a:ext>
            </a:extLst>
          </p:cNvPr>
          <p:cNvGrpSpPr/>
          <p:nvPr/>
        </p:nvGrpSpPr>
        <p:grpSpPr>
          <a:xfrm>
            <a:off x="993130" y="5908516"/>
            <a:ext cx="11750300" cy="4642168"/>
            <a:chOff x="44977" y="1336516"/>
            <a:chExt cx="11750300" cy="464216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DCAE9A-DBB2-C940-83EA-D68536364825}"/>
                </a:ext>
              </a:extLst>
            </p:cNvPr>
            <p:cNvCxnSpPr>
              <a:stCxn id="60" idx="3"/>
              <a:endCxn id="66" idx="1"/>
            </p:cNvCxnSpPr>
            <p:nvPr/>
          </p:nvCxnSpPr>
          <p:spPr>
            <a:xfrm>
              <a:off x="8443350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08B2E5-D1A9-DF4E-837E-92F767B1E003}"/>
                </a:ext>
              </a:extLst>
            </p:cNvPr>
            <p:cNvCxnSpPr>
              <a:stCxn id="42" idx="3"/>
              <a:endCxn id="60" idx="1"/>
            </p:cNvCxnSpPr>
            <p:nvPr/>
          </p:nvCxnSpPr>
          <p:spPr>
            <a:xfrm>
              <a:off x="5466291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6C2D86-824F-DE45-A9EE-6967DD2AF95B}"/>
                </a:ext>
              </a:extLst>
            </p:cNvPr>
            <p:cNvCxnSpPr>
              <a:stCxn id="19" idx="3"/>
              <a:endCxn id="42" idx="1"/>
            </p:cNvCxnSpPr>
            <p:nvPr/>
          </p:nvCxnSpPr>
          <p:spPr>
            <a:xfrm>
              <a:off x="2781582" y="3653191"/>
              <a:ext cx="16458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AD6DE9C-E889-A341-8D7C-51B2C695B6D3}"/>
                </a:ext>
              </a:extLst>
            </p:cNvPr>
            <p:cNvGrpSpPr/>
            <p:nvPr/>
          </p:nvGrpSpPr>
          <p:grpSpPr>
            <a:xfrm>
              <a:off x="44977" y="3053026"/>
              <a:ext cx="2736605" cy="1200329"/>
              <a:chOff x="44977" y="3053026"/>
              <a:chExt cx="2736605" cy="12003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91B94C-03C0-EB4A-BD3F-6648F24F58F2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20032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0</a:t>
                </a:r>
              </a:p>
              <a:p>
                <a:pPr algn="ctr"/>
                <a:r>
                  <a:rPr lang="en-US" sz="2400" dirty="0"/>
                  <a:t>Estimate Parameters</a:t>
                </a:r>
              </a:p>
              <a:p>
                <a:pPr algn="ctr"/>
                <a:endParaRPr lang="en-US" sz="2400" dirty="0"/>
              </a:p>
            </p:txBody>
          </p:sp>
          <p:pic>
            <p:nvPicPr>
              <p:cNvPr id="21" name="Picture 20" descr="Logo&#10;&#10;Description automatically generated">
                <a:extLst>
                  <a:ext uri="{FF2B5EF4-FFF2-40B4-BE49-F238E27FC236}">
                    <a16:creationId xmlns:a16="http://schemas.microsoft.com/office/drawing/2014/main" id="{69522DBC-F418-1249-BEB6-C79B68261406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180184F-AE5F-EB4D-B684-878C5D7210E5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6B52A-1B8D-8945-A28C-02F42534A7A6}"/>
                </a:ext>
              </a:extLst>
            </p:cNvPr>
            <p:cNvGrpSpPr/>
            <p:nvPr/>
          </p:nvGrpSpPr>
          <p:grpSpPr>
            <a:xfrm>
              <a:off x="2946171" y="2380327"/>
              <a:ext cx="2520120" cy="2554545"/>
              <a:chOff x="2953409" y="2144128"/>
              <a:chExt cx="2520120" cy="255454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CC20A-56A8-0945-8992-632963F4176B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545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1</a:t>
                </a:r>
              </a:p>
              <a:p>
                <a:pPr algn="ctr"/>
                <a:r>
                  <a:rPr lang="en-US" sz="2400" dirty="0" err="1"/>
                  <a:t>i</a:t>
                </a:r>
                <a:r>
                  <a:rPr lang="en-US" sz="2400" dirty="0"/>
                  <a:t>) Visualize Fits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2400" dirty="0"/>
                  <a:t>ii) Compare Model Fit Metric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E32A4FC-60A3-664C-8EF2-50369BA89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/>
                <p:nvPr/>
              </p:nvSpPr>
              <p:spPr>
                <a:xfrm>
                  <a:off x="5630533" y="3103121"/>
                  <a:ext cx="2812817" cy="110895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/>
                    <a:t>Step 2</a:t>
                  </a:r>
                </a:p>
                <a:p>
                  <a:pPr algn="ctr"/>
                  <a:r>
                    <a:rPr lang="en-US" sz="24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3C26019-B519-2049-AEEB-CDC5AD007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33" y="3103121"/>
                  <a:ext cx="2812817" cy="1108958"/>
                </a:xfrm>
                <a:prstGeom prst="rect">
                  <a:avLst/>
                </a:prstGeom>
                <a:blipFill>
                  <a:blip r:embed="rId5"/>
                  <a:stretch>
                    <a:fillRect t="-2198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AFAD2E-061A-FA44-9DE8-A5C1ACEC0A9B}"/>
                </a:ext>
              </a:extLst>
            </p:cNvPr>
            <p:cNvGrpSpPr/>
            <p:nvPr/>
          </p:nvGrpSpPr>
          <p:grpSpPr>
            <a:xfrm>
              <a:off x="8607592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u="sng" dirty="0"/>
                      <a:t>Step 3</a:t>
                    </a:r>
                  </a:p>
                  <a:p>
                    <a:pPr algn="ctr"/>
                    <a:r>
                      <a:rPr lang="en-US" sz="2400" dirty="0" err="1"/>
                      <a:t>i</a:t>
                    </a:r>
                    <a:r>
                      <a:rPr lang="en-US" sz="2400" dirty="0"/>
                      <a:t>) Compute Fischer Information Matrix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ii) Identifiability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iii) Uncertainty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iv) Optimality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2" t="-542" r="-2362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4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82A27719-E4A2-A848-A01E-B488A4E49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8BDD0-90F8-034E-B3C8-D91C4594A04E}"/>
              </a:ext>
            </a:extLst>
          </p:cNvPr>
          <p:cNvGrpSpPr/>
          <p:nvPr/>
        </p:nvGrpSpPr>
        <p:grpSpPr>
          <a:xfrm>
            <a:off x="999269" y="5908516"/>
            <a:ext cx="14727709" cy="4645152"/>
            <a:chOff x="999268" y="1336516"/>
            <a:chExt cx="14727709" cy="464216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stCxn id="28" idx="3"/>
              <a:endCxn id="36" idx="1"/>
            </p:cNvCxnSpPr>
            <p:nvPr/>
          </p:nvCxnSpPr>
          <p:spPr>
            <a:xfrm>
              <a:off x="12749568" y="3657600"/>
              <a:ext cx="164592" cy="29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9397640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6420581" y="3657600"/>
              <a:ext cx="1642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3735873" y="3653191"/>
              <a:ext cx="16458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12D215-FF1C-EB4E-9446-93E171739920}"/>
                </a:ext>
              </a:extLst>
            </p:cNvPr>
            <p:cNvGrpSpPr/>
            <p:nvPr/>
          </p:nvGrpSpPr>
          <p:grpSpPr>
            <a:xfrm>
              <a:off x="999268" y="3053027"/>
              <a:ext cx="2736605" cy="1200329"/>
              <a:chOff x="44977" y="3053026"/>
              <a:chExt cx="2736605" cy="120032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DA86BE-4CFE-2A44-AEC6-8C55C18BCDED}"/>
                  </a:ext>
                </a:extLst>
              </p:cNvPr>
              <p:cNvSpPr txBox="1"/>
              <p:nvPr/>
            </p:nvSpPr>
            <p:spPr>
              <a:xfrm>
                <a:off x="44977" y="3053026"/>
                <a:ext cx="2736605" cy="120032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0</a:t>
                </a:r>
              </a:p>
              <a:p>
                <a:pPr algn="ctr"/>
                <a:r>
                  <a:rPr lang="en-US" sz="2400" dirty="0"/>
                  <a:t>Estimate Parameters</a:t>
                </a:r>
              </a:p>
              <a:p>
                <a:pPr algn="ctr"/>
                <a:endParaRPr lang="en-US" sz="2400" dirty="0"/>
              </a:p>
            </p:txBody>
          </p:sp>
          <p:pic>
            <p:nvPicPr>
              <p:cNvPr id="33" name="Picture 32" descr="Logo&#10;&#10;Description automatically generated">
                <a:extLst>
                  <a:ext uri="{FF2B5EF4-FFF2-40B4-BE49-F238E27FC236}">
                    <a16:creationId xmlns:a16="http://schemas.microsoft.com/office/drawing/2014/main" id="{579E6AEB-0AA5-5440-94EB-A2BFF09F75F4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030" y="3865617"/>
                <a:ext cx="633006" cy="223013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9371D1F4-2A52-B74B-A4ED-EB530D44EA00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452" y="3792605"/>
                <a:ext cx="1007897" cy="36903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3900461" y="2380328"/>
              <a:ext cx="2520120" cy="2554545"/>
              <a:chOff x="2953409" y="2144128"/>
              <a:chExt cx="2520120" cy="255454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2953409" y="2144128"/>
                <a:ext cx="2520120" cy="2554545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Step 1</a:t>
                </a:r>
              </a:p>
              <a:p>
                <a:pPr algn="ctr"/>
                <a:r>
                  <a:rPr lang="en-US" sz="2400" dirty="0" err="1"/>
                  <a:t>i</a:t>
                </a:r>
                <a:r>
                  <a:rPr lang="en-US" sz="2400" dirty="0"/>
                  <a:t>) Visualize Fits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2400" dirty="0"/>
                  <a:t>ii) Compare Model Fit Metric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167" y="2950484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6584824" y="3103121"/>
                  <a:ext cx="2812817" cy="1108958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/>
                    <a:t>Step 2</a:t>
                  </a:r>
                </a:p>
                <a:p>
                  <a:pPr algn="ctr"/>
                  <a:r>
                    <a:rPr lang="en-US" sz="2400" dirty="0"/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24" y="3103121"/>
                  <a:ext cx="2812817" cy="1108958"/>
                </a:xfrm>
                <a:prstGeom prst="rect">
                  <a:avLst/>
                </a:prstGeom>
                <a:blipFill>
                  <a:blip r:embed="rId8"/>
                  <a:stretch>
                    <a:fillRect t="-2198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9561883" y="1336516"/>
              <a:ext cx="3187685" cy="4642168"/>
              <a:chOff x="8554180" y="2198290"/>
              <a:chExt cx="3187685" cy="4642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u="sng" dirty="0"/>
                      <a:t>Step 3</a:t>
                    </a:r>
                  </a:p>
                  <a:p>
                    <a:pPr algn="ctr"/>
                    <a:r>
                      <a:rPr lang="en-US" sz="2400" dirty="0" err="1"/>
                      <a:t>i</a:t>
                    </a:r>
                    <a:r>
                      <a:rPr lang="en-US" sz="2400" dirty="0"/>
                      <a:t>) Compute Fischer Information Matrix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ii) Identifiability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iii) Uncertainty Analysis</a:t>
                    </a:r>
                  </a:p>
                  <a:p>
                    <a:pPr algn="ctr"/>
                    <a:endParaRPr lang="en-US" sz="1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iv) Optimality Analysis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81B0263-8DBD-C448-980A-C240B49FAA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180" y="2198290"/>
                    <a:ext cx="3187685" cy="46421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62" t="-542" r="-2362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2553" y="5697458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F7FB7E-76A3-5949-9959-C761ED6217B3}"/>
                </a:ext>
              </a:extLst>
            </p:cNvPr>
            <p:cNvSpPr txBox="1"/>
            <p:nvPr/>
          </p:nvSpPr>
          <p:spPr>
            <a:xfrm>
              <a:off x="12914160" y="3060343"/>
              <a:ext cx="2812817" cy="1200329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Step 4</a:t>
              </a:r>
            </a:p>
            <a:p>
              <a:pPr algn="ctr"/>
              <a:r>
                <a:rPr lang="en-US" sz="2400" dirty="0"/>
                <a:t>Model-Based Design of Experiments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167</Words>
  <Application>Microsoft Macintosh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2022-05-17T19:10:42Z</dcterms:created>
  <dcterms:modified xsi:type="dcterms:W3CDTF">2022-10-25T13:05:13Z</dcterms:modified>
</cp:coreProperties>
</file>