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8" r:id="rId3"/>
  </p:sldIdLst>
  <p:sldSz cx="164592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51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8"/>
    <p:restoredTop sz="95055"/>
  </p:normalViewPr>
  <p:slideViewPr>
    <p:cSldViewPr snapToGrid="0" snapToObjects="1">
      <p:cViewPr varScale="1">
        <p:scale>
          <a:sx n="185" d="100"/>
          <a:sy n="185" d="100"/>
        </p:scale>
        <p:origin x="208" y="760"/>
      </p:cViewPr>
      <p:guideLst>
        <p:guide orient="horz" pos="2304"/>
        <p:guide pos="5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97187"/>
            <a:ext cx="123444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42174"/>
            <a:ext cx="123444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3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6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389467"/>
            <a:ext cx="354901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389467"/>
            <a:ext cx="10441305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8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8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1823721"/>
            <a:ext cx="1419606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4895428"/>
            <a:ext cx="1419606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2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1947333"/>
            <a:ext cx="699516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1947333"/>
            <a:ext cx="699516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1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389467"/>
            <a:ext cx="141960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1793241"/>
            <a:ext cx="6963012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2672080"/>
            <a:ext cx="6963012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1793241"/>
            <a:ext cx="699730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2672080"/>
            <a:ext cx="6997304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9/8/22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3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9/8/22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9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87680"/>
            <a:ext cx="5308520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053254"/>
            <a:ext cx="833247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194560"/>
            <a:ext cx="5308520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8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87680"/>
            <a:ext cx="5308520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053254"/>
            <a:ext cx="833247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194560"/>
            <a:ext cx="5308520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5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389467"/>
            <a:ext cx="141960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1947333"/>
            <a:ext cx="141960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6780107"/>
            <a:ext cx="37033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CF60C-A504-6447-9F1C-7F75B010BCC6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6780107"/>
            <a:ext cx="55549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6780107"/>
            <a:ext cx="37033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0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13E0EC1-D024-0747-A8C6-654263EC50F8}"/>
              </a:ext>
            </a:extLst>
          </p:cNvPr>
          <p:cNvGrpSpPr/>
          <p:nvPr/>
        </p:nvGrpSpPr>
        <p:grpSpPr>
          <a:xfrm>
            <a:off x="9469973" y="2635252"/>
            <a:ext cx="608922" cy="2081816"/>
            <a:chOff x="8515683" y="1263650"/>
            <a:chExt cx="608922" cy="2081816"/>
          </a:xfrm>
        </p:grpSpPr>
        <p:sp>
          <p:nvSpPr>
            <p:cNvPr id="97" name="Left Bracket 96">
              <a:extLst>
                <a:ext uri="{FF2B5EF4-FFF2-40B4-BE49-F238E27FC236}">
                  <a16:creationId xmlns:a16="http://schemas.microsoft.com/office/drawing/2014/main" id="{4A229769-D096-7B4C-B2E7-47EC0C17ED21}"/>
                </a:ext>
              </a:extLst>
            </p:cNvPr>
            <p:cNvSpPr/>
            <p:nvPr/>
          </p:nvSpPr>
          <p:spPr>
            <a:xfrm>
              <a:off x="8607593" y="1263650"/>
              <a:ext cx="164589" cy="2081816"/>
            </a:xfrm>
            <a:prstGeom prst="lef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F1F4C23-2B38-9C47-85B3-BAC99D3CE298}"/>
                </a:ext>
              </a:extLst>
            </p:cNvPr>
            <p:cNvCxnSpPr>
              <a:stCxn id="97" idx="0"/>
            </p:cNvCxnSpPr>
            <p:nvPr/>
          </p:nvCxnSpPr>
          <p:spPr>
            <a:xfrm>
              <a:off x="8772182" y="1263650"/>
              <a:ext cx="352423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DF7E7BDE-0425-D04D-B683-935D323379F9}"/>
                </a:ext>
              </a:extLst>
            </p:cNvPr>
            <p:cNvCxnSpPr>
              <a:stCxn id="97" idx="2"/>
            </p:cNvCxnSpPr>
            <p:nvPr/>
          </p:nvCxnSpPr>
          <p:spPr>
            <a:xfrm>
              <a:off x="8772182" y="3345466"/>
              <a:ext cx="21129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39B2461-746B-B34B-9A63-5585F8E86712}"/>
                </a:ext>
              </a:extLst>
            </p:cNvPr>
            <p:cNvCxnSpPr>
              <a:stCxn id="97" idx="1"/>
              <a:endCxn id="66" idx="1"/>
            </p:cNvCxnSpPr>
            <p:nvPr/>
          </p:nvCxnSpPr>
          <p:spPr>
            <a:xfrm flipV="1">
              <a:off x="8607593" y="2292601"/>
              <a:ext cx="15544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7FE48-4F92-234E-9D02-612B5019D26A}"/>
                </a:ext>
              </a:extLst>
            </p:cNvPr>
            <p:cNvCxnSpPr>
              <a:stCxn id="60" idx="3"/>
              <a:endCxn id="97" idx="1"/>
            </p:cNvCxnSpPr>
            <p:nvPr/>
          </p:nvCxnSpPr>
          <p:spPr>
            <a:xfrm>
              <a:off x="8515683" y="2294542"/>
              <a:ext cx="100584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E7DDDEB-4839-8044-A320-4A3980E0F959}"/>
              </a:ext>
            </a:extLst>
          </p:cNvPr>
          <p:cNvSpPr txBox="1"/>
          <p:nvPr/>
        </p:nvSpPr>
        <p:spPr>
          <a:xfrm>
            <a:off x="10078896" y="1546210"/>
            <a:ext cx="2003239" cy="1200329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Step 3(</a:t>
            </a:r>
            <a:r>
              <a:rPr lang="en-US" sz="2400" b="1" u="sng" dirty="0" err="1"/>
              <a:t>i</a:t>
            </a:r>
            <a:r>
              <a:rPr lang="en-US" sz="2400" b="1" u="sng" dirty="0"/>
              <a:t>)</a:t>
            </a:r>
          </a:p>
          <a:p>
            <a:pPr algn="ctr"/>
            <a:r>
              <a:rPr lang="en-US" sz="2400" dirty="0"/>
              <a:t>Identifiability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81B0263-8DBD-C448-980A-C240B49FAA23}"/>
                  </a:ext>
                </a:extLst>
              </p:cNvPr>
              <p:cNvSpPr txBox="1"/>
              <p:nvPr/>
            </p:nvSpPr>
            <p:spPr>
              <a:xfrm>
                <a:off x="9726473" y="2943557"/>
                <a:ext cx="2708089" cy="1441292"/>
              </a:xfrm>
              <a:prstGeom prst="rect">
                <a:avLst/>
              </a:prstGeom>
              <a:noFill/>
              <a:ln w="28575">
                <a:solidFill>
                  <a:srgbClr val="0432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/>
                  <a:t>Step 3(ii)</a:t>
                </a:r>
              </a:p>
              <a:p>
                <a:pPr algn="ctr"/>
                <a:r>
                  <a:rPr lang="en-US" sz="2400" dirty="0"/>
                  <a:t>Uncertainty Analysis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81B0263-8DBD-C448-980A-C240B49FA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6473" y="2943557"/>
                <a:ext cx="2708089" cy="1441292"/>
              </a:xfrm>
              <a:prstGeom prst="rect">
                <a:avLst/>
              </a:prstGeom>
              <a:blipFill>
                <a:blip r:embed="rId2"/>
                <a:stretch>
                  <a:fillRect l="-2778" t="-1724" r="-2778"/>
                </a:stretch>
              </a:blipFill>
              <a:ln w="28575">
                <a:solidFill>
                  <a:srgbClr val="0432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2A965FE-CE46-4C4F-89DE-2338CC7E2FE3}"/>
              </a:ext>
            </a:extLst>
          </p:cNvPr>
          <p:cNvGrpSpPr/>
          <p:nvPr/>
        </p:nvGrpSpPr>
        <p:grpSpPr>
          <a:xfrm>
            <a:off x="9747602" y="4581868"/>
            <a:ext cx="2665829" cy="1815882"/>
            <a:chOff x="8651359" y="2961973"/>
            <a:chExt cx="2665829" cy="1815882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38A529E-BF9D-544B-A58F-7E38C7EA949C}"/>
                </a:ext>
              </a:extLst>
            </p:cNvPr>
            <p:cNvSpPr txBox="1"/>
            <p:nvPr/>
          </p:nvSpPr>
          <p:spPr>
            <a:xfrm>
              <a:off x="8651359" y="2961973"/>
              <a:ext cx="2665829" cy="1815882"/>
            </a:xfrm>
            <a:prstGeom prst="rect">
              <a:avLst/>
            </a:prstGeom>
            <a:noFill/>
            <a:ln w="28575"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/>
                <a:t>Step 3(iii)</a:t>
              </a:r>
            </a:p>
            <a:p>
              <a:pPr algn="ctr"/>
              <a:r>
                <a:rPr lang="en-US" sz="2400" dirty="0"/>
                <a:t>Optimality Analysis</a:t>
              </a:r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1600" dirty="0"/>
            </a:p>
          </p:txBody>
        </p:sp>
        <p:pic>
          <p:nvPicPr>
            <p:cNvPr id="1026" name="Picture 2" descr="https://lh4.googleusercontent.com/jHfKAKWaIcBzb-YW-x9SZZcPbAoneCljbXOOcIoXhmUUKAt9x2dZn7tHAz1G4Rch5-a763A2xU7XdpN_xBsKLiO8tomUnXzW8Ze1lF0TbyvWT9qIbAiiyjMrwTVWfdvvjPX95H4YRpq8sfZuLP8WiA">
              <a:extLst>
                <a:ext uri="{FF2B5EF4-FFF2-40B4-BE49-F238E27FC236}">
                  <a16:creationId xmlns:a16="http://schemas.microsoft.com/office/drawing/2014/main" id="{30C07BFE-AEBB-D247-8944-3094199CC9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8804" y="3625961"/>
              <a:ext cx="1150938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8B9FB9A-42A4-AB44-BC5F-F4123C41CC0F}"/>
              </a:ext>
            </a:extLst>
          </p:cNvPr>
          <p:cNvGrpSpPr/>
          <p:nvPr/>
        </p:nvGrpSpPr>
        <p:grpSpPr>
          <a:xfrm>
            <a:off x="6226650" y="3366605"/>
            <a:ext cx="430506" cy="584184"/>
            <a:chOff x="5272360" y="2006015"/>
            <a:chExt cx="430506" cy="573172"/>
          </a:xfrm>
        </p:grpSpPr>
        <p:sp>
          <p:nvSpPr>
            <p:cNvPr id="94" name="Left Bracket 93">
              <a:extLst>
                <a:ext uri="{FF2B5EF4-FFF2-40B4-BE49-F238E27FC236}">
                  <a16:creationId xmlns:a16="http://schemas.microsoft.com/office/drawing/2014/main" id="{67270D22-868E-8040-8B41-1E172FDBAEAA}"/>
                </a:ext>
              </a:extLst>
            </p:cNvPr>
            <p:cNvSpPr/>
            <p:nvPr/>
          </p:nvSpPr>
          <p:spPr>
            <a:xfrm rot="10800000">
              <a:off x="5444187" y="2006015"/>
              <a:ext cx="160883" cy="573172"/>
            </a:xfrm>
            <a:prstGeom prst="lef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9B52679-41DE-D44A-BD20-F48064DEBE15}"/>
                </a:ext>
              </a:extLst>
            </p:cNvPr>
            <p:cNvCxnSpPr/>
            <p:nvPr/>
          </p:nvCxnSpPr>
          <p:spPr>
            <a:xfrm flipH="1">
              <a:off x="5272360" y="2006015"/>
              <a:ext cx="201168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0463F9B-148A-5E44-9A9D-DEC6CBBA8915}"/>
                </a:ext>
              </a:extLst>
            </p:cNvPr>
            <p:cNvCxnSpPr>
              <a:stCxn id="94" idx="1"/>
              <a:endCxn id="60" idx="1"/>
            </p:cNvCxnSpPr>
            <p:nvPr/>
          </p:nvCxnSpPr>
          <p:spPr>
            <a:xfrm>
              <a:off x="5605070" y="2292601"/>
              <a:ext cx="97796" cy="194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F65F2E-A2B2-6544-BACF-BE1E29BB870F}"/>
              </a:ext>
            </a:extLst>
          </p:cNvPr>
          <p:cNvGrpSpPr/>
          <p:nvPr/>
        </p:nvGrpSpPr>
        <p:grpSpPr>
          <a:xfrm>
            <a:off x="3735872" y="3366605"/>
            <a:ext cx="428326" cy="573172"/>
            <a:chOff x="2783762" y="2006015"/>
            <a:chExt cx="428326" cy="57317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0CF408A-A0D6-4B4B-82FA-500DEE0B667A}"/>
                </a:ext>
              </a:extLst>
            </p:cNvPr>
            <p:cNvCxnSpPr>
              <a:stCxn id="11" idx="2"/>
            </p:cNvCxnSpPr>
            <p:nvPr/>
          </p:nvCxnSpPr>
          <p:spPr>
            <a:xfrm>
              <a:off x="3006378" y="2579187"/>
              <a:ext cx="33884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DF57BBE-B6CE-0D44-B359-04ED087B2615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>
              <a:off x="3006378" y="2006015"/>
              <a:ext cx="20571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0FFA4F-004F-D645-9976-92DE9776C72E}"/>
                </a:ext>
              </a:extLst>
            </p:cNvPr>
            <p:cNvCxnSpPr>
              <a:stCxn id="19" idx="3"/>
              <a:endCxn id="11" idx="1"/>
            </p:cNvCxnSpPr>
            <p:nvPr/>
          </p:nvCxnSpPr>
          <p:spPr>
            <a:xfrm flipV="1">
              <a:off x="2783762" y="2292601"/>
              <a:ext cx="95616" cy="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7D3CFC1D-4587-DD4D-9CBB-3BACBCBDC4DF}"/>
                </a:ext>
              </a:extLst>
            </p:cNvPr>
            <p:cNvSpPr/>
            <p:nvPr/>
          </p:nvSpPr>
          <p:spPr>
            <a:xfrm>
              <a:off x="2879378" y="2006015"/>
              <a:ext cx="127000" cy="573172"/>
            </a:xfrm>
            <a:prstGeom prst="lef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00E49BA-CB7B-9946-B83F-D0C99B2C7A0B}"/>
              </a:ext>
            </a:extLst>
          </p:cNvPr>
          <p:cNvSpPr txBox="1"/>
          <p:nvPr/>
        </p:nvSpPr>
        <p:spPr>
          <a:xfrm>
            <a:off x="3992373" y="3792607"/>
            <a:ext cx="2406105" cy="1200329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Step 1(ii)</a:t>
            </a:r>
          </a:p>
          <a:p>
            <a:pPr algn="ctr"/>
            <a:r>
              <a:rPr lang="en-US" sz="2400" dirty="0"/>
              <a:t>Compare Model Fit Indices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AD6DE9C-E889-A341-8D7C-51B2C695B6D3}"/>
              </a:ext>
            </a:extLst>
          </p:cNvPr>
          <p:cNvGrpSpPr/>
          <p:nvPr/>
        </p:nvGrpSpPr>
        <p:grpSpPr>
          <a:xfrm>
            <a:off x="999268" y="3053028"/>
            <a:ext cx="2736605" cy="1200329"/>
            <a:chOff x="44977" y="3053026"/>
            <a:chExt cx="2736605" cy="120032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91B94C-03C0-EB4A-BD3F-6648F24F58F2}"/>
                </a:ext>
              </a:extLst>
            </p:cNvPr>
            <p:cNvSpPr txBox="1"/>
            <p:nvPr/>
          </p:nvSpPr>
          <p:spPr>
            <a:xfrm>
              <a:off x="44977" y="3053026"/>
              <a:ext cx="2736605" cy="1200329"/>
            </a:xfrm>
            <a:prstGeom prst="rect">
              <a:avLst/>
            </a:prstGeom>
            <a:noFill/>
            <a:ln w="28575"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/>
                <a:t>Step 0</a:t>
              </a:r>
            </a:p>
            <a:p>
              <a:pPr algn="ctr"/>
              <a:r>
                <a:rPr lang="en-US" sz="2400" dirty="0"/>
                <a:t>Estimate Parameters</a:t>
              </a:r>
            </a:p>
            <a:p>
              <a:pPr algn="ctr"/>
              <a:endParaRPr lang="en-US" sz="2400" dirty="0"/>
            </a:p>
          </p:txBody>
        </p:sp>
        <p:pic>
          <p:nvPicPr>
            <p:cNvPr id="21" name="Picture 20" descr="Logo&#10;&#10;Description automatically generated">
              <a:extLst>
                <a:ext uri="{FF2B5EF4-FFF2-40B4-BE49-F238E27FC236}">
                  <a16:creationId xmlns:a16="http://schemas.microsoft.com/office/drawing/2014/main" id="{69522DBC-F418-1249-BEB6-C79B68261406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30" y="3865617"/>
              <a:ext cx="633006" cy="223013"/>
            </a:xfrm>
            <a:prstGeom prst="rect">
              <a:avLst/>
            </a:prstGeom>
          </p:spPr>
        </p:pic>
        <p:pic>
          <p:nvPicPr>
            <p:cNvPr id="55" name="Picture 54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D180184F-AE5F-EB4D-B684-878C5D7210E5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8452" y="3792605"/>
              <a:ext cx="1007897" cy="36903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EC00174-EC5C-8743-8A7B-9B11C75E823B}"/>
              </a:ext>
            </a:extLst>
          </p:cNvPr>
          <p:cNvGrpSpPr/>
          <p:nvPr/>
        </p:nvGrpSpPr>
        <p:grpSpPr>
          <a:xfrm>
            <a:off x="4164198" y="1660699"/>
            <a:ext cx="2062452" cy="1815882"/>
            <a:chOff x="3125498" y="321690"/>
            <a:chExt cx="2062452" cy="181588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FCC20A-56A8-0945-8992-632963F4176B}"/>
                </a:ext>
              </a:extLst>
            </p:cNvPr>
            <p:cNvSpPr txBox="1"/>
            <p:nvPr/>
          </p:nvSpPr>
          <p:spPr>
            <a:xfrm>
              <a:off x="3125498" y="321690"/>
              <a:ext cx="2062452" cy="1815882"/>
            </a:xfrm>
            <a:prstGeom prst="rect">
              <a:avLst/>
            </a:prstGeom>
            <a:noFill/>
            <a:ln w="28575"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/>
                <a:t>Step 1(</a:t>
              </a:r>
              <a:r>
                <a:rPr lang="en-US" sz="2400" b="1" u="sng" dirty="0" err="1"/>
                <a:t>i</a:t>
              </a:r>
              <a:r>
                <a:rPr lang="en-US" sz="2400" b="1" u="sng" dirty="0"/>
                <a:t>)</a:t>
              </a:r>
            </a:p>
            <a:p>
              <a:pPr algn="ctr"/>
              <a:r>
                <a:rPr lang="en-US" sz="2400" dirty="0"/>
                <a:t>Visualize Fits</a:t>
              </a:r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1600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E32A4FC-60A3-664C-8EF2-50369BA89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66259" y="1129390"/>
              <a:ext cx="1380930" cy="941832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3C26019-B519-2049-AEEB-CDC5AD007F43}"/>
                  </a:ext>
                </a:extLst>
              </p:cNvPr>
              <p:cNvSpPr txBox="1"/>
              <p:nvPr/>
            </p:nvSpPr>
            <p:spPr>
              <a:xfrm>
                <a:off x="6657157" y="3111665"/>
                <a:ext cx="2812817" cy="1108958"/>
              </a:xfrm>
              <a:prstGeom prst="rect">
                <a:avLst/>
              </a:prstGeom>
              <a:noFill/>
              <a:ln w="28575">
                <a:solidFill>
                  <a:srgbClr val="0432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/>
                  <a:t>Step 2</a:t>
                </a:r>
              </a:p>
              <a:p>
                <a:pPr algn="ctr"/>
                <a:r>
                  <a:rPr lang="en-US" sz="2400" dirty="0"/>
                  <a:t>Rank Models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𝐴𝐼𝐶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𝑀𝑆𝐸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3C26019-B519-2049-AEEB-CDC5AD007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157" y="3111665"/>
                <a:ext cx="2812817" cy="1108958"/>
              </a:xfrm>
              <a:prstGeom prst="rect">
                <a:avLst/>
              </a:prstGeom>
              <a:blipFill>
                <a:blip r:embed="rId7"/>
                <a:stretch>
                  <a:fillRect t="-3333"/>
                </a:stretch>
              </a:blipFill>
              <a:ln w="28575">
                <a:solidFill>
                  <a:srgbClr val="0432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43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4B30071-F484-E644-A563-797B593DC5ED}"/>
              </a:ext>
            </a:extLst>
          </p:cNvPr>
          <p:cNvGrpSpPr/>
          <p:nvPr/>
        </p:nvGrpSpPr>
        <p:grpSpPr>
          <a:xfrm>
            <a:off x="993130" y="1336516"/>
            <a:ext cx="11750300" cy="4642168"/>
            <a:chOff x="44977" y="1336516"/>
            <a:chExt cx="11750300" cy="464216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EDCAE9A-DBB2-C940-83EA-D68536364825}"/>
                </a:ext>
              </a:extLst>
            </p:cNvPr>
            <p:cNvCxnSpPr>
              <a:stCxn id="60" idx="3"/>
              <a:endCxn id="66" idx="1"/>
            </p:cNvCxnSpPr>
            <p:nvPr/>
          </p:nvCxnSpPr>
          <p:spPr>
            <a:xfrm>
              <a:off x="8443350" y="3657600"/>
              <a:ext cx="16424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008B2E5-D1A9-DF4E-837E-92F767B1E003}"/>
                </a:ext>
              </a:extLst>
            </p:cNvPr>
            <p:cNvCxnSpPr>
              <a:stCxn id="42" idx="3"/>
              <a:endCxn id="60" idx="1"/>
            </p:cNvCxnSpPr>
            <p:nvPr/>
          </p:nvCxnSpPr>
          <p:spPr>
            <a:xfrm>
              <a:off x="5466291" y="3657600"/>
              <a:ext cx="16424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A6C2D86-824F-DE45-A9EE-6967DD2AF95B}"/>
                </a:ext>
              </a:extLst>
            </p:cNvPr>
            <p:cNvCxnSpPr>
              <a:stCxn id="19" idx="3"/>
              <a:endCxn id="42" idx="1"/>
            </p:cNvCxnSpPr>
            <p:nvPr/>
          </p:nvCxnSpPr>
          <p:spPr>
            <a:xfrm>
              <a:off x="2781582" y="3653191"/>
              <a:ext cx="164589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AD6DE9C-E889-A341-8D7C-51B2C695B6D3}"/>
                </a:ext>
              </a:extLst>
            </p:cNvPr>
            <p:cNvGrpSpPr/>
            <p:nvPr/>
          </p:nvGrpSpPr>
          <p:grpSpPr>
            <a:xfrm>
              <a:off x="44977" y="3053026"/>
              <a:ext cx="2736605" cy="1200329"/>
              <a:chOff x="44977" y="3053026"/>
              <a:chExt cx="2736605" cy="1200329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E91B94C-03C0-EB4A-BD3F-6648F24F58F2}"/>
                  </a:ext>
                </a:extLst>
              </p:cNvPr>
              <p:cNvSpPr txBox="1"/>
              <p:nvPr/>
            </p:nvSpPr>
            <p:spPr>
              <a:xfrm>
                <a:off x="44977" y="3053026"/>
                <a:ext cx="2736605" cy="1200329"/>
              </a:xfrm>
              <a:prstGeom prst="rect">
                <a:avLst/>
              </a:prstGeom>
              <a:noFill/>
              <a:ln w="28575">
                <a:solidFill>
                  <a:srgbClr val="0432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/>
                  <a:t>Step 0</a:t>
                </a:r>
              </a:p>
              <a:p>
                <a:pPr algn="ctr"/>
                <a:r>
                  <a:rPr lang="en-US" sz="2400" dirty="0"/>
                  <a:t>Estimate Parameters</a:t>
                </a:r>
              </a:p>
              <a:p>
                <a:pPr algn="ctr"/>
                <a:endParaRPr lang="en-US" sz="2400" dirty="0"/>
              </a:p>
            </p:txBody>
          </p:sp>
          <p:pic>
            <p:nvPicPr>
              <p:cNvPr id="21" name="Picture 20" descr="Logo&#10;&#10;Description automatically generated">
                <a:extLst>
                  <a:ext uri="{FF2B5EF4-FFF2-40B4-BE49-F238E27FC236}">
                    <a16:creationId xmlns:a16="http://schemas.microsoft.com/office/drawing/2014/main" id="{69522DBC-F418-1249-BEB6-C79B68261406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7030" y="3865617"/>
                <a:ext cx="633006" cy="223013"/>
              </a:xfrm>
              <a:prstGeom prst="rect">
                <a:avLst/>
              </a:prstGeom>
            </p:spPr>
          </p:pic>
          <p:pic>
            <p:nvPicPr>
              <p:cNvPr id="55" name="Picture 54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D180184F-AE5F-EB4D-B684-878C5D7210E5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8452" y="3792605"/>
                <a:ext cx="1007897" cy="369039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E06B52A-1B8D-8945-A28C-02F42534A7A6}"/>
                </a:ext>
              </a:extLst>
            </p:cNvPr>
            <p:cNvGrpSpPr/>
            <p:nvPr/>
          </p:nvGrpSpPr>
          <p:grpSpPr>
            <a:xfrm>
              <a:off x="2946171" y="2380327"/>
              <a:ext cx="2520120" cy="2554545"/>
              <a:chOff x="2953409" y="2144128"/>
              <a:chExt cx="2520120" cy="2554545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EFCC20A-56A8-0945-8992-632963F4176B}"/>
                  </a:ext>
                </a:extLst>
              </p:cNvPr>
              <p:cNvSpPr txBox="1"/>
              <p:nvPr/>
            </p:nvSpPr>
            <p:spPr>
              <a:xfrm>
                <a:off x="2953409" y="2144128"/>
                <a:ext cx="2520120" cy="2554545"/>
              </a:xfrm>
              <a:prstGeom prst="rect">
                <a:avLst/>
              </a:prstGeom>
              <a:noFill/>
              <a:ln w="28575">
                <a:solidFill>
                  <a:srgbClr val="0432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/>
                  <a:t>Step 1</a:t>
                </a:r>
              </a:p>
              <a:p>
                <a:pPr algn="ctr"/>
                <a:r>
                  <a:rPr lang="en-US" sz="2400" dirty="0" err="1"/>
                  <a:t>i</a:t>
                </a:r>
                <a:r>
                  <a:rPr lang="en-US" sz="2400" dirty="0"/>
                  <a:t>) Visualize Fits</a:t>
                </a:r>
              </a:p>
              <a:p>
                <a:pPr algn="ctr"/>
                <a:endParaRPr lang="en-US" sz="2400" dirty="0"/>
              </a:p>
              <a:p>
                <a:pPr algn="ctr"/>
                <a:endParaRPr lang="en-US" sz="2400" dirty="0"/>
              </a:p>
              <a:p>
                <a:pPr algn="ctr"/>
                <a:endParaRPr lang="en-US" sz="1600" dirty="0"/>
              </a:p>
              <a:p>
                <a:pPr algn="ctr"/>
                <a:r>
                  <a:rPr lang="en-US" sz="2400" dirty="0"/>
                  <a:t>ii) Compare Model Fit Metric</a:t>
                </a:r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E32A4FC-60A3-664C-8EF2-50369BA89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1167" y="2950484"/>
                <a:ext cx="1544604" cy="941832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3C26019-B519-2049-AEEB-CDC5AD007F43}"/>
                    </a:ext>
                  </a:extLst>
                </p:cNvPr>
                <p:cNvSpPr txBox="1"/>
                <p:nvPr/>
              </p:nvSpPr>
              <p:spPr>
                <a:xfrm>
                  <a:off x="5630533" y="3103121"/>
                  <a:ext cx="2812817" cy="1108958"/>
                </a:xfrm>
                <a:prstGeom prst="rect">
                  <a:avLst/>
                </a:prstGeom>
                <a:noFill/>
                <a:ln w="28575">
                  <a:solidFill>
                    <a:srgbClr val="0432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u="sng" dirty="0"/>
                    <a:t>Step 2</a:t>
                  </a:r>
                </a:p>
                <a:p>
                  <a:pPr algn="ctr"/>
                  <a:r>
                    <a:rPr lang="en-US" sz="2400" dirty="0"/>
                    <a:t>Rank Models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𝐴𝐼𝐶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ln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𝑀𝑆𝐸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3C26019-B519-2049-AEEB-CDC5AD007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0533" y="3103121"/>
                  <a:ext cx="2812817" cy="1108958"/>
                </a:xfrm>
                <a:prstGeom prst="rect">
                  <a:avLst/>
                </a:prstGeom>
                <a:blipFill>
                  <a:blip r:embed="rId5"/>
                  <a:stretch>
                    <a:fillRect t="-2198"/>
                  </a:stretch>
                </a:blipFill>
                <a:ln w="28575">
                  <a:solidFill>
                    <a:srgbClr val="0432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AFAD2E-061A-FA44-9DE8-A5C1ACEC0A9B}"/>
                </a:ext>
              </a:extLst>
            </p:cNvPr>
            <p:cNvGrpSpPr/>
            <p:nvPr/>
          </p:nvGrpSpPr>
          <p:grpSpPr>
            <a:xfrm>
              <a:off x="8607592" y="1336516"/>
              <a:ext cx="3187685" cy="4642168"/>
              <a:chOff x="8554180" y="2198290"/>
              <a:chExt cx="3187685" cy="4642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481B0263-8DBD-C448-980A-C240B49FAA23}"/>
                      </a:ext>
                    </a:extLst>
                  </p:cNvPr>
                  <p:cNvSpPr txBox="1"/>
                  <p:nvPr/>
                </p:nvSpPr>
                <p:spPr>
                  <a:xfrm>
                    <a:off x="8554180" y="2198290"/>
                    <a:ext cx="3187685" cy="4642168"/>
                  </a:xfrm>
                  <a:prstGeom prst="rect">
                    <a:avLst/>
                  </a:prstGeom>
                  <a:noFill/>
                  <a:ln w="28575">
                    <a:solidFill>
                      <a:srgbClr val="0432FF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b="1" u="sng" dirty="0"/>
                      <a:t>Step 3</a:t>
                    </a:r>
                  </a:p>
                  <a:p>
                    <a:pPr algn="ctr"/>
                    <a:r>
                      <a:rPr lang="en-US" sz="2400" dirty="0" err="1"/>
                      <a:t>i</a:t>
                    </a:r>
                    <a:r>
                      <a:rPr lang="en-US" sz="2400" dirty="0"/>
                      <a:t>) Compute Fischer Information Matrix</a:t>
                    </a:r>
                  </a:p>
                  <a:p>
                    <a:pPr algn="ctr"/>
                    <a:endParaRPr lang="en-US" sz="1200" dirty="0"/>
                  </a:p>
                  <a:p>
                    <a:pPr algn="ctr"/>
                    <a:r>
                      <a:rPr lang="en-US" sz="2400" dirty="0"/>
                      <a:t>ii) Identifiability Analysis</a:t>
                    </a:r>
                  </a:p>
                  <a:p>
                    <a:pPr algn="ctr"/>
                    <a:endParaRPr lang="en-US" sz="1200" dirty="0"/>
                  </a:p>
                  <a:p>
                    <a:pPr algn="ctr"/>
                    <a:r>
                      <a:rPr lang="en-US" sz="2400" dirty="0"/>
                      <a:t>iii) Uncertainty Analysis</a:t>
                    </a:r>
                  </a:p>
                  <a:p>
                    <a:pPr algn="ctr"/>
                    <a:endParaRPr lang="en-US" sz="1200" dirty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1600" dirty="0"/>
                  </a:p>
                  <a:p>
                    <a:pPr algn="ctr"/>
                    <a:endParaRPr lang="en-US" sz="1200" dirty="0"/>
                  </a:p>
                  <a:p>
                    <a:pPr algn="ctr"/>
                    <a:r>
                      <a:rPr lang="en-US" sz="2400" dirty="0"/>
                      <a:t>iv) Optimality Analysis</a:t>
                    </a:r>
                  </a:p>
                  <a:p>
                    <a:pPr algn="ctr"/>
                    <a:endParaRPr lang="en-US" sz="1600" dirty="0"/>
                  </a:p>
                  <a:p>
                    <a:pPr algn="ctr"/>
                    <a:endParaRPr lang="en-US" sz="1600" dirty="0"/>
                  </a:p>
                  <a:p>
                    <a:pPr algn="ctr"/>
                    <a:endParaRPr lang="en-US" sz="1600" dirty="0"/>
                  </a:p>
                  <a:p>
                    <a:pPr algn="ctr"/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481B0263-8DBD-C448-980A-C240B49FAA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4180" y="2198290"/>
                    <a:ext cx="3187685" cy="464216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62" t="-542" r="-2362"/>
                    </a:stretch>
                  </a:blipFill>
                  <a:ln w="28575">
                    <a:solidFill>
                      <a:srgbClr val="0432FF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34" name="Picture 2" descr="https://lh4.googleusercontent.com/jHfKAKWaIcBzb-YW-x9SZZcPbAoneCljbXOOcIoXhmUUKAt9x2dZn7tHAz1G4Rch5-a763A2xU7XdpN_xBsKLiO8tomUnXzW8Ze1lF0TbyvWT9qIbAiiyjMrwTVWfdvvjPX95H4YRpq8sfZuLP8WiA">
                <a:extLst>
                  <a:ext uri="{FF2B5EF4-FFF2-40B4-BE49-F238E27FC236}">
                    <a16:creationId xmlns:a16="http://schemas.microsoft.com/office/drawing/2014/main" id="{82A27719-E4A2-A848-A01E-B488A4E49F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72553" y="5697458"/>
                <a:ext cx="1150938" cy="1143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A8BDD0-90F8-034E-B3C8-D91C4594A04E}"/>
              </a:ext>
            </a:extLst>
          </p:cNvPr>
          <p:cNvGrpSpPr/>
          <p:nvPr/>
        </p:nvGrpSpPr>
        <p:grpSpPr>
          <a:xfrm>
            <a:off x="999268" y="1336516"/>
            <a:ext cx="14727709" cy="4642168"/>
            <a:chOff x="999268" y="1336516"/>
            <a:chExt cx="14727709" cy="464216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BDEA873-AB70-B34D-85AF-050DCBE613C4}"/>
                </a:ext>
              </a:extLst>
            </p:cNvPr>
            <p:cNvCxnSpPr>
              <a:stCxn id="28" idx="3"/>
              <a:endCxn id="36" idx="1"/>
            </p:cNvCxnSpPr>
            <p:nvPr/>
          </p:nvCxnSpPr>
          <p:spPr>
            <a:xfrm>
              <a:off x="12749568" y="3657600"/>
              <a:ext cx="164592" cy="290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5FECB67-643D-C548-8AF1-2ECC18FC6F4B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>
              <a:off x="9397640" y="3657600"/>
              <a:ext cx="16424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446778C-119B-B849-AED1-859C3BA56820}"/>
                </a:ext>
              </a:extLst>
            </p:cNvPr>
            <p:cNvCxnSpPr>
              <a:stCxn id="30" idx="3"/>
              <a:endCxn id="26" idx="1"/>
            </p:cNvCxnSpPr>
            <p:nvPr/>
          </p:nvCxnSpPr>
          <p:spPr>
            <a:xfrm>
              <a:off x="6420581" y="3657600"/>
              <a:ext cx="16424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E20D86D-EF8A-5E4A-BD6D-B3BDC0776C09}"/>
                </a:ext>
              </a:extLst>
            </p:cNvPr>
            <p:cNvCxnSpPr>
              <a:stCxn id="32" idx="3"/>
              <a:endCxn id="30" idx="1"/>
            </p:cNvCxnSpPr>
            <p:nvPr/>
          </p:nvCxnSpPr>
          <p:spPr>
            <a:xfrm>
              <a:off x="3735873" y="3653191"/>
              <a:ext cx="164589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F12D215-FF1C-EB4E-9446-93E171739920}"/>
                </a:ext>
              </a:extLst>
            </p:cNvPr>
            <p:cNvGrpSpPr/>
            <p:nvPr/>
          </p:nvGrpSpPr>
          <p:grpSpPr>
            <a:xfrm>
              <a:off x="999268" y="3053027"/>
              <a:ext cx="2736605" cy="1200329"/>
              <a:chOff x="44977" y="3053026"/>
              <a:chExt cx="2736605" cy="1200329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5DA86BE-4CFE-2A44-AEC6-8C55C18BCDED}"/>
                  </a:ext>
                </a:extLst>
              </p:cNvPr>
              <p:cNvSpPr txBox="1"/>
              <p:nvPr/>
            </p:nvSpPr>
            <p:spPr>
              <a:xfrm>
                <a:off x="44977" y="3053026"/>
                <a:ext cx="2736605" cy="1200329"/>
              </a:xfrm>
              <a:prstGeom prst="rect">
                <a:avLst/>
              </a:prstGeom>
              <a:noFill/>
              <a:ln w="28575">
                <a:solidFill>
                  <a:srgbClr val="0432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/>
                  <a:t>Step 0</a:t>
                </a:r>
              </a:p>
              <a:p>
                <a:pPr algn="ctr"/>
                <a:r>
                  <a:rPr lang="en-US" sz="2400" dirty="0"/>
                  <a:t>Estimate Parameters</a:t>
                </a:r>
              </a:p>
              <a:p>
                <a:pPr algn="ctr"/>
                <a:endParaRPr lang="en-US" sz="2400" dirty="0"/>
              </a:p>
            </p:txBody>
          </p:sp>
          <p:pic>
            <p:nvPicPr>
              <p:cNvPr id="33" name="Picture 32" descr="Logo&#10;&#10;Description automatically generated">
                <a:extLst>
                  <a:ext uri="{FF2B5EF4-FFF2-40B4-BE49-F238E27FC236}">
                    <a16:creationId xmlns:a16="http://schemas.microsoft.com/office/drawing/2014/main" id="{579E6AEB-0AA5-5440-94EB-A2BFF09F75F4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7030" y="3865617"/>
                <a:ext cx="633006" cy="223013"/>
              </a:xfrm>
              <a:prstGeom prst="rect">
                <a:avLst/>
              </a:prstGeom>
            </p:spPr>
          </p:pic>
          <p:pic>
            <p:nvPicPr>
              <p:cNvPr id="35" name="Picture 34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9371D1F4-2A52-B74B-A4ED-EB530D44EA00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8452" y="3792605"/>
                <a:ext cx="1007897" cy="369039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9E716D6-739B-EF45-8096-ADDA4C855D89}"/>
                </a:ext>
              </a:extLst>
            </p:cNvPr>
            <p:cNvGrpSpPr/>
            <p:nvPr/>
          </p:nvGrpSpPr>
          <p:grpSpPr>
            <a:xfrm>
              <a:off x="3900461" y="2380328"/>
              <a:ext cx="2520120" cy="2554545"/>
              <a:chOff x="2953409" y="2144128"/>
              <a:chExt cx="2520120" cy="2554545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C13B202-666E-F348-930C-FC3B24054124}"/>
                  </a:ext>
                </a:extLst>
              </p:cNvPr>
              <p:cNvSpPr txBox="1"/>
              <p:nvPr/>
            </p:nvSpPr>
            <p:spPr>
              <a:xfrm>
                <a:off x="2953409" y="2144128"/>
                <a:ext cx="2520120" cy="2554545"/>
              </a:xfrm>
              <a:prstGeom prst="rect">
                <a:avLst/>
              </a:prstGeom>
              <a:noFill/>
              <a:ln w="28575">
                <a:solidFill>
                  <a:srgbClr val="0432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/>
                  <a:t>Step 1</a:t>
                </a:r>
              </a:p>
              <a:p>
                <a:pPr algn="ctr"/>
                <a:r>
                  <a:rPr lang="en-US" sz="2400" dirty="0" err="1"/>
                  <a:t>i</a:t>
                </a:r>
                <a:r>
                  <a:rPr lang="en-US" sz="2400" dirty="0"/>
                  <a:t>) Visualize Fits</a:t>
                </a:r>
              </a:p>
              <a:p>
                <a:pPr algn="ctr"/>
                <a:endParaRPr lang="en-US" sz="2400" dirty="0"/>
              </a:p>
              <a:p>
                <a:pPr algn="ctr"/>
                <a:endParaRPr lang="en-US" sz="2400" dirty="0"/>
              </a:p>
              <a:p>
                <a:pPr algn="ctr"/>
                <a:endParaRPr lang="en-US" sz="1600" dirty="0"/>
              </a:p>
              <a:p>
                <a:pPr algn="ctr"/>
                <a:r>
                  <a:rPr lang="en-US" sz="2400" dirty="0"/>
                  <a:t>ii) Compare Model Fit Metric</a:t>
                </a:r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5741C64B-0CF0-4040-B357-F53FB64F7A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1167" y="2950484"/>
                <a:ext cx="1544604" cy="941832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3E7E2E-3AAA-7E45-A688-C94E7F1DD4DF}"/>
                    </a:ext>
                  </a:extLst>
                </p:cNvPr>
                <p:cNvSpPr txBox="1"/>
                <p:nvPr/>
              </p:nvSpPr>
              <p:spPr>
                <a:xfrm>
                  <a:off x="6584824" y="3103121"/>
                  <a:ext cx="2812817" cy="1108958"/>
                </a:xfrm>
                <a:prstGeom prst="rect">
                  <a:avLst/>
                </a:prstGeom>
                <a:noFill/>
                <a:ln w="28575">
                  <a:solidFill>
                    <a:srgbClr val="0432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u="sng" dirty="0"/>
                    <a:t>Step 2</a:t>
                  </a:r>
                </a:p>
                <a:p>
                  <a:pPr algn="ctr"/>
                  <a:r>
                    <a:rPr lang="en-US" sz="2400" dirty="0"/>
                    <a:t>Rank Models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𝐴𝐼𝐶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ln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𝑀𝑆𝐸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3E7E2E-3AAA-7E45-A688-C94E7F1DD4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24" y="3103121"/>
                  <a:ext cx="2812817" cy="1108958"/>
                </a:xfrm>
                <a:prstGeom prst="rect">
                  <a:avLst/>
                </a:prstGeom>
                <a:blipFill>
                  <a:blip r:embed="rId8"/>
                  <a:stretch>
                    <a:fillRect t="-2198"/>
                  </a:stretch>
                </a:blipFill>
                <a:ln w="28575">
                  <a:solidFill>
                    <a:srgbClr val="0432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1F5EB53-5EB8-FF45-866E-D08508B9C07D}"/>
                </a:ext>
              </a:extLst>
            </p:cNvPr>
            <p:cNvGrpSpPr/>
            <p:nvPr/>
          </p:nvGrpSpPr>
          <p:grpSpPr>
            <a:xfrm>
              <a:off x="9561883" y="1336516"/>
              <a:ext cx="3187685" cy="4642168"/>
              <a:chOff x="8554180" y="2198290"/>
              <a:chExt cx="3187685" cy="4642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26589B9-6663-A647-B794-2BBF0D82511C}"/>
                      </a:ext>
                    </a:extLst>
                  </p:cNvPr>
                  <p:cNvSpPr txBox="1"/>
                  <p:nvPr/>
                </p:nvSpPr>
                <p:spPr>
                  <a:xfrm>
                    <a:off x="8554180" y="2198290"/>
                    <a:ext cx="3187685" cy="4642168"/>
                  </a:xfrm>
                  <a:prstGeom prst="rect">
                    <a:avLst/>
                  </a:prstGeom>
                  <a:noFill/>
                  <a:ln w="28575">
                    <a:solidFill>
                      <a:srgbClr val="0432FF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b="1" u="sng" dirty="0"/>
                      <a:t>Step 3</a:t>
                    </a:r>
                  </a:p>
                  <a:p>
                    <a:pPr algn="ctr"/>
                    <a:r>
                      <a:rPr lang="en-US" sz="2400" dirty="0" err="1"/>
                      <a:t>i</a:t>
                    </a:r>
                    <a:r>
                      <a:rPr lang="en-US" sz="2400" dirty="0"/>
                      <a:t>) Compute Fischer Information Matrix</a:t>
                    </a:r>
                  </a:p>
                  <a:p>
                    <a:pPr algn="ctr"/>
                    <a:endParaRPr lang="en-US" sz="1200" dirty="0"/>
                  </a:p>
                  <a:p>
                    <a:pPr algn="ctr"/>
                    <a:r>
                      <a:rPr lang="en-US" sz="2400" dirty="0"/>
                      <a:t>ii) Identifiability Analysis</a:t>
                    </a:r>
                  </a:p>
                  <a:p>
                    <a:pPr algn="ctr"/>
                    <a:endParaRPr lang="en-US" sz="1200" dirty="0"/>
                  </a:p>
                  <a:p>
                    <a:pPr algn="ctr"/>
                    <a:r>
                      <a:rPr lang="en-US" sz="2400" dirty="0"/>
                      <a:t>iii) Uncertainty Analysis</a:t>
                    </a:r>
                  </a:p>
                  <a:p>
                    <a:pPr algn="ctr"/>
                    <a:endParaRPr lang="en-US" sz="1200" dirty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1600" dirty="0"/>
                  </a:p>
                  <a:p>
                    <a:pPr algn="ctr"/>
                    <a:endParaRPr lang="en-US" sz="1200" dirty="0"/>
                  </a:p>
                  <a:p>
                    <a:pPr algn="ctr"/>
                    <a:r>
                      <a:rPr lang="en-US" sz="2400" dirty="0"/>
                      <a:t>iv) Optimality Analysis</a:t>
                    </a:r>
                  </a:p>
                  <a:p>
                    <a:pPr algn="ctr"/>
                    <a:endParaRPr lang="en-US" sz="1600" dirty="0"/>
                  </a:p>
                  <a:p>
                    <a:pPr algn="ctr"/>
                    <a:endParaRPr lang="en-US" sz="1600" dirty="0"/>
                  </a:p>
                  <a:p>
                    <a:pPr algn="ctr"/>
                    <a:endParaRPr lang="en-US" sz="1600" dirty="0"/>
                  </a:p>
                  <a:p>
                    <a:pPr algn="ctr"/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481B0263-8DBD-C448-980A-C240B49FAA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4180" y="2198290"/>
                    <a:ext cx="3187685" cy="464216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62" t="-542" r="-2362"/>
                    </a:stretch>
                  </a:blipFill>
                  <a:ln w="28575">
                    <a:solidFill>
                      <a:srgbClr val="0432FF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9" name="Picture 2" descr="https://lh4.googleusercontent.com/jHfKAKWaIcBzb-YW-x9SZZcPbAoneCljbXOOcIoXhmUUKAt9x2dZn7tHAz1G4Rch5-a763A2xU7XdpN_xBsKLiO8tomUnXzW8Ze1lF0TbyvWT9qIbAiiyjMrwTVWfdvvjPX95H4YRpq8sfZuLP8WiA">
                <a:extLst>
                  <a:ext uri="{FF2B5EF4-FFF2-40B4-BE49-F238E27FC236}">
                    <a16:creationId xmlns:a16="http://schemas.microsoft.com/office/drawing/2014/main" id="{F459C2A7-A84D-6641-B21D-A32D22040A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72553" y="5697458"/>
                <a:ext cx="1150938" cy="1143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3F7FB7E-76A3-5949-9959-C761ED6217B3}"/>
                </a:ext>
              </a:extLst>
            </p:cNvPr>
            <p:cNvSpPr txBox="1"/>
            <p:nvPr/>
          </p:nvSpPr>
          <p:spPr>
            <a:xfrm>
              <a:off x="12914160" y="3060343"/>
              <a:ext cx="2812817" cy="1200329"/>
            </a:xfrm>
            <a:prstGeom prst="rect">
              <a:avLst/>
            </a:prstGeom>
            <a:noFill/>
            <a:ln w="28575"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/>
                <a:t>Step 4</a:t>
              </a:r>
            </a:p>
            <a:p>
              <a:pPr algn="ctr"/>
              <a:r>
                <a:rPr lang="en-US" sz="2400" dirty="0"/>
                <a:t>Model-Based Design of Experiments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326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167</Words>
  <Application>Microsoft Macintosh PowerPoint</Application>
  <PresentationFormat>Custom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61</cp:revision>
  <dcterms:created xsi:type="dcterms:W3CDTF">2022-05-17T19:10:42Z</dcterms:created>
  <dcterms:modified xsi:type="dcterms:W3CDTF">2022-09-08T23:47:20Z</dcterms:modified>
</cp:coreProperties>
</file>