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6" r:id="rId10"/>
    <p:sldId id="267" r:id="rId11"/>
    <p:sldId id="264" r:id="rId12"/>
    <p:sldId id="265" r:id="rId13"/>
    <p:sldId id="271" r:id="rId14"/>
    <p:sldId id="268" r:id="rId15"/>
    <p:sldId id="270"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5" r:id="rId32"/>
    <p:sldId id="289"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2" autoAdjust="0"/>
    <p:restoredTop sz="94660"/>
  </p:normalViewPr>
  <p:slideViewPr>
    <p:cSldViewPr snapToGrid="0">
      <p:cViewPr varScale="1">
        <p:scale>
          <a:sx n="114" d="100"/>
          <a:sy n="114" d="100"/>
        </p:scale>
        <p:origin x="138"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9D1D79-1584-462E-A98D-8119D0EF5F6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261039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D1D79-1584-462E-A98D-8119D0EF5F6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297065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D1D79-1584-462E-A98D-8119D0EF5F6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324941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9D1D79-1584-462E-A98D-8119D0EF5F6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273684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D1D79-1584-462E-A98D-8119D0EF5F61}"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342623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9D1D79-1584-462E-A98D-8119D0EF5F6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37872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9D1D79-1584-462E-A98D-8119D0EF5F61}"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364199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9D1D79-1584-462E-A98D-8119D0EF5F61}"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102925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D1D79-1584-462E-A98D-8119D0EF5F61}"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55989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9D1D79-1584-462E-A98D-8119D0EF5F6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13929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9D1D79-1584-462E-A98D-8119D0EF5F61}"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CA305-07AF-402C-B5E9-42354A4D7DC3}" type="slidenum">
              <a:rPr lang="en-US" smtClean="0"/>
              <a:t>‹#›</a:t>
            </a:fld>
            <a:endParaRPr lang="en-US"/>
          </a:p>
        </p:txBody>
      </p:sp>
    </p:spTree>
    <p:extLst>
      <p:ext uri="{BB962C8B-B14F-4D97-AF65-F5344CB8AC3E}">
        <p14:creationId xmlns:p14="http://schemas.microsoft.com/office/powerpoint/2010/main" val="225591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D1D79-1584-462E-A98D-8119D0EF5F61}"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CA305-07AF-402C-B5E9-42354A4D7DC3}" type="slidenum">
              <a:rPr lang="en-US" smtClean="0"/>
              <a:t>‹#›</a:t>
            </a:fld>
            <a:endParaRPr lang="en-US"/>
          </a:p>
        </p:txBody>
      </p:sp>
    </p:spTree>
    <p:extLst>
      <p:ext uri="{BB962C8B-B14F-4D97-AF65-F5344CB8AC3E}">
        <p14:creationId xmlns:p14="http://schemas.microsoft.com/office/powerpoint/2010/main" val="1722819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eglab.org/tutorials/contribute/design_plugi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Quick guide to editing/updating the </a:t>
            </a:r>
            <a:r>
              <a:rPr lang="en-US" dirty="0" err="1" smtClean="0"/>
              <a:t>iCanClean</a:t>
            </a:r>
            <a:r>
              <a:rPr lang="en-US" dirty="0" smtClean="0"/>
              <a:t> plugin</a:t>
            </a:r>
            <a:endParaRPr lang="en-US" dirty="0"/>
          </a:p>
        </p:txBody>
      </p:sp>
      <p:sp>
        <p:nvSpPr>
          <p:cNvPr id="3" name="Subtitle 2"/>
          <p:cNvSpPr>
            <a:spLocks noGrp="1"/>
          </p:cNvSpPr>
          <p:nvPr>
            <p:ph type="subTitle" idx="1"/>
          </p:nvPr>
        </p:nvSpPr>
        <p:spPr/>
        <p:txBody>
          <a:bodyPr/>
          <a:lstStyle/>
          <a:p>
            <a:r>
              <a:rPr lang="en-US" dirty="0" smtClean="0"/>
              <a:t>Author: Roehl-Dean Reyes</a:t>
            </a:r>
          </a:p>
          <a:p>
            <a:r>
              <a:rPr lang="en-US" dirty="0" smtClean="0"/>
              <a:t>2022-06-01</a:t>
            </a:r>
            <a:endParaRPr lang="en-US" dirty="0"/>
          </a:p>
        </p:txBody>
      </p:sp>
    </p:spTree>
    <p:extLst>
      <p:ext uri="{BB962C8B-B14F-4D97-AF65-F5344CB8AC3E}">
        <p14:creationId xmlns:p14="http://schemas.microsoft.com/office/powerpoint/2010/main" val="2719039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pop function – when to edit?</a:t>
            </a:r>
            <a:endParaRPr lang="en-US" dirty="0"/>
          </a:p>
        </p:txBody>
      </p:sp>
      <p:sp>
        <p:nvSpPr>
          <p:cNvPr id="3" name="Content Placeholder 2"/>
          <p:cNvSpPr>
            <a:spLocks noGrp="1"/>
          </p:cNvSpPr>
          <p:nvPr>
            <p:ph idx="1"/>
          </p:nvPr>
        </p:nvSpPr>
        <p:spPr/>
        <p:txBody>
          <a:bodyPr>
            <a:normAutofit/>
          </a:bodyPr>
          <a:lstStyle/>
          <a:p>
            <a:r>
              <a:rPr lang="en-US" sz="2400" dirty="0" smtClean="0"/>
              <a:t>If you want to change the appearance of the </a:t>
            </a:r>
            <a:r>
              <a:rPr lang="en-US" sz="2400" dirty="0" err="1" smtClean="0"/>
              <a:t>iCanClean</a:t>
            </a:r>
            <a:r>
              <a:rPr lang="en-US" sz="2400" dirty="0" smtClean="0"/>
              <a:t> GUI window.</a:t>
            </a:r>
            <a:endParaRPr lang="en-US" sz="2400" dirty="0"/>
          </a:p>
          <a:p>
            <a:r>
              <a:rPr lang="en-US" sz="2400" dirty="0" smtClean="0"/>
              <a:t>If you want to edit the default values that appear in the GUI.</a:t>
            </a:r>
          </a:p>
          <a:p>
            <a:r>
              <a:rPr lang="en-US" sz="2400" dirty="0" smtClean="0"/>
              <a:t>If you want to edit the default values for key-value pairs in the command line call.</a:t>
            </a:r>
          </a:p>
          <a:p>
            <a:r>
              <a:rPr lang="en-US" sz="2400" dirty="0" smtClean="0"/>
              <a:t>If you want to change the behaviors of GUI elements (e.g. buttons, dropdown menus, checkboxes).</a:t>
            </a:r>
            <a:endParaRPr lang="en-US" sz="2400" dirty="0"/>
          </a:p>
        </p:txBody>
      </p:sp>
    </p:spTree>
    <p:extLst>
      <p:ext uri="{BB962C8B-B14F-4D97-AF65-F5344CB8AC3E}">
        <p14:creationId xmlns:p14="http://schemas.microsoft.com/office/powerpoint/2010/main" val="514274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pop_iCanClean.m</a:t>
            </a:r>
            <a:r>
              <a:rPr lang="en-US" dirty="0" smtClean="0"/>
              <a:t> (2022-06-06), page 1</a:t>
            </a:r>
            <a:endParaRPr lang="en-US" dirty="0"/>
          </a:p>
        </p:txBody>
      </p:sp>
      <p:pic>
        <p:nvPicPr>
          <p:cNvPr id="4" name="Picture 3"/>
          <p:cNvPicPr>
            <a:picLocks noChangeAspect="1"/>
          </p:cNvPicPr>
          <p:nvPr/>
        </p:nvPicPr>
        <p:blipFill>
          <a:blip r:embed="rId2"/>
          <a:stretch>
            <a:fillRect/>
          </a:stretch>
        </p:blipFill>
        <p:spPr>
          <a:xfrm>
            <a:off x="838200" y="1828800"/>
            <a:ext cx="6738987" cy="2857521"/>
          </a:xfrm>
          <a:prstGeom prst="rect">
            <a:avLst/>
          </a:prstGeom>
        </p:spPr>
      </p:pic>
      <p:sp>
        <p:nvSpPr>
          <p:cNvPr id="5" name="TextBox 4"/>
          <p:cNvSpPr txBox="1"/>
          <p:nvPr/>
        </p:nvSpPr>
        <p:spPr>
          <a:xfrm>
            <a:off x="7629180" y="1828800"/>
            <a:ext cx="3830402" cy="2492990"/>
          </a:xfrm>
          <a:prstGeom prst="rect">
            <a:avLst/>
          </a:prstGeom>
          <a:noFill/>
        </p:spPr>
        <p:txBody>
          <a:bodyPr wrap="square" rtlCol="0">
            <a:spAutoFit/>
          </a:bodyPr>
          <a:lstStyle/>
          <a:p>
            <a:r>
              <a:rPr lang="en-US" sz="1200" dirty="0" smtClean="0"/>
              <a:t>The function accepts two main inputs:</a:t>
            </a:r>
          </a:p>
          <a:p>
            <a:pPr marL="171450" indent="-171450">
              <a:buFont typeface="Arial" panose="020B0604020202020204" pitchFamily="34" charset="0"/>
              <a:buChar char="•"/>
            </a:pPr>
            <a:r>
              <a:rPr lang="en-US" sz="1200" dirty="0" smtClean="0">
                <a:latin typeface="Courier New" panose="02070309020205020404" pitchFamily="49" charset="0"/>
                <a:cs typeface="Courier New" panose="02070309020205020404" pitchFamily="49" charset="0"/>
              </a:rPr>
              <a:t>EEG</a:t>
            </a:r>
            <a:r>
              <a:rPr lang="en-US" sz="1200" dirty="0" smtClean="0"/>
              <a:t> – the main structure containing your EEG dataset</a:t>
            </a:r>
          </a:p>
          <a:p>
            <a:pPr marL="171450" indent="-171450">
              <a:buFont typeface="Arial" panose="020B0604020202020204" pitchFamily="34" charset="0"/>
              <a:buChar char="•"/>
            </a:pPr>
            <a:r>
              <a:rPr lang="en-US" sz="1200" dirty="0" err="1">
                <a:latin typeface="Courier New" panose="02070309020205020404" pitchFamily="49" charset="0"/>
                <a:cs typeface="Courier New" panose="02070309020205020404" pitchFamily="49" charset="0"/>
              </a:rPr>
              <a:t>t</a:t>
            </a:r>
            <a:r>
              <a:rPr lang="en-US" sz="1200" dirty="0" err="1" smtClean="0">
                <a:latin typeface="Courier New" panose="02070309020205020404" pitchFamily="49" charset="0"/>
                <a:cs typeface="Courier New" panose="02070309020205020404" pitchFamily="49" charset="0"/>
              </a:rPr>
              <a:t>yperoc</a:t>
            </a:r>
            <a:r>
              <a:rPr lang="en-US" sz="1200" dirty="0" smtClean="0"/>
              <a:t> – </a:t>
            </a:r>
            <a:r>
              <a:rPr lang="en-US" sz="1200" dirty="0" err="1" smtClean="0"/>
              <a:t>boolean</a:t>
            </a:r>
            <a:r>
              <a:rPr lang="en-US" sz="1200" dirty="0" smtClean="0"/>
              <a:t> determining type of processing.</a:t>
            </a:r>
          </a:p>
          <a:p>
            <a:pPr marL="628650" lvl="1" indent="-171450">
              <a:buFont typeface="Arial" panose="020B0604020202020204" pitchFamily="34" charset="0"/>
              <a:buChar char="•"/>
            </a:pPr>
            <a:r>
              <a:rPr lang="en-US" sz="1200" dirty="0" smtClean="0"/>
              <a:t>1 for raw data</a:t>
            </a:r>
          </a:p>
          <a:p>
            <a:pPr marL="628650" lvl="1" indent="-171450">
              <a:buFont typeface="Arial" panose="020B0604020202020204" pitchFamily="34" charset="0"/>
              <a:buChar char="•"/>
            </a:pPr>
            <a:r>
              <a:rPr lang="en-US" sz="1200" dirty="0" smtClean="0"/>
              <a:t>0 for ICA components</a:t>
            </a:r>
          </a:p>
          <a:p>
            <a:pPr marL="628650" lvl="1" indent="-171450">
              <a:buFont typeface="Arial" panose="020B0604020202020204" pitchFamily="34" charset="0"/>
              <a:buChar char="•"/>
            </a:pPr>
            <a:r>
              <a:rPr lang="en-US" sz="1200" dirty="0" smtClean="0"/>
              <a:t>*Note: at this time (2022-06-06), only raw data processing is supported. (</a:t>
            </a:r>
            <a:r>
              <a:rPr lang="en-US" sz="1200" dirty="0" err="1" smtClean="0">
                <a:latin typeface="Courier New" panose="02070309020205020404" pitchFamily="49" charset="0"/>
                <a:cs typeface="Courier New" panose="02070309020205020404" pitchFamily="49" charset="0"/>
              </a:rPr>
              <a:t>typeroc</a:t>
            </a:r>
            <a:r>
              <a:rPr lang="en-US" sz="1200" dirty="0" smtClean="0"/>
              <a:t> always = 1)</a:t>
            </a:r>
          </a:p>
          <a:p>
            <a:endParaRPr lang="en-US" sz="1200" dirty="0" smtClean="0"/>
          </a:p>
          <a:p>
            <a:r>
              <a:rPr lang="en-US" sz="1200" dirty="0" smtClean="0"/>
              <a:t>The </a:t>
            </a:r>
            <a:r>
              <a:rPr lang="en-US" sz="1200" dirty="0" err="1" smtClean="0">
                <a:latin typeface="Courier New" panose="02070309020205020404" pitchFamily="49" charset="0"/>
                <a:cs typeface="Courier New" panose="02070309020205020404" pitchFamily="49" charset="0"/>
              </a:rPr>
              <a:t>varargin</a:t>
            </a:r>
            <a:r>
              <a:rPr lang="en-US" sz="1200" dirty="0" smtClean="0"/>
              <a:t> input stands for </a:t>
            </a:r>
            <a:r>
              <a:rPr lang="en-US" sz="1200" b="1" dirty="0" smtClean="0"/>
              <a:t>var</a:t>
            </a:r>
            <a:r>
              <a:rPr lang="en-US" sz="1200" dirty="0" smtClean="0"/>
              <a:t>iable </a:t>
            </a:r>
            <a:r>
              <a:rPr lang="en-US" sz="1200" b="1" dirty="0" smtClean="0"/>
              <a:t>arg</a:t>
            </a:r>
            <a:r>
              <a:rPr lang="en-US" sz="1200" dirty="0" smtClean="0"/>
              <a:t>ument </a:t>
            </a:r>
            <a:r>
              <a:rPr lang="en-US" sz="1200" b="1" dirty="0" smtClean="0"/>
              <a:t>in</a:t>
            </a:r>
            <a:r>
              <a:rPr lang="en-US" sz="1200" dirty="0" smtClean="0"/>
              <a:t>put. This is a MATLAB function that allows any number of additional arguments to be accepted by the function. The </a:t>
            </a:r>
            <a:r>
              <a:rPr lang="en-US" sz="1200" dirty="0" err="1" smtClean="0">
                <a:latin typeface="Courier New" panose="02070309020205020404" pitchFamily="49" charset="0"/>
                <a:cs typeface="Courier New" panose="02070309020205020404" pitchFamily="49" charset="0"/>
              </a:rPr>
              <a:t>varargin</a:t>
            </a:r>
            <a:r>
              <a:rPr lang="en-US" sz="1200" dirty="0" smtClean="0"/>
              <a:t> variable acts is a cell array that stores these additional arguments.</a:t>
            </a:r>
          </a:p>
        </p:txBody>
      </p:sp>
      <p:sp>
        <p:nvSpPr>
          <p:cNvPr id="3" name="TextBox 2"/>
          <p:cNvSpPr txBox="1"/>
          <p:nvPr/>
        </p:nvSpPr>
        <p:spPr>
          <a:xfrm>
            <a:off x="5425533" y="4824433"/>
            <a:ext cx="3830402" cy="646331"/>
          </a:xfrm>
          <a:prstGeom prst="rect">
            <a:avLst/>
          </a:prstGeom>
          <a:noFill/>
        </p:spPr>
        <p:txBody>
          <a:bodyPr wrap="square" rtlCol="0">
            <a:spAutoFit/>
          </a:bodyPr>
          <a:lstStyle/>
          <a:p>
            <a:r>
              <a:rPr lang="en-US" sz="1200" dirty="0" smtClean="0"/>
              <a:t>Another MATLAB function, </a:t>
            </a:r>
            <a:r>
              <a:rPr lang="en-US" sz="1200" dirty="0" err="1" smtClean="0">
                <a:latin typeface="Courier New" panose="02070309020205020404" pitchFamily="49" charset="0"/>
                <a:cs typeface="Courier New" panose="02070309020205020404" pitchFamily="49" charset="0"/>
              </a:rPr>
              <a:t>nargin</a:t>
            </a:r>
            <a:r>
              <a:rPr lang="en-US" sz="1200" dirty="0" smtClean="0"/>
              <a:t> – </a:t>
            </a:r>
            <a:r>
              <a:rPr lang="en-US" sz="1200" b="1" dirty="0" smtClean="0"/>
              <a:t>n</a:t>
            </a:r>
            <a:r>
              <a:rPr lang="en-US" sz="1200" dirty="0" smtClean="0"/>
              <a:t>umber of </a:t>
            </a:r>
            <a:r>
              <a:rPr lang="en-US" sz="1200" b="1" dirty="0" smtClean="0"/>
              <a:t>arg</a:t>
            </a:r>
            <a:r>
              <a:rPr lang="en-US" sz="1200" dirty="0" smtClean="0"/>
              <a:t>uments </a:t>
            </a:r>
            <a:r>
              <a:rPr lang="en-US" sz="1200" b="1" dirty="0" smtClean="0"/>
              <a:t>in</a:t>
            </a:r>
            <a:r>
              <a:rPr lang="en-US" sz="1200" dirty="0" smtClean="0"/>
              <a:t>put, returns the number of arguments used when the encapsulating function was called.</a:t>
            </a:r>
            <a:endParaRPr lang="en-US" sz="1200" dirty="0"/>
          </a:p>
        </p:txBody>
      </p:sp>
      <p:cxnSp>
        <p:nvCxnSpPr>
          <p:cNvPr id="9" name="Straight Arrow Connector 8"/>
          <p:cNvCxnSpPr>
            <a:stCxn id="3" idx="0"/>
          </p:cNvCxnSpPr>
          <p:nvPr/>
        </p:nvCxnSpPr>
        <p:spPr>
          <a:xfrm flipH="1" flipV="1">
            <a:off x="2555777" y="3913179"/>
            <a:ext cx="4784957" cy="91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rot="5400000">
            <a:off x="2189761" y="3683252"/>
            <a:ext cx="317351" cy="18268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060208" y="4824432"/>
            <a:ext cx="2576456" cy="646331"/>
          </a:xfrm>
          <a:prstGeom prst="rect">
            <a:avLst/>
          </a:prstGeom>
          <a:noFill/>
        </p:spPr>
        <p:txBody>
          <a:bodyPr wrap="square" rtlCol="0">
            <a:spAutoFit/>
          </a:bodyPr>
          <a:lstStyle/>
          <a:p>
            <a:r>
              <a:rPr lang="en-US" sz="1200" dirty="0" smtClean="0"/>
              <a:t>This conditional causes the function to print description and return early if there are not enough arguments. </a:t>
            </a:r>
            <a:endParaRPr lang="en-US" sz="1200" dirty="0"/>
          </a:p>
        </p:txBody>
      </p:sp>
    </p:spTree>
    <p:extLst>
      <p:ext uri="{BB962C8B-B14F-4D97-AF65-F5344CB8AC3E}">
        <p14:creationId xmlns:p14="http://schemas.microsoft.com/office/powerpoint/2010/main" val="3465113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(2022-06-06), page </a:t>
            </a:r>
            <a:r>
              <a:rPr lang="en-US" dirty="0" smtClean="0"/>
              <a:t>2</a:t>
            </a:r>
            <a:endParaRPr lang="en-US" dirty="0"/>
          </a:p>
        </p:txBody>
      </p:sp>
      <p:pic>
        <p:nvPicPr>
          <p:cNvPr id="4" name="Picture 3"/>
          <p:cNvPicPr>
            <a:picLocks noChangeAspect="1"/>
          </p:cNvPicPr>
          <p:nvPr/>
        </p:nvPicPr>
        <p:blipFill rotWithShape="1">
          <a:blip r:embed="rId2"/>
          <a:srcRect r="142"/>
          <a:stretch/>
        </p:blipFill>
        <p:spPr>
          <a:xfrm>
            <a:off x="841248" y="1399662"/>
            <a:ext cx="7690104" cy="3009922"/>
          </a:xfrm>
          <a:prstGeom prst="rect">
            <a:avLst/>
          </a:prstGeom>
        </p:spPr>
      </p:pic>
      <p:pic>
        <p:nvPicPr>
          <p:cNvPr id="5" name="Picture 4"/>
          <p:cNvPicPr>
            <a:picLocks noChangeAspect="1"/>
          </p:cNvPicPr>
          <p:nvPr/>
        </p:nvPicPr>
        <p:blipFill>
          <a:blip r:embed="rId3"/>
          <a:stretch>
            <a:fillRect/>
          </a:stretch>
        </p:blipFill>
        <p:spPr>
          <a:xfrm>
            <a:off x="841248" y="4409584"/>
            <a:ext cx="7691494" cy="2138378"/>
          </a:xfrm>
          <a:prstGeom prst="rect">
            <a:avLst/>
          </a:prstGeom>
        </p:spPr>
      </p:pic>
      <p:sp>
        <p:nvSpPr>
          <p:cNvPr id="6" name="TextBox 5"/>
          <p:cNvSpPr txBox="1"/>
          <p:nvPr/>
        </p:nvSpPr>
        <p:spPr>
          <a:xfrm>
            <a:off x="8531352" y="1399662"/>
            <a:ext cx="3004457" cy="4893647"/>
          </a:xfrm>
          <a:prstGeom prst="rect">
            <a:avLst/>
          </a:prstGeom>
          <a:noFill/>
        </p:spPr>
        <p:txBody>
          <a:bodyPr wrap="square" rtlCol="0">
            <a:spAutoFit/>
          </a:bodyPr>
          <a:lstStyle/>
          <a:p>
            <a:r>
              <a:rPr lang="en-US" sz="1200" dirty="0" smtClean="0"/>
              <a:t>To make the GUI, a few variables need to be pre-defined. </a:t>
            </a:r>
          </a:p>
          <a:p>
            <a:endParaRPr lang="en-US" sz="1200" dirty="0"/>
          </a:p>
          <a:p>
            <a:r>
              <a:rPr lang="en-US" sz="1200" dirty="0" smtClean="0"/>
              <a:t>The </a:t>
            </a:r>
            <a:r>
              <a:rPr lang="en-US" sz="1200" dirty="0" smtClean="0">
                <a:latin typeface="Courier New" panose="02070309020205020404" pitchFamily="49" charset="0"/>
                <a:cs typeface="Courier New" panose="02070309020205020404" pitchFamily="49" charset="0"/>
              </a:rPr>
              <a:t>geometry</a:t>
            </a:r>
            <a:r>
              <a:rPr lang="en-US" sz="1200" dirty="0" smtClean="0"/>
              <a:t> variable is a cell array containing information for the horizontal space reserved for each GUI element. </a:t>
            </a:r>
          </a:p>
          <a:p>
            <a:pPr marL="171450" indent="-171450">
              <a:buFont typeface="Arial" panose="020B0604020202020204" pitchFamily="34" charset="0"/>
              <a:buChar char="•"/>
            </a:pPr>
            <a:r>
              <a:rPr lang="en-US" sz="1200" dirty="0" smtClean="0"/>
              <a:t>A single cell contains the information for a single row in the GUI window (i.e. the number of elements in this cell array should equal the number of rows in the GUI). </a:t>
            </a:r>
          </a:p>
          <a:p>
            <a:pPr marL="171450" indent="-171450">
              <a:buFont typeface="Arial" panose="020B0604020202020204" pitchFamily="34" charset="0"/>
              <a:buChar char="•"/>
            </a:pPr>
            <a:r>
              <a:rPr lang="en-US" sz="1200" dirty="0" smtClean="0"/>
              <a:t>For example, the first row, [0.75 0.75 1.5], means that there are two GUI elements of equal length on the left half, and one GUI element twice the length on the right half. Note that these numbers are relative lengths, not absolute, and thus do not have any units.</a:t>
            </a:r>
          </a:p>
          <a:p>
            <a:pPr marL="171450" indent="-171450">
              <a:buFont typeface="Arial" panose="020B0604020202020204" pitchFamily="34" charset="0"/>
              <a:buChar char="•"/>
            </a:pPr>
            <a:endParaRPr lang="en-US" sz="1200" dirty="0"/>
          </a:p>
          <a:p>
            <a:r>
              <a:rPr lang="en-US" sz="1200" dirty="0" smtClean="0"/>
              <a:t>The </a:t>
            </a:r>
            <a:r>
              <a:rPr lang="en-US" sz="1200" dirty="0" err="1" smtClean="0">
                <a:latin typeface="Courier New" panose="02070309020205020404" pitchFamily="49" charset="0"/>
                <a:cs typeface="Courier New" panose="02070309020205020404" pitchFamily="49" charset="0"/>
              </a:rPr>
              <a:t>geomvert</a:t>
            </a:r>
            <a:r>
              <a:rPr lang="en-US" sz="1200" dirty="0" smtClean="0"/>
              <a:t> variable is a double array defining the vertical space allotted to each row in the GUI. </a:t>
            </a:r>
          </a:p>
          <a:p>
            <a:pPr marL="171450" indent="-171450">
              <a:buFont typeface="Arial" panose="020B0604020202020204" pitchFamily="34" charset="0"/>
              <a:buChar char="•"/>
            </a:pPr>
            <a:r>
              <a:rPr lang="en-US" sz="1200" dirty="0" smtClean="0"/>
              <a:t>Dimensionality is 1xN, where N is the number of rows.</a:t>
            </a:r>
          </a:p>
          <a:p>
            <a:pPr marL="171450" indent="-171450">
              <a:buFont typeface="Arial" panose="020B0604020202020204" pitchFamily="34" charset="0"/>
              <a:buChar char="•"/>
            </a:pPr>
            <a:r>
              <a:rPr lang="en-US" sz="1200" dirty="0" smtClean="0"/>
              <a:t>Once again, the values here are relative sizes.</a:t>
            </a:r>
            <a:endParaRPr lang="en-US" sz="1200" dirty="0"/>
          </a:p>
        </p:txBody>
      </p:sp>
      <p:sp>
        <p:nvSpPr>
          <p:cNvPr id="3" name="TextBox 2"/>
          <p:cNvSpPr txBox="1"/>
          <p:nvPr/>
        </p:nvSpPr>
        <p:spPr>
          <a:xfrm>
            <a:off x="3121511" y="4313817"/>
            <a:ext cx="2974489" cy="461665"/>
          </a:xfrm>
          <a:prstGeom prst="rect">
            <a:avLst/>
          </a:prstGeom>
          <a:noFill/>
        </p:spPr>
        <p:txBody>
          <a:bodyPr wrap="square" rtlCol="0">
            <a:spAutoFit/>
          </a:bodyPr>
          <a:lstStyle/>
          <a:p>
            <a:r>
              <a:rPr lang="en-US" sz="1200" dirty="0" smtClean="0"/>
              <a:t>*Note: this is not the full </a:t>
            </a:r>
            <a:r>
              <a:rPr lang="en-US" sz="1200" dirty="0" smtClean="0">
                <a:latin typeface="Courier New" panose="02070309020205020404" pitchFamily="49" charset="0"/>
                <a:cs typeface="Courier New" panose="02070309020205020404" pitchFamily="49" charset="0"/>
              </a:rPr>
              <a:t>geometry</a:t>
            </a:r>
            <a:r>
              <a:rPr lang="en-US" sz="1200" dirty="0" smtClean="0"/>
              <a:t> array, a section has been cut out for readability.</a:t>
            </a:r>
            <a:endParaRPr lang="en-US" sz="1200" dirty="0"/>
          </a:p>
        </p:txBody>
      </p:sp>
    </p:spTree>
    <p:extLst>
      <p:ext uri="{BB962C8B-B14F-4D97-AF65-F5344CB8AC3E}">
        <p14:creationId xmlns:p14="http://schemas.microsoft.com/office/powerpoint/2010/main" val="3249982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and geometry </a:t>
            </a:r>
            <a:r>
              <a:rPr lang="en-US" dirty="0" smtClean="0"/>
              <a:t>variables comparison</a:t>
            </a:r>
            <a:endParaRPr lang="en-US" dirty="0"/>
          </a:p>
        </p:txBody>
      </p:sp>
      <p:pic>
        <p:nvPicPr>
          <p:cNvPr id="4" name="Picture 3"/>
          <p:cNvPicPr>
            <a:picLocks noChangeAspect="1"/>
          </p:cNvPicPr>
          <p:nvPr/>
        </p:nvPicPr>
        <p:blipFill rotWithShape="1">
          <a:blip r:embed="rId2"/>
          <a:srcRect l="1" r="46566" b="27089"/>
          <a:stretch/>
        </p:blipFill>
        <p:spPr>
          <a:xfrm>
            <a:off x="0" y="1399662"/>
            <a:ext cx="4114800" cy="2194560"/>
          </a:xfrm>
          <a:prstGeom prst="rect">
            <a:avLst/>
          </a:prstGeom>
        </p:spPr>
      </p:pic>
      <p:pic>
        <p:nvPicPr>
          <p:cNvPr id="5" name="Picture 4"/>
          <p:cNvPicPr>
            <a:picLocks noChangeAspect="1"/>
          </p:cNvPicPr>
          <p:nvPr/>
        </p:nvPicPr>
        <p:blipFill rotWithShape="1">
          <a:blip r:embed="rId3"/>
          <a:srcRect l="1" r="46501"/>
          <a:stretch/>
        </p:blipFill>
        <p:spPr>
          <a:xfrm>
            <a:off x="0" y="3559570"/>
            <a:ext cx="4114800" cy="2138378"/>
          </a:xfrm>
          <a:prstGeom prst="rect">
            <a:avLst/>
          </a:prstGeom>
        </p:spPr>
      </p:pic>
      <p:pic>
        <p:nvPicPr>
          <p:cNvPr id="7" name="Picture 6"/>
          <p:cNvPicPr>
            <a:picLocks noChangeAspect="1"/>
          </p:cNvPicPr>
          <p:nvPr/>
        </p:nvPicPr>
        <p:blipFill>
          <a:blip r:embed="rId4"/>
          <a:stretch>
            <a:fillRect/>
          </a:stretch>
        </p:blipFill>
        <p:spPr>
          <a:xfrm>
            <a:off x="4187686" y="2089464"/>
            <a:ext cx="7885487" cy="3608484"/>
          </a:xfrm>
          <a:prstGeom prst="rect">
            <a:avLst/>
          </a:prstGeom>
        </p:spPr>
      </p:pic>
      <p:sp>
        <p:nvSpPr>
          <p:cNvPr id="13" name="Rectangle 12"/>
          <p:cNvSpPr/>
          <p:nvPr/>
        </p:nvSpPr>
        <p:spPr>
          <a:xfrm>
            <a:off x="4264312" y="2431123"/>
            <a:ext cx="1906806" cy="192024"/>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03242" y="2435705"/>
            <a:ext cx="1906806" cy="192024"/>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42172" y="2431123"/>
            <a:ext cx="3902950" cy="192024"/>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0804" y="2322836"/>
            <a:ext cx="342358" cy="156780"/>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57042" y="2322836"/>
            <a:ext cx="342358" cy="156780"/>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633280" y="2322836"/>
            <a:ext cx="262320" cy="156780"/>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264311" y="2670048"/>
            <a:ext cx="2553932" cy="20116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50049" y="2670048"/>
            <a:ext cx="1908313" cy="20116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790168" y="2670048"/>
            <a:ext cx="596347" cy="20116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418321" y="2670048"/>
            <a:ext cx="779227" cy="20116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0229354" y="2670048"/>
            <a:ext cx="1191371" cy="20116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1448775" y="2670048"/>
            <a:ext cx="596347" cy="20116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80804" y="2692252"/>
            <a:ext cx="130022"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051982" y="2692252"/>
            <a:ext cx="316568"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408592" y="2692252"/>
            <a:ext cx="328410"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775535" y="2692252"/>
            <a:ext cx="271107"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85175" y="2692252"/>
            <a:ext cx="277150"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400858" y="2692252"/>
            <a:ext cx="256742"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64311" y="3146788"/>
            <a:ext cx="594128" cy="192024"/>
          </a:xfrm>
          <a:prstGeom prst="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94108" y="3146788"/>
            <a:ext cx="7151014" cy="192024"/>
          </a:xfrm>
          <a:prstGeom prst="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893698" y="3223996"/>
            <a:ext cx="316568" cy="156780"/>
          </a:xfrm>
          <a:prstGeom prst="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45934" y="3223996"/>
            <a:ext cx="353465" cy="156780"/>
          </a:xfrm>
          <a:prstGeom prst="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96000" y="1453109"/>
            <a:ext cx="4137848" cy="646331"/>
          </a:xfrm>
          <a:prstGeom prst="rect">
            <a:avLst/>
          </a:prstGeom>
          <a:noFill/>
        </p:spPr>
        <p:txBody>
          <a:bodyPr wrap="square" rtlCol="0">
            <a:spAutoFit/>
          </a:bodyPr>
          <a:lstStyle/>
          <a:p>
            <a:r>
              <a:rPr lang="en-US" sz="1200" dirty="0" smtClean="0"/>
              <a:t>Notice that empty spaces are considered GUI elements as well. Some empty spaces are extremely small, but still take up space on the GUI.</a:t>
            </a:r>
            <a:endParaRPr lang="en-US" sz="1200" dirty="0"/>
          </a:p>
        </p:txBody>
      </p:sp>
      <p:cxnSp>
        <p:nvCxnSpPr>
          <p:cNvPr id="39" name="Straight Arrow Connector 38"/>
          <p:cNvCxnSpPr>
            <a:stCxn id="37" idx="2"/>
            <a:endCxn id="15" idx="0"/>
          </p:cNvCxnSpPr>
          <p:nvPr/>
        </p:nvCxnSpPr>
        <p:spPr>
          <a:xfrm>
            <a:off x="8164924" y="2099440"/>
            <a:ext cx="1928723" cy="331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806592" y="4147980"/>
            <a:ext cx="125990" cy="156780"/>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806592" y="4326774"/>
            <a:ext cx="316568" cy="15678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149880" y="4489305"/>
            <a:ext cx="158559" cy="156780"/>
          </a:xfrm>
          <a:prstGeom prst="rect">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61104" y="3355848"/>
            <a:ext cx="7784018" cy="4572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796415" y="3391783"/>
            <a:ext cx="136167" cy="15678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335159" y="4489305"/>
            <a:ext cx="331841" cy="15678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37" idx="2"/>
            <a:endCxn id="45" idx="0"/>
          </p:cNvCxnSpPr>
          <p:nvPr/>
        </p:nvCxnSpPr>
        <p:spPr>
          <a:xfrm flipH="1">
            <a:off x="8153113" y="2099440"/>
            <a:ext cx="11811" cy="125640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261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(2022-06-06), page </a:t>
            </a:r>
            <a:r>
              <a:rPr lang="en-US" dirty="0" smtClean="0"/>
              <a:t>3</a:t>
            </a:r>
            <a:endParaRPr lang="en-US" dirty="0"/>
          </a:p>
        </p:txBody>
      </p:sp>
      <p:pic>
        <p:nvPicPr>
          <p:cNvPr id="4" name="Picture 3"/>
          <p:cNvPicPr>
            <a:picLocks noChangeAspect="1"/>
          </p:cNvPicPr>
          <p:nvPr/>
        </p:nvPicPr>
        <p:blipFill>
          <a:blip r:embed="rId2"/>
          <a:stretch>
            <a:fillRect/>
          </a:stretch>
        </p:blipFill>
        <p:spPr>
          <a:xfrm>
            <a:off x="838200" y="1825625"/>
            <a:ext cx="7705781" cy="3524276"/>
          </a:xfrm>
          <a:prstGeom prst="rect">
            <a:avLst/>
          </a:prstGeom>
        </p:spPr>
      </p:pic>
      <p:sp>
        <p:nvSpPr>
          <p:cNvPr id="5" name="TextBox 4"/>
          <p:cNvSpPr txBox="1"/>
          <p:nvPr/>
        </p:nvSpPr>
        <p:spPr>
          <a:xfrm>
            <a:off x="8783619" y="3458584"/>
            <a:ext cx="2570181" cy="646331"/>
          </a:xfrm>
          <a:prstGeom prst="rect">
            <a:avLst/>
          </a:prstGeom>
          <a:noFill/>
        </p:spPr>
        <p:txBody>
          <a:bodyPr wrap="square" rtlCol="0">
            <a:spAutoFit/>
          </a:bodyPr>
          <a:lstStyle/>
          <a:p>
            <a:r>
              <a:rPr lang="en-US" sz="1200" dirty="0" smtClean="0"/>
              <a:t>A section for callbacks. These callbacks define behaviors for elements in our GUI.</a:t>
            </a:r>
            <a:endParaRPr lang="en-US" sz="1200" dirty="0"/>
          </a:p>
        </p:txBody>
      </p:sp>
      <p:sp>
        <p:nvSpPr>
          <p:cNvPr id="7" name="TextBox 6"/>
          <p:cNvSpPr txBox="1"/>
          <p:nvPr/>
        </p:nvSpPr>
        <p:spPr>
          <a:xfrm>
            <a:off x="8783619" y="2033195"/>
            <a:ext cx="2570181" cy="646331"/>
          </a:xfrm>
          <a:prstGeom prst="rect">
            <a:avLst/>
          </a:prstGeom>
          <a:noFill/>
        </p:spPr>
        <p:txBody>
          <a:bodyPr wrap="square" rtlCol="0">
            <a:spAutoFit/>
          </a:bodyPr>
          <a:lstStyle/>
          <a:p>
            <a:r>
              <a:rPr lang="en-US" sz="1200" dirty="0" smtClean="0"/>
              <a:t>This section simply defines a variable, </a:t>
            </a:r>
            <a:r>
              <a:rPr lang="en-US" sz="1200" dirty="0" err="1" smtClean="0">
                <a:latin typeface="Courier New" panose="02070309020205020404" pitchFamily="49" charset="0"/>
                <a:cs typeface="Courier New" panose="02070309020205020404" pitchFamily="49" charset="0"/>
              </a:rPr>
              <a:t>noisePrefill</a:t>
            </a:r>
            <a:r>
              <a:rPr lang="en-US" sz="1200" dirty="0" smtClean="0"/>
              <a:t>, that will be used later on when initializing the GUI.</a:t>
            </a:r>
            <a:endParaRPr lang="en-US" sz="1200" dirty="0"/>
          </a:p>
        </p:txBody>
      </p:sp>
    </p:spTree>
    <p:extLst>
      <p:ext uri="{BB962C8B-B14F-4D97-AF65-F5344CB8AC3E}">
        <p14:creationId xmlns:p14="http://schemas.microsoft.com/office/powerpoint/2010/main" val="57451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a:t>
            </a:r>
            <a:r>
              <a:rPr lang="en-US" dirty="0" smtClean="0"/>
              <a:t>2022-06-15), </a:t>
            </a:r>
            <a:r>
              <a:rPr lang="en-US" dirty="0"/>
              <a:t>page 4</a:t>
            </a:r>
          </a:p>
        </p:txBody>
      </p:sp>
      <p:pic>
        <p:nvPicPr>
          <p:cNvPr id="4" name="Picture 3"/>
          <p:cNvPicPr>
            <a:picLocks noChangeAspect="1"/>
          </p:cNvPicPr>
          <p:nvPr/>
        </p:nvPicPr>
        <p:blipFill>
          <a:blip r:embed="rId2"/>
          <a:stretch>
            <a:fillRect/>
          </a:stretch>
        </p:blipFill>
        <p:spPr>
          <a:xfrm>
            <a:off x="838200" y="1825625"/>
            <a:ext cx="9272655" cy="3538563"/>
          </a:xfrm>
          <a:prstGeom prst="rect">
            <a:avLst/>
          </a:prstGeom>
        </p:spPr>
      </p:pic>
      <p:sp>
        <p:nvSpPr>
          <p:cNvPr id="5" name="TextBox 4"/>
          <p:cNvSpPr txBox="1"/>
          <p:nvPr/>
        </p:nvSpPr>
        <p:spPr>
          <a:xfrm>
            <a:off x="838200" y="5432612"/>
            <a:ext cx="10515600" cy="646331"/>
          </a:xfrm>
          <a:prstGeom prst="rect">
            <a:avLst/>
          </a:prstGeom>
          <a:noFill/>
        </p:spPr>
        <p:txBody>
          <a:bodyPr wrap="square" rtlCol="0">
            <a:spAutoFit/>
          </a:bodyPr>
          <a:lstStyle/>
          <a:p>
            <a:r>
              <a:rPr lang="en-US" sz="1200" dirty="0" smtClean="0"/>
              <a:t>The </a:t>
            </a:r>
            <a:r>
              <a:rPr lang="en-US" sz="1200" dirty="0" err="1" smtClean="0">
                <a:latin typeface="Courier New" panose="02070309020205020404" pitchFamily="49" charset="0"/>
                <a:cs typeface="Courier New" panose="02070309020205020404" pitchFamily="49" charset="0"/>
              </a:rPr>
              <a:t>uilist</a:t>
            </a:r>
            <a:r>
              <a:rPr lang="en-US" sz="1200" dirty="0" smtClean="0"/>
              <a:t> variable is a cell array of </a:t>
            </a:r>
            <a:r>
              <a:rPr lang="en-US" sz="1200" dirty="0" err="1" smtClean="0">
                <a:latin typeface="Courier New" panose="02070309020205020404" pitchFamily="49" charset="0"/>
                <a:cs typeface="Courier New" panose="02070309020205020404" pitchFamily="49" charset="0"/>
              </a:rPr>
              <a:t>uicontrol</a:t>
            </a:r>
            <a:r>
              <a:rPr lang="en-US" sz="1200" dirty="0" smtClean="0"/>
              <a:t> property lists. Each list defines a GUI element that will populate a space defined by the </a:t>
            </a:r>
            <a:r>
              <a:rPr lang="en-US" sz="1200" dirty="0" smtClean="0">
                <a:latin typeface="Courier New" panose="02070309020205020404" pitchFamily="49" charset="0"/>
                <a:cs typeface="Courier New" panose="02070309020205020404" pitchFamily="49" charset="0"/>
              </a:rPr>
              <a:t>geometry</a:t>
            </a:r>
            <a:r>
              <a:rPr lang="en-US" sz="1200" dirty="0" smtClean="0"/>
              <a:t> variable. Property lists follow the </a:t>
            </a:r>
            <a:r>
              <a:rPr lang="en-US" sz="1200" dirty="0"/>
              <a:t>format {'PropertyName1',value1,'PropertyName2',value2</a:t>
            </a:r>
            <a:r>
              <a:rPr lang="en-US" sz="1200" dirty="0" smtClean="0"/>
              <a:t>,...}. These properties define how the GUI element will appear and behave. An empty property list {} will result in a blank space on the GUI. For more information, try </a:t>
            </a:r>
            <a:r>
              <a:rPr lang="en-US" sz="1200" dirty="0" smtClean="0">
                <a:latin typeface="Courier New" panose="02070309020205020404" pitchFamily="49" charset="0"/>
                <a:cs typeface="Courier New" panose="02070309020205020404" pitchFamily="49" charset="0"/>
              </a:rPr>
              <a:t>&gt;&gt; help </a:t>
            </a:r>
            <a:r>
              <a:rPr lang="en-US" sz="1200" dirty="0" err="1" smtClean="0">
                <a:latin typeface="Courier New" panose="02070309020205020404" pitchFamily="49" charset="0"/>
                <a:cs typeface="Courier New" panose="02070309020205020404" pitchFamily="49" charset="0"/>
              </a:rPr>
              <a:t>uicontrol</a:t>
            </a:r>
            <a:r>
              <a:rPr lang="en-US" sz="1200" dirty="0" smtClean="0"/>
              <a:t> in the MATLAB terminal.</a:t>
            </a:r>
            <a:endParaRPr lang="en-US" sz="1200" dirty="0"/>
          </a:p>
        </p:txBody>
      </p:sp>
    </p:spTree>
    <p:extLst>
      <p:ext uri="{BB962C8B-B14F-4D97-AF65-F5344CB8AC3E}">
        <p14:creationId xmlns:p14="http://schemas.microsoft.com/office/powerpoint/2010/main" val="3815502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(2022-06-15), page </a:t>
            </a:r>
            <a:r>
              <a:rPr lang="en-US" dirty="0" smtClean="0"/>
              <a:t>5</a:t>
            </a:r>
            <a:endParaRPr lang="en-US" dirty="0"/>
          </a:p>
        </p:txBody>
      </p:sp>
      <p:pic>
        <p:nvPicPr>
          <p:cNvPr id="4" name="Picture 3"/>
          <p:cNvPicPr>
            <a:picLocks noChangeAspect="1"/>
          </p:cNvPicPr>
          <p:nvPr/>
        </p:nvPicPr>
        <p:blipFill>
          <a:blip r:embed="rId2"/>
          <a:stretch>
            <a:fillRect/>
          </a:stretch>
        </p:blipFill>
        <p:spPr>
          <a:xfrm>
            <a:off x="838200" y="1452523"/>
            <a:ext cx="7767694" cy="5405477"/>
          </a:xfrm>
          <a:prstGeom prst="rect">
            <a:avLst/>
          </a:prstGeom>
        </p:spPr>
      </p:pic>
      <p:sp>
        <p:nvSpPr>
          <p:cNvPr id="5" name="TextBox 4"/>
          <p:cNvSpPr txBox="1"/>
          <p:nvPr/>
        </p:nvSpPr>
        <p:spPr>
          <a:xfrm>
            <a:off x="8686801" y="1452523"/>
            <a:ext cx="2667000" cy="3970318"/>
          </a:xfrm>
          <a:prstGeom prst="rect">
            <a:avLst/>
          </a:prstGeom>
          <a:noFill/>
        </p:spPr>
        <p:txBody>
          <a:bodyPr wrap="square" rtlCol="0">
            <a:spAutoFit/>
          </a:bodyPr>
          <a:lstStyle/>
          <a:p>
            <a:r>
              <a:rPr lang="en-US" sz="1200" dirty="0" smtClean="0"/>
              <a:t>The </a:t>
            </a:r>
            <a:r>
              <a:rPr lang="en-US" sz="1200" dirty="0" err="1" smtClean="0">
                <a:latin typeface="Courier New" panose="02070309020205020404" pitchFamily="49" charset="0"/>
                <a:cs typeface="Courier New" panose="02070309020205020404" pitchFamily="49" charset="0"/>
              </a:rPr>
              <a:t>inputgui</a:t>
            </a:r>
            <a:r>
              <a:rPr lang="en-US" sz="1200" dirty="0" smtClean="0"/>
              <a:t> function in an EEGLAB function that creates a GUI window based on the </a:t>
            </a:r>
            <a:r>
              <a:rPr lang="en-US" sz="1200" dirty="0" smtClean="0">
                <a:latin typeface="Courier New" panose="02070309020205020404" pitchFamily="49" charset="0"/>
                <a:cs typeface="Courier New" panose="02070309020205020404" pitchFamily="49" charset="0"/>
              </a:rPr>
              <a:t>geometry</a:t>
            </a:r>
            <a:r>
              <a:rPr lang="en-US" sz="1200" dirty="0" smtClean="0"/>
              <a:t>, </a:t>
            </a:r>
            <a:r>
              <a:rPr lang="en-US" sz="1200" dirty="0" err="1" smtClean="0">
                <a:latin typeface="Courier New" panose="02070309020205020404" pitchFamily="49" charset="0"/>
                <a:cs typeface="Courier New" panose="02070309020205020404" pitchFamily="49" charset="0"/>
              </a:rPr>
              <a:t>geomvert</a:t>
            </a:r>
            <a:r>
              <a:rPr lang="en-US" sz="1200" dirty="0" smtClean="0"/>
              <a:t>, and </a:t>
            </a:r>
            <a:r>
              <a:rPr lang="en-US" sz="1200" dirty="0" err="1" smtClean="0">
                <a:latin typeface="Courier New" panose="02070309020205020404" pitchFamily="49" charset="0"/>
                <a:cs typeface="Courier New" panose="02070309020205020404" pitchFamily="49" charset="0"/>
              </a:rPr>
              <a:t>uilist</a:t>
            </a:r>
            <a:r>
              <a:rPr lang="en-US" sz="1200" dirty="0" smtClean="0"/>
              <a:t> variables. It returns values of tagged elements in the GUI in the </a:t>
            </a:r>
            <a:r>
              <a:rPr lang="en-US" sz="1200" dirty="0" err="1" smtClean="0">
                <a:latin typeface="Courier New" panose="02070309020205020404" pitchFamily="49" charset="0"/>
                <a:cs typeface="Courier New" panose="02070309020205020404" pitchFamily="49" charset="0"/>
              </a:rPr>
              <a:t>structout</a:t>
            </a:r>
            <a:r>
              <a:rPr lang="en-US" sz="1200" dirty="0" smtClean="0"/>
              <a:t> variable. The fields of </a:t>
            </a:r>
            <a:r>
              <a:rPr lang="en-US" sz="1200" dirty="0" err="1" smtClean="0">
                <a:latin typeface="Courier New" panose="02070309020205020404" pitchFamily="49" charset="0"/>
                <a:cs typeface="Courier New" panose="02070309020205020404" pitchFamily="49" charset="0"/>
              </a:rPr>
              <a:t>structout</a:t>
            </a:r>
            <a:r>
              <a:rPr lang="en-US" sz="1200" dirty="0" smtClean="0"/>
              <a:t> will correspond to the tag field of </a:t>
            </a:r>
            <a:r>
              <a:rPr lang="en-US" sz="1200" dirty="0" err="1" smtClean="0">
                <a:latin typeface="Courier New" panose="02070309020205020404" pitchFamily="49" charset="0"/>
                <a:cs typeface="Courier New" panose="02070309020205020404" pitchFamily="49" charset="0"/>
              </a:rPr>
              <a:t>uilist</a:t>
            </a:r>
            <a:r>
              <a:rPr lang="en-US" sz="1200" dirty="0" smtClean="0"/>
              <a:t> elements.</a:t>
            </a:r>
          </a:p>
          <a:p>
            <a:endParaRPr lang="en-US" sz="1200" dirty="0"/>
          </a:p>
          <a:p>
            <a:endParaRPr lang="en-US" sz="1200" dirty="0" smtClean="0"/>
          </a:p>
          <a:p>
            <a:endParaRPr lang="en-US" sz="1200" dirty="0"/>
          </a:p>
          <a:p>
            <a:endParaRPr lang="en-US" sz="1200" dirty="0" smtClean="0"/>
          </a:p>
          <a:p>
            <a:endParaRPr lang="en-US" sz="1200" dirty="0"/>
          </a:p>
          <a:p>
            <a:r>
              <a:rPr lang="en-US" sz="1200" dirty="0" smtClean="0"/>
              <a:t>This section parses the results of </a:t>
            </a:r>
            <a:r>
              <a:rPr lang="en-US" sz="1200" dirty="0" err="1" smtClean="0">
                <a:latin typeface="Courier New" panose="02070309020205020404" pitchFamily="49" charset="0"/>
                <a:cs typeface="Courier New" panose="02070309020205020404" pitchFamily="49" charset="0"/>
              </a:rPr>
              <a:t>structout</a:t>
            </a:r>
            <a:r>
              <a:rPr lang="en-US" sz="1200" dirty="0" smtClean="0"/>
              <a:t> into a format useable by the signal processing function. The </a:t>
            </a:r>
            <a:r>
              <a:rPr lang="en-US" sz="1200" dirty="0" err="1" smtClean="0">
                <a:latin typeface="Courier New" panose="02070309020205020404" pitchFamily="49" charset="0"/>
                <a:cs typeface="Courier New" panose="02070309020205020404" pitchFamily="49" charset="0"/>
              </a:rPr>
              <a:t>eeg_decodechan</a:t>
            </a:r>
            <a:r>
              <a:rPr lang="en-US" sz="1200" dirty="0" smtClean="0"/>
              <a:t> function is another EEGLAB function that converts a string containing a channel type or label into the corresponding numeric indices in the EEG structure. </a:t>
            </a:r>
            <a:endParaRPr lang="en-US" sz="1200" dirty="0"/>
          </a:p>
        </p:txBody>
      </p:sp>
    </p:spTree>
    <p:extLst>
      <p:ext uri="{BB962C8B-B14F-4D97-AF65-F5344CB8AC3E}">
        <p14:creationId xmlns:p14="http://schemas.microsoft.com/office/powerpoint/2010/main" val="474847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(2022-06-15), page </a:t>
            </a:r>
            <a:r>
              <a:rPr lang="en-US" dirty="0" smtClean="0"/>
              <a:t>6</a:t>
            </a:r>
            <a:endParaRPr lang="en-US" dirty="0"/>
          </a:p>
        </p:txBody>
      </p:sp>
      <p:pic>
        <p:nvPicPr>
          <p:cNvPr id="5" name="Picture 4"/>
          <p:cNvPicPr>
            <a:picLocks noChangeAspect="1"/>
          </p:cNvPicPr>
          <p:nvPr/>
        </p:nvPicPr>
        <p:blipFill>
          <a:blip r:embed="rId2"/>
          <a:stretch>
            <a:fillRect/>
          </a:stretch>
        </p:blipFill>
        <p:spPr>
          <a:xfrm>
            <a:off x="838200" y="1825625"/>
            <a:ext cx="7643868" cy="4043392"/>
          </a:xfrm>
          <a:prstGeom prst="rect">
            <a:avLst/>
          </a:prstGeom>
        </p:spPr>
      </p:pic>
      <p:sp>
        <p:nvSpPr>
          <p:cNvPr id="6" name="TextBox 5"/>
          <p:cNvSpPr txBox="1"/>
          <p:nvPr/>
        </p:nvSpPr>
        <p:spPr>
          <a:xfrm>
            <a:off x="8482068" y="1825625"/>
            <a:ext cx="2871732" cy="2308324"/>
          </a:xfrm>
          <a:prstGeom prst="rect">
            <a:avLst/>
          </a:prstGeom>
          <a:noFill/>
        </p:spPr>
        <p:txBody>
          <a:bodyPr wrap="square" rtlCol="0">
            <a:spAutoFit/>
          </a:bodyPr>
          <a:lstStyle/>
          <a:p>
            <a:r>
              <a:rPr lang="en-US" sz="1200" dirty="0" smtClean="0"/>
              <a:t>Here we define a new </a:t>
            </a:r>
            <a:r>
              <a:rPr lang="en-US" sz="1200" dirty="0" err="1" smtClean="0"/>
              <a:t>struct</a:t>
            </a:r>
            <a:r>
              <a:rPr lang="en-US" sz="1200" dirty="0" smtClean="0"/>
              <a:t>, </a:t>
            </a:r>
            <a:r>
              <a:rPr lang="en-US" sz="1200" dirty="0" err="1" smtClean="0">
                <a:latin typeface="Courier New" panose="02070309020205020404" pitchFamily="49" charset="0"/>
                <a:cs typeface="Courier New" panose="02070309020205020404" pitchFamily="49" charset="0"/>
              </a:rPr>
              <a:t>params</a:t>
            </a:r>
            <a:r>
              <a:rPr lang="en-US" sz="1200" dirty="0" smtClean="0"/>
              <a:t>, that contains reformatted information from </a:t>
            </a:r>
            <a:r>
              <a:rPr lang="en-US" sz="1200" dirty="0" err="1" smtClean="0">
                <a:latin typeface="Courier New" panose="02070309020205020404" pitchFamily="49" charset="0"/>
                <a:cs typeface="Courier New" panose="02070309020205020404" pitchFamily="49" charset="0"/>
              </a:rPr>
              <a:t>structout</a:t>
            </a:r>
            <a:r>
              <a:rPr lang="en-US" sz="1200" dirty="0" smtClean="0"/>
              <a:t>. This is done because </a:t>
            </a:r>
            <a:r>
              <a:rPr lang="en-US" sz="1200" dirty="0" err="1" smtClean="0">
                <a:latin typeface="Courier New" panose="02070309020205020404" pitchFamily="49" charset="0"/>
                <a:cs typeface="Courier New" panose="02070309020205020404" pitchFamily="49" charset="0"/>
              </a:rPr>
              <a:t>structout</a:t>
            </a:r>
            <a:r>
              <a:rPr lang="en-US" sz="1200" dirty="0" smtClean="0"/>
              <a:t> is not in the proper format to be used by the signal processing function.</a:t>
            </a:r>
          </a:p>
          <a:p>
            <a:endParaRPr lang="en-US" sz="1200" dirty="0"/>
          </a:p>
          <a:p>
            <a:r>
              <a:rPr lang="en-US" sz="1200" dirty="0" smtClean="0"/>
              <a:t>For instance, values from dropdown menus in the GUI are returned in </a:t>
            </a:r>
            <a:r>
              <a:rPr lang="en-US" sz="1200" dirty="0" err="1" smtClean="0">
                <a:latin typeface="Courier New" panose="02070309020205020404" pitchFamily="49" charset="0"/>
                <a:cs typeface="Courier New" panose="02070309020205020404" pitchFamily="49" charset="0"/>
              </a:rPr>
              <a:t>structout</a:t>
            </a:r>
            <a:r>
              <a:rPr lang="en-US" sz="1200" dirty="0" smtClean="0"/>
              <a:t> as integers. For readability purposes, it is much more meaningful to keep those options as strings when passed to the signal processing function.</a:t>
            </a:r>
            <a:endParaRPr lang="en-US" sz="1200" dirty="0"/>
          </a:p>
        </p:txBody>
      </p:sp>
    </p:spTree>
    <p:extLst>
      <p:ext uri="{BB962C8B-B14F-4D97-AF65-F5344CB8AC3E}">
        <p14:creationId xmlns:p14="http://schemas.microsoft.com/office/powerpoint/2010/main" val="4147357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(2022-06-15), page </a:t>
            </a:r>
            <a:r>
              <a:rPr lang="en-US" dirty="0" smtClean="0"/>
              <a:t>7</a:t>
            </a:r>
            <a:endParaRPr lang="en-US" dirty="0"/>
          </a:p>
        </p:txBody>
      </p:sp>
      <p:pic>
        <p:nvPicPr>
          <p:cNvPr id="5" name="Content Placeholder 4"/>
          <p:cNvPicPr>
            <a:picLocks noGrp="1" noChangeAspect="1"/>
          </p:cNvPicPr>
          <p:nvPr>
            <p:ph idx="1"/>
          </p:nvPr>
        </p:nvPicPr>
        <p:blipFill>
          <a:blip r:embed="rId2"/>
          <a:stretch>
            <a:fillRect/>
          </a:stretch>
        </p:blipFill>
        <p:spPr>
          <a:xfrm>
            <a:off x="838200" y="4540270"/>
            <a:ext cx="7639106" cy="1952639"/>
          </a:xfrm>
          <a:prstGeom prst="rect">
            <a:avLst/>
          </a:prstGeom>
        </p:spPr>
      </p:pic>
      <p:pic>
        <p:nvPicPr>
          <p:cNvPr id="4" name="Picture 3"/>
          <p:cNvPicPr>
            <a:picLocks noChangeAspect="1"/>
          </p:cNvPicPr>
          <p:nvPr/>
        </p:nvPicPr>
        <p:blipFill>
          <a:blip r:embed="rId3"/>
          <a:stretch>
            <a:fillRect/>
          </a:stretch>
        </p:blipFill>
        <p:spPr>
          <a:xfrm>
            <a:off x="838200" y="1825625"/>
            <a:ext cx="7643868" cy="2714645"/>
          </a:xfrm>
          <a:prstGeom prst="rect">
            <a:avLst/>
          </a:prstGeom>
        </p:spPr>
      </p:pic>
      <p:sp>
        <p:nvSpPr>
          <p:cNvPr id="7" name="TextBox 6"/>
          <p:cNvSpPr txBox="1"/>
          <p:nvPr/>
        </p:nvSpPr>
        <p:spPr>
          <a:xfrm>
            <a:off x="8579225" y="1825625"/>
            <a:ext cx="2774576" cy="3231654"/>
          </a:xfrm>
          <a:prstGeom prst="rect">
            <a:avLst/>
          </a:prstGeom>
          <a:noFill/>
        </p:spPr>
        <p:txBody>
          <a:bodyPr wrap="square" rtlCol="0">
            <a:spAutoFit/>
          </a:bodyPr>
          <a:lstStyle/>
          <a:p>
            <a:r>
              <a:rPr lang="en-US" sz="1200" dirty="0" smtClean="0"/>
              <a:t>If 3 or more arguments are given, with additional arguments in the form of key-value pairs, then we skip the GUI entirely and define our </a:t>
            </a:r>
            <a:r>
              <a:rPr lang="en-US" sz="1200" dirty="0" err="1" smtClean="0">
                <a:latin typeface="Courier New" panose="02070309020205020404" pitchFamily="49" charset="0"/>
                <a:cs typeface="Courier New" panose="02070309020205020404" pitchFamily="49" charset="0"/>
              </a:rPr>
              <a:t>params</a:t>
            </a:r>
            <a:r>
              <a:rPr lang="en-US" sz="1200" dirty="0" smtClean="0"/>
              <a:t> </a:t>
            </a:r>
            <a:r>
              <a:rPr lang="en-US" sz="1200" dirty="0" err="1" smtClean="0"/>
              <a:t>struct</a:t>
            </a:r>
            <a:r>
              <a:rPr lang="en-US" sz="1200" dirty="0" smtClean="0"/>
              <a:t> based on these arguments.</a:t>
            </a:r>
          </a:p>
          <a:p>
            <a:endParaRPr lang="en-US" sz="1200" dirty="0"/>
          </a:p>
          <a:p>
            <a:r>
              <a:rPr lang="en-US" sz="1200" dirty="0" smtClean="0"/>
              <a:t>Another EEGLAB function, </a:t>
            </a:r>
            <a:r>
              <a:rPr lang="en-US" sz="1200" dirty="0" err="1" smtClean="0">
                <a:latin typeface="Courier New" panose="02070309020205020404" pitchFamily="49" charset="0"/>
                <a:cs typeface="Courier New" panose="02070309020205020404" pitchFamily="49" charset="0"/>
              </a:rPr>
              <a:t>finputcheck</a:t>
            </a:r>
            <a:r>
              <a:rPr lang="en-US" sz="1200" dirty="0" smtClean="0"/>
              <a:t>, converts the key-value pairs from </a:t>
            </a:r>
            <a:r>
              <a:rPr lang="en-US" sz="1200" dirty="0" err="1" smtClean="0">
                <a:latin typeface="Courier New" panose="02070309020205020404" pitchFamily="49" charset="0"/>
                <a:cs typeface="Courier New" panose="02070309020205020404" pitchFamily="49" charset="0"/>
              </a:rPr>
              <a:t>varargin</a:t>
            </a:r>
            <a:r>
              <a:rPr lang="en-US" sz="1200" dirty="0" smtClean="0"/>
              <a:t> into a </a:t>
            </a:r>
            <a:r>
              <a:rPr lang="en-US" sz="1200" dirty="0" err="1" smtClean="0"/>
              <a:t>struct</a:t>
            </a:r>
            <a:r>
              <a:rPr lang="en-US" sz="1200" dirty="0" smtClean="0"/>
              <a:t> with fields based on </a:t>
            </a:r>
            <a:r>
              <a:rPr lang="en-US" sz="1200" dirty="0" err="1" smtClean="0">
                <a:latin typeface="Courier New" panose="02070309020205020404" pitchFamily="49" charset="0"/>
                <a:cs typeface="Courier New" panose="02070309020205020404" pitchFamily="49" charset="0"/>
              </a:rPr>
              <a:t>fieldlist</a:t>
            </a:r>
            <a:r>
              <a:rPr lang="en-US" sz="1200" dirty="0" smtClean="0"/>
              <a:t>. The rows of </a:t>
            </a:r>
            <a:r>
              <a:rPr lang="en-US" sz="1200" dirty="0" err="1">
                <a:latin typeface="Courier New" panose="02070309020205020404" pitchFamily="49" charset="0"/>
                <a:cs typeface="Courier New" panose="02070309020205020404" pitchFamily="49" charset="0"/>
              </a:rPr>
              <a:t>fieldlist</a:t>
            </a:r>
            <a:r>
              <a:rPr lang="en-US" sz="1200" dirty="0" smtClean="0"/>
              <a:t> follow the format {fieldname, data type, possible values, default value}. If a key-value pair in </a:t>
            </a:r>
            <a:r>
              <a:rPr lang="en-US" sz="1200" dirty="0" err="1" smtClean="0">
                <a:latin typeface="Courier New" panose="02070309020205020404" pitchFamily="49" charset="0"/>
                <a:cs typeface="Courier New" panose="02070309020205020404" pitchFamily="49" charset="0"/>
              </a:rPr>
              <a:t>varargin</a:t>
            </a:r>
            <a:r>
              <a:rPr lang="en-US" sz="1200" dirty="0" smtClean="0"/>
              <a:t> matches the field name and accepted values in </a:t>
            </a:r>
            <a:r>
              <a:rPr lang="en-US" sz="1200" dirty="0" err="1" smtClean="0">
                <a:latin typeface="Courier New" panose="02070309020205020404" pitchFamily="49" charset="0"/>
                <a:cs typeface="Courier New" panose="02070309020205020404" pitchFamily="49" charset="0"/>
              </a:rPr>
              <a:t>fieldlist</a:t>
            </a:r>
            <a:r>
              <a:rPr lang="en-US" sz="1200" dirty="0" smtClean="0"/>
              <a:t>, then the pair is added as a field in the </a:t>
            </a:r>
            <a:r>
              <a:rPr lang="en-US" sz="1200" dirty="0" err="1" smtClean="0">
                <a:latin typeface="Courier New" panose="02070309020205020404" pitchFamily="49" charset="0"/>
                <a:cs typeface="Courier New" panose="02070309020205020404" pitchFamily="49" charset="0"/>
              </a:rPr>
              <a:t>params</a:t>
            </a:r>
            <a:r>
              <a:rPr lang="en-US" sz="1200" dirty="0" smtClean="0"/>
              <a:t> </a:t>
            </a:r>
            <a:r>
              <a:rPr lang="en-US" sz="1200" dirty="0" err="1" smtClean="0"/>
              <a:t>struct</a:t>
            </a:r>
            <a:r>
              <a:rPr lang="en-US" sz="1200" dirty="0" smtClean="0"/>
              <a:t>.</a:t>
            </a:r>
            <a:endParaRPr lang="en-US" sz="1200" dirty="0"/>
          </a:p>
        </p:txBody>
      </p:sp>
    </p:spTree>
    <p:extLst>
      <p:ext uri="{BB962C8B-B14F-4D97-AF65-F5344CB8AC3E}">
        <p14:creationId xmlns:p14="http://schemas.microsoft.com/office/powerpoint/2010/main" val="1048172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pop_iCanClean.m</a:t>
            </a:r>
            <a:r>
              <a:rPr lang="en-US" dirty="0"/>
              <a:t> (2022-06-15), page 8</a:t>
            </a:r>
          </a:p>
        </p:txBody>
      </p:sp>
      <p:pic>
        <p:nvPicPr>
          <p:cNvPr id="4" name="Picture 3"/>
          <p:cNvPicPr>
            <a:picLocks noChangeAspect="1"/>
          </p:cNvPicPr>
          <p:nvPr/>
        </p:nvPicPr>
        <p:blipFill>
          <a:blip r:embed="rId2"/>
          <a:stretch>
            <a:fillRect/>
          </a:stretch>
        </p:blipFill>
        <p:spPr>
          <a:xfrm>
            <a:off x="838200" y="1825624"/>
            <a:ext cx="8335826" cy="4403053"/>
          </a:xfrm>
          <a:prstGeom prst="rect">
            <a:avLst/>
          </a:prstGeom>
        </p:spPr>
      </p:pic>
      <p:sp>
        <p:nvSpPr>
          <p:cNvPr id="5" name="TextBox 4"/>
          <p:cNvSpPr txBox="1"/>
          <p:nvPr/>
        </p:nvSpPr>
        <p:spPr>
          <a:xfrm>
            <a:off x="9174027" y="1825624"/>
            <a:ext cx="2179774" cy="4339650"/>
          </a:xfrm>
          <a:prstGeom prst="rect">
            <a:avLst/>
          </a:prstGeom>
          <a:noFill/>
        </p:spPr>
        <p:txBody>
          <a:bodyPr wrap="square" rtlCol="0">
            <a:spAutoFit/>
          </a:bodyPr>
          <a:lstStyle/>
          <a:p>
            <a:endParaRPr lang="en-US" sz="1200" dirty="0"/>
          </a:p>
          <a:p>
            <a:endParaRPr lang="en-US" sz="1200" dirty="0" smtClean="0"/>
          </a:p>
          <a:p>
            <a:endParaRPr lang="en-US" sz="1200" dirty="0"/>
          </a:p>
          <a:p>
            <a:endParaRPr lang="en-US" sz="1200" dirty="0" smtClean="0"/>
          </a:p>
          <a:p>
            <a:endParaRPr lang="en-US" sz="1200" dirty="0"/>
          </a:p>
          <a:p>
            <a:r>
              <a:rPr lang="en-US" sz="1200" dirty="0" smtClean="0"/>
              <a:t>Here, the signal processing function, </a:t>
            </a:r>
            <a:r>
              <a:rPr lang="en-US" sz="1200" dirty="0" err="1" smtClean="0">
                <a:latin typeface="Courier New" panose="02070309020205020404" pitchFamily="49" charset="0"/>
                <a:cs typeface="Courier New" panose="02070309020205020404" pitchFamily="49" charset="0"/>
              </a:rPr>
              <a:t>iCanClean</a:t>
            </a:r>
            <a:r>
              <a:rPr lang="en-US" sz="1200" dirty="0" smtClean="0"/>
              <a:t>, is called with arguments from the </a:t>
            </a:r>
            <a:r>
              <a:rPr lang="en-US" sz="1200" dirty="0" err="1" smtClean="0">
                <a:latin typeface="Courier New" panose="02070309020205020404" pitchFamily="49" charset="0"/>
                <a:cs typeface="Courier New" panose="02070309020205020404" pitchFamily="49" charset="0"/>
              </a:rPr>
              <a:t>params</a:t>
            </a:r>
            <a:r>
              <a:rPr lang="en-US" sz="1200" dirty="0" smtClean="0"/>
              <a:t> structure.</a:t>
            </a:r>
          </a:p>
          <a:p>
            <a:endParaRPr lang="en-US" sz="1200" dirty="0"/>
          </a:p>
          <a:p>
            <a:endParaRPr lang="en-US" sz="1200" dirty="0" smtClean="0"/>
          </a:p>
          <a:p>
            <a:endParaRPr lang="en-US" sz="1200" dirty="0"/>
          </a:p>
          <a:p>
            <a:endParaRPr lang="en-US" sz="1200" dirty="0" smtClean="0"/>
          </a:p>
          <a:p>
            <a:endParaRPr lang="en-US" sz="1200" dirty="0"/>
          </a:p>
          <a:p>
            <a:r>
              <a:rPr lang="en-US" sz="1200" dirty="0" smtClean="0"/>
              <a:t>A string containing the command is returned for the EEG history mechanism. Even if the GUI is used, we want the history to show the command line equivalent. A few conversions are done to turn the </a:t>
            </a:r>
            <a:r>
              <a:rPr lang="en-US" sz="1200" dirty="0" err="1" smtClean="0">
                <a:latin typeface="Courier New" panose="02070309020205020404" pitchFamily="49" charset="0"/>
                <a:cs typeface="Courier New" panose="02070309020205020404" pitchFamily="49" charset="0"/>
              </a:rPr>
              <a:t>params</a:t>
            </a:r>
            <a:r>
              <a:rPr lang="en-US" sz="1200" dirty="0" smtClean="0"/>
              <a:t> </a:t>
            </a:r>
            <a:r>
              <a:rPr lang="en-US" sz="1200" dirty="0" err="1" smtClean="0"/>
              <a:t>struct</a:t>
            </a:r>
            <a:r>
              <a:rPr lang="en-US" sz="1200" dirty="0" smtClean="0"/>
              <a:t> into its string equivalent.</a:t>
            </a:r>
            <a:endParaRPr lang="en-US" sz="1200" dirty="0"/>
          </a:p>
        </p:txBody>
      </p:sp>
    </p:spTree>
    <p:extLst>
      <p:ext uri="{BB962C8B-B14F-4D97-AF65-F5344CB8AC3E}">
        <p14:creationId xmlns:p14="http://schemas.microsoft.com/office/powerpoint/2010/main" val="156011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marL="0" indent="0">
              <a:buNone/>
            </a:pPr>
            <a:endParaRPr lang="en-US" sz="2400" smtClean="0"/>
          </a:p>
          <a:p>
            <a:pPr marL="0" indent="0">
              <a:buNone/>
            </a:pPr>
            <a:endParaRPr lang="en-US" sz="2400" dirty="0" smtClean="0"/>
          </a:p>
          <a:p>
            <a:pPr marL="0" indent="0">
              <a:buNone/>
            </a:pPr>
            <a:r>
              <a:rPr lang="en-US" sz="2400" dirty="0" smtClean="0"/>
              <a:t>The </a:t>
            </a:r>
            <a:r>
              <a:rPr lang="en-US" sz="2400" dirty="0" err="1" smtClean="0"/>
              <a:t>iCanClean</a:t>
            </a:r>
            <a:r>
              <a:rPr lang="en-US" sz="2400" dirty="0" smtClean="0"/>
              <a:t> plugin has 3 main files:</a:t>
            </a:r>
            <a:endParaRPr lang="en-US" sz="2400" dirty="0"/>
          </a:p>
          <a:p>
            <a:r>
              <a:rPr lang="en-US" sz="2400" b="1" dirty="0" err="1"/>
              <a:t>e</a:t>
            </a:r>
            <a:r>
              <a:rPr lang="en-US" sz="2400" b="1" dirty="0" err="1" smtClean="0"/>
              <a:t>egplugin</a:t>
            </a:r>
            <a:r>
              <a:rPr lang="en-US" sz="2400" b="1" dirty="0" smtClean="0"/>
              <a:t> function</a:t>
            </a:r>
            <a:r>
              <a:rPr lang="en-US" sz="2400" dirty="0" smtClean="0"/>
              <a:t> – integrates plugin into the main EEGLAB window</a:t>
            </a:r>
          </a:p>
          <a:p>
            <a:r>
              <a:rPr lang="en-US" sz="2400" b="1" dirty="0"/>
              <a:t>p</a:t>
            </a:r>
            <a:r>
              <a:rPr lang="en-US" sz="2400" b="1" dirty="0" smtClean="0"/>
              <a:t>op function</a:t>
            </a:r>
            <a:r>
              <a:rPr lang="en-US" sz="2400" dirty="0" smtClean="0"/>
              <a:t> – pulls up the </a:t>
            </a:r>
            <a:r>
              <a:rPr lang="en-US" sz="2400" dirty="0" err="1" smtClean="0"/>
              <a:t>iCanClean</a:t>
            </a:r>
            <a:r>
              <a:rPr lang="en-US" sz="2400" dirty="0" smtClean="0"/>
              <a:t> GUI window, or accepts options from command line</a:t>
            </a:r>
          </a:p>
          <a:p>
            <a:r>
              <a:rPr lang="en-US" sz="2400" b="1" dirty="0"/>
              <a:t>s</a:t>
            </a:r>
            <a:r>
              <a:rPr lang="en-US" sz="2400" b="1" dirty="0" smtClean="0"/>
              <a:t>ignal processing function </a:t>
            </a:r>
            <a:r>
              <a:rPr lang="en-US" sz="2400" dirty="0" smtClean="0"/>
              <a:t>– computes the </a:t>
            </a:r>
            <a:r>
              <a:rPr lang="en-US" sz="2400" dirty="0" err="1" smtClean="0"/>
              <a:t>iCanClean</a:t>
            </a:r>
            <a:r>
              <a:rPr lang="en-US" sz="2400" dirty="0" smtClean="0"/>
              <a:t> cleaning algorithm based on specified options</a:t>
            </a:r>
          </a:p>
        </p:txBody>
      </p:sp>
    </p:spTree>
    <p:extLst>
      <p:ext uri="{BB962C8B-B14F-4D97-AF65-F5344CB8AC3E}">
        <p14:creationId xmlns:p14="http://schemas.microsoft.com/office/powerpoint/2010/main" val="3663840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signal processing function – general info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File name: </a:t>
            </a:r>
            <a:r>
              <a:rPr lang="en-US" sz="2400" b="1" dirty="0" err="1" smtClean="0"/>
              <a:t>iCanClean.m</a:t>
            </a:r>
            <a:endParaRPr lang="en-US" sz="2400" b="1" dirty="0" smtClean="0"/>
          </a:p>
          <a:p>
            <a:pPr marL="0" indent="0">
              <a:buNone/>
            </a:pPr>
            <a:r>
              <a:rPr lang="en-US" sz="2400" dirty="0" smtClean="0"/>
              <a:t>What does it do?</a:t>
            </a:r>
            <a:endParaRPr lang="en-US" sz="2400" dirty="0"/>
          </a:p>
          <a:p>
            <a:r>
              <a:rPr lang="en-US" sz="2400" dirty="0" smtClean="0"/>
              <a:t>Uses the </a:t>
            </a:r>
            <a:r>
              <a:rPr lang="en-US" sz="2400" dirty="0" err="1" smtClean="0"/>
              <a:t>iCanClean</a:t>
            </a:r>
            <a:r>
              <a:rPr lang="en-US" sz="2400" dirty="0" smtClean="0"/>
              <a:t> cleaning algorithm to remove artifacts from the input EEG dataset.</a:t>
            </a:r>
          </a:p>
          <a:p>
            <a:r>
              <a:rPr lang="en-US" sz="2400" dirty="0" smtClean="0"/>
              <a:t>Additional arguments can add more processing steps such as filtering and re-referencing.</a:t>
            </a:r>
          </a:p>
          <a:p>
            <a:pPr marL="0" indent="0">
              <a:buNone/>
            </a:pPr>
            <a:r>
              <a:rPr lang="en-US" sz="2400" dirty="0" smtClean="0"/>
              <a:t>When to edit?</a:t>
            </a:r>
          </a:p>
          <a:p>
            <a:r>
              <a:rPr lang="en-US" sz="2400" dirty="0" smtClean="0"/>
              <a:t>If you added a new option in the GUI and need to code the equivalent backend behavior.</a:t>
            </a:r>
          </a:p>
          <a:p>
            <a:r>
              <a:rPr lang="en-US" sz="2400" dirty="0" smtClean="0"/>
              <a:t>In most cases, only edit this if certain parameter options are not being recognized. If there is an algorithmic error, talk to Ryan.</a:t>
            </a:r>
            <a:endParaRPr lang="en-US" sz="2400" dirty="0"/>
          </a:p>
          <a:p>
            <a:endParaRPr lang="en-US" sz="2400" dirty="0"/>
          </a:p>
        </p:txBody>
      </p:sp>
    </p:spTree>
    <p:extLst>
      <p:ext uri="{BB962C8B-B14F-4D97-AF65-F5344CB8AC3E}">
        <p14:creationId xmlns:p14="http://schemas.microsoft.com/office/powerpoint/2010/main" val="2804094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a:t>
            </a:r>
            <a:r>
              <a:rPr lang="en-US" dirty="0" smtClean="0"/>
              <a:t>2022-06-21), </a:t>
            </a:r>
            <a:r>
              <a:rPr lang="en-US" dirty="0"/>
              <a:t>page </a:t>
            </a:r>
            <a:r>
              <a:rPr lang="en-US" dirty="0" smtClean="0"/>
              <a:t>1</a:t>
            </a:r>
            <a:endParaRPr lang="en-US" dirty="0"/>
          </a:p>
        </p:txBody>
      </p:sp>
      <p:pic>
        <p:nvPicPr>
          <p:cNvPr id="4" name="Picture 3"/>
          <p:cNvPicPr>
            <a:picLocks noChangeAspect="1"/>
          </p:cNvPicPr>
          <p:nvPr/>
        </p:nvPicPr>
        <p:blipFill>
          <a:blip r:embed="rId2"/>
          <a:stretch>
            <a:fillRect/>
          </a:stretch>
        </p:blipFill>
        <p:spPr>
          <a:xfrm>
            <a:off x="838200" y="1825625"/>
            <a:ext cx="8129647" cy="3948141"/>
          </a:xfrm>
          <a:prstGeom prst="rect">
            <a:avLst/>
          </a:prstGeom>
        </p:spPr>
      </p:pic>
      <p:sp>
        <p:nvSpPr>
          <p:cNvPr id="5" name="TextBox 4"/>
          <p:cNvSpPr txBox="1"/>
          <p:nvPr/>
        </p:nvSpPr>
        <p:spPr>
          <a:xfrm>
            <a:off x="8967847" y="1825625"/>
            <a:ext cx="2385953" cy="4154984"/>
          </a:xfrm>
          <a:prstGeom prst="rect">
            <a:avLst/>
          </a:prstGeom>
          <a:noFill/>
        </p:spPr>
        <p:txBody>
          <a:bodyPr wrap="square" rtlCol="0">
            <a:spAutoFit/>
          </a:bodyPr>
          <a:lstStyle/>
          <a:p>
            <a:r>
              <a:rPr lang="en-US" sz="1200" dirty="0" smtClean="0"/>
              <a:t>Function inputs:</a:t>
            </a:r>
          </a:p>
          <a:p>
            <a:r>
              <a:rPr lang="en-US" sz="1200" dirty="0" smtClean="0">
                <a:latin typeface="Courier New" panose="02070309020205020404" pitchFamily="49" charset="0"/>
                <a:cs typeface="Courier New" panose="02070309020205020404" pitchFamily="49" charset="0"/>
              </a:rPr>
              <a:t>EEG</a:t>
            </a:r>
            <a:r>
              <a:rPr lang="en-US" sz="1200" dirty="0" smtClean="0"/>
              <a:t> – the EEG </a:t>
            </a:r>
            <a:r>
              <a:rPr lang="en-US" sz="1200" dirty="0" err="1" smtClean="0"/>
              <a:t>struct</a:t>
            </a:r>
            <a:r>
              <a:rPr lang="en-US" sz="1200" dirty="0" smtClean="0"/>
              <a:t> containing our dataset.</a:t>
            </a:r>
          </a:p>
          <a:p>
            <a:r>
              <a:rPr lang="en-US" sz="1200" dirty="0" err="1" smtClean="0">
                <a:latin typeface="Courier New" panose="02070309020205020404" pitchFamily="49" charset="0"/>
                <a:cs typeface="Courier New" panose="02070309020205020404" pitchFamily="49" charset="0"/>
              </a:rPr>
              <a:t>xChan</a:t>
            </a:r>
            <a:r>
              <a:rPr lang="en-US" sz="1200" dirty="0" smtClean="0"/>
              <a:t> – indices of the data channels</a:t>
            </a:r>
          </a:p>
          <a:p>
            <a:r>
              <a:rPr lang="en-US" sz="1200" dirty="0" err="1" smtClean="0">
                <a:latin typeface="Courier New" panose="02070309020205020404" pitchFamily="49" charset="0"/>
                <a:cs typeface="Courier New" panose="02070309020205020404" pitchFamily="49" charset="0"/>
              </a:rPr>
              <a:t>yChan</a:t>
            </a:r>
            <a:r>
              <a:rPr lang="en-US" sz="1200" dirty="0" smtClean="0"/>
              <a:t> – indices of the reference noise channels</a:t>
            </a:r>
          </a:p>
          <a:p>
            <a:r>
              <a:rPr lang="en-US" sz="1200" dirty="0" err="1" smtClean="0">
                <a:latin typeface="Courier New" panose="02070309020205020404" pitchFamily="49" charset="0"/>
                <a:cs typeface="Courier New" panose="02070309020205020404" pitchFamily="49" charset="0"/>
              </a:rPr>
              <a:t>visualizeFinalResults</a:t>
            </a:r>
            <a:r>
              <a:rPr lang="en-US" sz="1200" dirty="0" smtClean="0"/>
              <a:t> – option to turn on/off graph visualization of results</a:t>
            </a:r>
          </a:p>
          <a:p>
            <a:r>
              <a:rPr lang="en-US" sz="1200" dirty="0" err="1">
                <a:latin typeface="Courier New" panose="02070309020205020404" pitchFamily="49" charset="0"/>
                <a:cs typeface="Courier New" panose="02070309020205020404" pitchFamily="49" charset="0"/>
              </a:rPr>
              <a:t>p</a:t>
            </a:r>
            <a:r>
              <a:rPr lang="en-US" sz="1200" dirty="0" err="1" smtClean="0">
                <a:latin typeface="Courier New" panose="02070309020205020404" pitchFamily="49" charset="0"/>
                <a:cs typeface="Courier New" panose="02070309020205020404" pitchFamily="49" charset="0"/>
              </a:rPr>
              <a:t>arams</a:t>
            </a:r>
            <a:r>
              <a:rPr lang="en-US" sz="1200" dirty="0" smtClean="0"/>
              <a:t> – the </a:t>
            </a:r>
            <a:r>
              <a:rPr lang="en-US" sz="1200" dirty="0" err="1" smtClean="0"/>
              <a:t>params</a:t>
            </a:r>
            <a:r>
              <a:rPr lang="en-US" sz="1200" dirty="0" smtClean="0"/>
              <a:t> structure containing additional options</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1200" dirty="0" err="1" smtClean="0"/>
              <a:t>iCanClean_setParams</a:t>
            </a:r>
            <a:r>
              <a:rPr lang="en-US" sz="1200" dirty="0" smtClean="0"/>
              <a:t> is a sub-function that checks the validity of the </a:t>
            </a:r>
            <a:r>
              <a:rPr lang="en-US" sz="1200" dirty="0" err="1" smtClean="0"/>
              <a:t>params</a:t>
            </a:r>
            <a:r>
              <a:rPr lang="en-US" sz="1200" dirty="0" smtClean="0"/>
              <a:t> structure. Missing fields are given default values.</a:t>
            </a:r>
            <a:endParaRPr lang="en-US" sz="1200" dirty="0"/>
          </a:p>
        </p:txBody>
      </p:sp>
    </p:spTree>
    <p:extLst>
      <p:ext uri="{BB962C8B-B14F-4D97-AF65-F5344CB8AC3E}">
        <p14:creationId xmlns:p14="http://schemas.microsoft.com/office/powerpoint/2010/main" val="2061730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2</a:t>
            </a:r>
            <a:endParaRPr lang="en-US" dirty="0"/>
          </a:p>
        </p:txBody>
      </p:sp>
      <p:pic>
        <p:nvPicPr>
          <p:cNvPr id="4" name="Picture 3"/>
          <p:cNvPicPr>
            <a:picLocks noChangeAspect="1"/>
          </p:cNvPicPr>
          <p:nvPr/>
        </p:nvPicPr>
        <p:blipFill>
          <a:blip r:embed="rId2"/>
          <a:stretch>
            <a:fillRect/>
          </a:stretch>
        </p:blipFill>
        <p:spPr>
          <a:xfrm>
            <a:off x="371433" y="1455186"/>
            <a:ext cx="11449134" cy="5124487"/>
          </a:xfrm>
          <a:prstGeom prst="rect">
            <a:avLst/>
          </a:prstGeom>
        </p:spPr>
      </p:pic>
      <p:sp>
        <p:nvSpPr>
          <p:cNvPr id="5" name="TextBox 4"/>
          <p:cNvSpPr txBox="1"/>
          <p:nvPr/>
        </p:nvSpPr>
        <p:spPr>
          <a:xfrm>
            <a:off x="6153374" y="1538344"/>
            <a:ext cx="5667193" cy="830997"/>
          </a:xfrm>
          <a:prstGeom prst="rect">
            <a:avLst/>
          </a:prstGeom>
          <a:noFill/>
        </p:spPr>
        <p:txBody>
          <a:bodyPr wrap="square" rtlCol="0">
            <a:spAutoFit/>
          </a:bodyPr>
          <a:lstStyle/>
          <a:p>
            <a:r>
              <a:rPr lang="en-US" sz="1200" dirty="0" smtClean="0"/>
              <a:t>This is the backend for the temporary preprocessing section of the GUI. All options specified there are used in this section of the code. This only shows the data channels (X) filtering and re-referencing sections; the same block of code is repeated for the reference noise channels (Y).</a:t>
            </a:r>
            <a:endParaRPr lang="en-US" sz="1200" dirty="0"/>
          </a:p>
        </p:txBody>
      </p:sp>
    </p:spTree>
    <p:extLst>
      <p:ext uri="{BB962C8B-B14F-4D97-AF65-F5344CB8AC3E}">
        <p14:creationId xmlns:p14="http://schemas.microsoft.com/office/powerpoint/2010/main" val="2234576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to Backend Comparison</a:t>
            </a:r>
            <a:endParaRPr lang="en-US" dirty="0"/>
          </a:p>
        </p:txBody>
      </p:sp>
      <p:pic>
        <p:nvPicPr>
          <p:cNvPr id="5" name="Picture 4"/>
          <p:cNvPicPr>
            <a:picLocks noChangeAspect="1"/>
          </p:cNvPicPr>
          <p:nvPr/>
        </p:nvPicPr>
        <p:blipFill>
          <a:blip r:embed="rId2"/>
          <a:stretch>
            <a:fillRect/>
          </a:stretch>
        </p:blipFill>
        <p:spPr>
          <a:xfrm>
            <a:off x="2926529" y="3402821"/>
            <a:ext cx="6338934" cy="1252547"/>
          </a:xfrm>
          <a:prstGeom prst="rect">
            <a:avLst/>
          </a:prstGeom>
        </p:spPr>
      </p:pic>
      <p:pic>
        <p:nvPicPr>
          <p:cNvPr id="6" name="Picture 5"/>
          <p:cNvPicPr>
            <a:picLocks noChangeAspect="1"/>
          </p:cNvPicPr>
          <p:nvPr/>
        </p:nvPicPr>
        <p:blipFill>
          <a:blip r:embed="rId3"/>
          <a:stretch>
            <a:fillRect/>
          </a:stretch>
        </p:blipFill>
        <p:spPr>
          <a:xfrm>
            <a:off x="873877" y="2111771"/>
            <a:ext cx="10444239" cy="776293"/>
          </a:xfrm>
          <a:prstGeom prst="rect">
            <a:avLst/>
          </a:prstGeom>
        </p:spPr>
      </p:pic>
      <p:cxnSp>
        <p:nvCxnSpPr>
          <p:cNvPr id="9" name="Elbow Connector 8"/>
          <p:cNvCxnSpPr>
            <a:stCxn id="6" idx="3"/>
            <a:endCxn id="5" idx="3"/>
          </p:cNvCxnSpPr>
          <p:nvPr/>
        </p:nvCxnSpPr>
        <p:spPr>
          <a:xfrm flipH="1">
            <a:off x="9265463" y="2499918"/>
            <a:ext cx="2052653" cy="1529177"/>
          </a:xfrm>
          <a:prstGeom prst="bentConnector3">
            <a:avLst>
              <a:gd name="adj1" fmla="val -111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1"/>
            <a:endCxn id="15" idx="1"/>
          </p:cNvCxnSpPr>
          <p:nvPr/>
        </p:nvCxnSpPr>
        <p:spPr>
          <a:xfrm rot="10800000" flipV="1">
            <a:off x="904835" y="4029094"/>
            <a:ext cx="2021695" cy="1333913"/>
          </a:xfrm>
          <a:prstGeom prst="bentConnector3">
            <a:avLst>
              <a:gd name="adj1" fmla="val 11130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904834" y="5170125"/>
            <a:ext cx="10382326" cy="385765"/>
          </a:xfrm>
          <a:prstGeom prst="rect">
            <a:avLst/>
          </a:prstGeom>
        </p:spPr>
      </p:pic>
      <p:sp>
        <p:nvSpPr>
          <p:cNvPr id="25" name="TextBox 24"/>
          <p:cNvSpPr txBox="1"/>
          <p:nvPr/>
        </p:nvSpPr>
        <p:spPr>
          <a:xfrm>
            <a:off x="873877" y="1834772"/>
            <a:ext cx="10444239" cy="276999"/>
          </a:xfrm>
          <a:prstGeom prst="rect">
            <a:avLst/>
          </a:prstGeom>
          <a:noFill/>
        </p:spPr>
        <p:txBody>
          <a:bodyPr wrap="square" rtlCol="0">
            <a:spAutoFit/>
          </a:bodyPr>
          <a:lstStyle/>
          <a:p>
            <a:r>
              <a:rPr lang="en-US" sz="1200" dirty="0" smtClean="0"/>
              <a:t>1. User inputs desired GUI options</a:t>
            </a:r>
            <a:endParaRPr lang="en-US" sz="1200" dirty="0"/>
          </a:p>
        </p:txBody>
      </p:sp>
      <p:sp>
        <p:nvSpPr>
          <p:cNvPr id="26" name="TextBox 25"/>
          <p:cNvSpPr txBox="1"/>
          <p:nvPr/>
        </p:nvSpPr>
        <p:spPr>
          <a:xfrm>
            <a:off x="2926529" y="3126006"/>
            <a:ext cx="6338934" cy="276999"/>
          </a:xfrm>
          <a:prstGeom prst="rect">
            <a:avLst/>
          </a:prstGeom>
          <a:noFill/>
        </p:spPr>
        <p:txBody>
          <a:bodyPr wrap="square" rtlCol="0">
            <a:spAutoFit/>
          </a:bodyPr>
          <a:lstStyle/>
          <a:p>
            <a:r>
              <a:rPr lang="en-US" sz="1200" dirty="0" smtClean="0"/>
              <a:t>2. Options are parsed into function-compatible format</a:t>
            </a:r>
            <a:endParaRPr lang="en-US" sz="1200" dirty="0"/>
          </a:p>
        </p:txBody>
      </p:sp>
      <p:sp>
        <p:nvSpPr>
          <p:cNvPr id="27" name="TextBox 26"/>
          <p:cNvSpPr txBox="1"/>
          <p:nvPr/>
        </p:nvSpPr>
        <p:spPr>
          <a:xfrm>
            <a:off x="904834" y="4894729"/>
            <a:ext cx="10382326" cy="276999"/>
          </a:xfrm>
          <a:prstGeom prst="rect">
            <a:avLst/>
          </a:prstGeom>
          <a:noFill/>
        </p:spPr>
        <p:txBody>
          <a:bodyPr wrap="square" rtlCol="0">
            <a:spAutoFit/>
          </a:bodyPr>
          <a:lstStyle/>
          <a:p>
            <a:r>
              <a:rPr lang="en-US" sz="1200" dirty="0" smtClean="0"/>
              <a:t>3. Parameters are read and the corresponding function is executed.</a:t>
            </a:r>
            <a:endParaRPr lang="en-US" sz="1200" dirty="0"/>
          </a:p>
        </p:txBody>
      </p:sp>
    </p:spTree>
    <p:extLst>
      <p:ext uri="{BB962C8B-B14F-4D97-AF65-F5344CB8AC3E}">
        <p14:creationId xmlns:p14="http://schemas.microsoft.com/office/powerpoint/2010/main" val="1243680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a:t>
            </a:r>
            <a:r>
              <a:rPr lang="en-US" dirty="0" smtClean="0"/>
              <a:t>(2022-06-21</a:t>
            </a:r>
            <a:r>
              <a:rPr lang="en-US" dirty="0"/>
              <a:t>), page 3</a:t>
            </a:r>
          </a:p>
        </p:txBody>
      </p:sp>
      <p:pic>
        <p:nvPicPr>
          <p:cNvPr id="4" name="Picture 3"/>
          <p:cNvPicPr>
            <a:picLocks noChangeAspect="1"/>
          </p:cNvPicPr>
          <p:nvPr/>
        </p:nvPicPr>
        <p:blipFill>
          <a:blip r:embed="rId2"/>
          <a:stretch>
            <a:fillRect/>
          </a:stretch>
        </p:blipFill>
        <p:spPr>
          <a:xfrm>
            <a:off x="838200" y="1825625"/>
            <a:ext cx="8139172" cy="4271994"/>
          </a:xfrm>
          <a:prstGeom prst="rect">
            <a:avLst/>
          </a:prstGeom>
        </p:spPr>
      </p:pic>
      <p:sp>
        <p:nvSpPr>
          <p:cNvPr id="5" name="TextBox 4"/>
          <p:cNvSpPr txBox="1"/>
          <p:nvPr/>
        </p:nvSpPr>
        <p:spPr>
          <a:xfrm>
            <a:off x="8977372" y="1825625"/>
            <a:ext cx="2376428" cy="3785652"/>
          </a:xfrm>
          <a:prstGeom prst="rect">
            <a:avLst/>
          </a:prstGeom>
          <a:noFill/>
        </p:spPr>
        <p:txBody>
          <a:bodyPr wrap="square" rtlCol="0">
            <a:spAutoFit/>
          </a:bodyPr>
          <a:lstStyle/>
          <a:p>
            <a:r>
              <a:rPr lang="en-US" sz="1200" dirty="0" smtClean="0"/>
              <a:t>Section for window options and boundary event handling.</a:t>
            </a:r>
          </a:p>
          <a:p>
            <a:endParaRPr lang="en-US" sz="1200" dirty="0"/>
          </a:p>
          <a:p>
            <a:endParaRPr lang="en-US" sz="1200" dirty="0" smtClean="0"/>
          </a:p>
          <a:p>
            <a:r>
              <a:rPr lang="en-US" sz="1200" dirty="0" smtClean="0"/>
              <a:t>If boundary events are respected, windows of equal length are created until the next boundary event. A new window starts directly on each boundary event, shortening the length of the previous window.</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Otherwise, windows of equal length are created until the end of the recording.</a:t>
            </a:r>
            <a:endParaRPr lang="en-US" sz="1200" dirty="0"/>
          </a:p>
        </p:txBody>
      </p:sp>
    </p:spTree>
    <p:extLst>
      <p:ext uri="{BB962C8B-B14F-4D97-AF65-F5344CB8AC3E}">
        <p14:creationId xmlns:p14="http://schemas.microsoft.com/office/powerpoint/2010/main" val="1966356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4</a:t>
            </a:r>
            <a:endParaRPr lang="en-US" dirty="0"/>
          </a:p>
        </p:txBody>
      </p:sp>
      <p:pic>
        <p:nvPicPr>
          <p:cNvPr id="7" name="Picture 6"/>
          <p:cNvPicPr>
            <a:picLocks noChangeAspect="1"/>
          </p:cNvPicPr>
          <p:nvPr/>
        </p:nvPicPr>
        <p:blipFill>
          <a:blip r:embed="rId2"/>
          <a:stretch>
            <a:fillRect/>
          </a:stretch>
        </p:blipFill>
        <p:spPr>
          <a:xfrm>
            <a:off x="842245" y="1561963"/>
            <a:ext cx="6506483" cy="1390844"/>
          </a:xfrm>
          <a:prstGeom prst="rect">
            <a:avLst/>
          </a:prstGeom>
        </p:spPr>
      </p:pic>
      <p:pic>
        <p:nvPicPr>
          <p:cNvPr id="8" name="Picture 7"/>
          <p:cNvPicPr>
            <a:picLocks noChangeAspect="1"/>
          </p:cNvPicPr>
          <p:nvPr/>
        </p:nvPicPr>
        <p:blipFill rotWithShape="1">
          <a:blip r:embed="rId3"/>
          <a:srcRect l="25" r="255"/>
          <a:stretch/>
        </p:blipFill>
        <p:spPr>
          <a:xfrm>
            <a:off x="838200" y="2952807"/>
            <a:ext cx="6510528" cy="3500926"/>
          </a:xfrm>
          <a:prstGeom prst="rect">
            <a:avLst/>
          </a:prstGeom>
        </p:spPr>
      </p:pic>
      <p:sp>
        <p:nvSpPr>
          <p:cNvPr id="9" name="TextBox 8"/>
          <p:cNvSpPr txBox="1"/>
          <p:nvPr/>
        </p:nvSpPr>
        <p:spPr>
          <a:xfrm>
            <a:off x="7348728" y="1561963"/>
            <a:ext cx="2709541" cy="4893647"/>
          </a:xfrm>
          <a:prstGeom prst="rect">
            <a:avLst/>
          </a:prstGeom>
          <a:noFill/>
        </p:spPr>
        <p:txBody>
          <a:bodyPr wrap="square" rtlCol="0">
            <a:spAutoFit/>
          </a:bodyPr>
          <a:lstStyle/>
          <a:p>
            <a:r>
              <a:rPr lang="en-US" sz="1200" dirty="0" smtClean="0"/>
              <a:t>Create figure to be used later on for plotting purposes.</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1200" dirty="0" smtClean="0"/>
              <a:t>If an external calibration dataset is selected, it needs to be checked for compatibility, which is done in this section of the code.</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1200" dirty="0" smtClean="0"/>
              <a:t>If the dataset passes all checks, a confirmation message is displayed.</a:t>
            </a:r>
            <a:endParaRPr lang="en-US" sz="1200" dirty="0"/>
          </a:p>
        </p:txBody>
      </p:sp>
    </p:spTree>
    <p:extLst>
      <p:ext uri="{BB962C8B-B14F-4D97-AF65-F5344CB8AC3E}">
        <p14:creationId xmlns:p14="http://schemas.microsoft.com/office/powerpoint/2010/main" val="1810489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5</a:t>
            </a:r>
            <a:endParaRPr lang="en-US" dirty="0"/>
          </a:p>
        </p:txBody>
      </p:sp>
      <p:pic>
        <p:nvPicPr>
          <p:cNvPr id="4" name="Picture 3"/>
          <p:cNvPicPr>
            <a:picLocks noChangeAspect="1"/>
          </p:cNvPicPr>
          <p:nvPr/>
        </p:nvPicPr>
        <p:blipFill rotWithShape="1">
          <a:blip r:embed="rId2"/>
          <a:srcRect r="80"/>
          <a:stretch/>
        </p:blipFill>
        <p:spPr>
          <a:xfrm>
            <a:off x="438245" y="1500256"/>
            <a:ext cx="8595360" cy="1576608"/>
          </a:xfrm>
          <a:prstGeom prst="rect">
            <a:avLst/>
          </a:prstGeom>
        </p:spPr>
      </p:pic>
      <p:pic>
        <p:nvPicPr>
          <p:cNvPr id="5" name="Picture 4"/>
          <p:cNvPicPr>
            <a:picLocks noChangeAspect="1"/>
          </p:cNvPicPr>
          <p:nvPr/>
        </p:nvPicPr>
        <p:blipFill>
          <a:blip r:embed="rId3"/>
          <a:stretch>
            <a:fillRect/>
          </a:stretch>
        </p:blipFill>
        <p:spPr>
          <a:xfrm>
            <a:off x="436092" y="3076864"/>
            <a:ext cx="8597513" cy="3324689"/>
          </a:xfrm>
          <a:prstGeom prst="rect">
            <a:avLst/>
          </a:prstGeom>
        </p:spPr>
      </p:pic>
      <p:sp>
        <p:nvSpPr>
          <p:cNvPr id="6" name="TextBox 5"/>
          <p:cNvSpPr txBox="1"/>
          <p:nvPr/>
        </p:nvSpPr>
        <p:spPr>
          <a:xfrm>
            <a:off x="9033605" y="1500256"/>
            <a:ext cx="2720150" cy="1569660"/>
          </a:xfrm>
          <a:prstGeom prst="rect">
            <a:avLst/>
          </a:prstGeom>
          <a:noFill/>
        </p:spPr>
        <p:txBody>
          <a:bodyPr wrap="square" rtlCol="0">
            <a:spAutoFit/>
          </a:bodyPr>
          <a:lstStyle/>
          <a:p>
            <a:r>
              <a:rPr lang="en-US" sz="1200" dirty="0" smtClean="0"/>
              <a:t>After the external calibration dataset passes all checks, it is used in pre-computing CCA.</a:t>
            </a:r>
          </a:p>
          <a:p>
            <a:endParaRPr lang="en-US" sz="1200" dirty="0"/>
          </a:p>
          <a:p>
            <a:r>
              <a:rPr lang="en-US" sz="1200" dirty="0" smtClean="0"/>
              <a:t>If the user opts to use the current dataset to pre-calculate CCA, it is handled in this section of the code as well.</a:t>
            </a:r>
          </a:p>
        </p:txBody>
      </p:sp>
    </p:spTree>
    <p:extLst>
      <p:ext uri="{BB962C8B-B14F-4D97-AF65-F5344CB8AC3E}">
        <p14:creationId xmlns:p14="http://schemas.microsoft.com/office/powerpoint/2010/main" val="3216397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6</a:t>
            </a:r>
            <a:endParaRPr lang="en-US" dirty="0"/>
          </a:p>
        </p:txBody>
      </p:sp>
      <p:pic>
        <p:nvPicPr>
          <p:cNvPr id="4" name="Picture 3"/>
          <p:cNvPicPr>
            <a:picLocks noChangeAspect="1"/>
          </p:cNvPicPr>
          <p:nvPr/>
        </p:nvPicPr>
        <p:blipFill>
          <a:blip r:embed="rId2"/>
          <a:stretch>
            <a:fillRect/>
          </a:stretch>
        </p:blipFill>
        <p:spPr>
          <a:xfrm>
            <a:off x="0" y="1448237"/>
            <a:ext cx="9602540" cy="5106113"/>
          </a:xfrm>
          <a:prstGeom prst="rect">
            <a:avLst/>
          </a:prstGeom>
        </p:spPr>
      </p:pic>
      <p:sp>
        <p:nvSpPr>
          <p:cNvPr id="5" name="TextBox 4"/>
          <p:cNvSpPr txBox="1"/>
          <p:nvPr/>
        </p:nvSpPr>
        <p:spPr>
          <a:xfrm>
            <a:off x="9602540" y="1448237"/>
            <a:ext cx="2589460" cy="3046988"/>
          </a:xfrm>
          <a:prstGeom prst="rect">
            <a:avLst/>
          </a:prstGeom>
          <a:noFill/>
        </p:spPr>
        <p:txBody>
          <a:bodyPr wrap="square" rtlCol="0">
            <a:spAutoFit/>
          </a:bodyPr>
          <a:lstStyle/>
          <a:p>
            <a:r>
              <a:rPr lang="en-US" sz="1200" dirty="0" smtClean="0"/>
              <a:t>This section shows the start of the cleaning process.</a:t>
            </a:r>
          </a:p>
          <a:p>
            <a:endParaRPr lang="en-US" sz="1200" dirty="0"/>
          </a:p>
          <a:p>
            <a:endParaRPr lang="en-US" sz="1200" dirty="0" smtClean="0"/>
          </a:p>
          <a:p>
            <a:r>
              <a:rPr lang="en-US" sz="1200" dirty="0" smtClean="0"/>
              <a:t>The for loop iterates through the cleaning windows defined earlier.</a:t>
            </a:r>
          </a:p>
          <a:p>
            <a:endParaRPr lang="en-US" sz="1200" dirty="0"/>
          </a:p>
          <a:p>
            <a:r>
              <a:rPr lang="en-US" sz="1200" dirty="0"/>
              <a:t>L</a:t>
            </a:r>
            <a:r>
              <a:rPr lang="en-US" sz="1200" dirty="0" smtClean="0"/>
              <a:t>arger windows, called stats windows, define a neighborhood of data for the cleaning to take place. These need to be calculated dynamically depending on whether boundary events are respected and whether the cleaning window is near the beginning or end of the recording.</a:t>
            </a:r>
            <a:endParaRPr lang="en-US" sz="1200" dirty="0"/>
          </a:p>
          <a:p>
            <a:endParaRPr lang="en-US" sz="1200" dirty="0"/>
          </a:p>
        </p:txBody>
      </p:sp>
    </p:spTree>
    <p:extLst>
      <p:ext uri="{BB962C8B-B14F-4D97-AF65-F5344CB8AC3E}">
        <p14:creationId xmlns:p14="http://schemas.microsoft.com/office/powerpoint/2010/main" val="40217430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7</a:t>
            </a:r>
            <a:endParaRPr lang="en-US" dirty="0"/>
          </a:p>
        </p:txBody>
      </p:sp>
      <p:pic>
        <p:nvPicPr>
          <p:cNvPr id="5" name="Picture 4"/>
          <p:cNvPicPr>
            <a:picLocks noChangeAspect="1"/>
          </p:cNvPicPr>
          <p:nvPr/>
        </p:nvPicPr>
        <p:blipFill>
          <a:blip r:embed="rId2"/>
          <a:stretch>
            <a:fillRect/>
          </a:stretch>
        </p:blipFill>
        <p:spPr>
          <a:xfrm>
            <a:off x="0" y="1283908"/>
            <a:ext cx="10212225" cy="5434771"/>
          </a:xfrm>
          <a:prstGeom prst="rect">
            <a:avLst/>
          </a:prstGeom>
        </p:spPr>
      </p:pic>
      <p:sp>
        <p:nvSpPr>
          <p:cNvPr id="4" name="TextBox 3"/>
          <p:cNvSpPr txBox="1"/>
          <p:nvPr/>
        </p:nvSpPr>
        <p:spPr>
          <a:xfrm>
            <a:off x="10212225" y="1283908"/>
            <a:ext cx="1979775" cy="2862322"/>
          </a:xfrm>
          <a:prstGeom prst="rect">
            <a:avLst/>
          </a:prstGeom>
          <a:noFill/>
        </p:spPr>
        <p:txBody>
          <a:bodyPr wrap="square" rtlCol="0">
            <a:spAutoFit/>
          </a:bodyPr>
          <a:lstStyle/>
          <a:p>
            <a:r>
              <a:rPr lang="en-US" sz="1200" dirty="0" smtClean="0"/>
              <a:t>For real-time simulation, stats windows are defined such that the neighborhood only includes previous data. If not enough data exist, the window is skipped.</a:t>
            </a:r>
          </a:p>
          <a:p>
            <a:endParaRPr lang="en-US" sz="1200" dirty="0"/>
          </a:p>
          <a:p>
            <a:endParaRPr lang="en-US" sz="1200" dirty="0" smtClean="0"/>
          </a:p>
          <a:p>
            <a:endParaRPr lang="en-US" sz="1200" dirty="0"/>
          </a:p>
          <a:p>
            <a:r>
              <a:rPr lang="en-US" sz="1200" dirty="0" smtClean="0"/>
              <a:t>Here the stats window is dynamically defined based on the surrounding boundaries.</a:t>
            </a:r>
          </a:p>
          <a:p>
            <a:endParaRPr lang="en-US" sz="1200" dirty="0"/>
          </a:p>
          <a:p>
            <a:endParaRPr lang="en-US" sz="1200" dirty="0" smtClean="0"/>
          </a:p>
        </p:txBody>
      </p:sp>
    </p:spTree>
    <p:extLst>
      <p:ext uri="{BB962C8B-B14F-4D97-AF65-F5344CB8AC3E}">
        <p14:creationId xmlns:p14="http://schemas.microsoft.com/office/powerpoint/2010/main" val="3391035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8</a:t>
            </a:r>
            <a:endParaRPr lang="en-US" dirty="0"/>
          </a:p>
        </p:txBody>
      </p:sp>
      <p:pic>
        <p:nvPicPr>
          <p:cNvPr id="4" name="Picture 3"/>
          <p:cNvPicPr>
            <a:picLocks noChangeAspect="1"/>
          </p:cNvPicPr>
          <p:nvPr/>
        </p:nvPicPr>
        <p:blipFill>
          <a:blip r:embed="rId2"/>
          <a:stretch>
            <a:fillRect/>
          </a:stretch>
        </p:blipFill>
        <p:spPr>
          <a:xfrm>
            <a:off x="0" y="1443474"/>
            <a:ext cx="9974067" cy="5115639"/>
          </a:xfrm>
          <a:prstGeom prst="rect">
            <a:avLst/>
          </a:prstGeom>
        </p:spPr>
      </p:pic>
      <p:sp>
        <p:nvSpPr>
          <p:cNvPr id="5" name="TextBox 4"/>
          <p:cNvSpPr txBox="1"/>
          <p:nvPr/>
        </p:nvSpPr>
        <p:spPr>
          <a:xfrm>
            <a:off x="9974067" y="1443474"/>
            <a:ext cx="2217933" cy="5078313"/>
          </a:xfrm>
          <a:prstGeom prst="rect">
            <a:avLst/>
          </a:prstGeom>
          <a:noFill/>
        </p:spPr>
        <p:txBody>
          <a:bodyPr wrap="square" rtlCol="0">
            <a:spAutoFit/>
          </a:bodyPr>
          <a:lstStyle/>
          <a:p>
            <a:r>
              <a:rPr lang="en-US" sz="1200" dirty="0" smtClean="0"/>
              <a:t>For each stats window, the noise sources are calculated using CCA.</a:t>
            </a:r>
          </a:p>
          <a:p>
            <a:endParaRPr lang="en-US" sz="1200" dirty="0"/>
          </a:p>
          <a:p>
            <a:r>
              <a:rPr lang="en-US" sz="1200" dirty="0" smtClean="0"/>
              <a:t>If any </a:t>
            </a:r>
            <a:r>
              <a:rPr lang="en-US" sz="1200" dirty="0" err="1" smtClean="0"/>
              <a:t>NaNs</a:t>
            </a:r>
            <a:r>
              <a:rPr lang="en-US" sz="1200" dirty="0" smtClean="0"/>
              <a:t> exist in the data window, the window is skipped;</a:t>
            </a:r>
          </a:p>
          <a:p>
            <a:endParaRPr lang="en-US" sz="1200" dirty="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Depending on the specified R</a:t>
            </a:r>
            <a:r>
              <a:rPr lang="en-US" sz="1200" baseline="30000" dirty="0" smtClean="0"/>
              <a:t>2</a:t>
            </a:r>
            <a:r>
              <a:rPr lang="en-US" sz="1200" dirty="0" smtClean="0"/>
              <a:t> threshold, a number of noise components are removed.</a:t>
            </a:r>
            <a:endParaRPr lang="en-US" sz="1200" dirty="0"/>
          </a:p>
        </p:txBody>
      </p:sp>
    </p:spTree>
    <p:extLst>
      <p:ext uri="{BB962C8B-B14F-4D97-AF65-F5344CB8AC3E}">
        <p14:creationId xmlns:p14="http://schemas.microsoft.com/office/powerpoint/2010/main" val="1759298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eegplugin</a:t>
            </a:r>
            <a:r>
              <a:rPr lang="en-US" dirty="0" smtClean="0"/>
              <a:t> function – what does it do?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File name: </a:t>
            </a:r>
            <a:r>
              <a:rPr lang="en-US" sz="2400" b="1" dirty="0" err="1" smtClean="0"/>
              <a:t>eegplugin_iCanClean.m</a:t>
            </a:r>
            <a:endParaRPr lang="en-US" sz="2400" b="1" dirty="0" smtClean="0"/>
          </a:p>
          <a:p>
            <a:r>
              <a:rPr lang="en-US" sz="2400" dirty="0" smtClean="0"/>
              <a:t>Allows the plugin directory to be recognized as an EEGLAB extension.</a:t>
            </a:r>
          </a:p>
          <a:p>
            <a:pPr lvl="1"/>
            <a:r>
              <a:rPr lang="en-US" sz="2000" dirty="0" smtClean="0"/>
              <a:t>(This is handled automatically by EEGLAB as long as the function follows the naming scheme </a:t>
            </a:r>
            <a:r>
              <a:rPr lang="en-US" sz="2000" dirty="0" err="1" smtClean="0"/>
              <a:t>eegplugin_pluginName.m</a:t>
            </a:r>
            <a:r>
              <a:rPr lang="en-US" sz="2000" dirty="0" smtClean="0"/>
              <a:t>)</a:t>
            </a:r>
          </a:p>
          <a:p>
            <a:r>
              <a:rPr lang="en-US" sz="2400" dirty="0" smtClean="0"/>
              <a:t>Creates a submenu for the plugin in the main EEGLAB window</a:t>
            </a:r>
          </a:p>
          <a:p>
            <a:r>
              <a:rPr lang="en-US" sz="2400" dirty="0" smtClean="0"/>
              <a:t>Creates a callback to the pop function w/o specifying options, causing the GUI to appear</a:t>
            </a:r>
          </a:p>
          <a:p>
            <a:r>
              <a:rPr lang="en-US" sz="2400" dirty="0" smtClean="0"/>
              <a:t>Specifies how the plugin interacts with the EEGLAB history mechanism</a:t>
            </a:r>
          </a:p>
          <a:p>
            <a:endParaRPr lang="en-US" sz="2400" dirty="0"/>
          </a:p>
        </p:txBody>
      </p:sp>
    </p:spTree>
    <p:extLst>
      <p:ext uri="{BB962C8B-B14F-4D97-AF65-F5344CB8AC3E}">
        <p14:creationId xmlns:p14="http://schemas.microsoft.com/office/powerpoint/2010/main" val="4013594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9</a:t>
            </a:r>
            <a:endParaRPr lang="en-US" dirty="0"/>
          </a:p>
        </p:txBody>
      </p:sp>
      <p:pic>
        <p:nvPicPr>
          <p:cNvPr id="4" name="Picture 3"/>
          <p:cNvPicPr>
            <a:picLocks noChangeAspect="1"/>
          </p:cNvPicPr>
          <p:nvPr/>
        </p:nvPicPr>
        <p:blipFill rotWithShape="1">
          <a:blip r:embed="rId2"/>
          <a:srcRect r="83"/>
          <a:stretch/>
        </p:blipFill>
        <p:spPr>
          <a:xfrm>
            <a:off x="838200" y="1348791"/>
            <a:ext cx="6858000" cy="1567081"/>
          </a:xfrm>
          <a:prstGeom prst="rect">
            <a:avLst/>
          </a:prstGeom>
        </p:spPr>
      </p:pic>
      <p:pic>
        <p:nvPicPr>
          <p:cNvPr id="5" name="Picture 4"/>
          <p:cNvPicPr>
            <a:picLocks noChangeAspect="1"/>
          </p:cNvPicPr>
          <p:nvPr/>
        </p:nvPicPr>
        <p:blipFill>
          <a:blip r:embed="rId3"/>
          <a:stretch>
            <a:fillRect/>
          </a:stretch>
        </p:blipFill>
        <p:spPr>
          <a:xfrm>
            <a:off x="838200" y="2915872"/>
            <a:ext cx="6854194" cy="3867690"/>
          </a:xfrm>
          <a:prstGeom prst="rect">
            <a:avLst/>
          </a:prstGeom>
        </p:spPr>
      </p:pic>
      <p:sp>
        <p:nvSpPr>
          <p:cNvPr id="6" name="TextBox 5"/>
          <p:cNvSpPr txBox="1"/>
          <p:nvPr/>
        </p:nvSpPr>
        <p:spPr>
          <a:xfrm>
            <a:off x="7692394" y="1348791"/>
            <a:ext cx="3661406" cy="2677656"/>
          </a:xfrm>
          <a:prstGeom prst="rect">
            <a:avLst/>
          </a:prstGeom>
          <a:noFill/>
        </p:spPr>
        <p:txBody>
          <a:bodyPr wrap="square" rtlCol="0">
            <a:spAutoFit/>
          </a:bodyPr>
          <a:lstStyle/>
          <a:p>
            <a:r>
              <a:rPr lang="en-US" sz="1200" dirty="0" smtClean="0"/>
              <a:t>Plotting option for visualizing the cleaning process.</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This section corresponds to the Remove Bad Components section of the GUI. Depending on what the user specifies, different mixtures of noise sources are used to clean the data channels.</a:t>
            </a:r>
            <a:endParaRPr lang="en-US" sz="1200" dirty="0"/>
          </a:p>
        </p:txBody>
      </p:sp>
    </p:spTree>
    <p:extLst>
      <p:ext uri="{BB962C8B-B14F-4D97-AF65-F5344CB8AC3E}">
        <p14:creationId xmlns:p14="http://schemas.microsoft.com/office/powerpoint/2010/main" val="1070583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10</a:t>
            </a:r>
            <a:endParaRPr lang="en-US" dirty="0"/>
          </a:p>
        </p:txBody>
      </p:sp>
      <p:pic>
        <p:nvPicPr>
          <p:cNvPr id="4" name="Picture 3"/>
          <p:cNvPicPr>
            <a:picLocks noChangeAspect="1"/>
          </p:cNvPicPr>
          <p:nvPr/>
        </p:nvPicPr>
        <p:blipFill>
          <a:blip r:embed="rId2"/>
          <a:stretch>
            <a:fillRect/>
          </a:stretch>
        </p:blipFill>
        <p:spPr>
          <a:xfrm>
            <a:off x="0" y="1445856"/>
            <a:ext cx="9793067" cy="5110876"/>
          </a:xfrm>
          <a:prstGeom prst="rect">
            <a:avLst/>
          </a:prstGeom>
        </p:spPr>
      </p:pic>
      <p:sp>
        <p:nvSpPr>
          <p:cNvPr id="5" name="TextBox 4"/>
          <p:cNvSpPr txBox="1"/>
          <p:nvPr/>
        </p:nvSpPr>
        <p:spPr>
          <a:xfrm>
            <a:off x="9793067" y="1445856"/>
            <a:ext cx="2398933" cy="4339650"/>
          </a:xfrm>
          <a:prstGeom prst="rect">
            <a:avLst/>
          </a:prstGeom>
          <a:noFill/>
        </p:spPr>
        <p:txBody>
          <a:bodyPr wrap="square" rtlCol="0">
            <a:spAutoFit/>
          </a:bodyPr>
          <a:lstStyle/>
          <a:p>
            <a:r>
              <a:rPr lang="en-US" sz="1200" dirty="0" smtClean="0"/>
              <a:t>Section for cleaning the channels.</a:t>
            </a:r>
          </a:p>
          <a:p>
            <a:endParaRPr lang="en-US" sz="1200" dirty="0"/>
          </a:p>
          <a:p>
            <a:r>
              <a:rPr lang="en-US" sz="1200" dirty="0" smtClean="0"/>
              <a:t>The main function here is </a:t>
            </a:r>
            <a:r>
              <a:rPr lang="en-US" sz="1200" dirty="0" err="1" smtClean="0">
                <a:latin typeface="Courier New" panose="02070309020205020404" pitchFamily="49" charset="0"/>
                <a:cs typeface="Courier New" panose="02070309020205020404" pitchFamily="49" charset="0"/>
              </a:rPr>
              <a:t>iCanClean_cleanChansWithNoiseSources</a:t>
            </a:r>
            <a:r>
              <a:rPr lang="en-US" sz="1200" dirty="0" smtClean="0"/>
              <a:t> which will clean each local window using a given set of reference noise sources.</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The noise channels are cleaned as well, if specified by the user in the GUI.</a:t>
            </a:r>
          </a:p>
        </p:txBody>
      </p:sp>
    </p:spTree>
    <p:extLst>
      <p:ext uri="{BB962C8B-B14F-4D97-AF65-F5344CB8AC3E}">
        <p14:creationId xmlns:p14="http://schemas.microsoft.com/office/powerpoint/2010/main" val="2781637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iCanClean.m</a:t>
            </a:r>
            <a:r>
              <a:rPr lang="en-US" dirty="0"/>
              <a:t> (2022-06-21), page </a:t>
            </a:r>
            <a:r>
              <a:rPr lang="en-US" dirty="0" smtClean="0"/>
              <a:t>11</a:t>
            </a:r>
            <a:endParaRPr lang="en-US" dirty="0"/>
          </a:p>
        </p:txBody>
      </p:sp>
      <p:pic>
        <p:nvPicPr>
          <p:cNvPr id="4" name="Picture 3"/>
          <p:cNvPicPr>
            <a:picLocks noChangeAspect="1"/>
          </p:cNvPicPr>
          <p:nvPr/>
        </p:nvPicPr>
        <p:blipFill>
          <a:blip r:embed="rId2"/>
          <a:stretch>
            <a:fillRect/>
          </a:stretch>
        </p:blipFill>
        <p:spPr>
          <a:xfrm>
            <a:off x="11057" y="1514958"/>
            <a:ext cx="12169886" cy="4563112"/>
          </a:xfrm>
          <a:prstGeom prst="rect">
            <a:avLst/>
          </a:prstGeom>
        </p:spPr>
      </p:pic>
      <p:sp>
        <p:nvSpPr>
          <p:cNvPr id="5" name="TextBox 4"/>
          <p:cNvSpPr txBox="1"/>
          <p:nvPr/>
        </p:nvSpPr>
        <p:spPr>
          <a:xfrm>
            <a:off x="11057" y="6078070"/>
            <a:ext cx="10515600" cy="276999"/>
          </a:xfrm>
          <a:prstGeom prst="rect">
            <a:avLst/>
          </a:prstGeom>
          <a:noFill/>
        </p:spPr>
        <p:txBody>
          <a:bodyPr wrap="square" rtlCol="0">
            <a:spAutoFit/>
          </a:bodyPr>
          <a:lstStyle/>
          <a:p>
            <a:r>
              <a:rPr lang="en-US" sz="1200" dirty="0" smtClean="0"/>
              <a:t>End of the script – print progress messages in the command line, update EEG structure, and visualize final results. </a:t>
            </a:r>
            <a:endParaRPr lang="en-US" sz="1200" dirty="0"/>
          </a:p>
        </p:txBody>
      </p:sp>
    </p:spTree>
    <p:extLst>
      <p:ext uri="{BB962C8B-B14F-4D97-AF65-F5344CB8AC3E}">
        <p14:creationId xmlns:p14="http://schemas.microsoft.com/office/powerpoint/2010/main" val="745508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For more general information about writing EEGLAB functions, please visit the EEGLAB website:</a:t>
            </a:r>
            <a:endParaRPr lang="en-US" sz="2400" dirty="0"/>
          </a:p>
          <a:p>
            <a:pPr marL="0" indent="0">
              <a:buNone/>
            </a:pPr>
            <a:r>
              <a:rPr lang="en-US" sz="2400" dirty="0">
                <a:hlinkClick r:id="rId2"/>
              </a:rPr>
              <a:t>https://</a:t>
            </a:r>
            <a:r>
              <a:rPr lang="en-US" sz="2400" dirty="0" smtClean="0">
                <a:hlinkClick r:id="rId2"/>
              </a:rPr>
              <a:t>eeglab.org/tutorials/contribute/design_plugin.html</a:t>
            </a:r>
            <a:endParaRPr lang="en-US" sz="2400" dirty="0" smtClean="0"/>
          </a:p>
          <a:p>
            <a:pPr marL="0" indent="0">
              <a:buNone/>
            </a:pPr>
            <a:endParaRPr lang="en-US" sz="2400" dirty="0"/>
          </a:p>
        </p:txBody>
      </p:sp>
    </p:spTree>
    <p:extLst>
      <p:ext uri="{BB962C8B-B14F-4D97-AF65-F5344CB8AC3E}">
        <p14:creationId xmlns:p14="http://schemas.microsoft.com/office/powerpoint/2010/main" val="1103091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a:t>e</a:t>
            </a:r>
            <a:r>
              <a:rPr lang="en-US" dirty="0" err="1" smtClean="0"/>
              <a:t>egplugin</a:t>
            </a:r>
            <a:r>
              <a:rPr lang="en-US" dirty="0" smtClean="0"/>
              <a:t> function – when to edit?</a:t>
            </a:r>
            <a:endParaRPr lang="en-US" dirty="0"/>
          </a:p>
        </p:txBody>
      </p:sp>
      <p:sp>
        <p:nvSpPr>
          <p:cNvPr id="3" name="Content Placeholder 2"/>
          <p:cNvSpPr>
            <a:spLocks noGrp="1"/>
          </p:cNvSpPr>
          <p:nvPr>
            <p:ph idx="1"/>
          </p:nvPr>
        </p:nvSpPr>
        <p:spPr/>
        <p:txBody>
          <a:bodyPr>
            <a:normAutofit/>
          </a:bodyPr>
          <a:lstStyle/>
          <a:p>
            <a:r>
              <a:rPr lang="en-US" sz="2400" dirty="0" smtClean="0"/>
              <a:t>If the plugin isn’t listed during the EEGLAB initialization sequence…</a:t>
            </a:r>
          </a:p>
          <a:p>
            <a:pPr lvl="1"/>
            <a:r>
              <a:rPr lang="en-US" sz="2000" dirty="0" smtClean="0"/>
              <a:t>This happens when the </a:t>
            </a:r>
            <a:r>
              <a:rPr lang="en-US" sz="2000" dirty="0" err="1" smtClean="0"/>
              <a:t>eegplugin</a:t>
            </a:r>
            <a:r>
              <a:rPr lang="en-US" sz="2000" dirty="0" smtClean="0"/>
              <a:t> function isn’t properly named, or the instance of EEGLAB is called from a different directory.</a:t>
            </a:r>
          </a:p>
          <a:p>
            <a:r>
              <a:rPr lang="en-US" sz="2400" dirty="0" smtClean="0"/>
              <a:t>If you want to move, add, or delete submenus for the plugin within the main EEGLAB window.</a:t>
            </a:r>
          </a:p>
          <a:p>
            <a:r>
              <a:rPr lang="en-US" sz="2400" dirty="0" smtClean="0"/>
              <a:t>If you want to change the post-execution and/or history-related behaviors of the plugin.</a:t>
            </a:r>
          </a:p>
          <a:p>
            <a:r>
              <a:rPr lang="en-US" sz="2400" dirty="0" smtClean="0"/>
              <a:t>If you want to change what happens when the plugin submenu is clicked.</a:t>
            </a:r>
            <a:endParaRPr lang="en-US" sz="2400" dirty="0"/>
          </a:p>
        </p:txBody>
      </p:sp>
    </p:spTree>
    <p:extLst>
      <p:ext uri="{BB962C8B-B14F-4D97-AF65-F5344CB8AC3E}">
        <p14:creationId xmlns:p14="http://schemas.microsoft.com/office/powerpoint/2010/main" val="523180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eegplugin_iCanClean.m</a:t>
            </a:r>
            <a:r>
              <a:rPr lang="en-US" dirty="0" smtClean="0"/>
              <a:t> (2022-06-02)</a:t>
            </a:r>
            <a:endParaRPr lang="en-US" dirty="0"/>
          </a:p>
        </p:txBody>
      </p:sp>
      <p:pic>
        <p:nvPicPr>
          <p:cNvPr id="4" name="Picture 3"/>
          <p:cNvPicPr>
            <a:picLocks noChangeAspect="1"/>
          </p:cNvPicPr>
          <p:nvPr/>
        </p:nvPicPr>
        <p:blipFill>
          <a:blip r:embed="rId2"/>
          <a:stretch>
            <a:fillRect/>
          </a:stretch>
        </p:blipFill>
        <p:spPr>
          <a:xfrm>
            <a:off x="838200" y="1690688"/>
            <a:ext cx="8789894" cy="4755706"/>
          </a:xfrm>
          <a:prstGeom prst="rect">
            <a:avLst/>
          </a:prstGeom>
        </p:spPr>
      </p:pic>
      <p:cxnSp>
        <p:nvCxnSpPr>
          <p:cNvPr id="8" name="Straight Arrow Connector 7"/>
          <p:cNvCxnSpPr>
            <a:stCxn id="22" idx="1"/>
          </p:cNvCxnSpPr>
          <p:nvPr/>
        </p:nvCxnSpPr>
        <p:spPr>
          <a:xfrm flipH="1">
            <a:off x="6597502" y="2219826"/>
            <a:ext cx="1291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6" idx="1"/>
          </p:cNvCxnSpPr>
          <p:nvPr/>
        </p:nvCxnSpPr>
        <p:spPr>
          <a:xfrm flipH="1">
            <a:off x="8623005" y="2600753"/>
            <a:ext cx="1525772" cy="237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4" idx="1"/>
          </p:cNvCxnSpPr>
          <p:nvPr/>
        </p:nvCxnSpPr>
        <p:spPr>
          <a:xfrm flipH="1">
            <a:off x="4859079" y="4964654"/>
            <a:ext cx="3439789" cy="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7" idx="1"/>
          </p:cNvCxnSpPr>
          <p:nvPr/>
        </p:nvCxnSpPr>
        <p:spPr>
          <a:xfrm flipH="1">
            <a:off x="4906926" y="5783482"/>
            <a:ext cx="2860158" cy="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89358" y="1988993"/>
            <a:ext cx="2094613" cy="461665"/>
          </a:xfrm>
          <a:prstGeom prst="rect">
            <a:avLst/>
          </a:prstGeom>
          <a:noFill/>
        </p:spPr>
        <p:txBody>
          <a:bodyPr wrap="square" rtlCol="0">
            <a:spAutoFit/>
          </a:bodyPr>
          <a:lstStyle/>
          <a:p>
            <a:r>
              <a:rPr lang="en-US" sz="1200" dirty="0" smtClean="0"/>
              <a:t>Function name. Should always have these three inputs.</a:t>
            </a:r>
            <a:endParaRPr lang="en-US" sz="1200" dirty="0"/>
          </a:p>
        </p:txBody>
      </p:sp>
      <p:sp>
        <p:nvSpPr>
          <p:cNvPr id="26" name="TextBox 25"/>
          <p:cNvSpPr txBox="1"/>
          <p:nvPr/>
        </p:nvSpPr>
        <p:spPr>
          <a:xfrm>
            <a:off x="10148777" y="2185254"/>
            <a:ext cx="1929809" cy="830997"/>
          </a:xfrm>
          <a:prstGeom prst="rect">
            <a:avLst/>
          </a:prstGeom>
          <a:noFill/>
        </p:spPr>
        <p:txBody>
          <a:bodyPr wrap="square" rtlCol="0">
            <a:spAutoFit/>
          </a:bodyPr>
          <a:lstStyle/>
          <a:p>
            <a:r>
              <a:rPr lang="en-US" sz="1200" dirty="0" smtClean="0"/>
              <a:t>A callback is simply a string of MATLAB code. It is executed upon interaction with a GUI element.</a:t>
            </a:r>
            <a:endParaRPr lang="en-US" sz="1200" dirty="0"/>
          </a:p>
        </p:txBody>
      </p:sp>
      <p:cxnSp>
        <p:nvCxnSpPr>
          <p:cNvPr id="31" name="Straight Arrow Connector 30"/>
          <p:cNvCxnSpPr>
            <a:stCxn id="32" idx="1"/>
          </p:cNvCxnSpPr>
          <p:nvPr/>
        </p:nvCxnSpPr>
        <p:spPr>
          <a:xfrm flipH="1" flipV="1">
            <a:off x="8718698" y="3285460"/>
            <a:ext cx="1430079" cy="481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148777" y="3166346"/>
            <a:ext cx="1929809" cy="1200329"/>
          </a:xfrm>
          <a:prstGeom prst="rect">
            <a:avLst/>
          </a:prstGeom>
          <a:noFill/>
        </p:spPr>
        <p:txBody>
          <a:bodyPr wrap="square" rtlCol="0">
            <a:spAutoFit/>
          </a:bodyPr>
          <a:lstStyle/>
          <a:p>
            <a:r>
              <a:rPr lang="en-US" sz="1200" dirty="0" smtClean="0"/>
              <a:t>Since single quotes are used to specify MATLAB strings, two single quotes are needed to specify a single quote character within a string. </a:t>
            </a:r>
            <a:endParaRPr lang="en-US" sz="1200" dirty="0"/>
          </a:p>
        </p:txBody>
      </p:sp>
      <p:sp>
        <p:nvSpPr>
          <p:cNvPr id="44" name="TextBox 43"/>
          <p:cNvSpPr txBox="1"/>
          <p:nvPr/>
        </p:nvSpPr>
        <p:spPr>
          <a:xfrm>
            <a:off x="8298868" y="4549155"/>
            <a:ext cx="3816932" cy="830997"/>
          </a:xfrm>
          <a:prstGeom prst="rect">
            <a:avLst/>
          </a:prstGeom>
          <a:noFill/>
        </p:spPr>
        <p:txBody>
          <a:bodyPr wrap="square" rtlCol="0">
            <a:spAutoFit/>
          </a:bodyPr>
          <a:lstStyle/>
          <a:p>
            <a:r>
              <a:rPr lang="en-US" sz="1200" dirty="0" smtClean="0"/>
              <a:t>Tacks on additional commands to the front and back of the original callback. The </a:t>
            </a:r>
            <a:r>
              <a:rPr lang="en-US" sz="1200" dirty="0" err="1" smtClean="0">
                <a:latin typeface="Courier New" panose="02070309020205020404" pitchFamily="49" charset="0"/>
                <a:cs typeface="Courier New" panose="02070309020205020404" pitchFamily="49" charset="0"/>
              </a:rPr>
              <a:t>try_strings</a:t>
            </a:r>
            <a:r>
              <a:rPr lang="en-US" sz="1200" dirty="0" smtClean="0"/>
              <a:t> and </a:t>
            </a:r>
            <a:r>
              <a:rPr lang="en-US" sz="1200" dirty="0" err="1" smtClean="0">
                <a:latin typeface="Courier New" panose="02070309020205020404" pitchFamily="49" charset="0"/>
                <a:cs typeface="Courier New" panose="02070309020205020404" pitchFamily="49" charset="0"/>
              </a:rPr>
              <a:t>catch_strings</a:t>
            </a:r>
            <a:r>
              <a:rPr lang="en-US" sz="1200" dirty="0" smtClean="0"/>
              <a:t> </a:t>
            </a:r>
            <a:r>
              <a:rPr lang="en-US" sz="1200" dirty="0" err="1" smtClean="0"/>
              <a:t>structs</a:t>
            </a:r>
            <a:r>
              <a:rPr lang="en-US" sz="1200" dirty="0" smtClean="0"/>
              <a:t> contain options for different behaviors specified by EEGLAB.</a:t>
            </a:r>
            <a:endParaRPr lang="en-US" sz="1200" dirty="0"/>
          </a:p>
        </p:txBody>
      </p:sp>
      <p:sp>
        <p:nvSpPr>
          <p:cNvPr id="47" name="TextBox 46"/>
          <p:cNvSpPr txBox="1"/>
          <p:nvPr/>
        </p:nvSpPr>
        <p:spPr>
          <a:xfrm>
            <a:off x="7767084" y="5460316"/>
            <a:ext cx="4311502" cy="646331"/>
          </a:xfrm>
          <a:prstGeom prst="rect">
            <a:avLst/>
          </a:prstGeom>
          <a:noFill/>
        </p:spPr>
        <p:txBody>
          <a:bodyPr wrap="square" rtlCol="0">
            <a:spAutoFit/>
          </a:bodyPr>
          <a:lstStyle/>
          <a:p>
            <a:r>
              <a:rPr lang="en-US" sz="1200" dirty="0" smtClean="0"/>
              <a:t>Grabs the figure handle of the Tools menu in the EEGLAB window. Each subsequent </a:t>
            </a:r>
            <a:r>
              <a:rPr lang="en-US" sz="1200" dirty="0" err="1" smtClean="0">
                <a:latin typeface="Courier New" panose="02070309020205020404" pitchFamily="49" charset="0"/>
                <a:cs typeface="Courier New" panose="02070309020205020404" pitchFamily="49" charset="0"/>
              </a:rPr>
              <a:t>uimenu</a:t>
            </a:r>
            <a:r>
              <a:rPr lang="en-US" sz="1200" dirty="0" smtClean="0"/>
              <a:t> function creates a submenu under the specified figure handle.</a:t>
            </a:r>
            <a:endParaRPr lang="en-US" sz="1200" dirty="0"/>
          </a:p>
        </p:txBody>
      </p:sp>
    </p:spTree>
    <p:extLst>
      <p:ext uri="{BB962C8B-B14F-4D97-AF65-F5344CB8AC3E}">
        <p14:creationId xmlns:p14="http://schemas.microsoft.com/office/powerpoint/2010/main" val="4009687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EEGLAB window – submenu creation</a:t>
            </a:r>
            <a:endParaRPr lang="en-US" dirty="0"/>
          </a:p>
        </p:txBody>
      </p:sp>
      <p:pic>
        <p:nvPicPr>
          <p:cNvPr id="4" name="Picture 3"/>
          <p:cNvPicPr>
            <a:picLocks noChangeAspect="1"/>
          </p:cNvPicPr>
          <p:nvPr/>
        </p:nvPicPr>
        <p:blipFill>
          <a:blip r:embed="rId2"/>
          <a:stretch>
            <a:fillRect/>
          </a:stretch>
        </p:blipFill>
        <p:spPr>
          <a:xfrm>
            <a:off x="421206" y="1690688"/>
            <a:ext cx="5009153" cy="4852761"/>
          </a:xfrm>
          <a:prstGeom prst="rect">
            <a:avLst/>
          </a:prstGeom>
        </p:spPr>
      </p:pic>
      <p:pic>
        <p:nvPicPr>
          <p:cNvPr id="3" name="Picture 2"/>
          <p:cNvPicPr>
            <a:picLocks noChangeAspect="1"/>
          </p:cNvPicPr>
          <p:nvPr/>
        </p:nvPicPr>
        <p:blipFill>
          <a:blip r:embed="rId3"/>
          <a:stretch>
            <a:fillRect/>
          </a:stretch>
        </p:blipFill>
        <p:spPr>
          <a:xfrm>
            <a:off x="5858872" y="3501004"/>
            <a:ext cx="6333128" cy="916516"/>
          </a:xfrm>
          <a:prstGeom prst="rect">
            <a:avLst/>
          </a:prstGeom>
        </p:spPr>
      </p:pic>
      <p:cxnSp>
        <p:nvCxnSpPr>
          <p:cNvPr id="8" name="Straight Arrow Connector 7"/>
          <p:cNvCxnSpPr/>
          <p:nvPr/>
        </p:nvCxnSpPr>
        <p:spPr>
          <a:xfrm flipH="1" flipV="1">
            <a:off x="1238693" y="2071743"/>
            <a:ext cx="4739794" cy="16960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688954" y="3932233"/>
            <a:ext cx="4289533" cy="1914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965944" y="4117068"/>
            <a:ext cx="2012543" cy="1729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3479" y="4281544"/>
            <a:ext cx="1385008" cy="17297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7" idx="1"/>
          </p:cNvCxnSpPr>
          <p:nvPr/>
        </p:nvCxnSpPr>
        <p:spPr>
          <a:xfrm flipH="1">
            <a:off x="5255111" y="5998161"/>
            <a:ext cx="603761" cy="3345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858872" y="5859661"/>
            <a:ext cx="3930993" cy="276999"/>
          </a:xfrm>
          <a:prstGeom prst="rect">
            <a:avLst/>
          </a:prstGeom>
          <a:noFill/>
        </p:spPr>
        <p:txBody>
          <a:bodyPr wrap="square" rtlCol="0">
            <a:spAutoFit/>
          </a:bodyPr>
          <a:lstStyle/>
          <a:p>
            <a:r>
              <a:rPr lang="en-US" sz="1200" dirty="0" smtClean="0"/>
              <a:t>Clicking these submenus executes their respective callbacks.</a:t>
            </a:r>
            <a:endParaRPr lang="en-US" sz="1200" dirty="0"/>
          </a:p>
        </p:txBody>
      </p:sp>
      <p:cxnSp>
        <p:nvCxnSpPr>
          <p:cNvPr id="40" name="Straight Arrow Connector 39"/>
          <p:cNvCxnSpPr>
            <a:stCxn id="37" idx="3"/>
          </p:cNvCxnSpPr>
          <p:nvPr/>
        </p:nvCxnSpPr>
        <p:spPr>
          <a:xfrm flipV="1">
            <a:off x="9789865" y="4322476"/>
            <a:ext cx="1618620" cy="167568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1"/>
          </p:cNvCxnSpPr>
          <p:nvPr/>
        </p:nvCxnSpPr>
        <p:spPr>
          <a:xfrm flipH="1" flipV="1">
            <a:off x="5255111" y="5837083"/>
            <a:ext cx="603761" cy="16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7" idx="3"/>
          </p:cNvCxnSpPr>
          <p:nvPr/>
        </p:nvCxnSpPr>
        <p:spPr>
          <a:xfrm flipV="1">
            <a:off x="9789865" y="4173967"/>
            <a:ext cx="101791" cy="182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938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eegplugin</a:t>
            </a:r>
            <a:r>
              <a:rPr lang="en-US" dirty="0" smtClean="0"/>
              <a:t> function – useful functions</a:t>
            </a:r>
            <a:endParaRPr lang="en-US" dirty="0"/>
          </a:p>
        </p:txBody>
      </p:sp>
      <p:sp>
        <p:nvSpPr>
          <p:cNvPr id="3" name="Content Placeholder 2"/>
          <p:cNvSpPr>
            <a:spLocks noGrp="1"/>
          </p:cNvSpPr>
          <p:nvPr>
            <p:ph idx="1"/>
          </p:nvPr>
        </p:nvSpPr>
        <p:spPr>
          <a:xfrm>
            <a:off x="838200" y="1825625"/>
            <a:ext cx="10515600" cy="1427938"/>
          </a:xfrm>
        </p:spPr>
        <p:txBody>
          <a:bodyPr>
            <a:normAutofit/>
          </a:bodyPr>
          <a:lstStyle/>
          <a:p>
            <a:r>
              <a:rPr lang="en-US" sz="2400" b="1" dirty="0" err="1">
                <a:latin typeface="Courier New" panose="02070309020205020404" pitchFamily="49" charset="0"/>
                <a:cs typeface="Courier New" panose="02070309020205020404" pitchFamily="49" charset="0"/>
              </a:rPr>
              <a:t>findobj</a:t>
            </a:r>
            <a:r>
              <a:rPr lang="en-US" sz="2400" dirty="0"/>
              <a:t> – returns handle of specified </a:t>
            </a:r>
            <a:r>
              <a:rPr lang="en-US" sz="2400" dirty="0" smtClean="0"/>
              <a:t>figure.</a:t>
            </a:r>
            <a:endParaRPr lang="en-US" sz="2400" b="1" dirty="0"/>
          </a:p>
          <a:p>
            <a:r>
              <a:rPr lang="en-US" sz="2400" b="1" dirty="0" err="1" smtClean="0">
                <a:latin typeface="Courier New" panose="02070309020205020404" pitchFamily="49" charset="0"/>
                <a:cs typeface="Courier New" panose="02070309020205020404" pitchFamily="49" charset="0"/>
              </a:rPr>
              <a:t>uimenu</a:t>
            </a:r>
            <a:r>
              <a:rPr lang="en-US" sz="2400" dirty="0" smtClean="0"/>
              <a:t> – creates submenu, returns handle of newly created submenu.</a:t>
            </a:r>
          </a:p>
          <a:p>
            <a:pPr marL="0" indent="0">
              <a:buNone/>
            </a:pPr>
            <a:r>
              <a:rPr lang="en-US" sz="2400" dirty="0" smtClean="0"/>
              <a:t>Use &gt;&gt; help &lt;function name&gt; for more details. (e.g. </a:t>
            </a:r>
            <a:r>
              <a:rPr lang="en-US" sz="2400" dirty="0" smtClean="0">
                <a:latin typeface="Courier New" panose="02070309020205020404" pitchFamily="49" charset="0"/>
                <a:cs typeface="Courier New" panose="02070309020205020404" pitchFamily="49" charset="0"/>
              </a:rPr>
              <a:t>help </a:t>
            </a:r>
            <a:r>
              <a:rPr lang="en-US" sz="2400" dirty="0" err="1" smtClean="0">
                <a:latin typeface="Courier New" panose="02070309020205020404" pitchFamily="49" charset="0"/>
                <a:cs typeface="Courier New" panose="02070309020205020404" pitchFamily="49" charset="0"/>
              </a:rPr>
              <a:t>uimenu</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838200" y="4258340"/>
            <a:ext cx="6496050" cy="390525"/>
          </a:xfrm>
          <a:prstGeom prst="rect">
            <a:avLst/>
          </a:prstGeom>
        </p:spPr>
      </p:pic>
      <p:pic>
        <p:nvPicPr>
          <p:cNvPr id="5" name="Picture 4"/>
          <p:cNvPicPr>
            <a:picLocks noChangeAspect="1"/>
          </p:cNvPicPr>
          <p:nvPr/>
        </p:nvPicPr>
        <p:blipFill>
          <a:blip r:embed="rId3"/>
          <a:stretch>
            <a:fillRect/>
          </a:stretch>
        </p:blipFill>
        <p:spPr>
          <a:xfrm>
            <a:off x="838199" y="5653642"/>
            <a:ext cx="7496175" cy="419100"/>
          </a:xfrm>
          <a:prstGeom prst="rect">
            <a:avLst/>
          </a:prstGeom>
        </p:spPr>
      </p:pic>
      <p:cxnSp>
        <p:nvCxnSpPr>
          <p:cNvPr id="7" name="Straight Arrow Connector 6"/>
          <p:cNvCxnSpPr>
            <a:stCxn id="33" idx="2"/>
          </p:cNvCxnSpPr>
          <p:nvPr/>
        </p:nvCxnSpPr>
        <p:spPr>
          <a:xfrm>
            <a:off x="1931867" y="4034584"/>
            <a:ext cx="3259" cy="31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5" idx="2"/>
          </p:cNvCxnSpPr>
          <p:nvPr/>
        </p:nvCxnSpPr>
        <p:spPr>
          <a:xfrm>
            <a:off x="4317656" y="3613847"/>
            <a:ext cx="0" cy="700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4" idx="1"/>
            <a:endCxn id="15" idx="1"/>
          </p:cNvCxnSpPr>
          <p:nvPr/>
        </p:nvCxnSpPr>
        <p:spPr>
          <a:xfrm>
            <a:off x="5825953" y="3700210"/>
            <a:ext cx="0" cy="39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rot="16200000">
            <a:off x="5686705" y="3171384"/>
            <a:ext cx="278496" cy="2117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6364336" y="4209385"/>
            <a:ext cx="278496" cy="28885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a:stCxn id="30" idx="2"/>
            <a:endCxn id="19" idx="1"/>
          </p:cNvCxnSpPr>
          <p:nvPr/>
        </p:nvCxnSpPr>
        <p:spPr>
          <a:xfrm>
            <a:off x="6503584" y="5220128"/>
            <a:ext cx="1" cy="29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4" idx="2"/>
          </p:cNvCxnSpPr>
          <p:nvPr/>
        </p:nvCxnSpPr>
        <p:spPr>
          <a:xfrm>
            <a:off x="4166192" y="5274952"/>
            <a:ext cx="0" cy="51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8" idx="2"/>
          </p:cNvCxnSpPr>
          <p:nvPr/>
        </p:nvCxnSpPr>
        <p:spPr>
          <a:xfrm flipH="1">
            <a:off x="1722975" y="5376642"/>
            <a:ext cx="1" cy="35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25953" y="3469377"/>
            <a:ext cx="2874333" cy="461665"/>
          </a:xfrm>
          <a:prstGeom prst="rect">
            <a:avLst/>
          </a:prstGeom>
          <a:noFill/>
        </p:spPr>
        <p:txBody>
          <a:bodyPr wrap="square" rtlCol="0">
            <a:spAutoFit/>
          </a:bodyPr>
          <a:lstStyle/>
          <a:p>
            <a:r>
              <a:rPr lang="en-US" sz="1200" dirty="0" smtClean="0"/>
              <a:t>Within the specified figure, find the handle of the element with the tag “Tools”.</a:t>
            </a:r>
            <a:endParaRPr lang="en-US" sz="1200" dirty="0"/>
          </a:p>
        </p:txBody>
      </p:sp>
      <p:sp>
        <p:nvSpPr>
          <p:cNvPr id="30" name="TextBox 29"/>
          <p:cNvSpPr txBox="1"/>
          <p:nvPr/>
        </p:nvSpPr>
        <p:spPr>
          <a:xfrm>
            <a:off x="5128884" y="4943129"/>
            <a:ext cx="2749400" cy="276999"/>
          </a:xfrm>
          <a:prstGeom prst="rect">
            <a:avLst/>
          </a:prstGeom>
          <a:noFill/>
        </p:spPr>
        <p:txBody>
          <a:bodyPr wrap="square" rtlCol="0">
            <a:spAutoFit/>
          </a:bodyPr>
          <a:lstStyle/>
          <a:p>
            <a:r>
              <a:rPr lang="en-US" sz="1200" dirty="0" smtClean="0"/>
              <a:t>Gives the submenu the label “</a:t>
            </a:r>
            <a:r>
              <a:rPr lang="en-US" sz="1200" dirty="0" err="1" smtClean="0"/>
              <a:t>iCanClean</a:t>
            </a:r>
            <a:r>
              <a:rPr lang="en-US" sz="1200" dirty="0" smtClean="0"/>
              <a:t>.”</a:t>
            </a:r>
            <a:endParaRPr lang="en-US" sz="1200" dirty="0"/>
          </a:p>
        </p:txBody>
      </p:sp>
      <p:sp>
        <p:nvSpPr>
          <p:cNvPr id="33" name="TextBox 32"/>
          <p:cNvSpPr txBox="1"/>
          <p:nvPr/>
        </p:nvSpPr>
        <p:spPr>
          <a:xfrm>
            <a:off x="881902" y="3572919"/>
            <a:ext cx="2099929" cy="461665"/>
          </a:xfrm>
          <a:prstGeom prst="rect">
            <a:avLst/>
          </a:prstGeom>
          <a:noFill/>
        </p:spPr>
        <p:txBody>
          <a:bodyPr wrap="square" rtlCol="0">
            <a:spAutoFit/>
          </a:bodyPr>
          <a:lstStyle/>
          <a:p>
            <a:r>
              <a:rPr lang="en-US" sz="1200" dirty="0" smtClean="0"/>
              <a:t>The resulting handle to the “Tools” menu is returned here.</a:t>
            </a:r>
            <a:endParaRPr lang="en-US" sz="1200" dirty="0"/>
          </a:p>
        </p:txBody>
      </p:sp>
      <p:sp>
        <p:nvSpPr>
          <p:cNvPr id="35" name="TextBox 34"/>
          <p:cNvSpPr txBox="1"/>
          <p:nvPr/>
        </p:nvSpPr>
        <p:spPr>
          <a:xfrm>
            <a:off x="3154304" y="3336848"/>
            <a:ext cx="2326703" cy="276999"/>
          </a:xfrm>
          <a:prstGeom prst="rect">
            <a:avLst/>
          </a:prstGeom>
          <a:noFill/>
        </p:spPr>
        <p:txBody>
          <a:bodyPr wrap="square" rtlCol="0">
            <a:spAutoFit/>
          </a:bodyPr>
          <a:lstStyle/>
          <a:p>
            <a:r>
              <a:rPr lang="en-US" sz="1200" dirty="0" smtClean="0"/>
              <a:t>The EEGLAB window figure handle</a:t>
            </a:r>
            <a:endParaRPr lang="en-US" sz="1200" dirty="0"/>
          </a:p>
        </p:txBody>
      </p:sp>
      <p:sp>
        <p:nvSpPr>
          <p:cNvPr id="58" name="TextBox 57"/>
          <p:cNvSpPr txBox="1"/>
          <p:nvPr/>
        </p:nvSpPr>
        <p:spPr>
          <a:xfrm>
            <a:off x="596425" y="4914977"/>
            <a:ext cx="2253101" cy="461665"/>
          </a:xfrm>
          <a:prstGeom prst="rect">
            <a:avLst/>
          </a:prstGeom>
          <a:noFill/>
        </p:spPr>
        <p:txBody>
          <a:bodyPr wrap="square" rtlCol="0">
            <a:spAutoFit/>
          </a:bodyPr>
          <a:lstStyle/>
          <a:p>
            <a:r>
              <a:rPr lang="en-US" sz="1200" dirty="0" smtClean="0"/>
              <a:t>The handle to the newly created submenu is returned here.</a:t>
            </a:r>
            <a:endParaRPr lang="en-US" sz="1200" dirty="0"/>
          </a:p>
        </p:txBody>
      </p:sp>
      <p:sp>
        <p:nvSpPr>
          <p:cNvPr id="64" name="TextBox 63"/>
          <p:cNvSpPr txBox="1"/>
          <p:nvPr/>
        </p:nvSpPr>
        <p:spPr>
          <a:xfrm>
            <a:off x="3273057" y="4997953"/>
            <a:ext cx="1786270" cy="276999"/>
          </a:xfrm>
          <a:prstGeom prst="rect">
            <a:avLst/>
          </a:prstGeom>
          <a:noFill/>
        </p:spPr>
        <p:txBody>
          <a:bodyPr wrap="square" rtlCol="0">
            <a:spAutoFit/>
          </a:bodyPr>
          <a:lstStyle/>
          <a:p>
            <a:r>
              <a:rPr lang="en-US" sz="1200" dirty="0" smtClean="0"/>
              <a:t>The “Tools” menu handle</a:t>
            </a:r>
            <a:endParaRPr lang="en-US" sz="1200" dirty="0"/>
          </a:p>
        </p:txBody>
      </p:sp>
    </p:spTree>
    <p:extLst>
      <p:ext uri="{BB962C8B-B14F-4D97-AF65-F5344CB8AC3E}">
        <p14:creationId xmlns:p14="http://schemas.microsoft.com/office/powerpoint/2010/main" val="3133043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eegplugin</a:t>
            </a:r>
            <a:r>
              <a:rPr lang="en-US" dirty="0" smtClean="0"/>
              <a:t> function – history mechanism</a:t>
            </a:r>
            <a:endParaRPr lang="en-US" dirty="0"/>
          </a:p>
        </p:txBody>
      </p:sp>
      <p:pic>
        <p:nvPicPr>
          <p:cNvPr id="4" name="Picture 3"/>
          <p:cNvPicPr>
            <a:picLocks noChangeAspect="1"/>
          </p:cNvPicPr>
          <p:nvPr/>
        </p:nvPicPr>
        <p:blipFill>
          <a:blip r:embed="rId2"/>
          <a:stretch>
            <a:fillRect/>
          </a:stretch>
        </p:blipFill>
        <p:spPr>
          <a:xfrm>
            <a:off x="838200" y="1690688"/>
            <a:ext cx="6575210" cy="4869711"/>
          </a:xfrm>
          <a:prstGeom prst="rect">
            <a:avLst/>
          </a:prstGeom>
        </p:spPr>
      </p:pic>
      <p:pic>
        <p:nvPicPr>
          <p:cNvPr id="5" name="Picture 4"/>
          <p:cNvPicPr>
            <a:picLocks noChangeAspect="1"/>
          </p:cNvPicPr>
          <p:nvPr/>
        </p:nvPicPr>
        <p:blipFill>
          <a:blip r:embed="rId3"/>
          <a:stretch>
            <a:fillRect/>
          </a:stretch>
        </p:blipFill>
        <p:spPr>
          <a:xfrm>
            <a:off x="6464735" y="2430866"/>
            <a:ext cx="5373006" cy="503720"/>
          </a:xfrm>
          <a:prstGeom prst="rect">
            <a:avLst/>
          </a:prstGeom>
        </p:spPr>
      </p:pic>
      <p:sp>
        <p:nvSpPr>
          <p:cNvPr id="6" name="TextBox 5"/>
          <p:cNvSpPr txBox="1"/>
          <p:nvPr/>
        </p:nvSpPr>
        <p:spPr>
          <a:xfrm>
            <a:off x="7877534" y="3084831"/>
            <a:ext cx="3012141" cy="1384995"/>
          </a:xfrm>
          <a:prstGeom prst="rect">
            <a:avLst/>
          </a:prstGeom>
          <a:noFill/>
        </p:spPr>
        <p:txBody>
          <a:bodyPr wrap="square" rtlCol="0">
            <a:spAutoFit/>
          </a:bodyPr>
          <a:lstStyle/>
          <a:p>
            <a:r>
              <a:rPr lang="en-US" sz="1200" dirty="0" smtClean="0"/>
              <a:t>The </a:t>
            </a:r>
            <a:r>
              <a:rPr lang="en-US" sz="1200" dirty="0" err="1" smtClean="0">
                <a:latin typeface="Courier New" panose="02070309020205020404" pitchFamily="49" charset="0"/>
                <a:cs typeface="Courier New" panose="02070309020205020404" pitchFamily="49" charset="0"/>
              </a:rPr>
              <a:t>try_strings</a:t>
            </a:r>
            <a:r>
              <a:rPr lang="en-US" sz="1200" dirty="0" smtClean="0"/>
              <a:t> </a:t>
            </a:r>
            <a:r>
              <a:rPr lang="en-US" sz="1200" dirty="0" err="1" smtClean="0"/>
              <a:t>struct</a:t>
            </a:r>
            <a:r>
              <a:rPr lang="en-US" sz="1200" dirty="0" smtClean="0"/>
              <a:t> is always prefixed to the pop function callback, while the </a:t>
            </a:r>
            <a:r>
              <a:rPr lang="en-US" sz="1200" dirty="0" err="1" smtClean="0">
                <a:latin typeface="Courier New" panose="02070309020205020404" pitchFamily="49" charset="0"/>
                <a:cs typeface="Courier New" panose="02070309020205020404" pitchFamily="49" charset="0"/>
              </a:rPr>
              <a:t>catch_strings</a:t>
            </a:r>
            <a:r>
              <a:rPr lang="en-US" sz="1200" dirty="0" smtClean="0"/>
              <a:t> </a:t>
            </a:r>
            <a:r>
              <a:rPr lang="en-US" sz="1200" dirty="0" err="1" smtClean="0"/>
              <a:t>struct</a:t>
            </a:r>
            <a:r>
              <a:rPr lang="en-US" sz="1200" dirty="0" smtClean="0"/>
              <a:t> is appended at the end. Thus, the final command consists of the </a:t>
            </a:r>
            <a:r>
              <a:rPr lang="en-US" sz="1200" dirty="0" err="1" smtClean="0">
                <a:latin typeface="Courier New" panose="02070309020205020404" pitchFamily="49" charset="0"/>
                <a:cs typeface="Courier New" panose="02070309020205020404" pitchFamily="49" charset="0"/>
              </a:rPr>
              <a:t>try_strings</a:t>
            </a:r>
            <a:r>
              <a:rPr lang="en-US" sz="1200" dirty="0" smtClean="0"/>
              <a:t> option, the pop function callback, and the </a:t>
            </a:r>
            <a:r>
              <a:rPr lang="en-US" sz="1200" dirty="0" err="1" smtClean="0">
                <a:latin typeface="Courier New" panose="02070309020205020404" pitchFamily="49" charset="0"/>
                <a:cs typeface="Courier New" panose="02070309020205020404" pitchFamily="49" charset="0"/>
              </a:rPr>
              <a:t>catch_strings</a:t>
            </a:r>
            <a:r>
              <a:rPr lang="en-US" sz="1200" dirty="0" smtClean="0"/>
              <a:t> option in that order.</a:t>
            </a:r>
            <a:endParaRPr lang="en-US" sz="1200" dirty="0"/>
          </a:p>
        </p:txBody>
      </p:sp>
      <p:sp>
        <p:nvSpPr>
          <p:cNvPr id="3" name="Content Placeholder 2"/>
          <p:cNvSpPr>
            <a:spLocks noGrp="1"/>
          </p:cNvSpPr>
          <p:nvPr>
            <p:ph idx="1"/>
          </p:nvPr>
        </p:nvSpPr>
        <p:spPr>
          <a:xfrm>
            <a:off x="6464734" y="1690688"/>
            <a:ext cx="4889065" cy="589933"/>
          </a:xfrm>
        </p:spPr>
        <p:txBody>
          <a:bodyPr>
            <a:normAutofit/>
          </a:bodyPr>
          <a:lstStyle/>
          <a:p>
            <a:pPr marL="0" indent="0">
              <a:buNone/>
            </a:pPr>
            <a:r>
              <a:rPr lang="en-US" sz="1600" dirty="0" smtClean="0"/>
              <a:t>The </a:t>
            </a:r>
            <a:r>
              <a:rPr lang="en-US" sz="1600" dirty="0" err="1" smtClean="0">
                <a:latin typeface="Courier New" panose="02070309020205020404" pitchFamily="49" charset="0"/>
                <a:cs typeface="Courier New" panose="02070309020205020404" pitchFamily="49" charset="0"/>
              </a:rPr>
              <a:t>try_strings</a:t>
            </a:r>
            <a:r>
              <a:rPr lang="en-US" sz="1600" dirty="0" smtClean="0"/>
              <a:t> and </a:t>
            </a:r>
            <a:r>
              <a:rPr lang="en-US" sz="1600" dirty="0" err="1" smtClean="0">
                <a:latin typeface="Courier New" panose="02070309020205020404" pitchFamily="49" charset="0"/>
                <a:cs typeface="Courier New" panose="02070309020205020404" pitchFamily="49" charset="0"/>
              </a:rPr>
              <a:t>catch_strings</a:t>
            </a:r>
            <a:r>
              <a:rPr lang="en-US" sz="1600" dirty="0" smtClean="0"/>
              <a:t> commands have a set of options, listed to the left.</a:t>
            </a:r>
            <a:endParaRPr lang="en-US" sz="1600" dirty="0"/>
          </a:p>
        </p:txBody>
      </p:sp>
    </p:spTree>
    <p:extLst>
      <p:ext uri="{BB962C8B-B14F-4D97-AF65-F5344CB8AC3E}">
        <p14:creationId xmlns:p14="http://schemas.microsoft.com/office/powerpoint/2010/main" val="33121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pop function – what does it do?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File name: </a:t>
            </a:r>
            <a:r>
              <a:rPr lang="en-US" sz="2400" b="1" dirty="0" err="1" smtClean="0"/>
              <a:t>pop_iCanClean.m</a:t>
            </a:r>
            <a:endParaRPr lang="en-US" sz="2400" b="1" dirty="0" smtClean="0"/>
          </a:p>
          <a:p>
            <a:r>
              <a:rPr lang="en-US" sz="2400" dirty="0" smtClean="0"/>
              <a:t>Prints help description if &lt; 2 arguments are specified.</a:t>
            </a:r>
          </a:p>
          <a:p>
            <a:r>
              <a:rPr lang="en-US" sz="2400" dirty="0" smtClean="0"/>
              <a:t>Pulls up the </a:t>
            </a:r>
            <a:r>
              <a:rPr lang="en-US" sz="2400" dirty="0" err="1" smtClean="0"/>
              <a:t>iCanClean</a:t>
            </a:r>
            <a:r>
              <a:rPr lang="en-US" sz="2400" dirty="0" smtClean="0"/>
              <a:t> GUI window if &lt; 3 arguments are specified.</a:t>
            </a:r>
          </a:p>
          <a:p>
            <a:pPr lvl="1"/>
            <a:r>
              <a:rPr lang="en-US" sz="2000" dirty="0" smtClean="0"/>
              <a:t>Parses the GUI options into a properly formatted </a:t>
            </a:r>
            <a:r>
              <a:rPr lang="en-US" sz="2000" dirty="0" err="1" smtClean="0"/>
              <a:t>params</a:t>
            </a:r>
            <a:r>
              <a:rPr lang="en-US" sz="2000" dirty="0" smtClean="0"/>
              <a:t> </a:t>
            </a:r>
            <a:r>
              <a:rPr lang="en-US" sz="2000" dirty="0" err="1" smtClean="0"/>
              <a:t>struct</a:t>
            </a:r>
            <a:r>
              <a:rPr lang="en-US" sz="2000" dirty="0" smtClean="0"/>
              <a:t>, then calls the </a:t>
            </a:r>
            <a:r>
              <a:rPr lang="en-US" sz="2000" dirty="0" err="1" smtClean="0"/>
              <a:t>iCanClean</a:t>
            </a:r>
            <a:r>
              <a:rPr lang="en-US" sz="2000" dirty="0" smtClean="0"/>
              <a:t> signal processing function.</a:t>
            </a:r>
          </a:p>
          <a:p>
            <a:r>
              <a:rPr lang="en-US" sz="2400" dirty="0" smtClean="0"/>
              <a:t>Otherwise, accepts additional options in the format of key-value pairs and calls the </a:t>
            </a:r>
            <a:r>
              <a:rPr lang="en-US" sz="2400" dirty="0" err="1" smtClean="0"/>
              <a:t>iCanClean</a:t>
            </a:r>
            <a:r>
              <a:rPr lang="en-US" sz="2400" dirty="0" smtClean="0"/>
              <a:t> signal processing function with these options.</a:t>
            </a:r>
          </a:p>
          <a:p>
            <a:r>
              <a:rPr lang="en-US" sz="2400" dirty="0" smtClean="0"/>
              <a:t>Returns a string of the function call with additional options listed as key-value pairs.</a:t>
            </a:r>
          </a:p>
          <a:p>
            <a:pPr lvl="1"/>
            <a:r>
              <a:rPr lang="en-US" sz="2000" dirty="0" smtClean="0"/>
              <a:t>This happens regardless of whether the options are specified in the GUI or the command line.</a:t>
            </a:r>
            <a:endParaRPr lang="en-US" sz="2000" dirty="0"/>
          </a:p>
        </p:txBody>
      </p:sp>
    </p:spTree>
    <p:extLst>
      <p:ext uri="{BB962C8B-B14F-4D97-AF65-F5344CB8AC3E}">
        <p14:creationId xmlns:p14="http://schemas.microsoft.com/office/powerpoint/2010/main" val="3633058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1269</TotalTime>
  <Words>2304</Words>
  <Application>Microsoft Office PowerPoint</Application>
  <PresentationFormat>Widescreen</PresentationFormat>
  <Paragraphs>252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Quick guide to editing/updating the iCanClean plugin</vt:lpstr>
      <vt:lpstr>Overview</vt:lpstr>
      <vt:lpstr>The eegplugin function – what does it do?</vt:lpstr>
      <vt:lpstr>The eegplugin function – when to edit?</vt:lpstr>
      <vt:lpstr>eegplugin_iCanClean.m (2022-06-02)</vt:lpstr>
      <vt:lpstr>EEGLAB window – submenu creation</vt:lpstr>
      <vt:lpstr>The eegplugin function – useful functions</vt:lpstr>
      <vt:lpstr>The eegplugin function – history mechanism</vt:lpstr>
      <vt:lpstr>The pop function – what does it do?</vt:lpstr>
      <vt:lpstr>The pop function – when to edit?</vt:lpstr>
      <vt:lpstr>pop_iCanClean.m (2022-06-06), page 1</vt:lpstr>
      <vt:lpstr>pop_iCanClean.m (2022-06-06), page 2</vt:lpstr>
      <vt:lpstr>GUI and geometry variables comparison</vt:lpstr>
      <vt:lpstr>pop_iCanClean.m (2022-06-06), page 3</vt:lpstr>
      <vt:lpstr>pop_iCanClean.m (2022-06-15), page 4</vt:lpstr>
      <vt:lpstr>pop_iCanClean.m (2022-06-15), page 5</vt:lpstr>
      <vt:lpstr>pop_iCanClean.m (2022-06-15), page 6</vt:lpstr>
      <vt:lpstr>pop_iCanClean.m (2022-06-15), page 7</vt:lpstr>
      <vt:lpstr>pop_iCanClean.m (2022-06-15), page 8</vt:lpstr>
      <vt:lpstr>The signal processing function – general info</vt:lpstr>
      <vt:lpstr>iCanClean.m (2022-06-21), page 1</vt:lpstr>
      <vt:lpstr>iCanClean.m (2022-06-21), page 2</vt:lpstr>
      <vt:lpstr>Frontend to Backend Comparison</vt:lpstr>
      <vt:lpstr>iCanClean.m (2022-06-21), page 3</vt:lpstr>
      <vt:lpstr>iCanClean.m (2022-06-21), page 4</vt:lpstr>
      <vt:lpstr>iCanClean.m (2022-06-21), page 5</vt:lpstr>
      <vt:lpstr>iCanClean.m (2022-06-21), page 6</vt:lpstr>
      <vt:lpstr>iCanClean.m (2022-06-21), page 7</vt:lpstr>
      <vt:lpstr>iCanClean.m (2022-06-21), page 8</vt:lpstr>
      <vt:lpstr>iCanClean.m (2022-06-21), page 9</vt:lpstr>
      <vt:lpstr>iCanClean.m (2022-06-21), page 10</vt:lpstr>
      <vt:lpstr>iCanClean.m (2022-06-21), page 11</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guide to editing/updating the iCanClean plugin</dc:title>
  <dc:creator>Reyes,Roehl-Dean R</dc:creator>
  <cp:lastModifiedBy>Ryan</cp:lastModifiedBy>
  <cp:revision>143</cp:revision>
  <dcterms:created xsi:type="dcterms:W3CDTF">2022-06-01T16:54:22Z</dcterms:created>
  <dcterms:modified xsi:type="dcterms:W3CDTF">2023-09-28T18:46:14Z</dcterms:modified>
</cp:coreProperties>
</file>