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9" r:id="rId2"/>
    <p:sldId id="257" r:id="rId3"/>
    <p:sldId id="258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141"/>
    <p:restoredTop sz="96595"/>
  </p:normalViewPr>
  <p:slideViewPr>
    <p:cSldViewPr snapToGrid="0">
      <p:cViewPr varScale="1">
        <p:scale>
          <a:sx n="132" d="100"/>
          <a:sy n="132" d="100"/>
        </p:scale>
        <p:origin x="320" y="3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1A39B-D04E-6706-81D1-376DD8E0AF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9A6E50-7710-9102-869C-0BBD7127B2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859A97-ABD8-2988-59CD-41BB08AC2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DDD88-CEE3-EDA4-2382-AC77093D1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B4317-61E6-258B-1A18-11E9C66A29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277528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C1E2B-90C2-C2DC-84F1-F9880BE7D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0C1677-360B-893A-224E-5122AEC076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5FB991-7056-527E-C47F-9FA23C99C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701166-1543-114D-C7C1-2971EDFD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7AA9D-B982-3B04-C9F3-BE281C7E9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368880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918499-2520-1D7D-3CD4-D012937DF4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5BCD5E-7AAE-42FD-93FC-66E6E608CE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6EF7A-CCAB-C39F-A7A3-898D2799C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07D283-4A9B-50A0-D7E7-B89D12E69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9E441-FCBE-3244-15D0-41B71C3C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6697335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C96802-7D9A-CD62-0C9A-AE5FAD904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AB83F-72AE-06E4-7D75-5D4CAF26C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6E773F-92F0-FBB5-47D3-CF8BC2580A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39C9-9718-FEC7-DEC6-AD3ECE26A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9E8E14-DBCA-B7B8-7B8C-4F1228765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190167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39380-0F29-7056-15E4-714A8DD6C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E183FE-31A0-CFCA-4899-EC2D32B2DF8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539513-9982-F5A8-E1C1-FDF463FC1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099871-E635-F6A8-AFDC-67F33ED6A0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92576B-BFB5-3AA1-BA7E-6E05F7CE7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281103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6D1E71-3157-8402-5D16-22F99D7C6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BC53-1983-3E31-17BB-CCA4485557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F3A710-1403-56C1-D77B-4AD5BB2CF6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2E29C-7E7E-D05C-20F7-2A39F0C6E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F2F3AB-FEE2-B607-9B2C-817A36617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3E6275-577F-2635-8930-990DA593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668536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29D58-4913-FC9C-2E66-7A9A4824E2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7DB8FF-6D6D-A437-0A7C-E3E400DBA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F697C3-E1F6-024E-239D-F4540932FB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B2890-0504-C9FD-E96D-ACCFEF6BCE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D84069-5475-432E-BA7E-09315432E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A97CCC-3256-8A9D-2890-E18F90C97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9F2AFB-36F6-74DA-B056-7C1944AE3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266992-085E-50CC-C675-4FA52BEE9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4942699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59EB-C886-45A9-FF34-E0BD023A8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9BFDE-A6D2-F015-0519-8A95A5073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18D841-65CB-A600-FC7C-E4375A03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5E8C42-334B-6CED-C82C-4D8A508B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360387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4243E3-2801-2551-42D4-6A6C46061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BFAC284-9797-64A2-598B-1F0BB3726C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F5267-6094-90C5-EB99-690B84789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7552640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90EE92-054A-6C4D-F283-D5E6EA726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77B7EC-BBC6-51F7-1BAB-F16D19996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D080CC-89C0-6F93-2633-EC86CC7D4E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C5E36-2F3A-3C6E-5F01-803AFF750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5BB1E-E6BB-8402-ED93-84537000F6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6E22C3-4E41-11A4-E9EF-B3574D6AB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1873181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DF40D5-AA10-1D1A-776C-DCD7245517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551748-1693-CA39-F091-79B79D74D5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F7068B-1D5F-922B-EEE1-0D4C89047E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F6AECF-3FC5-D8CE-E8D8-02201E916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D73C36-E62D-3721-9210-244707165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113047-58FC-B4AD-1163-45FE960EE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29121852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100828-C870-4C18-0D5C-A9EBF9A5F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82E488-D90E-4E27-A362-F3D75D034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4A7F8D-80A7-2810-A2BA-D055CD46D52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A74457B-93C9-6D4E-9AA6-850DC86303B0}" type="datetimeFigureOut">
              <a:rPr lang="en-IE" smtClean="0"/>
              <a:t>15/10/2024</a:t>
            </a:fld>
            <a:endParaRPr lang="en-I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2C165-0DB2-E130-0A07-4F6FBA06783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FB917A-5CA7-A9AA-6F01-9EBE2F7AAB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C1DEFD-0F98-4848-9221-FFF2E85B1597}" type="slidenum">
              <a:rPr lang="en-IE" smtClean="0"/>
              <a:t>‹#›</a:t>
            </a:fld>
            <a:endParaRPr lang="en-IE"/>
          </a:p>
        </p:txBody>
      </p:sp>
    </p:spTree>
    <p:extLst>
      <p:ext uri="{BB962C8B-B14F-4D97-AF65-F5344CB8AC3E}">
        <p14:creationId xmlns:p14="http://schemas.microsoft.com/office/powerpoint/2010/main" val="4110186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BBF434-68DF-4D38-A45C-F746D44AD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631DF8-E866-6A4E-B3DF-BD47B0D76E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00137"/>
            <a:ext cx="2614611" cy="4986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Assume linear effect across stages 1, 2, 3 &amp; 4 where managerial is stage 4</a:t>
            </a:r>
          </a:p>
          <a:p>
            <a:pPr marL="0" indent="0">
              <a:buNone/>
            </a:pPr>
            <a:endParaRPr lang="en-I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Survey score as a function of career stage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A5101CE-B90C-A25B-C089-C4E313EC7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Linearity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9D79026-EA4D-8AB3-ACBE-1678CE474132}"/>
              </a:ext>
            </a:extLst>
          </p:cNvPr>
          <p:cNvSpPr txBox="1">
            <a:spLocks/>
          </p:cNvSpPr>
          <p:nvPr/>
        </p:nvSpPr>
        <p:spPr>
          <a:xfrm>
            <a:off x="10410829" y="5114925"/>
            <a:ext cx="1976438" cy="13287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000" dirty="0">
                <a:latin typeface="Arial" panose="020B0604020202020204" pitchFamily="34" charset="0"/>
                <a:cs typeface="Arial" panose="020B0604020202020204" pitchFamily="34" charset="0"/>
              </a:rPr>
              <a:t>Black dashed line is average pattern across competencies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84678E9-CB37-7706-B639-8BAB1176C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5208" y="-167909"/>
            <a:ext cx="9523447" cy="9523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95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55F2C-F74A-7744-C1CB-6C2367E66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CF1DEC-F5AA-919B-DCF5-A1BB9D66F3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253331"/>
            <a:ext cx="12191999" cy="536178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For each competency, get correlation of survey level with stage</a:t>
            </a:r>
          </a:p>
          <a:p>
            <a:pPr marL="0" indent="0">
              <a:buNone/>
            </a:pPr>
            <a:endParaRPr lang="en-I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3000" dirty="0">
                <a:latin typeface="Arial" panose="020B0604020202020204" pitchFamily="34" charset="0"/>
                <a:cs typeface="Arial" panose="020B0604020202020204" pitchFamily="34" charset="0"/>
              </a:rPr>
              <a:t>Assess those with high (r&gt;0.2) or low (r&lt;0.42) association</a:t>
            </a:r>
          </a:p>
          <a:p>
            <a:pPr marL="0" indent="0">
              <a:buNone/>
            </a:pPr>
            <a:endParaRPr lang="en-IE" sz="3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Least correlated =&gt; needed less at managerial stage</a:t>
            </a:r>
          </a:p>
          <a:p>
            <a:pPr marL="0" indent="0">
              <a:buNone/>
            </a:pPr>
            <a:endParaRPr lang="en-IE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3200" dirty="0">
                <a:latin typeface="Arial" panose="020B0604020202020204" pitchFamily="34" charset="0"/>
                <a:cs typeface="Arial" panose="020B0604020202020204" pitchFamily="34" charset="0"/>
              </a:rPr>
              <a:t>More correlated =&gt; career stage progress </a:t>
            </a:r>
          </a:p>
        </p:txBody>
      </p:sp>
    </p:spTree>
    <p:extLst>
      <p:ext uri="{BB962C8B-B14F-4D97-AF65-F5344CB8AC3E}">
        <p14:creationId xmlns:p14="http://schemas.microsoft.com/office/powerpoint/2010/main" val="2843672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D675E-EBD5-96F7-760A-D0B30553E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7757-810B-71E9-32E3-0BD41AEF06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Correlations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F4993-24FA-8D6D-D043-345379CD67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4755"/>
            <a:ext cx="12191999" cy="2475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Least correlated =&gt; needed less at managerial stage:</a:t>
            </a:r>
          </a:p>
          <a:p>
            <a:pPr marL="0" indent="0"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    B3 = Prepare life science data for computational analysis</a:t>
            </a:r>
          </a:p>
          <a:p>
            <a:pPr marL="0" indent="0"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     H3 = Make appropriate and efficient use of scripting &amp; programming languages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0EB001F-A576-5AF8-A90D-04F1A68B1AEA}"/>
              </a:ext>
            </a:extLst>
          </p:cNvPr>
          <p:cNvSpPr txBox="1">
            <a:spLocks/>
          </p:cNvSpPr>
          <p:nvPr/>
        </p:nvSpPr>
        <p:spPr>
          <a:xfrm>
            <a:off x="1" y="3320251"/>
            <a:ext cx="12191999" cy="33631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More correlated =&gt; career stage progress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S1 - correlated with later stages – New Leadership 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O1 - correlated with later stages - New Project management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IE" sz="2600" dirty="0">
                <a:latin typeface="Arial" panose="020B0604020202020204" pitchFamily="34" charset="0"/>
                <a:cs typeface="Arial" panose="020B0604020202020204" pitchFamily="34" charset="0"/>
              </a:rPr>
              <a:t>P1 - correlated with later stages – New People management focusing on staff</a:t>
            </a:r>
          </a:p>
        </p:txBody>
      </p:sp>
    </p:spTree>
    <p:extLst>
      <p:ext uri="{BB962C8B-B14F-4D97-AF65-F5344CB8AC3E}">
        <p14:creationId xmlns:p14="http://schemas.microsoft.com/office/powerpoint/2010/main" val="3643748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6B1A110-0E04-F225-654B-D9BC28F23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4755"/>
            <a:ext cx="6175710" cy="2475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Ranking of competencies’ mean survey scores across levels  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Big change at managerial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 P3 - New People management focusing on staff – is low for levels 2 &amp; 3 but is top for level 4</a:t>
            </a:r>
          </a:p>
          <a:p>
            <a:pPr marL="0" indent="0">
              <a:buNone/>
            </a:pPr>
            <a:endParaRPr lang="en-IE" sz="2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>
              <a:buNone/>
            </a:pPr>
            <a:r>
              <a:rPr lang="en-IE" sz="2500" dirty="0" err="1">
                <a:latin typeface="Arial" panose="020B0604020202020204" pitchFamily="34" charset="0"/>
                <a:cs typeface="Arial" panose="020B0604020202020204" pitchFamily="34" charset="0"/>
              </a:rPr>
              <a:t>eg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D3 - Use data science methods suitable for the size and complexity of the data – is top for Level 3 but is 15</a:t>
            </a:r>
            <a:r>
              <a:rPr lang="en-IE" sz="2500" baseline="30000" dirty="0">
                <a:latin typeface="Arial" panose="020B0604020202020204" pitchFamily="34" charset="0"/>
                <a:cs typeface="Arial" panose="020B0604020202020204" pitchFamily="34" charset="0"/>
              </a:rPr>
              <a:t>th</a:t>
            </a:r>
            <a:r>
              <a:rPr lang="en-IE" sz="2500" dirty="0">
                <a:latin typeface="Arial" panose="020B0604020202020204" pitchFamily="34" charset="0"/>
                <a:cs typeface="Arial" panose="020B0604020202020204" pitchFamily="34" charset="0"/>
              </a:rPr>
              <a:t> for Level 4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A0AD8012-82C4-1122-C9E1-C12E10F4A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Ranks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636E0B-243A-A74F-CB99-4CE82248B1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711" y="-90147"/>
            <a:ext cx="6016288" cy="701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0639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42D55C-E525-E06C-93A4-56B3482FC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7FC4D57B-D95B-B9FA-4813-9AC5FC56A4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" y="1224755"/>
            <a:ext cx="5357610" cy="247570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Get pairwise correlations b/w each of the 19 competencies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917FF526-2879-1AB5-548F-8765BE952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Pairwise correlations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81673AD7-61C4-471E-9D5D-C0FB1EFE50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30521922"/>
              </p:ext>
            </p:extLst>
          </p:nvPr>
        </p:nvGraphicFramePr>
        <p:xfrm>
          <a:off x="105880" y="2184905"/>
          <a:ext cx="2261935" cy="4565547"/>
        </p:xfrm>
        <a:graphic>
          <a:graphicData uri="http://schemas.openxmlformats.org/drawingml/2006/table">
            <a:tbl>
              <a:tblPr/>
              <a:tblGrid>
                <a:gridCol w="897814">
                  <a:extLst>
                    <a:ext uri="{9D8B030D-6E8A-4147-A177-3AD203B41FA5}">
                      <a16:colId xmlns:a16="http://schemas.microsoft.com/office/drawing/2014/main" val="4265747344"/>
                    </a:ext>
                  </a:extLst>
                </a:gridCol>
                <a:gridCol w="835464">
                  <a:extLst>
                    <a:ext uri="{9D8B030D-6E8A-4147-A177-3AD203B41FA5}">
                      <a16:colId xmlns:a16="http://schemas.microsoft.com/office/drawing/2014/main" val="2811072474"/>
                    </a:ext>
                  </a:extLst>
                </a:gridCol>
                <a:gridCol w="528657">
                  <a:extLst>
                    <a:ext uri="{9D8B030D-6E8A-4147-A177-3AD203B41FA5}">
                      <a16:colId xmlns:a16="http://schemas.microsoft.com/office/drawing/2014/main" val="469824733"/>
                    </a:ext>
                  </a:extLst>
                </a:gridCol>
              </a:tblGrid>
              <a:tr h="479322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Competencies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I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7295571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0.91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20218528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5547661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801933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0.80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602619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4657549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0.78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83837669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GB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154215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Q1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3759411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0.26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8271074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0.27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7385827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H3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28046963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0.28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5367173"/>
                  </a:ext>
                </a:extLst>
              </a:tr>
              <a:tr h="259532"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B3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S1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GB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0.29</a:t>
                      </a:r>
                    </a:p>
                  </a:txBody>
                  <a:tcPr marL="9525" marR="9525" marT="9525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3829988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FDC1CFAD-68B7-9E9A-E7FE-2C8B9F1CB4A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81" r="1849" b="1071"/>
          <a:stretch/>
        </p:blipFill>
        <p:spPr>
          <a:xfrm>
            <a:off x="5357611" y="19441"/>
            <a:ext cx="6815138" cy="68289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F1DC6C58-9BB1-CDC0-B2FD-EC0A981DF32C}"/>
              </a:ext>
            </a:extLst>
          </p:cNvPr>
          <p:cNvSpPr txBox="1"/>
          <p:nvPr/>
        </p:nvSpPr>
        <p:spPr>
          <a:xfrm>
            <a:off x="2704699" y="2346645"/>
            <a:ext cx="275879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O1 Project management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P1 People management – focusing on staff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Q1 Collaborator engagement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S1 Leadership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CC2708-7DF1-B0AC-26C9-5F702665D692}"/>
              </a:ext>
            </a:extLst>
          </p:cNvPr>
          <p:cNvSpPr txBox="1"/>
          <p:nvPr/>
        </p:nvSpPr>
        <p:spPr>
          <a:xfrm>
            <a:off x="2651760" y="4530762"/>
            <a:ext cx="281173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B3 Prepare life science data for computational analysis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H3 Make appropriate and efficient use of scripting &amp; programming languages</a:t>
            </a:r>
          </a:p>
          <a:p>
            <a:pPr marL="342900" indent="-342900">
              <a:buFont typeface="+mj-lt"/>
              <a:buAutoNum type="arabicPeriod"/>
            </a:pPr>
            <a:r>
              <a:rPr lang="en-IE" sz="1600" dirty="0">
                <a:latin typeface="Arial" panose="020B0604020202020204" pitchFamily="34" charset="0"/>
                <a:cs typeface="Arial" panose="020B0604020202020204" pitchFamily="34" charset="0"/>
              </a:rPr>
              <a:t>N1 Identify and support users’ needs</a:t>
            </a:r>
          </a:p>
        </p:txBody>
      </p:sp>
    </p:spTree>
    <p:extLst>
      <p:ext uri="{BB962C8B-B14F-4D97-AF65-F5344CB8AC3E}">
        <p14:creationId xmlns:p14="http://schemas.microsoft.com/office/powerpoint/2010/main" val="1351331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739C8FC-0CCE-D9E6-E6DD-DF4612D24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9682" r="5421" b="5920"/>
          <a:stretch/>
        </p:blipFill>
        <p:spPr>
          <a:xfrm>
            <a:off x="-48127" y="1376413"/>
            <a:ext cx="12224259" cy="5494794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8E164FCF-A260-F595-851A-48E9FBF556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790" y="6452315"/>
            <a:ext cx="5357610" cy="341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Visualises correlations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DBCCE5DA-C244-0811-2716-383EA8363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7548"/>
            <a:ext cx="12192000" cy="716699"/>
          </a:xfrm>
        </p:spPr>
        <p:txBody>
          <a:bodyPr>
            <a:normAutofit/>
          </a:bodyPr>
          <a:lstStyle/>
          <a:p>
            <a:r>
              <a:rPr lang="en-IE" sz="4000" b="1" dirty="0">
                <a:latin typeface="Arial" panose="020B0604020202020204" pitchFamily="34" charset="0"/>
                <a:cs typeface="Arial" panose="020B0604020202020204" pitchFamily="34" charset="0"/>
              </a:rPr>
              <a:t>PCA across competencies</a:t>
            </a:r>
          </a:p>
        </p:txBody>
      </p:sp>
      <p:sp>
        <p:nvSpPr>
          <p:cNvPr id="11" name="Doughnut 10">
            <a:extLst>
              <a:ext uri="{FF2B5EF4-FFF2-40B4-BE49-F238E27FC236}">
                <a16:creationId xmlns:a16="http://schemas.microsoft.com/office/drawing/2014/main" id="{2547DD1C-7C5C-0C83-3DBE-1EF1B05317D7}"/>
              </a:ext>
            </a:extLst>
          </p:cNvPr>
          <p:cNvSpPr/>
          <p:nvPr/>
        </p:nvSpPr>
        <p:spPr>
          <a:xfrm rot="20635021">
            <a:off x="1488730" y="1404250"/>
            <a:ext cx="3464085" cy="3105064"/>
          </a:xfrm>
          <a:prstGeom prst="donut">
            <a:avLst>
              <a:gd name="adj" fmla="val 2291"/>
            </a:avLst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3" name="Doughnut 12">
            <a:extLst>
              <a:ext uri="{FF2B5EF4-FFF2-40B4-BE49-F238E27FC236}">
                <a16:creationId xmlns:a16="http://schemas.microsoft.com/office/drawing/2014/main" id="{F22A0806-1C17-750A-1109-5CA31AEFAB7E}"/>
              </a:ext>
            </a:extLst>
          </p:cNvPr>
          <p:cNvSpPr/>
          <p:nvPr/>
        </p:nvSpPr>
        <p:spPr>
          <a:xfrm rot="5400000">
            <a:off x="4757889" y="4177487"/>
            <a:ext cx="1630596" cy="1045625"/>
          </a:xfrm>
          <a:prstGeom prst="donut">
            <a:avLst>
              <a:gd name="adj" fmla="val 5418"/>
            </a:avLst>
          </a:prstGeom>
          <a:solidFill>
            <a:schemeClr val="accent1">
              <a:alpha val="9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EB63079-6E1D-441C-D231-7CBFFCCBAEAC}"/>
              </a:ext>
            </a:extLst>
          </p:cNvPr>
          <p:cNvSpPr txBox="1">
            <a:spLocks/>
          </p:cNvSpPr>
          <p:nvPr/>
        </p:nvSpPr>
        <p:spPr>
          <a:xfrm>
            <a:off x="6014989" y="5014007"/>
            <a:ext cx="2008472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Infrastructural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32C07330-80AF-056F-B0D2-565232DF5CA8}"/>
              </a:ext>
            </a:extLst>
          </p:cNvPr>
          <p:cNvSpPr txBox="1">
            <a:spLocks/>
          </p:cNvSpPr>
          <p:nvPr/>
        </p:nvSpPr>
        <p:spPr>
          <a:xfrm>
            <a:off x="2672865" y="3714355"/>
            <a:ext cx="2346508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Core tasks</a:t>
            </a:r>
          </a:p>
        </p:txBody>
      </p:sp>
      <p:sp>
        <p:nvSpPr>
          <p:cNvPr id="18" name="Doughnut 17">
            <a:extLst>
              <a:ext uri="{FF2B5EF4-FFF2-40B4-BE49-F238E27FC236}">
                <a16:creationId xmlns:a16="http://schemas.microsoft.com/office/drawing/2014/main" id="{47E0C6F0-917A-C477-68C2-ACD3E4051E82}"/>
              </a:ext>
            </a:extLst>
          </p:cNvPr>
          <p:cNvSpPr/>
          <p:nvPr/>
        </p:nvSpPr>
        <p:spPr>
          <a:xfrm rot="175816">
            <a:off x="4529528" y="1312118"/>
            <a:ext cx="1816978" cy="771291"/>
          </a:xfrm>
          <a:prstGeom prst="donut">
            <a:avLst>
              <a:gd name="adj" fmla="val 5418"/>
            </a:avLst>
          </a:prstGeom>
          <a:solidFill>
            <a:schemeClr val="accent1">
              <a:alpha val="17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16EA9244-81AA-695D-1352-C349D19F4596}"/>
              </a:ext>
            </a:extLst>
          </p:cNvPr>
          <p:cNvSpPr txBox="1">
            <a:spLocks/>
          </p:cNvSpPr>
          <p:nvPr/>
        </p:nvSpPr>
        <p:spPr>
          <a:xfrm>
            <a:off x="4672717" y="943541"/>
            <a:ext cx="2346508" cy="34129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Communication</a:t>
            </a:r>
          </a:p>
        </p:txBody>
      </p:sp>
      <p:sp>
        <p:nvSpPr>
          <p:cNvPr id="20" name="Doughnut 19">
            <a:extLst>
              <a:ext uri="{FF2B5EF4-FFF2-40B4-BE49-F238E27FC236}">
                <a16:creationId xmlns:a16="http://schemas.microsoft.com/office/drawing/2014/main" id="{11D0AA5E-6A2F-3966-9DD5-B995B0C137E7}"/>
              </a:ext>
            </a:extLst>
          </p:cNvPr>
          <p:cNvSpPr/>
          <p:nvPr/>
        </p:nvSpPr>
        <p:spPr>
          <a:xfrm rot="991971">
            <a:off x="5795830" y="1734589"/>
            <a:ext cx="4334503" cy="2015366"/>
          </a:xfrm>
          <a:prstGeom prst="donut">
            <a:avLst>
              <a:gd name="adj" fmla="val 2938"/>
            </a:avLst>
          </a:prstGeom>
          <a:solidFill>
            <a:schemeClr val="accent1">
              <a:alpha val="1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E">
              <a:solidFill>
                <a:schemeClr val="tx1"/>
              </a:solidFill>
            </a:endParaRPr>
          </a:p>
        </p:txBody>
      </p:sp>
      <p:sp>
        <p:nvSpPr>
          <p:cNvPr id="21" name="Content Placeholder 2">
            <a:extLst>
              <a:ext uri="{FF2B5EF4-FFF2-40B4-BE49-F238E27FC236}">
                <a16:creationId xmlns:a16="http://schemas.microsoft.com/office/drawing/2014/main" id="{9629AA81-C809-115E-1F10-F2A6C4D032FF}"/>
              </a:ext>
            </a:extLst>
          </p:cNvPr>
          <p:cNvSpPr txBox="1">
            <a:spLocks/>
          </p:cNvSpPr>
          <p:nvPr/>
        </p:nvSpPr>
        <p:spPr>
          <a:xfrm>
            <a:off x="7599379" y="3235762"/>
            <a:ext cx="2346508" cy="1932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IE" sz="2300" dirty="0">
                <a:latin typeface="Arial" panose="020B0604020202020204" pitchFamily="34" charset="0"/>
                <a:cs typeface="Arial" panose="020B0604020202020204" pitchFamily="34" charset="0"/>
              </a:rPr>
              <a:t>Managerial</a:t>
            </a:r>
          </a:p>
        </p:txBody>
      </p:sp>
    </p:spTree>
    <p:extLst>
      <p:ext uri="{BB962C8B-B14F-4D97-AF65-F5344CB8AC3E}">
        <p14:creationId xmlns:p14="http://schemas.microsoft.com/office/powerpoint/2010/main" val="2357823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16" grpId="0" build="p"/>
      <p:bldP spid="17" grpId="0" build="p"/>
      <p:bldP spid="19" grpId="0" build="p"/>
      <p:bldP spid="21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1539</TotalTime>
  <Words>315</Words>
  <Application>Microsoft Macintosh PowerPoint</Application>
  <PresentationFormat>Widescreen</PresentationFormat>
  <Paragraphs>82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Theme</vt:lpstr>
      <vt:lpstr>Linearity</vt:lpstr>
      <vt:lpstr>Correlations</vt:lpstr>
      <vt:lpstr>Correlations</vt:lpstr>
      <vt:lpstr>Ranks</vt:lpstr>
      <vt:lpstr>Pairwise correlations</vt:lpstr>
      <vt:lpstr>PCA across competencies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Downing</dc:creator>
  <cp:lastModifiedBy>Tim Downing</cp:lastModifiedBy>
  <cp:revision>14</cp:revision>
  <dcterms:created xsi:type="dcterms:W3CDTF">2024-10-10T17:12:43Z</dcterms:created>
  <dcterms:modified xsi:type="dcterms:W3CDTF">2024-10-16T14:00:39Z</dcterms:modified>
</cp:coreProperties>
</file>