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595"/>
  </p:normalViewPr>
  <p:slideViewPr>
    <p:cSldViewPr snapToGrid="0">
      <p:cViewPr varScale="1">
        <p:scale>
          <a:sx n="105" d="100"/>
          <a:sy n="105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A39B-D04E-6706-81D1-376DD8E0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A6E50-7710-9102-869C-0BBD7127B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59A97-ABD8-2988-59CD-41BB08AC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DD88-CEE3-EDA4-2382-AC77093D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4317-61E6-258B-1A18-11E9C66A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75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1E2B-90C2-C2DC-84F1-F9880BE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C1677-360B-893A-224E-5122AEC0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B991-7056-527E-C47F-9FA23C99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1166-1543-114D-C7C1-2971EDFD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AA9D-B982-3B04-C9F3-BE281C7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88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18499-2520-1D7D-3CD4-D012937DF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BCD5E-7AAE-42FD-93FC-66E6E608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EF7A-CCAB-C39F-A7A3-898D2799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D283-4A9B-50A0-D7E7-B89D12E6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E441-FCBE-3244-15D0-41B71C3C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7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6802-7D9A-CD62-0C9A-AE5FAD90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B83F-72AE-06E4-7D75-5D4CAF26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773F-92F0-FBB5-47D3-CF8BC258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39C9-9718-FEC7-DEC6-AD3ECE26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8E14-DBCA-B7B8-7B8C-4F122876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01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380-0F29-7056-15E4-714A8DD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83FE-31A0-CFCA-4899-EC2D32B2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9513-9982-F5A8-E1C1-FDF463F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9871-E635-F6A8-AFDC-67F33ED6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576B-BFB5-3AA1-BA7E-6E05F7CE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11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1E71-3157-8402-5D16-22F99D7C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BC53-1983-3E31-17BB-CCA448555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3A710-1403-56C1-D77B-4AD5BB2C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2E29C-7E7E-D05C-20F7-2A39F0C6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F3AB-FEE2-B607-9B2C-817A3661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6275-577F-2635-8930-990DA59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68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9D58-4913-FC9C-2E66-7A9A4824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B8FF-6D6D-A437-0A7C-E3E400DB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97C3-E1F6-024E-239D-F4540932F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B2890-0504-C9FD-E96D-ACCFEF6BC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84069-5475-432E-BA7E-09315432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97CCC-3256-8A9D-2890-E18F90C9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F2AFB-36F6-74DA-B056-7C1944AE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66992-085E-50CC-C675-4FA52BEE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42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59EB-C886-45A9-FF34-E0BD023A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BFDE-A6D2-F015-0519-8A95A507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D841-65CB-A600-FC7C-E4375A0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8C42-334B-6CED-C82C-4D8A508B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387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243E3-2801-2551-42D4-6A6C4606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AC284-9797-64A2-598B-1F0BB372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F5267-6094-90C5-EB99-690B8478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52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E92-054A-6C4D-F283-D5E6EA72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B7EC-BBC6-51F7-1BAB-F16D1999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080CC-89C0-6F93-2633-EC86CC7D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C5E36-2F3A-3C6E-5F01-803AFF75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5BB1E-E6BB-8402-ED93-84537000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22C3-4E41-11A4-E9EF-B3574D6A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31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40D5-AA10-1D1A-776C-DCD72455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51748-1693-CA39-F091-79B79D74D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7068B-1D5F-922B-EEE1-0D4C8904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6AECF-3FC5-D8CE-E8D8-02201E91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73C36-E62D-3721-9210-24470716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13047-58FC-B4AD-1163-45FE960E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18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00828-C870-4C18-0D5C-A9EBF9A5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E488-D90E-4E27-A362-F3D75D03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7F8D-80A7-2810-A2BA-D055CD4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4457B-93C9-6D4E-9AA6-850DC86303B0}" type="datetimeFigureOut">
              <a:rPr lang="en-IE" smtClean="0"/>
              <a:t>24/10/2024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C165-0DB2-E130-0A07-4F6FBA067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917A-5CA7-A9AA-6F01-9EBE2F7AA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1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F434-68DF-4D38-A45C-F746D44AD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1DF8-E866-6A4E-B3DF-BD47B0D76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0137"/>
            <a:ext cx="2614611" cy="498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000" dirty="0">
                <a:latin typeface="Arial" panose="020B0604020202020204" pitchFamily="34" charset="0"/>
                <a:cs typeface="Arial" panose="020B0604020202020204" pitchFamily="34" charset="0"/>
              </a:rPr>
              <a:t>Assume linear effect across stages 1, 2, 3 &amp; 4 where managerial is stage 4</a:t>
            </a:r>
          </a:p>
          <a:p>
            <a:pPr marL="0" indent="0">
              <a:buNone/>
            </a:pPr>
            <a:endParaRPr lang="en-I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3000" dirty="0">
                <a:latin typeface="Arial" panose="020B0604020202020204" pitchFamily="34" charset="0"/>
                <a:cs typeface="Arial" panose="020B0604020202020204" pitchFamily="34" charset="0"/>
              </a:rPr>
              <a:t>Survey score as a function of career stage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5101CE-B90C-A25B-C089-C4E313EC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D79026-EA4D-8AB3-ACBE-1678CE474132}"/>
              </a:ext>
            </a:extLst>
          </p:cNvPr>
          <p:cNvSpPr txBox="1">
            <a:spLocks/>
          </p:cNvSpPr>
          <p:nvPr/>
        </p:nvSpPr>
        <p:spPr>
          <a:xfrm>
            <a:off x="10410829" y="5114925"/>
            <a:ext cx="1976438" cy="132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Black dashed line is average pattern across competencies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53448-C42D-ED29-1329-025397BF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39" y="-149925"/>
            <a:ext cx="9467661" cy="94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5F2C-F74A-7744-C1CB-6C2367E6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DEC-F5AA-919B-DCF5-A1BB9D66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91999" cy="5361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For each competency, get correlation of survey level with stage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Least correlated (r&lt;0.24) =&gt; needed less at managerial stage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	B3 = Prepare life science data for computational analysis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     	H3 = Make appropriate and efficient use of scripting &amp; programming languages</a:t>
            </a:r>
          </a:p>
          <a:p>
            <a:pPr marL="0" indent="0">
              <a:buNone/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More correlated =&gt; career stage progress 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Q1 – New Collaborator engagement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K3 - Communicate meaningfully with a range of audiences - within and …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S1 - New Leadership 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O1 - New Project management</a:t>
            </a:r>
          </a:p>
          <a:p>
            <a:pPr marL="0" indent="0">
              <a:buNone/>
            </a:pP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P1 - New People management focusing on staff</a:t>
            </a:r>
          </a:p>
          <a:p>
            <a:pPr marL="0" indent="0">
              <a:buNone/>
            </a:pP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7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1A110-0E04-F225-654B-D9BC28F2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4755"/>
            <a:ext cx="6175710" cy="2475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Ranking of competencies’ mean survey scores across levels  </a:t>
            </a:r>
          </a:p>
          <a:p>
            <a:pPr marL="0" indent="0">
              <a:buNone/>
            </a:pP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Big change at managerial</a:t>
            </a:r>
          </a:p>
          <a:p>
            <a:pPr marL="0" indent="0">
              <a:buNone/>
            </a:pP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5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  P3 - New People management focusing on staff – is low for levels 2 &amp; 3 but is top for level 4</a:t>
            </a:r>
          </a:p>
          <a:p>
            <a:pPr marL="0" indent="0">
              <a:buNone/>
            </a:pP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5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 D3 - Use data science methods suitable for the size and complexity of the data – is top for Level 3 but is 15</a:t>
            </a:r>
            <a:r>
              <a:rPr lang="en-IE" sz="25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 for Level 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AD8012-82C4-1122-C9E1-C12E10F4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Ranks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93D4C-C2C7-BED5-BA99-CD48F38B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11" y="-95831"/>
            <a:ext cx="6004096" cy="70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D55C-E525-E06C-93A4-56B3482FC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C4D57B-D95B-B9FA-4813-9AC5FC56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4755"/>
            <a:ext cx="5357610" cy="960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Pairwise correlations b/w each competency pair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7FF526-2879-1AB5-548F-8765BE95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Pairwise correlations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673AD7-61C4-471E-9D5D-C0FB1EFE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54869"/>
              </p:ext>
            </p:extLst>
          </p:nvPr>
        </p:nvGraphicFramePr>
        <p:xfrm>
          <a:off x="8664" y="2184905"/>
          <a:ext cx="2261935" cy="4565547"/>
        </p:xfrm>
        <a:graphic>
          <a:graphicData uri="http://schemas.openxmlformats.org/drawingml/2006/table">
            <a:tbl>
              <a:tblPr/>
              <a:tblGrid>
                <a:gridCol w="897814">
                  <a:extLst>
                    <a:ext uri="{9D8B030D-6E8A-4147-A177-3AD203B41FA5}">
                      <a16:colId xmlns:a16="http://schemas.microsoft.com/office/drawing/2014/main" val="4265747344"/>
                    </a:ext>
                  </a:extLst>
                </a:gridCol>
                <a:gridCol w="835464">
                  <a:extLst>
                    <a:ext uri="{9D8B030D-6E8A-4147-A177-3AD203B41FA5}">
                      <a16:colId xmlns:a16="http://schemas.microsoft.com/office/drawing/2014/main" val="2811072474"/>
                    </a:ext>
                  </a:extLst>
                </a:gridCol>
                <a:gridCol w="528657">
                  <a:extLst>
                    <a:ext uri="{9D8B030D-6E8A-4147-A177-3AD203B41FA5}">
                      <a16:colId xmlns:a16="http://schemas.microsoft.com/office/drawing/2014/main" val="469824733"/>
                    </a:ext>
                  </a:extLst>
                </a:gridCol>
              </a:tblGrid>
              <a:tr h="47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295571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218528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47661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1933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02619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7549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837669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421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59411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271074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385827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046963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367173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82998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DC6C58-9BB1-CDC0-B2FD-EC0A981DF32C}"/>
              </a:ext>
            </a:extLst>
          </p:cNvPr>
          <p:cNvSpPr txBox="1"/>
          <p:nvPr/>
        </p:nvSpPr>
        <p:spPr>
          <a:xfrm>
            <a:off x="2607163" y="2346645"/>
            <a:ext cx="27587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O1 Project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P1 People management – focusing on staff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Q1 Collaborator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S1 Leadership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N1 Identify and support users’ needs</a:t>
            </a:r>
          </a:p>
          <a:p>
            <a:pPr marL="342900" indent="-342900">
              <a:buFont typeface="+mj-lt"/>
              <a:buAutoNum type="arabicPeriod"/>
            </a:pPr>
            <a:endParaRPr lang="en-I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C2708-7DF1-B0AC-26C9-5F702665D692}"/>
              </a:ext>
            </a:extLst>
          </p:cNvPr>
          <p:cNvSpPr txBox="1"/>
          <p:nvPr/>
        </p:nvSpPr>
        <p:spPr>
          <a:xfrm>
            <a:off x="2545881" y="4843730"/>
            <a:ext cx="28117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B3 Prepare life science data for computational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H3 Make appropriate and efficient use of scripting &amp; programming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B5796-BAED-686D-EB8E-1EADDA82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" t="1569" r="2311"/>
          <a:stretch/>
        </p:blipFill>
        <p:spPr>
          <a:xfrm>
            <a:off x="5328343" y="0"/>
            <a:ext cx="6842540" cy="69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B0DBD-6852-FFF2-9B25-15460395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044"/>
            <a:ext cx="12899136" cy="7370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BCCE5DA-C244-0811-2716-383EA836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PCA across competencies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EB63079-6E1D-441C-D231-7CBFFCCBAEAC}"/>
              </a:ext>
            </a:extLst>
          </p:cNvPr>
          <p:cNvSpPr txBox="1">
            <a:spLocks/>
          </p:cNvSpPr>
          <p:nvPr/>
        </p:nvSpPr>
        <p:spPr>
          <a:xfrm>
            <a:off x="5845971" y="4568342"/>
            <a:ext cx="2008472" cy="34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Infrastructural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C07330-80AF-056F-B0D2-565232DF5CA8}"/>
              </a:ext>
            </a:extLst>
          </p:cNvPr>
          <p:cNvSpPr txBox="1">
            <a:spLocks/>
          </p:cNvSpPr>
          <p:nvPr/>
        </p:nvSpPr>
        <p:spPr>
          <a:xfrm>
            <a:off x="2672865" y="3714355"/>
            <a:ext cx="2346508" cy="34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Core tasks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6EA9244-81AA-695D-1352-C349D19F4596}"/>
              </a:ext>
            </a:extLst>
          </p:cNvPr>
          <p:cNvSpPr txBox="1">
            <a:spLocks/>
          </p:cNvSpPr>
          <p:nvPr/>
        </p:nvSpPr>
        <p:spPr>
          <a:xfrm>
            <a:off x="4629198" y="1882576"/>
            <a:ext cx="2346508" cy="34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629AA81-C809-115E-1F10-F2A6C4D032FF}"/>
              </a:ext>
            </a:extLst>
          </p:cNvPr>
          <p:cNvSpPr txBox="1">
            <a:spLocks/>
          </p:cNvSpPr>
          <p:nvPr/>
        </p:nvSpPr>
        <p:spPr>
          <a:xfrm>
            <a:off x="7562803" y="2172682"/>
            <a:ext cx="2346508" cy="19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Managerial</a:t>
            </a:r>
          </a:p>
        </p:txBody>
      </p:sp>
    </p:spTree>
    <p:extLst>
      <p:ext uri="{BB962C8B-B14F-4D97-AF65-F5344CB8AC3E}">
        <p14:creationId xmlns:p14="http://schemas.microsoft.com/office/powerpoint/2010/main" val="235782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  <p:bldP spid="2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283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Linearity</vt:lpstr>
      <vt:lpstr>Correlations</vt:lpstr>
      <vt:lpstr>Ranks</vt:lpstr>
      <vt:lpstr>Pairwise correlations</vt:lpstr>
      <vt:lpstr>PCA across competencies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Downing</dc:creator>
  <cp:lastModifiedBy>Tim Downing</cp:lastModifiedBy>
  <cp:revision>20</cp:revision>
  <dcterms:created xsi:type="dcterms:W3CDTF">2024-10-10T17:12:43Z</dcterms:created>
  <dcterms:modified xsi:type="dcterms:W3CDTF">2024-10-24T15:27:06Z</dcterms:modified>
</cp:coreProperties>
</file>