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7"/>
  </p:notesMasterIdLst>
  <p:sldIdLst>
    <p:sldId id="256" r:id="rId2"/>
    <p:sldId id="257" r:id="rId3"/>
    <p:sldId id="259" r:id="rId4"/>
    <p:sldId id="258" r:id="rId5"/>
    <p:sldId id="260" r:id="rId6"/>
    <p:sldId id="261" r:id="rId7"/>
    <p:sldId id="277" r:id="rId8"/>
    <p:sldId id="262" r:id="rId9"/>
    <p:sldId id="263" r:id="rId10"/>
    <p:sldId id="264" r:id="rId11"/>
    <p:sldId id="265" r:id="rId12"/>
    <p:sldId id="284" r:id="rId13"/>
    <p:sldId id="266" r:id="rId14"/>
    <p:sldId id="286" r:id="rId15"/>
    <p:sldId id="285" r:id="rId16"/>
    <p:sldId id="278" r:id="rId17"/>
    <p:sldId id="288" r:id="rId18"/>
    <p:sldId id="289" r:id="rId19"/>
    <p:sldId id="267" r:id="rId20"/>
    <p:sldId id="290" r:id="rId21"/>
    <p:sldId id="279" r:id="rId22"/>
    <p:sldId id="291" r:id="rId23"/>
    <p:sldId id="292" r:id="rId24"/>
    <p:sldId id="293" r:id="rId25"/>
    <p:sldId id="294" r:id="rId26"/>
    <p:sldId id="297" r:id="rId27"/>
    <p:sldId id="298" r:id="rId28"/>
    <p:sldId id="295" r:id="rId29"/>
    <p:sldId id="280" r:id="rId30"/>
    <p:sldId id="269" r:id="rId31"/>
    <p:sldId id="299" r:id="rId32"/>
    <p:sldId id="300" r:id="rId33"/>
    <p:sldId id="301" r:id="rId34"/>
    <p:sldId id="302" r:id="rId35"/>
    <p:sldId id="303" r:id="rId36"/>
    <p:sldId id="281" r:id="rId37"/>
    <p:sldId id="270" r:id="rId38"/>
    <p:sldId id="271" r:id="rId39"/>
    <p:sldId id="304" r:id="rId40"/>
    <p:sldId id="305" r:id="rId41"/>
    <p:sldId id="272" r:id="rId42"/>
    <p:sldId id="273" r:id="rId43"/>
    <p:sldId id="275" r:id="rId44"/>
    <p:sldId id="276" r:id="rId45"/>
    <p:sldId id="28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a srinivasan" initials="ss" lastIdx="10" clrIdx="0">
    <p:extLst>
      <p:ext uri="{19B8F6BF-5375-455C-9EA6-DF929625EA0E}">
        <p15:presenceInfo xmlns:p15="http://schemas.microsoft.com/office/powerpoint/2012/main" userId="ae16b587ac2706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EF635-4E8D-33DE-D1F7-5B4143D1104A}" v="2341" dt="2024-11-06T16:27:21.808"/>
    <p1510:client id="{59094DEB-B173-FB72-B121-A85A3F203E4A}" v="2279" dt="2024-11-06T23:37:22.985"/>
    <p1510:client id="{64393D12-3887-9BC6-C768-D3A130FF3705}" v="3596" dt="2024-11-07T19:48:1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3T05:49:13.146" idx="1">
    <p:pos x="3482" y="0"/>
    <p:text>Stock ID: 55646421</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23T05:50:01.466" idx="2">
    <p:pos x="7680" y="926"/>
    <p:text>Stock ID: 47857043</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4-23T05:50:31.155" idx="3">
    <p:pos x="4646" y="1094"/>
    <p:text>Stock ID: 790072310</p:text>
    <p:extLst>
      <p:ext uri="{C676402C-5697-4E1C-873F-D02D1690AC5C}">
        <p15:threadingInfo xmlns:p15="http://schemas.microsoft.com/office/powerpoint/2012/main" timeZoneBias="-330"/>
      </p:ext>
    </p:extLst>
  </p:cm>
  <p:cm authorId="1" dt="2024-04-23T05:55:34.363" idx="5">
    <p:pos x="4646" y="1230"/>
    <p:text>Please change color of all icons to theme color</p:text>
    <p:extLst>
      <p:ext uri="{C676402C-5697-4E1C-873F-D02D1690AC5C}">
        <p15:threadingInfo xmlns:p15="http://schemas.microsoft.com/office/powerpoint/2012/main" timeZoneBias="-33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4-23T05:51:04.951" idx="4">
    <p:pos x="6886" y="1518"/>
    <p:text>Stock ID: 315485317</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4-23T06:52:30.151" idx="7">
    <p:pos x="4636" y="1057"/>
    <p:text>Stock ID: 365638425</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04-23T06:48:56.764" idx="6">
    <p:pos x="4840" y="852"/>
    <p:text>Stock ID: 502525048</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4-04-23T07:07:38.128" idx="8">
    <p:pos x="4712" y="1084"/>
    <p:text>Stock ID: 494677327</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4-04-23T07:14:41.014" idx="9">
    <p:pos x="4593" y="1160"/>
    <p:text>Stock ID: 299479085</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4-04-23T07:26:23.572" idx="10">
    <p:pos x="4509" y="1317"/>
    <p:text>Stock ID: 204709578</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9357D-E08C-B341-9B84-C7C6ED51F467}"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7F85-B619-534F-A66A-9B8DC36C34F8}" type="slidenum">
              <a:rPr lang="en-US" smtClean="0"/>
              <a:t>‹#›</a:t>
            </a:fld>
            <a:endParaRPr lang="en-US"/>
          </a:p>
        </p:txBody>
      </p:sp>
    </p:spTree>
    <p:extLst>
      <p:ext uri="{BB962C8B-B14F-4D97-AF65-F5344CB8AC3E}">
        <p14:creationId xmlns:p14="http://schemas.microsoft.com/office/powerpoint/2010/main" val="26166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DC7F85-B619-534F-A66A-9B8DC36C34F8}" type="slidenum">
              <a:rPr lang="en-US" smtClean="0"/>
              <a:t>5</a:t>
            </a:fld>
            <a:endParaRPr lang="en-US"/>
          </a:p>
        </p:txBody>
      </p:sp>
    </p:spTree>
    <p:extLst>
      <p:ext uri="{BB962C8B-B14F-4D97-AF65-F5344CB8AC3E}">
        <p14:creationId xmlns:p14="http://schemas.microsoft.com/office/powerpoint/2010/main" val="50400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D7C9-8F96-29F5-1205-BAE74ECFB6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476479-834E-716E-F738-42913F20F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33591F-359F-14CB-E47E-7E0A48675C2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5" name="Footer Placeholder 4">
            <a:extLst>
              <a:ext uri="{FF2B5EF4-FFF2-40B4-BE49-F238E27FC236}">
                <a16:creationId xmlns:a16="http://schemas.microsoft.com/office/drawing/2014/main" id="{E2B0DDA5-1212-4EE1-8E98-BD5556D619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FAF1A59-0F6E-C066-93B8-C418D626419E}"/>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9083491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06B-6099-7E14-DAC0-373B0E64354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20A64E-F565-5F45-4D8A-0F66C5C6F6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6C64CE-CC06-33A3-A7B5-39280C0EE39A}"/>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5" name="Footer Placeholder 4">
            <a:extLst>
              <a:ext uri="{FF2B5EF4-FFF2-40B4-BE49-F238E27FC236}">
                <a16:creationId xmlns:a16="http://schemas.microsoft.com/office/drawing/2014/main" id="{08B13EAA-0C96-C90A-5023-5A6AE90844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A4E51-A389-BAC7-6104-10F8BBF5E218}"/>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8301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67FAE-47FC-773A-D2CB-02DF3A1317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915DE-C722-EBEB-B967-F3C2A848DF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F320F-F8B7-E5F3-A82C-29E730823A2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5" name="Footer Placeholder 4">
            <a:extLst>
              <a:ext uri="{FF2B5EF4-FFF2-40B4-BE49-F238E27FC236}">
                <a16:creationId xmlns:a16="http://schemas.microsoft.com/office/drawing/2014/main" id="{EB893657-C9AF-31E5-1EAB-5E1D1A1074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E3EB91-DA44-D3FB-B424-EC3DFBCAAAE2}"/>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10855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2AA-06AD-F2FC-5383-B4B7B95FA0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FFB339-D764-126A-043A-AA902A2D94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CEC418-3953-DA2D-A0FB-CABD98BBE89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5" name="Footer Placeholder 4">
            <a:extLst>
              <a:ext uri="{FF2B5EF4-FFF2-40B4-BE49-F238E27FC236}">
                <a16:creationId xmlns:a16="http://schemas.microsoft.com/office/drawing/2014/main" id="{C38B8AE1-51E6-F6DC-0366-71136A416F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9BB31A-1A8F-2867-8E45-A1156E678421}"/>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7" name="Straight Connector 6">
            <a:extLst>
              <a:ext uri="{FF2B5EF4-FFF2-40B4-BE49-F238E27FC236}">
                <a16:creationId xmlns:a16="http://schemas.microsoft.com/office/drawing/2014/main" id="{CF6DD119-3AB1-5E89-283B-CFC7450F3221}"/>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8963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FB27-6D56-F7B9-3168-F3BA5618EA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265677-679A-B0F9-A8ED-CB7AE1B44E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96AB45-AD7F-AAB6-E9E5-BC9FFE73E6C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5" name="Footer Placeholder 4">
            <a:extLst>
              <a:ext uri="{FF2B5EF4-FFF2-40B4-BE49-F238E27FC236}">
                <a16:creationId xmlns:a16="http://schemas.microsoft.com/office/drawing/2014/main" id="{E6500007-5F71-101E-BD73-80F5B48245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21822D-21A5-46A1-7A0D-74890F813E5D}"/>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12177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19D8-2061-DE2F-C7F4-7B55AE952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C7E3F7-CAC0-234E-2E22-54F716B31277}"/>
              </a:ext>
            </a:extLst>
          </p:cNvPr>
          <p:cNvSpPr>
            <a:spLocks noGrp="1"/>
          </p:cNvSpPr>
          <p:nvPr>
            <p:ph sz="half" idx="1"/>
          </p:nvPr>
        </p:nvSpPr>
        <p:spPr>
          <a:xfrm>
            <a:off x="838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5703E5-BCA0-9F5D-3D33-E6367347C39A}"/>
              </a:ext>
            </a:extLst>
          </p:cNvPr>
          <p:cNvSpPr>
            <a:spLocks noGrp="1"/>
          </p:cNvSpPr>
          <p:nvPr>
            <p:ph sz="half" idx="2"/>
          </p:nvPr>
        </p:nvSpPr>
        <p:spPr>
          <a:xfrm>
            <a:off x="6172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078F20-3ECF-6BE9-68F4-016C200C5F8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6" name="Footer Placeholder 5">
            <a:extLst>
              <a:ext uri="{FF2B5EF4-FFF2-40B4-BE49-F238E27FC236}">
                <a16:creationId xmlns:a16="http://schemas.microsoft.com/office/drawing/2014/main" id="{AD0347F2-ADE9-32FD-FCEF-C45F3A7076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ABACDE-6DBE-549B-7465-4DA10C5C3E2B}"/>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8" name="Straight Connector 7">
            <a:extLst>
              <a:ext uri="{FF2B5EF4-FFF2-40B4-BE49-F238E27FC236}">
                <a16:creationId xmlns:a16="http://schemas.microsoft.com/office/drawing/2014/main" id="{A23452B6-CDA2-B35E-0715-B9D79EFD3246}"/>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46135"/>
      </p:ext>
    </p:extLst>
  </p:cSld>
  <p:clrMapOvr>
    <a:masterClrMapping/>
  </p:clrMapOvr>
  <p:extLst>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orient="horz" pos="68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741-45A8-1862-BA73-F388A4A00DE0}"/>
              </a:ext>
            </a:extLst>
          </p:cNvPr>
          <p:cNvSpPr>
            <a:spLocks noGrp="1"/>
          </p:cNvSpPr>
          <p:nvPr>
            <p:ph type="title"/>
          </p:nvPr>
        </p:nvSpPr>
        <p:spPr>
          <a:xfrm>
            <a:off x="839788" y="365126"/>
            <a:ext cx="10515600" cy="7239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CFFEB5-6F77-A32D-584E-9A3707A33A88}"/>
              </a:ext>
            </a:extLst>
          </p:cNvPr>
          <p:cNvSpPr>
            <a:spLocks noGrp="1"/>
          </p:cNvSpPr>
          <p:nvPr>
            <p:ph type="body" idx="1"/>
          </p:nvPr>
        </p:nvSpPr>
        <p:spPr>
          <a:xfrm>
            <a:off x="839788" y="11858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0BD877-1138-6469-13F1-6F0E1BC73D58}"/>
              </a:ext>
            </a:extLst>
          </p:cNvPr>
          <p:cNvSpPr>
            <a:spLocks noGrp="1"/>
          </p:cNvSpPr>
          <p:nvPr>
            <p:ph sz="half" idx="2"/>
          </p:nvPr>
        </p:nvSpPr>
        <p:spPr>
          <a:xfrm>
            <a:off x="839788" y="2106614"/>
            <a:ext cx="5157787"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7290B9-71DF-9759-96EE-064D62481AA3}"/>
              </a:ext>
            </a:extLst>
          </p:cNvPr>
          <p:cNvSpPr>
            <a:spLocks noGrp="1"/>
          </p:cNvSpPr>
          <p:nvPr>
            <p:ph type="body" sz="quarter" idx="3"/>
          </p:nvPr>
        </p:nvSpPr>
        <p:spPr>
          <a:xfrm>
            <a:off x="6172200" y="11858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C9F887-8C64-4DCB-B28E-6E1DF757778F}"/>
              </a:ext>
            </a:extLst>
          </p:cNvPr>
          <p:cNvSpPr>
            <a:spLocks noGrp="1"/>
          </p:cNvSpPr>
          <p:nvPr>
            <p:ph sz="quarter" idx="4"/>
          </p:nvPr>
        </p:nvSpPr>
        <p:spPr>
          <a:xfrm>
            <a:off x="6172200" y="2106614"/>
            <a:ext cx="5183188"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A80574B-0CB4-87BA-DB22-D700C1C3F77C}"/>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8" name="Footer Placeholder 7">
            <a:extLst>
              <a:ext uri="{FF2B5EF4-FFF2-40B4-BE49-F238E27FC236}">
                <a16:creationId xmlns:a16="http://schemas.microsoft.com/office/drawing/2014/main" id="{AE25FBD3-1201-6FF1-7DB2-0C1BCF545B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8CB2EC7-5FD9-2FA0-683A-AD8C72519718}"/>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10" name="Straight Connector 9">
            <a:extLst>
              <a:ext uri="{FF2B5EF4-FFF2-40B4-BE49-F238E27FC236}">
                <a16:creationId xmlns:a16="http://schemas.microsoft.com/office/drawing/2014/main" id="{A473E797-D026-4CB2-8534-3B0913C54F89}"/>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9131516"/>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99D4-8848-F972-1C0E-F10BA66AA6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5EBD19-62F1-F1BF-AC51-601E53D1E27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4" name="Footer Placeholder 3">
            <a:extLst>
              <a:ext uri="{FF2B5EF4-FFF2-40B4-BE49-F238E27FC236}">
                <a16:creationId xmlns:a16="http://schemas.microsoft.com/office/drawing/2014/main" id="{35ED8C3C-D39A-BE1E-07F0-EF54F36A07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B7AD6F8-8AC6-6CD2-5354-1A46A6BA7BE5}"/>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6" name="Straight Connector 5">
            <a:extLst>
              <a:ext uri="{FF2B5EF4-FFF2-40B4-BE49-F238E27FC236}">
                <a16:creationId xmlns:a16="http://schemas.microsoft.com/office/drawing/2014/main" id="{359314A4-A951-54B1-6DC0-9279155E69F0}"/>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447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5340-B077-DB0D-007E-CD0A5C7535FB}"/>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3" name="Footer Placeholder 2">
            <a:extLst>
              <a:ext uri="{FF2B5EF4-FFF2-40B4-BE49-F238E27FC236}">
                <a16:creationId xmlns:a16="http://schemas.microsoft.com/office/drawing/2014/main" id="{30D155D4-9857-63AA-87E8-3CC8844F1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0F9E8CB-2417-E015-2FB0-C9195BA5AE7C}"/>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00706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499D-6259-0551-D7B7-4D0868965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6BDB78-B8EB-1F34-CF06-72591BB63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54BAB9-265E-F658-A63A-6151364E8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0EDDCE-78E2-6748-CD30-181DB0BA854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6" name="Footer Placeholder 5">
            <a:extLst>
              <a:ext uri="{FF2B5EF4-FFF2-40B4-BE49-F238E27FC236}">
                <a16:creationId xmlns:a16="http://schemas.microsoft.com/office/drawing/2014/main" id="{07B05094-5855-8E10-F87C-52C19E0913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419BE2-4579-CC5F-4847-6D7CC426B3FF}"/>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55251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F20-0E83-10F5-6F59-CEB51D783D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187EEE-B13A-FDB1-8A19-EE0D39E5D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E8C68-CB9B-1E1F-90E8-054F22E5F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F4CB60-6ABD-6C79-E4E1-707E2D1AC39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11/7/2024</a:t>
            </a:fld>
            <a:endParaRPr lang="en-US"/>
          </a:p>
        </p:txBody>
      </p:sp>
      <p:sp>
        <p:nvSpPr>
          <p:cNvPr id="6" name="Footer Placeholder 5">
            <a:extLst>
              <a:ext uri="{FF2B5EF4-FFF2-40B4-BE49-F238E27FC236}">
                <a16:creationId xmlns:a16="http://schemas.microsoft.com/office/drawing/2014/main" id="{2ADE3309-AB33-CAB4-5AFA-DD95FBD8367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7686881-518F-E663-13FB-EAEA14A63AE7}"/>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39177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9612CC-667E-9C11-4B19-C671DA530CCC}"/>
              </a:ext>
            </a:extLst>
          </p:cNvPr>
          <p:cNvSpPr/>
          <p:nvPr userDrawn="1"/>
        </p:nvSpPr>
        <p:spPr>
          <a:xfrm>
            <a:off x="0" y="6172091"/>
            <a:ext cx="12192000" cy="685909"/>
          </a:xfrm>
          <a:prstGeom prst="rect">
            <a:avLst/>
          </a:prstGeom>
          <a:solidFill>
            <a:schemeClr val="tx2">
              <a:lumMod val="75000"/>
              <a:lumOff val="25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713DE2D-0400-0813-5E72-54083F428E1B}"/>
              </a:ext>
            </a:extLst>
          </p:cNvPr>
          <p:cNvSpPr>
            <a:spLocks noGrp="1"/>
          </p:cNvSpPr>
          <p:nvPr>
            <p:ph type="title"/>
          </p:nvPr>
        </p:nvSpPr>
        <p:spPr>
          <a:xfrm>
            <a:off x="838200" y="365125"/>
            <a:ext cx="10515600" cy="685909"/>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997D46-78C0-A493-A22C-C3C12EF5890E}"/>
              </a:ext>
            </a:extLst>
          </p:cNvPr>
          <p:cNvSpPr>
            <a:spLocks noGrp="1"/>
          </p:cNvSpPr>
          <p:nvPr>
            <p:ph type="body" idx="1"/>
          </p:nvPr>
        </p:nvSpPr>
        <p:spPr>
          <a:xfrm>
            <a:off x="838200" y="1345324"/>
            <a:ext cx="10515600" cy="483163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BBF7E139-4F5B-88A1-2239-3EF25CB2C017}"/>
              </a:ext>
            </a:extLst>
          </p:cNvPr>
          <p:cNvSpPr>
            <a:spLocks noGrp="1"/>
          </p:cNvSpPr>
          <p:nvPr>
            <p:ph type="sldNum" sz="quarter" idx="4"/>
          </p:nvPr>
        </p:nvSpPr>
        <p:spPr>
          <a:xfrm>
            <a:off x="10699530" y="6356350"/>
            <a:ext cx="654269" cy="365125"/>
          </a:xfrm>
          <a:prstGeom prst="rect">
            <a:avLst/>
          </a:prstGeom>
        </p:spPr>
        <p:txBody>
          <a:bodyPr vert="horz" lIns="91440" tIns="45720" rIns="91440" bIns="45720" rtlCol="0" anchor="ctr"/>
          <a:lstStyle>
            <a:lvl1pPr algn="r">
              <a:defRPr sz="1200">
                <a:solidFill>
                  <a:schemeClr val="bg1"/>
                </a:solidFill>
              </a:defRPr>
            </a:lvl1pPr>
          </a:lstStyle>
          <a:p>
            <a:fld id="{4A0E460F-6C90-364E-AA71-6C064F716047}" type="slidenum">
              <a:rPr lang="en-US" smtClean="0"/>
              <a:pPr/>
              <a:t>‹#›</a:t>
            </a:fld>
            <a:endParaRPr lang="en-US"/>
          </a:p>
        </p:txBody>
      </p:sp>
    </p:spTree>
    <p:extLst>
      <p:ext uri="{BB962C8B-B14F-4D97-AF65-F5344CB8AC3E}">
        <p14:creationId xmlns:p14="http://schemas.microsoft.com/office/powerpoint/2010/main" val="390992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public.tableau.com/views/Upright_Workbook/PerformanceAnalysis?:language=en-US&amp;:sid=&amp;:display_count=n&amp;:origin=viz_share_link"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kaggle.com/datasets/berkayalan/retail-sales-data/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A2CB-4C34-B1C3-BCA2-B7D7966EB811}"/>
              </a:ext>
            </a:extLst>
          </p:cNvPr>
          <p:cNvSpPr>
            <a:spLocks noGrp="1"/>
          </p:cNvSpPr>
          <p:nvPr>
            <p:ph type="ctrTitle"/>
          </p:nvPr>
        </p:nvSpPr>
        <p:spPr>
          <a:xfrm>
            <a:off x="6976534" y="1091319"/>
            <a:ext cx="4165600" cy="2387600"/>
          </a:xfrm>
        </p:spPr>
        <p:txBody>
          <a:bodyPr>
            <a:normAutofit fontScale="90000"/>
          </a:bodyPr>
          <a:lstStyle/>
          <a:p>
            <a:r>
              <a:rPr lang="en-US">
                <a:latin typeface="Arial"/>
                <a:cs typeface="Arial"/>
              </a:rPr>
              <a:t>BI Analyst Capstone Project</a:t>
            </a:r>
            <a:endParaRPr lang="en-US"/>
          </a:p>
        </p:txBody>
      </p:sp>
      <p:sp>
        <p:nvSpPr>
          <p:cNvPr id="3" name="Subtitle 2">
            <a:extLst>
              <a:ext uri="{FF2B5EF4-FFF2-40B4-BE49-F238E27FC236}">
                <a16:creationId xmlns:a16="http://schemas.microsoft.com/office/drawing/2014/main" id="{195C9D9B-29FB-BA59-D1D5-D7213551ADCF}"/>
              </a:ext>
            </a:extLst>
          </p:cNvPr>
          <p:cNvSpPr>
            <a:spLocks noGrp="1"/>
          </p:cNvSpPr>
          <p:nvPr>
            <p:ph type="subTitle" idx="1"/>
          </p:nvPr>
        </p:nvSpPr>
        <p:spPr>
          <a:xfrm>
            <a:off x="6976534" y="3635905"/>
            <a:ext cx="4165601" cy="552273"/>
          </a:xfrm>
        </p:spPr>
        <p:txBody>
          <a:bodyPr vert="horz" lIns="91440" tIns="45720" rIns="91440" bIns="45720" rtlCol="0" anchor="t">
            <a:normAutofit/>
          </a:bodyPr>
          <a:lstStyle/>
          <a:p>
            <a:r>
              <a:rPr lang="en-US">
                <a:latin typeface="Arial"/>
                <a:cs typeface="Arial"/>
              </a:rPr>
              <a:t>Jody Upright</a:t>
            </a:r>
            <a:endParaRPr lang="en-US"/>
          </a:p>
        </p:txBody>
      </p:sp>
      <p:pic>
        <p:nvPicPr>
          <p:cNvPr id="1028" name="Picture 4" descr="Digital diagrams and graphs">
            <a:extLst>
              <a:ext uri="{FF2B5EF4-FFF2-40B4-BE49-F238E27FC236}">
                <a16:creationId xmlns:a16="http://schemas.microsoft.com/office/drawing/2014/main" id="{773423C6-7FDD-BCD0-407C-1EF070DF0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1" b="19126"/>
          <a:stretch/>
        </p:blipFill>
        <p:spPr bwMode="auto">
          <a:xfrm>
            <a:off x="0" y="0"/>
            <a:ext cx="5527964" cy="615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47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200" y="365125"/>
            <a:ext cx="10957560" cy="685909"/>
          </a:xfrm>
        </p:spPr>
        <p:txBody>
          <a:bodyPr>
            <a:normAutofit fontScale="90000"/>
          </a:bodyPr>
          <a:lstStyle/>
          <a:p>
            <a:r>
              <a:rPr lang="en-US"/>
              <a:t>Module 4: Data Visualization and Dashboards Using Tableau</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a:xfrm>
            <a:off x="439058" y="1345324"/>
            <a:ext cx="11531598" cy="4831639"/>
          </a:xfrm>
        </p:spPr>
        <p:txBody>
          <a:bodyPr vert="horz" lIns="91440" tIns="45720" rIns="91440" bIns="45720" rtlCol="0" anchor="t">
            <a:normAutofit/>
          </a:bodyPr>
          <a:lstStyle/>
          <a:p>
            <a:r>
              <a:rPr lang="en-US">
                <a:latin typeface="Arial"/>
                <a:cs typeface="Arial"/>
              </a:rPr>
              <a:t>Relationships across six spreadsheets created within Tableau Public</a:t>
            </a:r>
          </a:p>
          <a:p>
            <a:r>
              <a:rPr lang="en-US">
                <a:latin typeface="Arial"/>
                <a:cs typeface="Arial"/>
              </a:rPr>
              <a:t>Calculated fields created for Sales Growth Percentage and Average Stock Levels</a:t>
            </a:r>
          </a:p>
          <a:p>
            <a:r>
              <a:rPr lang="en-US">
                <a:latin typeface="Arial"/>
                <a:cs typeface="Arial"/>
              </a:rPr>
              <a:t>Converted date from dd/MM/</a:t>
            </a:r>
            <a:r>
              <a:rPr lang="en-US" err="1">
                <a:latin typeface="Arial"/>
                <a:cs typeface="Arial"/>
              </a:rPr>
              <a:t>yy</a:t>
            </a:r>
            <a:r>
              <a:rPr lang="en-US">
                <a:latin typeface="Arial"/>
                <a:cs typeface="Arial"/>
              </a:rPr>
              <a:t> to MM/dd/</a:t>
            </a:r>
            <a:r>
              <a:rPr lang="en-US" err="1">
                <a:latin typeface="Arial"/>
                <a:cs typeface="Arial"/>
              </a:rPr>
              <a:t>yy</a:t>
            </a:r>
            <a:r>
              <a:rPr lang="en-US">
                <a:latin typeface="Arial"/>
                <a:cs typeface="Arial"/>
              </a:rPr>
              <a:t> format for future time-based analysis</a:t>
            </a:r>
          </a:p>
          <a:p>
            <a:r>
              <a:rPr lang="en-US">
                <a:latin typeface="Arial"/>
                <a:cs typeface="Arial"/>
              </a:rPr>
              <a:t>Created various charts for sales analysis</a:t>
            </a:r>
          </a:p>
          <a:p>
            <a:r>
              <a:rPr lang="en-US">
                <a:latin typeface="Arial"/>
                <a:cs typeface="Arial"/>
              </a:rPr>
              <a:t>Compiled charts onto a single dashboard for side-by-side visual analysis</a:t>
            </a:r>
          </a:p>
        </p:txBody>
      </p:sp>
    </p:spTree>
    <p:extLst>
      <p:ext uri="{BB962C8B-B14F-4D97-AF65-F5344CB8AC3E}">
        <p14:creationId xmlns:p14="http://schemas.microsoft.com/office/powerpoint/2010/main" val="342490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a:t>Results</a:t>
            </a:r>
          </a:p>
        </p:txBody>
      </p:sp>
      <p:pic>
        <p:nvPicPr>
          <p:cNvPr id="3" name="Picture 2" descr="A computer screen with a graph and clock&#10;&#10;Description automatically generated">
            <a:extLst>
              <a:ext uri="{FF2B5EF4-FFF2-40B4-BE49-F238E27FC236}">
                <a16:creationId xmlns:a16="http://schemas.microsoft.com/office/drawing/2014/main" id="{810773B5-4953-DEB8-8A25-6343780FF13E}"/>
              </a:ext>
            </a:extLst>
          </p:cNvPr>
          <p:cNvPicPr>
            <a:picLocks noChangeAspect="1"/>
          </p:cNvPicPr>
          <p:nvPr/>
        </p:nvPicPr>
        <p:blipFill>
          <a:blip r:embed="rId2"/>
          <a:stretch>
            <a:fillRect/>
          </a:stretch>
        </p:blipFill>
        <p:spPr>
          <a:xfrm>
            <a:off x="4507865" y="1353157"/>
            <a:ext cx="3176270" cy="2703767"/>
          </a:xfrm>
          <a:prstGeom prst="rect">
            <a:avLst/>
          </a:prstGeom>
        </p:spPr>
      </p:pic>
    </p:spTree>
    <p:extLst>
      <p:ext uri="{BB962C8B-B14F-4D97-AF65-F5344CB8AC3E}">
        <p14:creationId xmlns:p14="http://schemas.microsoft.com/office/powerpoint/2010/main" val="377386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1, Lesson 1: Data Cleaning and Preparation</a:t>
            </a:r>
          </a:p>
        </p:txBody>
      </p:sp>
      <p:sp>
        <p:nvSpPr>
          <p:cNvPr id="5" name="Content Placeholder 4">
            <a:extLst>
              <a:ext uri="{FF2B5EF4-FFF2-40B4-BE49-F238E27FC236}">
                <a16:creationId xmlns:a16="http://schemas.microsoft.com/office/drawing/2014/main" id="{F282A66E-0E4A-B571-ECD7-6AC5E8277762}"/>
              </a:ext>
            </a:extLst>
          </p:cNvPr>
          <p:cNvSpPr>
            <a:spLocks noGrp="1"/>
          </p:cNvSpPr>
          <p:nvPr>
            <p:ph idx="1"/>
          </p:nvPr>
        </p:nvSpPr>
        <p:spPr/>
        <p:txBody>
          <a:bodyPr vert="horz" lIns="91440" tIns="45720" rIns="91440" bIns="45720" rtlCol="0" anchor="t">
            <a:normAutofit/>
          </a:bodyPr>
          <a:lstStyle/>
          <a:p>
            <a:r>
              <a:rPr lang="en-US">
                <a:latin typeface="Arial"/>
                <a:cs typeface="Arial"/>
              </a:rPr>
              <a:t>Dropping rows with missing price values ensures missing data does not skew final results.</a:t>
            </a:r>
            <a:endParaRPr lang="en-US"/>
          </a:p>
        </p:txBody>
      </p:sp>
      <p:pic>
        <p:nvPicPr>
          <p:cNvPr id="7" name="Content Placeholder 1" descr="A screenshot of a computer&#10;&#10;Description automatically generated">
            <a:extLst>
              <a:ext uri="{FF2B5EF4-FFF2-40B4-BE49-F238E27FC236}">
                <a16:creationId xmlns:a16="http://schemas.microsoft.com/office/drawing/2014/main" id="{2AEA7497-CB96-556B-C9C6-DABF37C55F66}"/>
              </a:ext>
            </a:extLst>
          </p:cNvPr>
          <p:cNvPicPr>
            <a:picLocks noChangeAspect="1"/>
          </p:cNvPicPr>
          <p:nvPr/>
        </p:nvPicPr>
        <p:blipFill>
          <a:blip r:embed="rId2"/>
          <a:srcRect t="30075" r="-252" b="-251"/>
          <a:stretch/>
        </p:blipFill>
        <p:spPr>
          <a:xfrm>
            <a:off x="834903" y="2557872"/>
            <a:ext cx="4816749" cy="3390631"/>
          </a:xfrm>
          <a:prstGeom prst="rect">
            <a:avLst/>
          </a:prstGeom>
        </p:spPr>
      </p:pic>
      <p:pic>
        <p:nvPicPr>
          <p:cNvPr id="3" name="Content Placeholder 1" descr="A screenshot of a computer&#10;&#10;Description automatically generated">
            <a:extLst>
              <a:ext uri="{FF2B5EF4-FFF2-40B4-BE49-F238E27FC236}">
                <a16:creationId xmlns:a16="http://schemas.microsoft.com/office/drawing/2014/main" id="{FBE5CD8E-0C9E-C0A7-DE54-7C09CD65A921}"/>
              </a:ext>
            </a:extLst>
          </p:cNvPr>
          <p:cNvPicPr>
            <a:picLocks noChangeAspect="1"/>
          </p:cNvPicPr>
          <p:nvPr/>
        </p:nvPicPr>
        <p:blipFill>
          <a:blip r:embed="rId3"/>
          <a:srcRect t="34232" r="54897" b="269"/>
          <a:stretch/>
        </p:blipFill>
        <p:spPr>
          <a:xfrm>
            <a:off x="6888079" y="2414439"/>
            <a:ext cx="4463967" cy="3937942"/>
          </a:xfrm>
          <a:prstGeom prst="rect">
            <a:avLst/>
          </a:prstGeom>
        </p:spPr>
      </p:pic>
    </p:spTree>
    <p:extLst>
      <p:ext uri="{BB962C8B-B14F-4D97-AF65-F5344CB8AC3E}">
        <p14:creationId xmlns:p14="http://schemas.microsoft.com/office/powerpoint/2010/main" val="254312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1, Lesson 1: Data Cleaning and Preparation</a:t>
            </a:r>
          </a:p>
        </p:txBody>
      </p:sp>
      <p:sp>
        <p:nvSpPr>
          <p:cNvPr id="5" name="Content Placeholder 4">
            <a:extLst>
              <a:ext uri="{FF2B5EF4-FFF2-40B4-BE49-F238E27FC236}">
                <a16:creationId xmlns:a16="http://schemas.microsoft.com/office/drawing/2014/main" id="{78E16099-80DD-6284-1095-3FA9D4357A4A}"/>
              </a:ext>
            </a:extLst>
          </p:cNvPr>
          <p:cNvSpPr>
            <a:spLocks noGrp="1"/>
          </p:cNvSpPr>
          <p:nvPr>
            <p:ph idx="1"/>
          </p:nvPr>
        </p:nvSpPr>
        <p:spPr>
          <a:xfrm>
            <a:off x="838200" y="1345324"/>
            <a:ext cx="10385257" cy="4831639"/>
          </a:xfrm>
        </p:spPr>
        <p:txBody>
          <a:bodyPr vert="horz" lIns="91440" tIns="45720" rIns="91440" bIns="45720" rtlCol="0" anchor="t">
            <a:normAutofit/>
          </a:bodyPr>
          <a:lstStyle/>
          <a:p>
            <a:r>
              <a:rPr lang="en-US">
                <a:latin typeface="Arial"/>
                <a:cs typeface="Arial"/>
              </a:rPr>
              <a:t>Extra spaces were removed from the data to ensure consistent formatting</a:t>
            </a:r>
          </a:p>
          <a:p>
            <a:endParaRPr lang="en-US"/>
          </a:p>
        </p:txBody>
      </p:sp>
      <p:pic>
        <p:nvPicPr>
          <p:cNvPr id="8" name="Content Placeholder 2" descr="A screenshot of a computer&#10;&#10;Description automatically generated">
            <a:extLst>
              <a:ext uri="{FF2B5EF4-FFF2-40B4-BE49-F238E27FC236}">
                <a16:creationId xmlns:a16="http://schemas.microsoft.com/office/drawing/2014/main" id="{30F75E99-986A-8FFF-3AE1-D4B2B595E8D0}"/>
              </a:ext>
            </a:extLst>
          </p:cNvPr>
          <p:cNvPicPr>
            <a:picLocks noChangeAspect="1"/>
          </p:cNvPicPr>
          <p:nvPr/>
        </p:nvPicPr>
        <p:blipFill>
          <a:blip r:embed="rId2"/>
          <a:srcRect l="88" t="32666" r="29477" b="45161"/>
          <a:stretch/>
        </p:blipFill>
        <p:spPr>
          <a:xfrm>
            <a:off x="125671" y="2550023"/>
            <a:ext cx="5843124" cy="2996534"/>
          </a:xfrm>
          <a:prstGeom prst="rect">
            <a:avLst/>
          </a:prstGeom>
        </p:spPr>
      </p:pic>
      <p:pic>
        <p:nvPicPr>
          <p:cNvPr id="10" name="Content Placeholder 7" descr="A screenshot of a computer&#10;&#10;Description automatically generated">
            <a:extLst>
              <a:ext uri="{FF2B5EF4-FFF2-40B4-BE49-F238E27FC236}">
                <a16:creationId xmlns:a16="http://schemas.microsoft.com/office/drawing/2014/main" id="{CA8AA562-5FBB-71DA-B0D0-898E9D8CC152}"/>
              </a:ext>
            </a:extLst>
          </p:cNvPr>
          <p:cNvPicPr>
            <a:picLocks noChangeAspect="1"/>
          </p:cNvPicPr>
          <p:nvPr/>
        </p:nvPicPr>
        <p:blipFill>
          <a:blip r:embed="rId3"/>
          <a:srcRect t="34550" r="41479" b="41363"/>
          <a:stretch/>
        </p:blipFill>
        <p:spPr>
          <a:xfrm>
            <a:off x="6465682" y="2636191"/>
            <a:ext cx="5259462" cy="2906187"/>
          </a:xfrm>
          <a:prstGeom prst="rect">
            <a:avLst/>
          </a:prstGeom>
        </p:spPr>
      </p:pic>
    </p:spTree>
    <p:extLst>
      <p:ext uri="{BB962C8B-B14F-4D97-AF65-F5344CB8AC3E}">
        <p14:creationId xmlns:p14="http://schemas.microsoft.com/office/powerpoint/2010/main" val="326460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1, Lesson 1: Data Cleaning and Preparation</a:t>
            </a:r>
          </a:p>
        </p:txBody>
      </p:sp>
      <p:sp>
        <p:nvSpPr>
          <p:cNvPr id="5" name="Content Placeholder 4">
            <a:extLst>
              <a:ext uri="{FF2B5EF4-FFF2-40B4-BE49-F238E27FC236}">
                <a16:creationId xmlns:a16="http://schemas.microsoft.com/office/drawing/2014/main" id="{78E16099-80DD-6284-1095-3FA9D4357A4A}"/>
              </a:ext>
            </a:extLst>
          </p:cNvPr>
          <p:cNvSpPr>
            <a:spLocks noGrp="1"/>
          </p:cNvSpPr>
          <p:nvPr>
            <p:ph idx="1"/>
          </p:nvPr>
        </p:nvSpPr>
        <p:spPr>
          <a:xfrm>
            <a:off x="838200" y="1345324"/>
            <a:ext cx="10515600" cy="4831639"/>
          </a:xfrm>
        </p:spPr>
        <p:txBody>
          <a:bodyPr vert="horz" lIns="91440" tIns="45720" rIns="91440" bIns="45720" rtlCol="0" anchor="t">
            <a:normAutofit/>
          </a:bodyPr>
          <a:lstStyle/>
          <a:p>
            <a:r>
              <a:rPr lang="en-US">
                <a:latin typeface="Arial"/>
                <a:cs typeface="Arial"/>
              </a:rPr>
              <a:t>Dates were converted from dd/MM/</a:t>
            </a:r>
            <a:r>
              <a:rPr lang="en-US" err="1">
                <a:latin typeface="Arial"/>
                <a:cs typeface="Arial"/>
              </a:rPr>
              <a:t>yyyy</a:t>
            </a:r>
            <a:r>
              <a:rPr lang="en-US">
                <a:latin typeface="Arial"/>
                <a:cs typeface="Arial"/>
              </a:rPr>
              <a:t> format to MM/dd/</a:t>
            </a:r>
            <a:r>
              <a:rPr lang="en-US" err="1">
                <a:latin typeface="Arial"/>
                <a:cs typeface="Arial"/>
              </a:rPr>
              <a:t>yyyy</a:t>
            </a:r>
            <a:r>
              <a:rPr lang="en-US">
                <a:latin typeface="Arial"/>
                <a:cs typeface="Arial"/>
              </a:rPr>
              <a:t> format </a:t>
            </a:r>
            <a:endParaRPr lang="en-US"/>
          </a:p>
          <a:p>
            <a:r>
              <a:rPr lang="en-US">
                <a:latin typeface="Arial"/>
                <a:cs typeface="Arial"/>
              </a:rPr>
              <a:t>This step was taken because Excel was reading 2/1/2017 as February 1 when the original source had this as January 2</a:t>
            </a:r>
          </a:p>
          <a:p>
            <a:r>
              <a:rPr lang="en-US">
                <a:latin typeface="Arial"/>
                <a:cs typeface="Arial"/>
              </a:rPr>
              <a:t>Dates will be used to analyze sales through the passage of time</a:t>
            </a:r>
            <a:endParaRPr lang="en-US"/>
          </a:p>
        </p:txBody>
      </p:sp>
      <p:pic>
        <p:nvPicPr>
          <p:cNvPr id="3" name="Content Placeholder 10" descr="A screenshot of a computer&#10;&#10;Description automatically generated">
            <a:extLst>
              <a:ext uri="{FF2B5EF4-FFF2-40B4-BE49-F238E27FC236}">
                <a16:creationId xmlns:a16="http://schemas.microsoft.com/office/drawing/2014/main" id="{23FA391D-69E5-4B6F-757F-9C7DD6F8B926}"/>
              </a:ext>
            </a:extLst>
          </p:cNvPr>
          <p:cNvPicPr>
            <a:picLocks noChangeAspect="1"/>
          </p:cNvPicPr>
          <p:nvPr/>
        </p:nvPicPr>
        <p:blipFill>
          <a:blip r:embed="rId2"/>
          <a:srcRect t="39848" r="58015" b="24394"/>
          <a:stretch/>
        </p:blipFill>
        <p:spPr>
          <a:xfrm>
            <a:off x="833260" y="3207691"/>
            <a:ext cx="4844684" cy="2969048"/>
          </a:xfrm>
          <a:prstGeom prst="rect">
            <a:avLst/>
          </a:prstGeom>
        </p:spPr>
      </p:pic>
      <p:pic>
        <p:nvPicPr>
          <p:cNvPr id="7" name="Content Placeholder 13" descr="A screenshot of a spreadsheet&#10;&#10;Description automatically generated">
            <a:extLst>
              <a:ext uri="{FF2B5EF4-FFF2-40B4-BE49-F238E27FC236}">
                <a16:creationId xmlns:a16="http://schemas.microsoft.com/office/drawing/2014/main" id="{01012539-01FE-0EDF-0A6F-133E745F4D74}"/>
              </a:ext>
            </a:extLst>
          </p:cNvPr>
          <p:cNvPicPr>
            <a:picLocks noChangeAspect="1"/>
          </p:cNvPicPr>
          <p:nvPr/>
        </p:nvPicPr>
        <p:blipFill>
          <a:blip r:embed="rId3"/>
          <a:srcRect t="37382" r="56031" b="26814"/>
          <a:stretch/>
        </p:blipFill>
        <p:spPr>
          <a:xfrm>
            <a:off x="6295954" y="3207691"/>
            <a:ext cx="5213197" cy="2966222"/>
          </a:xfrm>
          <a:prstGeom prst="rect">
            <a:avLst/>
          </a:prstGeom>
        </p:spPr>
      </p:pic>
    </p:spTree>
    <p:extLst>
      <p:ext uri="{BB962C8B-B14F-4D97-AF65-F5344CB8AC3E}">
        <p14:creationId xmlns:p14="http://schemas.microsoft.com/office/powerpoint/2010/main" val="821196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1, Lesson 1: Data Cleaning and Preparation</a:t>
            </a:r>
          </a:p>
        </p:txBody>
      </p:sp>
      <p:sp>
        <p:nvSpPr>
          <p:cNvPr id="16" name="Content Placeholder 15">
            <a:extLst>
              <a:ext uri="{FF2B5EF4-FFF2-40B4-BE49-F238E27FC236}">
                <a16:creationId xmlns:a16="http://schemas.microsoft.com/office/drawing/2014/main" id="{4A2361C9-3624-9111-CD2C-F863734B5B1E}"/>
              </a:ext>
            </a:extLst>
          </p:cNvPr>
          <p:cNvSpPr>
            <a:spLocks noGrp="1"/>
          </p:cNvSpPr>
          <p:nvPr>
            <p:ph idx="1"/>
          </p:nvPr>
        </p:nvSpPr>
        <p:spPr/>
        <p:txBody>
          <a:bodyPr vert="horz" lIns="91440" tIns="45720" rIns="91440" bIns="45720" rtlCol="0" anchor="t">
            <a:normAutofit/>
          </a:bodyPr>
          <a:lstStyle/>
          <a:p>
            <a:r>
              <a:rPr lang="en-US">
                <a:latin typeface="Arial"/>
                <a:cs typeface="Arial"/>
              </a:rPr>
              <a:t>The data was examined for duplicate values as duplicate values could impact regression analysis</a:t>
            </a:r>
            <a:endParaRPr lang="en-US"/>
          </a:p>
          <a:p>
            <a:r>
              <a:rPr lang="en-US">
                <a:latin typeface="Arial"/>
                <a:cs typeface="Arial"/>
              </a:rPr>
              <a:t>No duplicate values were found</a:t>
            </a:r>
          </a:p>
        </p:txBody>
      </p:sp>
      <p:pic>
        <p:nvPicPr>
          <p:cNvPr id="18" name="Content Placeholder 2" descr="A screenshot of a computer&#10;&#10;Description automatically generated">
            <a:extLst>
              <a:ext uri="{FF2B5EF4-FFF2-40B4-BE49-F238E27FC236}">
                <a16:creationId xmlns:a16="http://schemas.microsoft.com/office/drawing/2014/main" id="{3F18319D-CA25-0103-59EB-4B3093C2B349}"/>
              </a:ext>
            </a:extLst>
          </p:cNvPr>
          <p:cNvPicPr>
            <a:picLocks noChangeAspect="1"/>
          </p:cNvPicPr>
          <p:nvPr/>
        </p:nvPicPr>
        <p:blipFill>
          <a:blip r:embed="rId2"/>
          <a:stretch>
            <a:fillRect/>
          </a:stretch>
        </p:blipFill>
        <p:spPr>
          <a:xfrm>
            <a:off x="836445" y="2582550"/>
            <a:ext cx="4643688" cy="3600450"/>
          </a:xfrm>
          <a:prstGeom prst="rect">
            <a:avLst/>
          </a:prstGeom>
        </p:spPr>
      </p:pic>
      <p:pic>
        <p:nvPicPr>
          <p:cNvPr id="20" name="Content Placeholder 7" descr="A screenshot of a computer&#10;&#10;Description automatically generated">
            <a:extLst>
              <a:ext uri="{FF2B5EF4-FFF2-40B4-BE49-F238E27FC236}">
                <a16:creationId xmlns:a16="http://schemas.microsoft.com/office/drawing/2014/main" id="{CF71FE59-C02B-A55F-0F2B-58A2E7E59D1E}"/>
              </a:ext>
            </a:extLst>
          </p:cNvPr>
          <p:cNvPicPr>
            <a:picLocks noChangeAspect="1"/>
          </p:cNvPicPr>
          <p:nvPr/>
        </p:nvPicPr>
        <p:blipFill>
          <a:blip r:embed="rId3"/>
          <a:stretch>
            <a:fillRect/>
          </a:stretch>
        </p:blipFill>
        <p:spPr>
          <a:xfrm>
            <a:off x="5997992" y="2736203"/>
            <a:ext cx="5229225" cy="3152775"/>
          </a:xfrm>
          <a:prstGeom prst="rect">
            <a:avLst/>
          </a:prstGeom>
        </p:spPr>
      </p:pic>
    </p:spTree>
    <p:extLst>
      <p:ext uri="{BB962C8B-B14F-4D97-AF65-F5344CB8AC3E}">
        <p14:creationId xmlns:p14="http://schemas.microsoft.com/office/powerpoint/2010/main" val="86315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199" y="365125"/>
            <a:ext cx="10826931" cy="685909"/>
          </a:xfrm>
        </p:spPr>
        <p:txBody>
          <a:bodyPr>
            <a:normAutofit/>
          </a:bodyPr>
          <a:lstStyle/>
          <a:p>
            <a:r>
              <a:rPr lang="en-US"/>
              <a:t>Module 1, Lesson 2: Data Analysis Using Pivot Tables</a:t>
            </a:r>
          </a:p>
        </p:txBody>
      </p:sp>
      <p:sp>
        <p:nvSpPr>
          <p:cNvPr id="10" name="Content Placeholder 9">
            <a:extLst>
              <a:ext uri="{FF2B5EF4-FFF2-40B4-BE49-F238E27FC236}">
                <a16:creationId xmlns:a16="http://schemas.microsoft.com/office/drawing/2014/main" id="{3D37E9E8-2130-B2C7-F486-41037655DA24}"/>
              </a:ext>
            </a:extLst>
          </p:cNvPr>
          <p:cNvSpPr>
            <a:spLocks noGrp="1"/>
          </p:cNvSpPr>
          <p:nvPr>
            <p:ph idx="1"/>
          </p:nvPr>
        </p:nvSpPr>
        <p:spPr/>
        <p:txBody>
          <a:bodyPr vert="horz" lIns="91440" tIns="45720" rIns="91440" bIns="45720" rtlCol="0" anchor="t">
            <a:normAutofit/>
          </a:bodyPr>
          <a:lstStyle/>
          <a:p>
            <a:r>
              <a:rPr lang="en-US" dirty="0">
                <a:latin typeface="Arial"/>
                <a:cs typeface="Arial"/>
              </a:rPr>
              <a:t>Sales by Store Analysis</a:t>
            </a:r>
          </a:p>
          <a:p>
            <a:r>
              <a:rPr lang="en-US" dirty="0">
                <a:latin typeface="Arial"/>
                <a:cs typeface="Arial"/>
              </a:rPr>
              <a:t>Jan. 2-18, 2017</a:t>
            </a:r>
            <a:endParaRPr lang="en-US" dirty="0"/>
          </a:p>
          <a:p>
            <a:endParaRPr lang="en-US"/>
          </a:p>
          <a:p>
            <a:r>
              <a:rPr lang="en-US" dirty="0">
                <a:latin typeface="Arial"/>
                <a:cs typeface="Arial"/>
              </a:rPr>
              <a:t>DIGI and Electro World</a:t>
            </a:r>
            <a:br>
              <a:rPr lang="en-US" dirty="0">
                <a:latin typeface="Arial"/>
                <a:cs typeface="Arial"/>
              </a:rPr>
            </a:br>
            <a:r>
              <a:rPr lang="en-US" dirty="0">
                <a:latin typeface="Arial"/>
                <a:cs typeface="Arial"/>
              </a:rPr>
              <a:t>are the most profitable based on total ​sales and total revenue</a:t>
            </a:r>
          </a:p>
          <a:p>
            <a:r>
              <a:rPr lang="en-US" dirty="0">
                <a:latin typeface="Arial"/>
                <a:cs typeface="Arial"/>
              </a:rPr>
              <a:t>DIGI and Darty have the highest average of sales</a:t>
            </a:r>
          </a:p>
          <a:p>
            <a:r>
              <a:rPr lang="en-US" dirty="0">
                <a:latin typeface="Arial"/>
                <a:cs typeface="Arial"/>
              </a:rPr>
              <a:t>DIGI, Electro World, and Darty would be good candidates for future store expansion</a:t>
            </a:r>
          </a:p>
          <a:p>
            <a:r>
              <a:rPr lang="en-US" dirty="0">
                <a:latin typeface="Arial"/>
                <a:cs typeface="Arial"/>
              </a:rPr>
              <a:t>Currys and </a:t>
            </a:r>
            <a:r>
              <a:rPr lang="en-US" dirty="0" err="1">
                <a:latin typeface="Arial"/>
                <a:cs typeface="Arial"/>
              </a:rPr>
              <a:t>Euronics</a:t>
            </a:r>
            <a:r>
              <a:rPr lang="en-US" dirty="0">
                <a:latin typeface="Arial"/>
                <a:cs typeface="Arial"/>
              </a:rPr>
              <a:t> Lisboa have the lowest values in all categories and would be the candidates for targeted intervention to improve store performance</a:t>
            </a:r>
            <a:endParaRPr lang="en-US" dirty="0"/>
          </a:p>
        </p:txBody>
      </p:sp>
      <p:pic>
        <p:nvPicPr>
          <p:cNvPr id="12" name="Content Placeholder 1" descr="A screenshot of a spreadsheet&#10;&#10;Description automatically generated">
            <a:extLst>
              <a:ext uri="{FF2B5EF4-FFF2-40B4-BE49-F238E27FC236}">
                <a16:creationId xmlns:a16="http://schemas.microsoft.com/office/drawing/2014/main" id="{F9651073-AD6A-F528-8343-DFF536F5E846}"/>
              </a:ext>
            </a:extLst>
          </p:cNvPr>
          <p:cNvPicPr>
            <a:picLocks noChangeAspect="1"/>
          </p:cNvPicPr>
          <p:nvPr/>
        </p:nvPicPr>
        <p:blipFill>
          <a:blip r:embed="rId2"/>
          <a:srcRect t="6796" b="7767"/>
          <a:stretch/>
        </p:blipFill>
        <p:spPr>
          <a:xfrm>
            <a:off x="4561973" y="1145565"/>
            <a:ext cx="7379368" cy="1770994"/>
          </a:xfrm>
          <a:prstGeom prst="rect">
            <a:avLst/>
          </a:prstGeom>
        </p:spPr>
      </p:pic>
    </p:spTree>
    <p:extLst>
      <p:ext uri="{BB962C8B-B14F-4D97-AF65-F5344CB8AC3E}">
        <p14:creationId xmlns:p14="http://schemas.microsoft.com/office/powerpoint/2010/main" val="194814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199" y="365125"/>
            <a:ext cx="10826931" cy="685909"/>
          </a:xfrm>
        </p:spPr>
        <p:txBody>
          <a:bodyPr>
            <a:normAutofit/>
          </a:bodyPr>
          <a:lstStyle/>
          <a:p>
            <a:r>
              <a:rPr lang="en-US"/>
              <a:t>Module 1, Lesson 2: Data Analysis Using Pivot Tables</a:t>
            </a:r>
          </a:p>
        </p:txBody>
      </p:sp>
      <p:sp>
        <p:nvSpPr>
          <p:cNvPr id="5" name="Content Placeholder 4">
            <a:extLst>
              <a:ext uri="{FF2B5EF4-FFF2-40B4-BE49-F238E27FC236}">
                <a16:creationId xmlns:a16="http://schemas.microsoft.com/office/drawing/2014/main" id="{1B6A4157-9230-4899-F73E-4206E150EA50}"/>
              </a:ext>
            </a:extLst>
          </p:cNvPr>
          <p:cNvSpPr>
            <a:spLocks noGrp="1"/>
          </p:cNvSpPr>
          <p:nvPr>
            <p:ph idx="1"/>
          </p:nvPr>
        </p:nvSpPr>
        <p:spPr/>
        <p:txBody>
          <a:bodyPr vert="horz" lIns="91440" tIns="45720" rIns="91440" bIns="45720" rtlCol="0" anchor="t">
            <a:normAutofit/>
          </a:bodyPr>
          <a:lstStyle/>
          <a:p>
            <a:r>
              <a:rPr lang="en-US" dirty="0">
                <a:latin typeface="Arial"/>
                <a:cs typeface="Arial"/>
              </a:rPr>
              <a:t>Sales by City Analysis</a:t>
            </a:r>
          </a:p>
          <a:p>
            <a:r>
              <a:rPr lang="en-US" dirty="0">
                <a:latin typeface="Arial"/>
                <a:cs typeface="Arial"/>
              </a:rPr>
              <a:t>Jan. 2-18, 2017</a:t>
            </a:r>
            <a:endParaRPr lang="en-US" dirty="0"/>
          </a:p>
          <a:p>
            <a:endParaRPr lang="en-US" dirty="0"/>
          </a:p>
          <a:p>
            <a:r>
              <a:rPr lang="en-US" dirty="0">
                <a:latin typeface="Arial"/>
                <a:cs typeface="Arial"/>
              </a:rPr>
              <a:t>Sales figures for the top four cities align with sales figures for the four highest performing stores.</a:t>
            </a:r>
          </a:p>
          <a:p>
            <a:r>
              <a:rPr lang="en-US" dirty="0">
                <a:latin typeface="Arial"/>
                <a:cs typeface="Arial"/>
              </a:rPr>
              <a:t>Edinburgh and Helsinki have the highest total sales and revenue figure, while Edinburgh and London have the highest average sales.</a:t>
            </a:r>
          </a:p>
          <a:p>
            <a:r>
              <a:rPr lang="en-US" dirty="0">
                <a:latin typeface="Arial"/>
                <a:cs typeface="Arial"/>
              </a:rPr>
              <a:t>Edinburgh, Helsinki, and London would be good candidates for store expansion.</a:t>
            </a:r>
          </a:p>
          <a:p>
            <a:r>
              <a:rPr lang="en-US" dirty="0">
                <a:latin typeface="Arial"/>
                <a:cs typeface="Arial"/>
              </a:rPr>
              <a:t>Vienna has the lowest values in all three categories, combining sales figures from the two lowest-performing stores.</a:t>
            </a:r>
          </a:p>
        </p:txBody>
      </p:sp>
      <p:pic>
        <p:nvPicPr>
          <p:cNvPr id="7" name="Content Placeholder 6" descr="A screenshot of a data sheet&#10;&#10;Description automatically generated">
            <a:extLst>
              <a:ext uri="{FF2B5EF4-FFF2-40B4-BE49-F238E27FC236}">
                <a16:creationId xmlns:a16="http://schemas.microsoft.com/office/drawing/2014/main" id="{11A8AA42-C41B-ACC9-1086-BE164EFA9338}"/>
              </a:ext>
            </a:extLst>
          </p:cNvPr>
          <p:cNvPicPr>
            <a:picLocks noChangeAspect="1"/>
          </p:cNvPicPr>
          <p:nvPr/>
        </p:nvPicPr>
        <p:blipFill>
          <a:blip r:embed="rId2"/>
          <a:stretch>
            <a:fillRect/>
          </a:stretch>
        </p:blipFill>
        <p:spPr>
          <a:xfrm>
            <a:off x="6948563" y="1136477"/>
            <a:ext cx="4705350" cy="1524000"/>
          </a:xfrm>
          <a:prstGeom prst="rect">
            <a:avLst/>
          </a:prstGeom>
        </p:spPr>
      </p:pic>
    </p:spTree>
    <p:extLst>
      <p:ext uri="{BB962C8B-B14F-4D97-AF65-F5344CB8AC3E}">
        <p14:creationId xmlns:p14="http://schemas.microsoft.com/office/powerpoint/2010/main" val="2978097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199" y="365125"/>
            <a:ext cx="10826931" cy="685909"/>
          </a:xfrm>
        </p:spPr>
        <p:txBody>
          <a:bodyPr>
            <a:normAutofit/>
          </a:bodyPr>
          <a:lstStyle/>
          <a:p>
            <a:r>
              <a:rPr lang="en-US"/>
              <a:t>Module 1, Lesson 2: Data Analysis Using Pivot Tables</a:t>
            </a:r>
          </a:p>
        </p:txBody>
      </p:sp>
      <p:sp>
        <p:nvSpPr>
          <p:cNvPr id="9" name="Content Placeholder 8">
            <a:extLst>
              <a:ext uri="{FF2B5EF4-FFF2-40B4-BE49-F238E27FC236}">
                <a16:creationId xmlns:a16="http://schemas.microsoft.com/office/drawing/2014/main" id="{2C6BE929-D4C0-5102-7B87-EF644B15E768}"/>
              </a:ext>
            </a:extLst>
          </p:cNvPr>
          <p:cNvSpPr>
            <a:spLocks noGrp="1"/>
          </p:cNvSpPr>
          <p:nvPr>
            <p:ph idx="1"/>
          </p:nvPr>
        </p:nvSpPr>
        <p:spPr>
          <a:xfrm>
            <a:off x="414867" y="1272753"/>
            <a:ext cx="5520267" cy="4831639"/>
          </a:xfrm>
        </p:spPr>
        <p:txBody>
          <a:bodyPr vert="horz" lIns="91440" tIns="45720" rIns="91440" bIns="45720" rtlCol="0" anchor="t">
            <a:normAutofit/>
          </a:bodyPr>
          <a:lstStyle/>
          <a:p>
            <a:r>
              <a:rPr lang="en-US" dirty="0">
                <a:latin typeface="Arial"/>
                <a:cs typeface="Arial"/>
              </a:rPr>
              <a:t>Product Performance Analysis</a:t>
            </a:r>
          </a:p>
          <a:p>
            <a:r>
              <a:rPr lang="en-US" dirty="0">
                <a:latin typeface="Arial"/>
                <a:cs typeface="Arial"/>
              </a:rPr>
              <a:t>Jan. 2-18, 2017</a:t>
            </a:r>
          </a:p>
          <a:p>
            <a:r>
              <a:rPr lang="en-US" dirty="0">
                <a:latin typeface="Arial"/>
                <a:cs typeface="Arial"/>
              </a:rPr>
              <a:t>The top 15 products by total sales provided are items to continue </a:t>
            </a:r>
            <a:r>
              <a:rPr lang="en-US">
                <a:latin typeface="Arial"/>
                <a:cs typeface="Arial"/>
              </a:rPr>
              <a:t>stocking</a:t>
            </a:r>
          </a:p>
          <a:p>
            <a:r>
              <a:rPr lang="en-US" dirty="0">
                <a:latin typeface="Arial"/>
                <a:cs typeface="Arial"/>
              </a:rPr>
              <a:t>The bottom list of products that had no sales in the 17 day window are items to consider discontinuing sales, particularly if sales performance for these items has not shown improvement across later data</a:t>
            </a:r>
            <a:endParaRPr lang="en-US" dirty="0"/>
          </a:p>
        </p:txBody>
      </p:sp>
      <p:pic>
        <p:nvPicPr>
          <p:cNvPr id="11" name="Content Placeholder 5" descr="A screenshot of a computer&#10;&#10;Description automatically generated">
            <a:extLst>
              <a:ext uri="{FF2B5EF4-FFF2-40B4-BE49-F238E27FC236}">
                <a16:creationId xmlns:a16="http://schemas.microsoft.com/office/drawing/2014/main" id="{427E8753-2339-5DEA-775D-AEBFDF075D0A}"/>
              </a:ext>
            </a:extLst>
          </p:cNvPr>
          <p:cNvPicPr>
            <a:picLocks noChangeAspect="1"/>
          </p:cNvPicPr>
          <p:nvPr/>
        </p:nvPicPr>
        <p:blipFill>
          <a:blip r:embed="rId2"/>
          <a:stretch>
            <a:fillRect/>
          </a:stretch>
        </p:blipFill>
        <p:spPr>
          <a:xfrm>
            <a:off x="5938762" y="889944"/>
            <a:ext cx="6096000" cy="2452495"/>
          </a:xfrm>
          <a:prstGeom prst="rect">
            <a:avLst/>
          </a:prstGeom>
        </p:spPr>
      </p:pic>
      <p:pic>
        <p:nvPicPr>
          <p:cNvPr id="13" name="Content Placeholder 8" descr="A screen shot of a graph&#10;&#10;Description automatically generated">
            <a:extLst>
              <a:ext uri="{FF2B5EF4-FFF2-40B4-BE49-F238E27FC236}">
                <a16:creationId xmlns:a16="http://schemas.microsoft.com/office/drawing/2014/main" id="{2873B54F-1E90-55B7-5D66-18CE1D76511B}"/>
              </a:ext>
            </a:extLst>
          </p:cNvPr>
          <p:cNvPicPr>
            <a:picLocks noChangeAspect="1"/>
          </p:cNvPicPr>
          <p:nvPr/>
        </p:nvPicPr>
        <p:blipFill>
          <a:blip r:embed="rId3"/>
          <a:stretch>
            <a:fillRect/>
          </a:stretch>
        </p:blipFill>
        <p:spPr>
          <a:xfrm>
            <a:off x="5938762" y="3426611"/>
            <a:ext cx="6096000" cy="3305826"/>
          </a:xfrm>
          <a:prstGeom prst="rect">
            <a:avLst/>
          </a:prstGeom>
        </p:spPr>
      </p:pic>
    </p:spTree>
    <p:extLst>
      <p:ext uri="{BB962C8B-B14F-4D97-AF65-F5344CB8AC3E}">
        <p14:creationId xmlns:p14="http://schemas.microsoft.com/office/powerpoint/2010/main" val="438831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a:t>Module 2, Lesson 1: Data </a:t>
            </a:r>
            <a:r>
              <a:rPr lang="en-GB"/>
              <a:t>Querying Using PostgreSQL </a:t>
            </a:r>
            <a:endParaRPr lang="en-US"/>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a:xfrm>
            <a:off x="838200" y="1345324"/>
            <a:ext cx="8089232" cy="4831639"/>
          </a:xfrm>
        </p:spPr>
        <p:txBody>
          <a:bodyPr vert="horz" lIns="91440" tIns="45720" rIns="91440" bIns="45720" rtlCol="0" anchor="t">
            <a:normAutofit/>
          </a:bodyPr>
          <a:lstStyle/>
          <a:p>
            <a:pPr marL="342900" indent="-342900">
              <a:lnSpc>
                <a:spcPct val="115000"/>
              </a:lnSpc>
              <a:buFont typeface="Symbol" pitchFamily="2" charset="2"/>
              <a:buChar char="·"/>
            </a:pPr>
            <a:r>
              <a:rPr lang="en-US" sz="1800" kern="100" dirty="0">
                <a:solidFill>
                  <a:srgbClr val="000000"/>
                </a:solidFill>
                <a:latin typeface="Arial"/>
                <a:ea typeface="Helvetica Neue" panose="02000503000000020004" pitchFamily="2" charset="0"/>
                <a:cs typeface="Arial"/>
              </a:rPr>
              <a:t>A database with six tables was created using a dump file</a:t>
            </a:r>
          </a:p>
          <a:p>
            <a:pPr marL="342900" indent="-342900">
              <a:lnSpc>
                <a:spcPct val="114999"/>
              </a:lnSpc>
              <a:buFont typeface="Symbol" pitchFamily="2" charset="2"/>
              <a:buChar char="·"/>
            </a:pPr>
            <a:r>
              <a:rPr lang="en-US" sz="1800" kern="100" dirty="0">
                <a:solidFill>
                  <a:srgbClr val="000000"/>
                </a:solidFill>
                <a:latin typeface="Arial"/>
                <a:ea typeface="Helvetica Neue" panose="02000503000000020004" pitchFamily="2" charset="0"/>
                <a:cs typeface="Arial"/>
              </a:rPr>
              <a:t>SELECT statements like the one below were used to verify the data was correctly imported.</a:t>
            </a:r>
            <a:endParaRPr lang="en-US" sz="1800" kern="100" dirty="0">
              <a:solidFill>
                <a:srgbClr val="000000"/>
              </a:solidFill>
              <a:ea typeface="Helvetica Neue" panose="02000503000000020004" pitchFamily="2" charset="0"/>
            </a:endParaRPr>
          </a:p>
        </p:txBody>
      </p:sp>
      <p:pic>
        <p:nvPicPr>
          <p:cNvPr id="6" name="Content Placeholder 1" descr="A screenshot of a computer&#10;&#10;Description automatically generated">
            <a:extLst>
              <a:ext uri="{FF2B5EF4-FFF2-40B4-BE49-F238E27FC236}">
                <a16:creationId xmlns:a16="http://schemas.microsoft.com/office/drawing/2014/main" id="{D4EC53BC-68E2-850F-F716-744D608CEDFA}"/>
              </a:ext>
            </a:extLst>
          </p:cNvPr>
          <p:cNvPicPr>
            <a:picLocks noChangeAspect="1"/>
          </p:cNvPicPr>
          <p:nvPr/>
        </p:nvPicPr>
        <p:blipFill>
          <a:blip r:embed="rId2"/>
          <a:srcRect l="9600" r="267" b="298"/>
          <a:stretch/>
        </p:blipFill>
        <p:spPr>
          <a:xfrm>
            <a:off x="8921917" y="1052032"/>
            <a:ext cx="2600521" cy="2500583"/>
          </a:xfrm>
          <a:prstGeom prst="rect">
            <a:avLst/>
          </a:prstGeom>
        </p:spPr>
      </p:pic>
      <p:pic>
        <p:nvPicPr>
          <p:cNvPr id="8" name="Content Placeholder 6" descr="A screenshot of a graph&#10;&#10;Description automatically generated">
            <a:extLst>
              <a:ext uri="{FF2B5EF4-FFF2-40B4-BE49-F238E27FC236}">
                <a16:creationId xmlns:a16="http://schemas.microsoft.com/office/drawing/2014/main" id="{48D95C69-010C-9530-4B74-9460D8C44856}"/>
              </a:ext>
            </a:extLst>
          </p:cNvPr>
          <p:cNvPicPr>
            <a:picLocks noChangeAspect="1"/>
          </p:cNvPicPr>
          <p:nvPr/>
        </p:nvPicPr>
        <p:blipFill>
          <a:blip r:embed="rId3"/>
          <a:stretch>
            <a:fillRect/>
          </a:stretch>
        </p:blipFill>
        <p:spPr>
          <a:xfrm>
            <a:off x="621632" y="3552463"/>
            <a:ext cx="11008894" cy="3164572"/>
          </a:xfrm>
          <a:prstGeom prst="rect">
            <a:avLst/>
          </a:prstGeom>
        </p:spPr>
      </p:pic>
    </p:spTree>
    <p:extLst>
      <p:ext uri="{BB962C8B-B14F-4D97-AF65-F5344CB8AC3E}">
        <p14:creationId xmlns:p14="http://schemas.microsoft.com/office/powerpoint/2010/main" val="205463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B8DD-61E1-757A-4429-B01A52D1D840}"/>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79DC3C78-4448-4D1D-97E7-E642B12828B1}"/>
              </a:ext>
            </a:extLst>
          </p:cNvPr>
          <p:cNvSpPr>
            <a:spLocks noGrp="1"/>
          </p:cNvSpPr>
          <p:nvPr>
            <p:ph idx="1"/>
          </p:nvPr>
        </p:nvSpPr>
        <p:spPr>
          <a:xfrm>
            <a:off x="838200" y="1345324"/>
            <a:ext cx="5257800" cy="4831639"/>
          </a:xfrm>
        </p:spPr>
        <p:txBody>
          <a:bodyPr/>
          <a:lstStyle/>
          <a:p>
            <a:pPr>
              <a:lnSpc>
                <a:spcPct val="140000"/>
              </a:lnSpc>
            </a:pPr>
            <a:r>
              <a:rPr lang="en-US"/>
              <a:t>Introduction</a:t>
            </a:r>
          </a:p>
          <a:p>
            <a:pPr>
              <a:lnSpc>
                <a:spcPct val="140000"/>
              </a:lnSpc>
            </a:pPr>
            <a:r>
              <a:rPr lang="en-US"/>
              <a:t>Methodology</a:t>
            </a:r>
          </a:p>
          <a:p>
            <a:pPr>
              <a:lnSpc>
                <a:spcPct val="140000"/>
              </a:lnSpc>
            </a:pPr>
            <a:r>
              <a:rPr lang="en-US"/>
              <a:t>Results</a:t>
            </a:r>
          </a:p>
          <a:p>
            <a:pPr>
              <a:lnSpc>
                <a:spcPct val="140000"/>
              </a:lnSpc>
            </a:pPr>
            <a:r>
              <a:rPr lang="en-US"/>
              <a:t>Discussion</a:t>
            </a:r>
          </a:p>
          <a:p>
            <a:pPr>
              <a:lnSpc>
                <a:spcPct val="140000"/>
              </a:lnSpc>
            </a:pPr>
            <a:r>
              <a:rPr lang="en-US"/>
              <a:t>Conclusion</a:t>
            </a:r>
          </a:p>
          <a:p>
            <a:pPr>
              <a:lnSpc>
                <a:spcPct val="140000"/>
              </a:lnSpc>
            </a:pPr>
            <a:r>
              <a:rPr lang="en-US"/>
              <a:t>Appendix</a:t>
            </a:r>
          </a:p>
        </p:txBody>
      </p:sp>
      <p:pic>
        <p:nvPicPr>
          <p:cNvPr id="2052" name="Picture 4" descr="Business plan presentation on digital tablet">
            <a:extLst>
              <a:ext uri="{FF2B5EF4-FFF2-40B4-BE49-F238E27FC236}">
                <a16:creationId xmlns:a16="http://schemas.microsoft.com/office/drawing/2014/main" id="{1D664A93-5AFD-A8B1-7204-BD3D1FB0C5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466" b="25974"/>
          <a:stretch/>
        </p:blipFill>
        <p:spPr bwMode="auto">
          <a:xfrm>
            <a:off x="6113365" y="1470015"/>
            <a:ext cx="6078635" cy="4335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070937-8AF0-C501-1D5B-4FB782ECD7EC}"/>
              </a:ext>
            </a:extLst>
          </p:cNvPr>
          <p:cNvSpPr txBox="1"/>
          <p:nvPr/>
        </p:nvSpPr>
        <p:spPr>
          <a:xfrm>
            <a:off x="8042564" y="4926320"/>
            <a:ext cx="3202196" cy="461665"/>
          </a:xfrm>
          <a:prstGeom prst="rect">
            <a:avLst/>
          </a:prstGeom>
          <a:noFill/>
        </p:spPr>
        <p:txBody>
          <a:bodyPr wrap="square">
            <a:spAutoFit/>
          </a:bodyPr>
          <a:lstStyle/>
          <a:p>
            <a:r>
              <a:rPr lang="en-US" sz="2400" b="1"/>
              <a:t>Stock ID: 47857043</a:t>
            </a:r>
          </a:p>
        </p:txBody>
      </p:sp>
    </p:spTree>
    <p:extLst>
      <p:ext uri="{BB962C8B-B14F-4D97-AF65-F5344CB8AC3E}">
        <p14:creationId xmlns:p14="http://schemas.microsoft.com/office/powerpoint/2010/main" val="473396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a:t>Module 2, Lesson 1: Data </a:t>
            </a:r>
            <a:r>
              <a:rPr lang="en-GB"/>
              <a:t>Querying Using PostgreSQL </a:t>
            </a:r>
            <a:endParaRPr lang="en-US"/>
          </a:p>
        </p:txBody>
      </p:sp>
      <p:sp>
        <p:nvSpPr>
          <p:cNvPr id="9" name="Content Placeholder 8">
            <a:extLst>
              <a:ext uri="{FF2B5EF4-FFF2-40B4-BE49-F238E27FC236}">
                <a16:creationId xmlns:a16="http://schemas.microsoft.com/office/drawing/2014/main" id="{32FC1F2C-2358-A23E-30A3-A588CA8F1E57}"/>
              </a:ext>
            </a:extLst>
          </p:cNvPr>
          <p:cNvSpPr>
            <a:spLocks noGrp="1"/>
          </p:cNvSpPr>
          <p:nvPr>
            <p:ph idx="1"/>
          </p:nvPr>
        </p:nvSpPr>
        <p:spPr>
          <a:xfrm>
            <a:off x="838200" y="1345324"/>
            <a:ext cx="3379410" cy="4831639"/>
          </a:xfrm>
        </p:spPr>
        <p:txBody>
          <a:bodyPr vert="horz" lIns="91440" tIns="45720" rIns="91440" bIns="45720" rtlCol="0" anchor="t">
            <a:normAutofit/>
          </a:bodyPr>
          <a:lstStyle/>
          <a:p>
            <a:r>
              <a:rPr lang="en-US" dirty="0">
                <a:latin typeface="Arial"/>
                <a:cs typeface="Arial"/>
              </a:rPr>
              <a:t>Sales performance totals by product, store, and city id were found using the SQL query to the right</a:t>
            </a:r>
          </a:p>
          <a:p>
            <a:r>
              <a:rPr lang="en-US" dirty="0">
                <a:latin typeface="Arial"/>
                <a:cs typeface="Arial"/>
              </a:rPr>
              <a:t>Setting up the database allows for analysis of larger, more complete datasets than what Excel is able to handle</a:t>
            </a:r>
          </a:p>
        </p:txBody>
      </p:sp>
      <p:pic>
        <p:nvPicPr>
          <p:cNvPr id="11" name="Content Placeholder 1" descr="A screenshot of a computer&#10;&#10;Description automatically generated">
            <a:extLst>
              <a:ext uri="{FF2B5EF4-FFF2-40B4-BE49-F238E27FC236}">
                <a16:creationId xmlns:a16="http://schemas.microsoft.com/office/drawing/2014/main" id="{83276613-931C-F945-40C5-A2ECA75773DE}"/>
              </a:ext>
            </a:extLst>
          </p:cNvPr>
          <p:cNvPicPr>
            <a:picLocks noChangeAspect="1"/>
          </p:cNvPicPr>
          <p:nvPr/>
        </p:nvPicPr>
        <p:blipFill>
          <a:blip r:embed="rId2"/>
          <a:stretch>
            <a:fillRect/>
          </a:stretch>
        </p:blipFill>
        <p:spPr>
          <a:xfrm>
            <a:off x="4219666" y="1050600"/>
            <a:ext cx="7804573" cy="5723466"/>
          </a:xfrm>
          <a:prstGeom prst="rect">
            <a:avLst/>
          </a:prstGeom>
        </p:spPr>
      </p:pic>
    </p:spTree>
    <p:extLst>
      <p:ext uri="{BB962C8B-B14F-4D97-AF65-F5344CB8AC3E}">
        <p14:creationId xmlns:p14="http://schemas.microsoft.com/office/powerpoint/2010/main" val="1020554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200" y="365125"/>
            <a:ext cx="10866521" cy="685909"/>
          </a:xfrm>
        </p:spPr>
        <p:txBody>
          <a:bodyPr>
            <a:normAutofit/>
          </a:bodyPr>
          <a:lstStyle/>
          <a:p>
            <a:r>
              <a:rPr lang="en-US"/>
              <a:t>Module 2, Lesson 2: Data </a:t>
            </a:r>
            <a:r>
              <a:rPr lang="en-GB"/>
              <a:t>Analysis Using PostgreSQL </a:t>
            </a:r>
            <a:endParaRPr lang="en-US"/>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a:xfrm>
            <a:off x="838200" y="1055038"/>
            <a:ext cx="6745706" cy="4831639"/>
          </a:xfrm>
        </p:spPr>
        <p:txBody>
          <a:bodyPr vert="horz" lIns="91440" tIns="45720" rIns="91440" bIns="45720" rtlCol="0" anchor="t">
            <a:normAutofit/>
          </a:bodyPr>
          <a:lstStyle/>
          <a:p>
            <a:pPr marL="342900" indent="-342900">
              <a:lnSpc>
                <a:spcPct val="115000"/>
              </a:lnSpc>
              <a:buFont typeface="Symbol" pitchFamily="2" charset="2"/>
              <a:buChar char="·"/>
            </a:pPr>
            <a:r>
              <a:rPr lang="en-US" sz="2000" kern="100" dirty="0">
                <a:solidFill>
                  <a:srgbClr val="000000"/>
                </a:solidFill>
                <a:latin typeface="Arial"/>
                <a:ea typeface="Helvetica Neue" panose="02000503000000020004" pitchFamily="2" charset="0"/>
                <a:cs typeface="Arial"/>
              </a:rPr>
              <a:t>Sales by Store over time</a:t>
            </a:r>
          </a:p>
          <a:p>
            <a:pPr marL="342900" indent="-342900">
              <a:lnSpc>
                <a:spcPct val="114999"/>
              </a:lnSpc>
              <a:buFont typeface="Symbol" pitchFamily="2" charset="2"/>
              <a:buChar char="·"/>
            </a:pPr>
            <a:r>
              <a:rPr lang="en-US" sz="2000" kern="100" dirty="0">
                <a:solidFill>
                  <a:srgbClr val="000000"/>
                </a:solidFill>
                <a:latin typeface="Arial"/>
                <a:ea typeface="Helvetica Neue" panose="02000503000000020004" pitchFamily="2" charset="0"/>
                <a:cs typeface="Arial"/>
              </a:rPr>
              <a:t>[null] values indicate grand totals for each store</a:t>
            </a:r>
          </a:p>
          <a:p>
            <a:pPr marL="342900" indent="-342900">
              <a:lnSpc>
                <a:spcPct val="114999"/>
              </a:lnSpc>
              <a:buFont typeface="Symbol" pitchFamily="2" charset="2"/>
              <a:buChar char="·"/>
            </a:pPr>
            <a:r>
              <a:rPr lang="en-US" sz="2000" kern="100" dirty="0">
                <a:solidFill>
                  <a:srgbClr val="000000"/>
                </a:solidFill>
                <a:latin typeface="Arial"/>
                <a:ea typeface="Helvetica Neue" panose="02000503000000020004" pitchFamily="2" charset="0"/>
                <a:cs typeface="Arial"/>
              </a:rPr>
              <a:t>Stores generally saw a decrease in sales between February and March, in many cases 50% or more</a:t>
            </a:r>
          </a:p>
          <a:p>
            <a:pPr marL="342900" indent="-342900">
              <a:lnSpc>
                <a:spcPct val="114999"/>
              </a:lnSpc>
              <a:buFont typeface="Symbol" pitchFamily="2" charset="2"/>
              <a:buChar char="·"/>
            </a:pPr>
            <a:r>
              <a:rPr lang="en-US" sz="2000" kern="100" dirty="0">
                <a:solidFill>
                  <a:srgbClr val="000000"/>
                </a:solidFill>
                <a:latin typeface="Arial"/>
                <a:ea typeface="Helvetica Neue" panose="02000503000000020004" pitchFamily="2" charset="0"/>
                <a:cs typeface="Arial"/>
              </a:rPr>
              <a:t>Maintaining stock levels equivalent to February sales would be ideal as some stores not show a substantial drop in sales</a:t>
            </a:r>
            <a:endParaRPr lang="en-US" sz="2000" kern="100">
              <a:solidFill>
                <a:srgbClr val="000000"/>
              </a:solidFill>
              <a:ea typeface="Helvetica Neue" panose="02000503000000020004" pitchFamily="2" charset="0"/>
            </a:endParaRPr>
          </a:p>
          <a:p>
            <a:pPr marL="800100" lvl="1" indent="-342900">
              <a:lnSpc>
                <a:spcPct val="114999"/>
              </a:lnSpc>
              <a:buFont typeface="Courier New" pitchFamily="2" charset="2"/>
              <a:buChar char="o"/>
            </a:pPr>
            <a:r>
              <a:rPr lang="en-US" sz="1600" kern="100" dirty="0">
                <a:solidFill>
                  <a:srgbClr val="000000"/>
                </a:solidFill>
                <a:latin typeface="Arial"/>
                <a:ea typeface="Helvetica Neue" panose="02000503000000020004" pitchFamily="2" charset="0"/>
                <a:cs typeface="Arial"/>
              </a:rPr>
              <a:t>i.e. S0008 and S0029</a:t>
            </a:r>
            <a:endParaRPr lang="en-US" sz="1600" kern="100" dirty="0">
              <a:solidFill>
                <a:srgbClr val="000000"/>
              </a:solidFill>
              <a:ea typeface="Helvetica Neue" panose="02000503000000020004" pitchFamily="2" charset="0"/>
            </a:endParaRPr>
          </a:p>
        </p:txBody>
      </p:sp>
      <p:pic>
        <p:nvPicPr>
          <p:cNvPr id="3" name="Content Placeholder 1" descr="A screenshot of a computer&#10;&#10;Description automatically generated">
            <a:extLst>
              <a:ext uri="{FF2B5EF4-FFF2-40B4-BE49-F238E27FC236}">
                <a16:creationId xmlns:a16="http://schemas.microsoft.com/office/drawing/2014/main" id="{1797D349-E1C4-691B-350D-13526BE08388}"/>
              </a:ext>
            </a:extLst>
          </p:cNvPr>
          <p:cNvPicPr>
            <a:picLocks noChangeAspect="1"/>
          </p:cNvPicPr>
          <p:nvPr/>
        </p:nvPicPr>
        <p:blipFill>
          <a:blip r:embed="rId2"/>
          <a:srcRect r="283" b="75426"/>
          <a:stretch/>
        </p:blipFill>
        <p:spPr>
          <a:xfrm>
            <a:off x="56844" y="4280507"/>
            <a:ext cx="6212929" cy="1753131"/>
          </a:xfrm>
          <a:prstGeom prst="rect">
            <a:avLst/>
          </a:prstGeom>
        </p:spPr>
      </p:pic>
      <p:pic>
        <p:nvPicPr>
          <p:cNvPr id="7" name="Content Placeholder 1" descr="A screenshot of a computer&#10;&#10;Description automatically generated">
            <a:extLst>
              <a:ext uri="{FF2B5EF4-FFF2-40B4-BE49-F238E27FC236}">
                <a16:creationId xmlns:a16="http://schemas.microsoft.com/office/drawing/2014/main" id="{B1532976-AC43-6FA2-CB40-8CAE18491E99}"/>
              </a:ext>
            </a:extLst>
          </p:cNvPr>
          <p:cNvPicPr>
            <a:picLocks noChangeAspect="1"/>
          </p:cNvPicPr>
          <p:nvPr/>
        </p:nvPicPr>
        <p:blipFill>
          <a:blip r:embed="rId2"/>
          <a:srcRect t="22744" r="31343" b="425"/>
          <a:stretch/>
        </p:blipFill>
        <p:spPr>
          <a:xfrm>
            <a:off x="7666818" y="1057816"/>
            <a:ext cx="4309246" cy="5652245"/>
          </a:xfrm>
          <a:prstGeom prst="rect">
            <a:avLst/>
          </a:prstGeom>
        </p:spPr>
      </p:pic>
    </p:spTree>
    <p:extLst>
      <p:ext uri="{BB962C8B-B14F-4D97-AF65-F5344CB8AC3E}">
        <p14:creationId xmlns:p14="http://schemas.microsoft.com/office/powerpoint/2010/main" val="162150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200" y="365125"/>
            <a:ext cx="10866521" cy="685909"/>
          </a:xfrm>
        </p:spPr>
        <p:txBody>
          <a:bodyPr>
            <a:normAutofit/>
          </a:bodyPr>
          <a:lstStyle/>
          <a:p>
            <a:r>
              <a:rPr lang="en-US"/>
              <a:t>Module 2, Lesson 2: Data </a:t>
            </a:r>
            <a:r>
              <a:rPr lang="en-GB"/>
              <a:t>Analysis Using PostgreSQL </a:t>
            </a:r>
            <a:endParaRPr lang="en-US"/>
          </a:p>
        </p:txBody>
      </p:sp>
      <p:sp>
        <p:nvSpPr>
          <p:cNvPr id="6" name="Content Placeholder 5">
            <a:extLst>
              <a:ext uri="{FF2B5EF4-FFF2-40B4-BE49-F238E27FC236}">
                <a16:creationId xmlns:a16="http://schemas.microsoft.com/office/drawing/2014/main" id="{A5ED5B02-B5A9-5E6F-34C4-AEA9C7087208}"/>
              </a:ext>
            </a:extLst>
          </p:cNvPr>
          <p:cNvSpPr>
            <a:spLocks noGrp="1"/>
          </p:cNvSpPr>
          <p:nvPr>
            <p:ph idx="1"/>
          </p:nvPr>
        </p:nvSpPr>
        <p:spPr>
          <a:xfrm>
            <a:off x="838200" y="1345324"/>
            <a:ext cx="6434890" cy="4821613"/>
          </a:xfrm>
        </p:spPr>
        <p:txBody>
          <a:bodyPr vert="horz" lIns="91440" tIns="45720" rIns="91440" bIns="45720" rtlCol="0" anchor="t">
            <a:normAutofit/>
          </a:bodyPr>
          <a:lstStyle/>
          <a:p>
            <a:r>
              <a:rPr lang="en-US" dirty="0">
                <a:latin typeface="Arial"/>
                <a:cs typeface="Arial"/>
              </a:rPr>
              <a:t>Sales by Product Hierarchy</a:t>
            </a:r>
          </a:p>
          <a:p>
            <a:r>
              <a:rPr lang="en-US" dirty="0">
                <a:latin typeface="Arial"/>
                <a:cs typeface="Arial"/>
              </a:rPr>
              <a:t>The five highest-performing sub-hierarchies are all in hierarchy H00</a:t>
            </a:r>
          </a:p>
          <a:p>
            <a:r>
              <a:rPr lang="en-US" dirty="0">
                <a:latin typeface="Arial"/>
                <a:cs typeface="Arial"/>
              </a:rPr>
              <a:t>Three subhierarchies in H03 had five or fewer sales; these would be candidates for either a sales promotion or for having their sales discontinued</a:t>
            </a:r>
            <a:endParaRPr lang="en-US" dirty="0"/>
          </a:p>
        </p:txBody>
      </p:sp>
      <p:pic>
        <p:nvPicPr>
          <p:cNvPr id="10" name="Content Placeholder 1" descr="A screenshot of a computer&#10;&#10;Description automatically generated">
            <a:extLst>
              <a:ext uri="{FF2B5EF4-FFF2-40B4-BE49-F238E27FC236}">
                <a16:creationId xmlns:a16="http://schemas.microsoft.com/office/drawing/2014/main" id="{9A63677D-2E5D-14DE-EBF2-6DFA88E694AB}"/>
              </a:ext>
            </a:extLst>
          </p:cNvPr>
          <p:cNvPicPr>
            <a:picLocks noChangeAspect="1"/>
          </p:cNvPicPr>
          <p:nvPr/>
        </p:nvPicPr>
        <p:blipFill>
          <a:blip r:embed="rId2"/>
          <a:srcRect t="3163" r="-282" b="78832"/>
          <a:stretch/>
        </p:blipFill>
        <p:spPr>
          <a:xfrm>
            <a:off x="245479" y="4711637"/>
            <a:ext cx="6778122" cy="1452735"/>
          </a:xfrm>
          <a:prstGeom prst="rect">
            <a:avLst/>
          </a:prstGeom>
        </p:spPr>
      </p:pic>
      <p:pic>
        <p:nvPicPr>
          <p:cNvPr id="12" name="Content Placeholder 6" descr="A screenshot of a computer&#10;&#10;Description automatically generated">
            <a:extLst>
              <a:ext uri="{FF2B5EF4-FFF2-40B4-BE49-F238E27FC236}">
                <a16:creationId xmlns:a16="http://schemas.microsoft.com/office/drawing/2014/main" id="{020883F6-FB36-C94D-55CB-9D9FDAD89E94}"/>
              </a:ext>
            </a:extLst>
          </p:cNvPr>
          <p:cNvPicPr>
            <a:picLocks noChangeAspect="1"/>
          </p:cNvPicPr>
          <p:nvPr/>
        </p:nvPicPr>
        <p:blipFill>
          <a:blip r:embed="rId3"/>
          <a:stretch>
            <a:fillRect/>
          </a:stretch>
        </p:blipFill>
        <p:spPr>
          <a:xfrm>
            <a:off x="7268562" y="109558"/>
            <a:ext cx="4793610" cy="6641431"/>
          </a:xfrm>
          <a:prstGeom prst="rect">
            <a:avLst/>
          </a:prstGeom>
        </p:spPr>
      </p:pic>
    </p:spTree>
    <p:extLst>
      <p:ext uri="{BB962C8B-B14F-4D97-AF65-F5344CB8AC3E}">
        <p14:creationId xmlns:p14="http://schemas.microsoft.com/office/powerpoint/2010/main" val="53248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200" y="365125"/>
            <a:ext cx="10866521" cy="685909"/>
          </a:xfrm>
        </p:spPr>
        <p:txBody>
          <a:bodyPr>
            <a:normAutofit/>
          </a:bodyPr>
          <a:lstStyle/>
          <a:p>
            <a:r>
              <a:rPr lang="en-US"/>
              <a:t>Module 2, Lesson 2: Data </a:t>
            </a:r>
            <a:r>
              <a:rPr lang="en-GB"/>
              <a:t>Analysis Using PostgreSQL </a:t>
            </a:r>
            <a:endParaRPr lang="en-US"/>
          </a:p>
        </p:txBody>
      </p:sp>
      <p:sp>
        <p:nvSpPr>
          <p:cNvPr id="3" name="Content Placeholder 2">
            <a:extLst>
              <a:ext uri="{FF2B5EF4-FFF2-40B4-BE49-F238E27FC236}">
                <a16:creationId xmlns:a16="http://schemas.microsoft.com/office/drawing/2014/main" id="{8A2AC9BA-A570-937D-A7CA-06817B3DC099}"/>
              </a:ext>
            </a:extLst>
          </p:cNvPr>
          <p:cNvSpPr>
            <a:spLocks noGrp="1"/>
          </p:cNvSpPr>
          <p:nvPr>
            <p:ph idx="1"/>
          </p:nvPr>
        </p:nvSpPr>
        <p:spPr>
          <a:xfrm>
            <a:off x="838200" y="1345324"/>
            <a:ext cx="6775785" cy="4821613"/>
          </a:xfrm>
        </p:spPr>
        <p:txBody>
          <a:bodyPr vert="horz" lIns="91440" tIns="45720" rIns="91440" bIns="45720" rtlCol="0" anchor="t">
            <a:normAutofit/>
          </a:bodyPr>
          <a:lstStyle/>
          <a:p>
            <a:r>
              <a:rPr lang="en-US" dirty="0">
                <a:latin typeface="Arial"/>
                <a:cs typeface="Arial"/>
              </a:rPr>
              <a:t>Sales by City</a:t>
            </a:r>
          </a:p>
          <a:p>
            <a:r>
              <a:rPr lang="en-US" dirty="0">
                <a:latin typeface="Arial"/>
                <a:cs typeface="Arial"/>
              </a:rPr>
              <a:t>Most cities saw a 30-50% decrease in sales from February to March</a:t>
            </a:r>
          </a:p>
          <a:p>
            <a:r>
              <a:rPr lang="en-US" dirty="0">
                <a:latin typeface="Arial"/>
                <a:cs typeface="Arial"/>
              </a:rPr>
              <a:t>City C033 saw a 15% decrease in sales, the smallest percentage change of any city</a:t>
            </a:r>
            <a:endParaRPr lang="en-US" dirty="0"/>
          </a:p>
        </p:txBody>
      </p:sp>
      <p:pic>
        <p:nvPicPr>
          <p:cNvPr id="6" name="Content Placeholder 6" descr="A screenshot of a computer screen&#10;&#10;Description automatically generated">
            <a:extLst>
              <a:ext uri="{FF2B5EF4-FFF2-40B4-BE49-F238E27FC236}">
                <a16:creationId xmlns:a16="http://schemas.microsoft.com/office/drawing/2014/main" id="{1B4210CB-CEAD-2562-0347-7C3530EA9EE2}"/>
              </a:ext>
            </a:extLst>
          </p:cNvPr>
          <p:cNvPicPr>
            <a:picLocks noChangeAspect="1"/>
          </p:cNvPicPr>
          <p:nvPr/>
        </p:nvPicPr>
        <p:blipFill>
          <a:blip r:embed="rId2"/>
          <a:srcRect r="282" b="78102"/>
          <a:stretch/>
        </p:blipFill>
        <p:spPr>
          <a:xfrm>
            <a:off x="247435" y="4581297"/>
            <a:ext cx="6012219" cy="1582845"/>
          </a:xfrm>
          <a:prstGeom prst="rect">
            <a:avLst/>
          </a:prstGeom>
        </p:spPr>
      </p:pic>
      <p:pic>
        <p:nvPicPr>
          <p:cNvPr id="9" name="Content Placeholder 6" descr="A screenshot of a computer screen&#10;&#10;Description automatically generated">
            <a:extLst>
              <a:ext uri="{FF2B5EF4-FFF2-40B4-BE49-F238E27FC236}">
                <a16:creationId xmlns:a16="http://schemas.microsoft.com/office/drawing/2014/main" id="{46CD3996-39C8-70A8-FC4A-E78179468FA4}"/>
              </a:ext>
            </a:extLst>
          </p:cNvPr>
          <p:cNvPicPr>
            <a:picLocks noChangeAspect="1"/>
          </p:cNvPicPr>
          <p:nvPr/>
        </p:nvPicPr>
        <p:blipFill>
          <a:blip r:embed="rId2"/>
          <a:srcRect t="28288" r="22500" b="360"/>
          <a:stretch/>
        </p:blipFill>
        <p:spPr>
          <a:xfrm>
            <a:off x="7686962" y="1132245"/>
            <a:ext cx="4371455" cy="4601222"/>
          </a:xfrm>
          <a:prstGeom prst="rect">
            <a:avLst/>
          </a:prstGeom>
        </p:spPr>
      </p:pic>
    </p:spTree>
    <p:extLst>
      <p:ext uri="{BB962C8B-B14F-4D97-AF65-F5344CB8AC3E}">
        <p14:creationId xmlns:p14="http://schemas.microsoft.com/office/powerpoint/2010/main" val="1165591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a:bodyPr>
          <a:lstStyle/>
          <a:p>
            <a:r>
              <a:rPr lang="en-US"/>
              <a:t>Module 3, Lesson 1: Data Visualization Using Excel</a:t>
            </a:r>
          </a:p>
        </p:txBody>
      </p:sp>
      <p:pic>
        <p:nvPicPr>
          <p:cNvPr id="16" name="Content Placeholder 15" descr="A graph of sales&#10;&#10;Description automatically generated">
            <a:extLst>
              <a:ext uri="{FF2B5EF4-FFF2-40B4-BE49-F238E27FC236}">
                <a16:creationId xmlns:a16="http://schemas.microsoft.com/office/drawing/2014/main" id="{98FDC366-9407-F0F6-C2B1-01D08E931CFE}"/>
              </a:ext>
            </a:extLst>
          </p:cNvPr>
          <p:cNvPicPr>
            <a:picLocks noGrp="1" noChangeAspect="1"/>
          </p:cNvPicPr>
          <p:nvPr>
            <p:ph idx="1"/>
          </p:nvPr>
        </p:nvPicPr>
        <p:blipFill>
          <a:blip r:embed="rId2"/>
          <a:stretch>
            <a:fillRect/>
          </a:stretch>
        </p:blipFill>
        <p:spPr>
          <a:xfrm>
            <a:off x="972553" y="1162539"/>
            <a:ext cx="10236867" cy="5046813"/>
          </a:xfrm>
        </p:spPr>
      </p:pic>
    </p:spTree>
    <p:extLst>
      <p:ext uri="{BB962C8B-B14F-4D97-AF65-F5344CB8AC3E}">
        <p14:creationId xmlns:p14="http://schemas.microsoft.com/office/powerpoint/2010/main" val="659671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a:bodyPr>
          <a:lstStyle/>
          <a:p>
            <a:r>
              <a:rPr lang="en-US"/>
              <a:t>Module 3, Lesson 1: Data Visualization Using Excel</a:t>
            </a:r>
          </a:p>
        </p:txBody>
      </p:sp>
      <p:pic>
        <p:nvPicPr>
          <p:cNvPr id="5" name="Content Placeholder 4" descr="A graph of sales&#10;&#10;Description automatically generated">
            <a:extLst>
              <a:ext uri="{FF2B5EF4-FFF2-40B4-BE49-F238E27FC236}">
                <a16:creationId xmlns:a16="http://schemas.microsoft.com/office/drawing/2014/main" id="{5F2EE24D-6215-31DA-1097-D83B14621C55}"/>
              </a:ext>
            </a:extLst>
          </p:cNvPr>
          <p:cNvPicPr>
            <a:picLocks noGrp="1" noChangeAspect="1"/>
          </p:cNvPicPr>
          <p:nvPr>
            <p:ph idx="1"/>
          </p:nvPr>
        </p:nvPicPr>
        <p:blipFill>
          <a:blip r:embed="rId2"/>
          <a:stretch>
            <a:fillRect/>
          </a:stretch>
        </p:blipFill>
        <p:spPr>
          <a:xfrm>
            <a:off x="834572" y="1170841"/>
            <a:ext cx="10087428" cy="5011271"/>
          </a:xfrm>
        </p:spPr>
      </p:pic>
    </p:spTree>
    <p:extLst>
      <p:ext uri="{BB962C8B-B14F-4D97-AF65-F5344CB8AC3E}">
        <p14:creationId xmlns:p14="http://schemas.microsoft.com/office/powerpoint/2010/main" val="3621637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a:bodyPr>
          <a:lstStyle/>
          <a:p>
            <a:r>
              <a:rPr lang="en-US"/>
              <a:t>Module 3, Lesson 1: Data Visualization Using Excel</a:t>
            </a:r>
          </a:p>
        </p:txBody>
      </p:sp>
      <p:sp>
        <p:nvSpPr>
          <p:cNvPr id="3" name="Content Placeholder 2">
            <a:extLst>
              <a:ext uri="{FF2B5EF4-FFF2-40B4-BE49-F238E27FC236}">
                <a16:creationId xmlns:a16="http://schemas.microsoft.com/office/drawing/2014/main" id="{721DD549-3CC8-25CD-C6DE-DEEB7EF9CDD9}"/>
              </a:ext>
            </a:extLst>
          </p:cNvPr>
          <p:cNvSpPr>
            <a:spLocks noGrp="1"/>
          </p:cNvSpPr>
          <p:nvPr>
            <p:ph idx="1"/>
          </p:nvPr>
        </p:nvSpPr>
        <p:spPr/>
        <p:txBody>
          <a:bodyPr vert="horz" lIns="91440" tIns="45720" rIns="91440" bIns="45720" rtlCol="0" anchor="t">
            <a:normAutofit/>
          </a:bodyPr>
          <a:lstStyle/>
          <a:p>
            <a:r>
              <a:rPr lang="en-US" dirty="0">
                <a:latin typeface="Arial"/>
                <a:cs typeface="Arial"/>
              </a:rPr>
              <a:t>The bar chart shows S0008 and S0006  ​having the lowest total sales figures</a:t>
            </a:r>
            <a:endParaRPr lang="en-US">
              <a:latin typeface="Arial"/>
              <a:cs typeface="Arial"/>
            </a:endParaRPr>
          </a:p>
          <a:p>
            <a:r>
              <a:rPr lang="en-US" dirty="0">
                <a:latin typeface="Arial"/>
                <a:cs typeface="Arial"/>
              </a:rPr>
              <a:t>The line chart shows S0006 having the lowest daily sales figures each day</a:t>
            </a:r>
          </a:p>
          <a:p>
            <a:r>
              <a:rPr lang="en-US" dirty="0">
                <a:latin typeface="Arial"/>
                <a:cs typeface="Arial"/>
              </a:rPr>
              <a:t>The line chart shows that S0008 has no sales data after January 18, 2017</a:t>
            </a:r>
            <a:endParaRPr lang="en-US" dirty="0"/>
          </a:p>
          <a:p>
            <a:pPr lvl="1">
              <a:buFont typeface="Courier New" panose="020B0604020202020204" pitchFamily="34" charset="0"/>
              <a:buChar char="o"/>
            </a:pPr>
            <a:r>
              <a:rPr lang="en-US" dirty="0">
                <a:latin typeface="Arial"/>
                <a:cs typeface="Arial"/>
              </a:rPr>
              <a:t>This indicates either sales data got cut off abruptly, or a possible store closure</a:t>
            </a:r>
            <a:endParaRPr lang="en-US" dirty="0"/>
          </a:p>
          <a:p>
            <a:r>
              <a:rPr lang="en-US" dirty="0">
                <a:latin typeface="Arial"/>
                <a:cs typeface="Arial"/>
              </a:rPr>
              <a:t>S0002 had the highest total sales figure, and held the highest daily sales most days</a:t>
            </a:r>
          </a:p>
          <a:p>
            <a:r>
              <a:rPr lang="en-US" dirty="0">
                <a:latin typeface="Arial"/>
                <a:cs typeface="Arial"/>
              </a:rPr>
              <a:t>S0001 had the did outperform S0002 four days in the time frame</a:t>
            </a:r>
          </a:p>
          <a:p>
            <a:endParaRPr lang="en-US" dirty="0"/>
          </a:p>
          <a:p>
            <a:r>
              <a:rPr lang="en-US" dirty="0">
                <a:latin typeface="Arial"/>
                <a:cs typeface="Arial"/>
              </a:rPr>
              <a:t>A dataset with more dates would reveal monthly or seasonal sales trends</a:t>
            </a:r>
            <a:endParaRPr lang="en-US" dirty="0"/>
          </a:p>
        </p:txBody>
      </p:sp>
    </p:spTree>
    <p:extLst>
      <p:ext uri="{BB962C8B-B14F-4D97-AF65-F5344CB8AC3E}">
        <p14:creationId xmlns:p14="http://schemas.microsoft.com/office/powerpoint/2010/main" val="313482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a:bodyPr>
          <a:lstStyle/>
          <a:p>
            <a:r>
              <a:rPr lang="en-US"/>
              <a:t>Module 3, Lesson 1: Data Visualization Using Excel</a:t>
            </a:r>
          </a:p>
        </p:txBody>
      </p:sp>
      <p:sp>
        <p:nvSpPr>
          <p:cNvPr id="3" name="Content Placeholder 2">
            <a:extLst>
              <a:ext uri="{FF2B5EF4-FFF2-40B4-BE49-F238E27FC236}">
                <a16:creationId xmlns:a16="http://schemas.microsoft.com/office/drawing/2014/main" id="{721DD549-3CC8-25CD-C6DE-DEEB7EF9CDD9}"/>
              </a:ext>
            </a:extLst>
          </p:cNvPr>
          <p:cNvSpPr>
            <a:spLocks noGrp="1"/>
          </p:cNvSpPr>
          <p:nvPr>
            <p:ph idx="1"/>
          </p:nvPr>
        </p:nvSpPr>
        <p:spPr>
          <a:xfrm>
            <a:off x="632581" y="1357419"/>
            <a:ext cx="4637315" cy="4831639"/>
          </a:xfrm>
        </p:spPr>
        <p:txBody>
          <a:bodyPr vert="horz" lIns="91440" tIns="45720" rIns="91440" bIns="45720" rtlCol="0" anchor="t">
            <a:normAutofit/>
          </a:bodyPr>
          <a:lstStyle/>
          <a:p>
            <a:r>
              <a:rPr lang="en-US" dirty="0">
                <a:latin typeface="Arial"/>
                <a:cs typeface="Arial"/>
              </a:rPr>
              <a:t>City 024 was the only city with two stores but had the lowest overall sales figures.</a:t>
            </a:r>
          </a:p>
          <a:p>
            <a:r>
              <a:rPr lang="en-US" dirty="0">
                <a:latin typeface="Arial"/>
                <a:cs typeface="Arial"/>
              </a:rPr>
              <a:t>P0438 was one of the top 2 highest performing products in each of the three highest-performing cities</a:t>
            </a:r>
          </a:p>
          <a:p>
            <a:r>
              <a:rPr lang="en-US" dirty="0">
                <a:latin typeface="Arial"/>
                <a:cs typeface="Arial"/>
              </a:rPr>
              <a:t>P0103 was one of the highest performing products in each of the four highest-performing cities</a:t>
            </a:r>
            <a:endParaRPr lang="en-US" dirty="0"/>
          </a:p>
        </p:txBody>
      </p:sp>
      <p:pic>
        <p:nvPicPr>
          <p:cNvPr id="7" name="Content Placeholder 8" descr="A colorful circle with numbers and text&#10;&#10;Description automatically generated">
            <a:extLst>
              <a:ext uri="{FF2B5EF4-FFF2-40B4-BE49-F238E27FC236}">
                <a16:creationId xmlns:a16="http://schemas.microsoft.com/office/drawing/2014/main" id="{532CAB48-89F7-57CE-7052-46DD121F74E5}"/>
              </a:ext>
            </a:extLst>
          </p:cNvPr>
          <p:cNvPicPr>
            <a:picLocks noChangeAspect="1"/>
          </p:cNvPicPr>
          <p:nvPr/>
        </p:nvPicPr>
        <p:blipFill>
          <a:blip r:embed="rId2"/>
          <a:stretch>
            <a:fillRect/>
          </a:stretch>
        </p:blipFill>
        <p:spPr>
          <a:xfrm>
            <a:off x="5148334" y="179743"/>
            <a:ext cx="6951146" cy="6497561"/>
          </a:xfrm>
          <a:prstGeom prst="rect">
            <a:avLst/>
          </a:prstGeom>
        </p:spPr>
      </p:pic>
    </p:spTree>
    <p:extLst>
      <p:ext uri="{BB962C8B-B14F-4D97-AF65-F5344CB8AC3E}">
        <p14:creationId xmlns:p14="http://schemas.microsoft.com/office/powerpoint/2010/main" val="397406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a:bodyPr>
          <a:lstStyle/>
          <a:p>
            <a:r>
              <a:rPr lang="en-US"/>
              <a:t>Module 3, Lesson 1: Data Visualization Using Excel</a:t>
            </a:r>
          </a:p>
        </p:txBody>
      </p:sp>
      <p:sp>
        <p:nvSpPr>
          <p:cNvPr id="11" name="Content Placeholder 10">
            <a:extLst>
              <a:ext uri="{FF2B5EF4-FFF2-40B4-BE49-F238E27FC236}">
                <a16:creationId xmlns:a16="http://schemas.microsoft.com/office/drawing/2014/main" id="{1BE7E590-7450-3C8A-6BE3-C6A6194E2125}"/>
              </a:ext>
            </a:extLst>
          </p:cNvPr>
          <p:cNvSpPr>
            <a:spLocks noGrp="1"/>
          </p:cNvSpPr>
          <p:nvPr>
            <p:ph idx="1"/>
          </p:nvPr>
        </p:nvSpPr>
        <p:spPr>
          <a:xfrm>
            <a:off x="838200" y="1345324"/>
            <a:ext cx="2750458" cy="4831639"/>
          </a:xfrm>
        </p:spPr>
        <p:txBody>
          <a:bodyPr vert="horz" lIns="91440" tIns="45720" rIns="91440" bIns="45720" rtlCol="0" anchor="t">
            <a:normAutofit/>
          </a:bodyPr>
          <a:lstStyle/>
          <a:p>
            <a:r>
              <a:rPr lang="en-US" dirty="0">
                <a:latin typeface="Arial"/>
                <a:cs typeface="Arial"/>
              </a:rPr>
              <a:t>The scatter plot shows a very weak positive correlation between daily stock levels and sales figures.</a:t>
            </a:r>
            <a:endParaRPr lang="en-US" dirty="0"/>
          </a:p>
        </p:txBody>
      </p:sp>
      <p:pic>
        <p:nvPicPr>
          <p:cNvPr id="13" name="Content Placeholder 1" descr="A graph with numbers and a line&#10;&#10;Description automatically generated">
            <a:extLst>
              <a:ext uri="{FF2B5EF4-FFF2-40B4-BE49-F238E27FC236}">
                <a16:creationId xmlns:a16="http://schemas.microsoft.com/office/drawing/2014/main" id="{6FCC6A8F-FFFC-9B86-DE13-FB628050F4FA}"/>
              </a:ext>
            </a:extLst>
          </p:cNvPr>
          <p:cNvPicPr>
            <a:picLocks noChangeAspect="1"/>
          </p:cNvPicPr>
          <p:nvPr/>
        </p:nvPicPr>
        <p:blipFill>
          <a:blip r:embed="rId2"/>
          <a:stretch>
            <a:fillRect/>
          </a:stretch>
        </p:blipFill>
        <p:spPr>
          <a:xfrm>
            <a:off x="3592286" y="1049901"/>
            <a:ext cx="8430380" cy="5337819"/>
          </a:xfrm>
          <a:prstGeom prst="rect">
            <a:avLst/>
          </a:prstGeom>
        </p:spPr>
      </p:pic>
    </p:spTree>
    <p:extLst>
      <p:ext uri="{BB962C8B-B14F-4D97-AF65-F5344CB8AC3E}">
        <p14:creationId xmlns:p14="http://schemas.microsoft.com/office/powerpoint/2010/main" val="328748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a:bodyPr>
          <a:lstStyle/>
          <a:p>
            <a:r>
              <a:rPr lang="en-US"/>
              <a:t>Module 3, Lesson 2: Statistical Analysis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a:xfrm>
            <a:off x="838200" y="1345324"/>
            <a:ext cx="3996267" cy="4831639"/>
          </a:xfrm>
        </p:spPr>
        <p:txBody>
          <a:bodyPr vert="horz" lIns="91440" tIns="45720" rIns="91440" bIns="45720" rtlCol="0" anchor="t">
            <a:normAutofit/>
          </a:bodyPr>
          <a:lstStyle/>
          <a:p>
            <a:pPr marL="342900" indent="-342900">
              <a:lnSpc>
                <a:spcPct val="115000"/>
              </a:lnSpc>
              <a:buFont typeface="Symbol" pitchFamily="2" charset="2"/>
              <a:buChar char="·"/>
            </a:pPr>
            <a:r>
              <a:rPr lang="en-IN" sz="1800" kern="100" dirty="0">
                <a:latin typeface="Arial"/>
                <a:cs typeface="Arial"/>
              </a:rPr>
              <a:t>The R-squared value of 6.49E-06 shows that 0.000649% of variance is explained by the model.</a:t>
            </a:r>
          </a:p>
          <a:p>
            <a:pPr marL="342900" indent="-342900">
              <a:lnSpc>
                <a:spcPct val="114999"/>
              </a:lnSpc>
              <a:buFont typeface="Symbol" pitchFamily="2" charset="2"/>
              <a:buChar char="·"/>
            </a:pPr>
            <a:r>
              <a:rPr lang="en-IN" sz="1800" kern="100" dirty="0">
                <a:latin typeface="Arial"/>
                <a:cs typeface="Arial"/>
              </a:rPr>
              <a:t>The Significance F of 0.7186 is the p-value of the model. Since it is greater than 0.05, the model is not statistically significant.</a:t>
            </a:r>
          </a:p>
        </p:txBody>
      </p:sp>
      <p:pic>
        <p:nvPicPr>
          <p:cNvPr id="3" name="Content Placeholder 2" descr="A screenshot of a graph&#10;&#10;Description automatically generated">
            <a:extLst>
              <a:ext uri="{FF2B5EF4-FFF2-40B4-BE49-F238E27FC236}">
                <a16:creationId xmlns:a16="http://schemas.microsoft.com/office/drawing/2014/main" id="{485CB0DF-E379-EB50-EF24-DEAEA80999DA}"/>
              </a:ext>
            </a:extLst>
          </p:cNvPr>
          <p:cNvPicPr>
            <a:picLocks noChangeAspect="1"/>
          </p:cNvPicPr>
          <p:nvPr/>
        </p:nvPicPr>
        <p:blipFill>
          <a:blip r:embed="rId2"/>
          <a:stretch>
            <a:fillRect/>
          </a:stretch>
        </p:blipFill>
        <p:spPr>
          <a:xfrm>
            <a:off x="4838096" y="1155190"/>
            <a:ext cx="7245047" cy="3808858"/>
          </a:xfrm>
          <a:prstGeom prst="rect">
            <a:avLst/>
          </a:prstGeom>
        </p:spPr>
      </p:pic>
    </p:spTree>
    <p:extLst>
      <p:ext uri="{BB962C8B-B14F-4D97-AF65-F5344CB8AC3E}">
        <p14:creationId xmlns:p14="http://schemas.microsoft.com/office/powerpoint/2010/main" val="369032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a:t>Introduction</a:t>
            </a:r>
          </a:p>
        </p:txBody>
      </p:sp>
      <p:pic>
        <p:nvPicPr>
          <p:cNvPr id="4098" name="Picture 2" descr="Presentation Vector icon which can easily modify or edit">
            <a:extLst>
              <a:ext uri="{FF2B5EF4-FFF2-40B4-BE49-F238E27FC236}">
                <a16:creationId xmlns:a16="http://schemas.microsoft.com/office/drawing/2014/main" id="{478A4099-8E3E-30DA-07D0-F0CF543F8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619"/>
          <a:stretch/>
        </p:blipFill>
        <p:spPr bwMode="auto">
          <a:xfrm>
            <a:off x="5108803" y="1737360"/>
            <a:ext cx="2267260" cy="219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446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4, Lesson 1: Basic Tableau Visualizations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a:xfrm>
            <a:off x="838200" y="1345324"/>
            <a:ext cx="3778553" cy="4831639"/>
          </a:xfrm>
        </p:spPr>
        <p:txBody>
          <a:bodyPr vert="horz" lIns="91440" tIns="45720" rIns="91440" bIns="45720" rtlCol="0" anchor="t">
            <a:normAutofit/>
          </a:bodyPr>
          <a:lstStyle/>
          <a:p>
            <a:pPr marL="342900" indent="-342900">
              <a:lnSpc>
                <a:spcPct val="115000"/>
              </a:lnSpc>
              <a:buFont typeface="Symbol" pitchFamily="2" charset="2"/>
              <a:buChar char="·"/>
            </a:pPr>
            <a:r>
              <a:rPr lang="en-IN" sz="2000" kern="100" dirty="0">
                <a:solidFill>
                  <a:srgbClr val="000000"/>
                </a:solidFill>
                <a:latin typeface="Arial"/>
                <a:ea typeface="Helvetica Neue" panose="02000503000000020004" pitchFamily="2" charset="0"/>
                <a:cs typeface="Arial"/>
              </a:rPr>
              <a:t>The line charts allow for a comparison of sales and revenue performance against stock level based on the day of the month.</a:t>
            </a:r>
          </a:p>
          <a:p>
            <a:pPr marL="342900" indent="-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Individual lines represent individual cities.  </a:t>
            </a:r>
            <a:endParaRPr lang="en-IN" sz="2000" kern="100" dirty="0">
              <a:solidFill>
                <a:srgbClr val="000000"/>
              </a:solidFill>
              <a:ea typeface="Helvetica Neue" panose="02000503000000020004" pitchFamily="2" charset="0"/>
            </a:endParaRPr>
          </a:p>
          <a:p>
            <a:pPr marL="342900" indent="-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Hovering over the lines in Tableau reveal the city, sales growth percentage from the previous day, and applicable totals.</a:t>
            </a:r>
            <a:endParaRPr lang="en-IN" sz="2000" kern="100" dirty="0">
              <a:solidFill>
                <a:srgbClr val="000000"/>
              </a:solidFill>
              <a:ea typeface="Helvetica Neue" panose="02000503000000020004" pitchFamily="2" charset="0"/>
            </a:endParaRPr>
          </a:p>
        </p:txBody>
      </p:sp>
      <p:pic>
        <p:nvPicPr>
          <p:cNvPr id="3" name="Content Placeholder 1" descr="A screenshot of a graph&#10;&#10;Description automatically generated">
            <a:extLst>
              <a:ext uri="{FF2B5EF4-FFF2-40B4-BE49-F238E27FC236}">
                <a16:creationId xmlns:a16="http://schemas.microsoft.com/office/drawing/2014/main" id="{F48E0B7F-9969-2D55-F876-F378D40705E6}"/>
              </a:ext>
            </a:extLst>
          </p:cNvPr>
          <p:cNvPicPr>
            <a:picLocks noChangeAspect="1"/>
          </p:cNvPicPr>
          <p:nvPr/>
        </p:nvPicPr>
        <p:blipFill>
          <a:blip r:embed="rId2"/>
          <a:stretch>
            <a:fillRect/>
          </a:stretch>
        </p:blipFill>
        <p:spPr>
          <a:xfrm>
            <a:off x="4623323" y="1050600"/>
            <a:ext cx="7396401" cy="5590419"/>
          </a:xfrm>
          <a:prstGeom prst="rect">
            <a:avLst/>
          </a:prstGeom>
        </p:spPr>
      </p:pic>
    </p:spTree>
    <p:extLst>
      <p:ext uri="{BB962C8B-B14F-4D97-AF65-F5344CB8AC3E}">
        <p14:creationId xmlns:p14="http://schemas.microsoft.com/office/powerpoint/2010/main" val="277530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4, Lesson 1: Basic Tableau Visualizations</a:t>
            </a:r>
          </a:p>
        </p:txBody>
      </p:sp>
      <p:sp>
        <p:nvSpPr>
          <p:cNvPr id="6" name="Content Placeholder 5">
            <a:extLst>
              <a:ext uri="{FF2B5EF4-FFF2-40B4-BE49-F238E27FC236}">
                <a16:creationId xmlns:a16="http://schemas.microsoft.com/office/drawing/2014/main" id="{0FE04874-A2E9-4498-5543-5824AE658E1C}"/>
              </a:ext>
            </a:extLst>
          </p:cNvPr>
          <p:cNvSpPr>
            <a:spLocks noGrp="1"/>
          </p:cNvSpPr>
          <p:nvPr>
            <p:ph idx="1"/>
          </p:nvPr>
        </p:nvSpPr>
        <p:spPr>
          <a:xfrm>
            <a:off x="838200" y="1345324"/>
            <a:ext cx="4310743" cy="4831639"/>
          </a:xfrm>
        </p:spPr>
        <p:txBody>
          <a:bodyPr vert="horz" lIns="91440" tIns="45720" rIns="91440" bIns="45720" rtlCol="0" anchor="t">
            <a:normAutofit/>
          </a:bodyPr>
          <a:lstStyle/>
          <a:p>
            <a:r>
              <a:rPr lang="en-US" dirty="0">
                <a:latin typeface="Arial"/>
                <a:cs typeface="Arial"/>
              </a:rPr>
              <a:t>The bar chart shows Edinburgh and Helsinki have the highest sales and revenue figures</a:t>
            </a:r>
          </a:p>
          <a:p>
            <a:r>
              <a:rPr lang="en-US" dirty="0">
                <a:latin typeface="Arial"/>
                <a:cs typeface="Arial"/>
              </a:rPr>
              <a:t>Hovering over each bar reveals exact sales and revenue figures, and the change in sales growth as you move through each city</a:t>
            </a:r>
            <a:endParaRPr lang="en-US" dirty="0"/>
          </a:p>
        </p:txBody>
      </p:sp>
      <p:pic>
        <p:nvPicPr>
          <p:cNvPr id="10" name="Content Placeholder 9" descr="A screenshot of a graph&#10;&#10;Description automatically generated">
            <a:extLst>
              <a:ext uri="{FF2B5EF4-FFF2-40B4-BE49-F238E27FC236}">
                <a16:creationId xmlns:a16="http://schemas.microsoft.com/office/drawing/2014/main" id="{F3C1ECF2-484B-A38A-3DE1-19819EF1AAF8}"/>
              </a:ext>
            </a:extLst>
          </p:cNvPr>
          <p:cNvPicPr>
            <a:picLocks noChangeAspect="1"/>
          </p:cNvPicPr>
          <p:nvPr/>
        </p:nvPicPr>
        <p:blipFill>
          <a:blip r:embed="rId2"/>
          <a:stretch>
            <a:fillRect/>
          </a:stretch>
        </p:blipFill>
        <p:spPr>
          <a:xfrm>
            <a:off x="5156337" y="1050600"/>
            <a:ext cx="7031898" cy="5130800"/>
          </a:xfrm>
          <a:prstGeom prst="rect">
            <a:avLst/>
          </a:prstGeom>
        </p:spPr>
      </p:pic>
    </p:spTree>
    <p:extLst>
      <p:ext uri="{BB962C8B-B14F-4D97-AF65-F5344CB8AC3E}">
        <p14:creationId xmlns:p14="http://schemas.microsoft.com/office/powerpoint/2010/main" val="3926976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4, Lesson 1: Basic Tableau Visualizations</a:t>
            </a:r>
          </a:p>
        </p:txBody>
      </p:sp>
      <p:sp>
        <p:nvSpPr>
          <p:cNvPr id="12" name="Content Placeholder 11">
            <a:extLst>
              <a:ext uri="{FF2B5EF4-FFF2-40B4-BE49-F238E27FC236}">
                <a16:creationId xmlns:a16="http://schemas.microsoft.com/office/drawing/2014/main" id="{2DAC8FB3-E220-6E1C-7A80-FC2336C444BD}"/>
              </a:ext>
            </a:extLst>
          </p:cNvPr>
          <p:cNvSpPr>
            <a:spLocks noGrp="1"/>
          </p:cNvSpPr>
          <p:nvPr>
            <p:ph idx="1"/>
          </p:nvPr>
        </p:nvSpPr>
        <p:spPr>
          <a:xfrm>
            <a:off x="838200" y="1345324"/>
            <a:ext cx="4552648" cy="4831639"/>
          </a:xfrm>
        </p:spPr>
        <p:txBody>
          <a:bodyPr vert="horz" lIns="91440" tIns="45720" rIns="91440" bIns="45720" rtlCol="0" anchor="t">
            <a:normAutofit/>
          </a:bodyPr>
          <a:lstStyle/>
          <a:p>
            <a:r>
              <a:rPr lang="en-US" dirty="0">
                <a:latin typeface="Arial"/>
                <a:cs typeface="Arial"/>
              </a:rPr>
              <a:t>The scatter plot shows a comparison of sales and revenue split by product, city, and store.</a:t>
            </a:r>
          </a:p>
          <a:p>
            <a:r>
              <a:rPr lang="en-US" dirty="0">
                <a:latin typeface="Arial"/>
                <a:cs typeface="Arial"/>
              </a:rPr>
              <a:t>Hovering over points on the plot reveals information about the product's performance at each location</a:t>
            </a:r>
            <a:endParaRPr lang="en-US" dirty="0"/>
          </a:p>
        </p:txBody>
      </p:sp>
      <p:pic>
        <p:nvPicPr>
          <p:cNvPr id="14" name="Content Placeholder 1" descr="A screenshot of a computer&#10;&#10;Description automatically generated">
            <a:extLst>
              <a:ext uri="{FF2B5EF4-FFF2-40B4-BE49-F238E27FC236}">
                <a16:creationId xmlns:a16="http://schemas.microsoft.com/office/drawing/2014/main" id="{85E7D2CC-C41A-FD50-92D1-4E4075382202}"/>
              </a:ext>
            </a:extLst>
          </p:cNvPr>
          <p:cNvPicPr>
            <a:picLocks noChangeAspect="1"/>
          </p:cNvPicPr>
          <p:nvPr/>
        </p:nvPicPr>
        <p:blipFill>
          <a:blip r:embed="rId2"/>
          <a:srcRect l="17728" t="9976" r="344" b="1946"/>
          <a:stretch/>
        </p:blipFill>
        <p:spPr>
          <a:xfrm>
            <a:off x="5401906" y="1049332"/>
            <a:ext cx="6694840" cy="5136139"/>
          </a:xfrm>
          <a:prstGeom prst="rect">
            <a:avLst/>
          </a:prstGeom>
        </p:spPr>
      </p:pic>
    </p:spTree>
    <p:extLst>
      <p:ext uri="{BB962C8B-B14F-4D97-AF65-F5344CB8AC3E}">
        <p14:creationId xmlns:p14="http://schemas.microsoft.com/office/powerpoint/2010/main" val="2063232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4, Lesson 1: Basic Tableau Visualizations</a:t>
            </a:r>
          </a:p>
        </p:txBody>
      </p:sp>
      <p:sp>
        <p:nvSpPr>
          <p:cNvPr id="5" name="Content Placeholder 4">
            <a:extLst>
              <a:ext uri="{FF2B5EF4-FFF2-40B4-BE49-F238E27FC236}">
                <a16:creationId xmlns:a16="http://schemas.microsoft.com/office/drawing/2014/main" id="{8DE5ED67-AAD3-E9EA-7319-1A9AA0D12FED}"/>
              </a:ext>
            </a:extLst>
          </p:cNvPr>
          <p:cNvSpPr>
            <a:spLocks noGrp="1"/>
          </p:cNvSpPr>
          <p:nvPr>
            <p:ph idx="1"/>
          </p:nvPr>
        </p:nvSpPr>
        <p:spPr>
          <a:xfrm>
            <a:off x="838200" y="1345324"/>
            <a:ext cx="5151522" cy="4821613"/>
          </a:xfrm>
        </p:spPr>
        <p:txBody>
          <a:bodyPr vert="horz" lIns="91440" tIns="45720" rIns="91440" bIns="45720" rtlCol="0" anchor="t">
            <a:normAutofit/>
          </a:bodyPr>
          <a:lstStyle/>
          <a:p>
            <a:r>
              <a:rPr lang="en-US" dirty="0">
                <a:latin typeface="Arial"/>
                <a:cs typeface="Arial"/>
              </a:rPr>
              <a:t>The bubble chart shows the relative performance each store.</a:t>
            </a:r>
          </a:p>
          <a:p>
            <a:r>
              <a:rPr lang="en-US" dirty="0">
                <a:latin typeface="Arial"/>
                <a:cs typeface="Arial"/>
              </a:rPr>
              <a:t>Hovering over a bubble reveals the store location and performance figures.</a:t>
            </a:r>
            <a:endParaRPr lang="en-US" dirty="0"/>
          </a:p>
        </p:txBody>
      </p:sp>
      <p:pic>
        <p:nvPicPr>
          <p:cNvPr id="7" name="Content Placeholder 1" descr="A screenshot of a computer&#10;&#10;Description automatically generated">
            <a:extLst>
              <a:ext uri="{FF2B5EF4-FFF2-40B4-BE49-F238E27FC236}">
                <a16:creationId xmlns:a16="http://schemas.microsoft.com/office/drawing/2014/main" id="{0BFE3DA1-0C01-995F-FE17-90EC79167A6B}"/>
              </a:ext>
            </a:extLst>
          </p:cNvPr>
          <p:cNvPicPr>
            <a:picLocks noChangeAspect="1"/>
          </p:cNvPicPr>
          <p:nvPr/>
        </p:nvPicPr>
        <p:blipFill>
          <a:blip r:embed="rId2"/>
          <a:srcRect l="18601" t="8953" r="-234" b="318"/>
          <a:stretch/>
        </p:blipFill>
        <p:spPr>
          <a:xfrm>
            <a:off x="5988417" y="1056102"/>
            <a:ext cx="6203841" cy="5115001"/>
          </a:xfrm>
          <a:prstGeom prst="rect">
            <a:avLst/>
          </a:prstGeom>
        </p:spPr>
      </p:pic>
    </p:spTree>
    <p:extLst>
      <p:ext uri="{BB962C8B-B14F-4D97-AF65-F5344CB8AC3E}">
        <p14:creationId xmlns:p14="http://schemas.microsoft.com/office/powerpoint/2010/main" val="1799629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199" y="365125"/>
            <a:ext cx="10735491" cy="685909"/>
          </a:xfrm>
        </p:spPr>
        <p:txBody>
          <a:bodyPr>
            <a:normAutofit fontScale="90000"/>
          </a:bodyPr>
          <a:lstStyle/>
          <a:p>
            <a:r>
              <a:rPr lang="en-US"/>
              <a:t>Module 4, Lesson 2: Advanced Visualizations Using Tableau</a:t>
            </a:r>
          </a:p>
        </p:txBody>
      </p:sp>
      <p:pic>
        <p:nvPicPr>
          <p:cNvPr id="7" name="Content Placeholder 6" descr="A screenshot of a computer screen&#10;&#10;Description automatically generated">
            <a:extLst>
              <a:ext uri="{FF2B5EF4-FFF2-40B4-BE49-F238E27FC236}">
                <a16:creationId xmlns:a16="http://schemas.microsoft.com/office/drawing/2014/main" id="{0AB66CBC-8771-EFC5-B58F-DA6233C177F8}"/>
              </a:ext>
            </a:extLst>
          </p:cNvPr>
          <p:cNvPicPr>
            <a:picLocks noGrp="1" noChangeAspect="1"/>
          </p:cNvPicPr>
          <p:nvPr>
            <p:ph idx="1"/>
          </p:nvPr>
        </p:nvPicPr>
        <p:blipFill>
          <a:blip r:embed="rId2"/>
          <a:stretch>
            <a:fillRect/>
          </a:stretch>
        </p:blipFill>
        <p:spPr>
          <a:xfrm>
            <a:off x="568476" y="1058031"/>
            <a:ext cx="11284857" cy="5587654"/>
          </a:xfrm>
        </p:spPr>
      </p:pic>
    </p:spTree>
    <p:extLst>
      <p:ext uri="{BB962C8B-B14F-4D97-AF65-F5344CB8AC3E}">
        <p14:creationId xmlns:p14="http://schemas.microsoft.com/office/powerpoint/2010/main" val="916480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199" y="365125"/>
            <a:ext cx="10735491" cy="685909"/>
          </a:xfrm>
        </p:spPr>
        <p:txBody>
          <a:bodyPr>
            <a:normAutofit fontScale="90000"/>
          </a:bodyPr>
          <a:lstStyle/>
          <a:p>
            <a:r>
              <a:rPr lang="en-US"/>
              <a:t>Module 4, Lesson 2: Advanced Visualizations Using Tableau</a:t>
            </a:r>
          </a:p>
        </p:txBody>
      </p:sp>
      <p:pic>
        <p:nvPicPr>
          <p:cNvPr id="2" name="Content Placeholder 1" descr="A screenshot of a computer screen&#10;&#10;Description automatically generated">
            <a:extLst>
              <a:ext uri="{FF2B5EF4-FFF2-40B4-BE49-F238E27FC236}">
                <a16:creationId xmlns:a16="http://schemas.microsoft.com/office/drawing/2014/main" id="{B1635FAE-8F8E-54EE-7846-45E311F564DB}"/>
              </a:ext>
            </a:extLst>
          </p:cNvPr>
          <p:cNvPicPr>
            <a:picLocks noGrp="1" noChangeAspect="1"/>
          </p:cNvPicPr>
          <p:nvPr>
            <p:ph idx="1"/>
          </p:nvPr>
        </p:nvPicPr>
        <p:blipFill>
          <a:blip r:embed="rId2"/>
          <a:stretch>
            <a:fillRect/>
          </a:stretch>
        </p:blipFill>
        <p:spPr>
          <a:xfrm>
            <a:off x="399143" y="1055420"/>
            <a:ext cx="11393714" cy="5556589"/>
          </a:xfrm>
        </p:spPr>
      </p:pic>
    </p:spTree>
    <p:extLst>
      <p:ext uri="{BB962C8B-B14F-4D97-AF65-F5344CB8AC3E}">
        <p14:creationId xmlns:p14="http://schemas.microsoft.com/office/powerpoint/2010/main" val="789778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199" y="365125"/>
            <a:ext cx="10735491" cy="685909"/>
          </a:xfrm>
        </p:spPr>
        <p:txBody>
          <a:bodyPr>
            <a:normAutofit fontScale="90000"/>
          </a:bodyPr>
          <a:lstStyle/>
          <a:p>
            <a:r>
              <a:rPr lang="en-US"/>
              <a:t>Module 4, Lesson 2: Advanced Visualizations Using Tableau</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pPr marL="342900" indent="-342900">
              <a:lnSpc>
                <a:spcPct val="115000"/>
              </a:lnSpc>
              <a:buFont typeface="Symbol" pitchFamily="2" charset="2"/>
              <a:buChar char="·"/>
            </a:pPr>
            <a:r>
              <a:rPr lang="en-IN" sz="2000" kern="100" dirty="0">
                <a:solidFill>
                  <a:srgbClr val="000000"/>
                </a:solidFill>
                <a:latin typeface="Arial"/>
                <a:ea typeface="Helvetica Neue" panose="02000503000000020004" pitchFamily="2" charset="0"/>
                <a:cs typeface="Arial"/>
              </a:rPr>
              <a:t>The dashboard allows for viewing multiple visualizations at the same time to allow for comparisons and analysis.</a:t>
            </a:r>
          </a:p>
          <a:p>
            <a:pPr marL="342900" indent="-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Filtering by clicking on a bubble allows for drilling down by store to look for trends that would indicate why certain locations are achieving their level of success, and analyse performance trends across the passage of time.</a:t>
            </a:r>
            <a:endParaRPr lang="en-IN" sz="2000" kern="100" dirty="0">
              <a:solidFill>
                <a:srgbClr val="000000"/>
              </a:solidFill>
              <a:ea typeface="Helvetica Neue" panose="02000503000000020004" pitchFamily="2" charset="0"/>
            </a:endParaRPr>
          </a:p>
        </p:txBody>
      </p:sp>
    </p:spTree>
    <p:extLst>
      <p:ext uri="{BB962C8B-B14F-4D97-AF65-F5344CB8AC3E}">
        <p14:creationId xmlns:p14="http://schemas.microsoft.com/office/powerpoint/2010/main" val="3451374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a:t>Discussion</a:t>
            </a:r>
          </a:p>
        </p:txBody>
      </p:sp>
      <p:pic>
        <p:nvPicPr>
          <p:cNvPr id="2" name="Picture 1">
            <a:extLst>
              <a:ext uri="{FF2B5EF4-FFF2-40B4-BE49-F238E27FC236}">
                <a16:creationId xmlns:a16="http://schemas.microsoft.com/office/drawing/2014/main" id="{02BB584D-563E-8615-8297-21E0DA2953EC}"/>
              </a:ext>
            </a:extLst>
          </p:cNvPr>
          <p:cNvPicPr>
            <a:picLocks noChangeAspect="1"/>
          </p:cNvPicPr>
          <p:nvPr/>
        </p:nvPicPr>
        <p:blipFill>
          <a:blip r:embed="rId2"/>
          <a:stretch>
            <a:fillRect/>
          </a:stretch>
        </p:blipFill>
        <p:spPr>
          <a:xfrm>
            <a:off x="4711700" y="1720488"/>
            <a:ext cx="2768600" cy="2476500"/>
          </a:xfrm>
          <a:prstGeom prst="rect">
            <a:avLst/>
          </a:prstGeom>
        </p:spPr>
      </p:pic>
    </p:spTree>
    <p:extLst>
      <p:ext uri="{BB962C8B-B14F-4D97-AF65-F5344CB8AC3E}">
        <p14:creationId xmlns:p14="http://schemas.microsoft.com/office/powerpoint/2010/main" val="420836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Insights and Recommendations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pPr marL="342900" indent="-342900">
              <a:lnSpc>
                <a:spcPct val="115000"/>
              </a:lnSpc>
              <a:buFont typeface="Symbol" pitchFamily="2" charset="2"/>
              <a:buChar char="·"/>
            </a:pPr>
            <a:r>
              <a:rPr lang="en-IN" sz="2000" kern="100" dirty="0">
                <a:solidFill>
                  <a:srgbClr val="000000"/>
                </a:solidFill>
                <a:latin typeface="Arial"/>
                <a:ea typeface="Helvetica Neue" panose="02000503000000020004" pitchFamily="2" charset="0"/>
                <a:cs typeface="Arial"/>
              </a:rPr>
              <a:t>Edinburgh and Helsinki were shown to have the highest sales and revenue figures</a:t>
            </a:r>
            <a:endParaRPr lang="en-IN" sz="2000" kern="100" dirty="0">
              <a:solidFill>
                <a:srgbClr val="000000"/>
              </a:solidFill>
              <a:ea typeface="Helvetica Neue" panose="02000503000000020004" pitchFamily="2" charset="0"/>
            </a:endParaRPr>
          </a:p>
          <a:p>
            <a:pPr marL="800100" lvl="1" indent="-342900">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These two cities would be good candidates for store expansion</a:t>
            </a:r>
          </a:p>
          <a:p>
            <a:pPr marL="800100" lvl="1" indent="-342900">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Identify strategies these stores are using that other stores could implement</a:t>
            </a:r>
          </a:p>
          <a:p>
            <a:pPr marL="342900" indent="-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Vienna was shown to have the lowest sales figures, though two stores were located in Vienna</a:t>
            </a:r>
          </a:p>
          <a:p>
            <a:pPr marL="800100" lvl="1" indent="-342900">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Consider analysis of pricing or offering promotions to help these stores improve their performance</a:t>
            </a:r>
          </a:p>
          <a:p>
            <a:pPr marL="800100" lvl="1" indent="-342900">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If these stores continue to show low performance, closing one of the stores may need to be considered</a:t>
            </a:r>
          </a:p>
          <a:p>
            <a:pPr marL="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Most stores saw a decrease in sales from February to March, 2017</a:t>
            </a:r>
            <a:endParaRPr lang="en-IN" sz="2200" kern="100" dirty="0">
              <a:solidFill>
                <a:srgbClr val="000000"/>
              </a:solidFill>
              <a:latin typeface="Arial"/>
              <a:ea typeface="Helvetica Neue" panose="02000503000000020004" pitchFamily="2" charset="0"/>
              <a:cs typeface="Arial"/>
            </a:endParaRPr>
          </a:p>
          <a:p>
            <a:pPr marL="800100" lvl="1" indent="-342900">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Consideration should be made for any promotions or events that may have influenced customer </a:t>
            </a:r>
            <a:r>
              <a:rPr lang="en-IN" sz="1800" kern="100" err="1">
                <a:solidFill>
                  <a:srgbClr val="000000"/>
                </a:solidFill>
                <a:latin typeface="Arial"/>
                <a:ea typeface="Helvetica Neue" panose="02000503000000020004" pitchFamily="2" charset="0"/>
                <a:cs typeface="Arial"/>
              </a:rPr>
              <a:t>behavior</a:t>
            </a:r>
            <a:endParaRPr lang="en-IN" sz="1800" kern="100">
              <a:solidFill>
                <a:srgbClr val="000000"/>
              </a:solidFill>
              <a:latin typeface="Arial"/>
              <a:ea typeface="Helvetica Neue" panose="02000503000000020004" pitchFamily="2" charset="0"/>
              <a:cs typeface="Arial"/>
            </a:endParaRPr>
          </a:p>
          <a:p>
            <a:pPr marL="342900">
              <a:lnSpc>
                <a:spcPct val="114999"/>
              </a:lnSpc>
              <a:buFont typeface="Symbol" pitchFamily="2" charset="2"/>
              <a:buChar char="·"/>
            </a:pPr>
            <a:endParaRPr lang="en-IN" sz="2000" kern="100" dirty="0">
              <a:solidFill>
                <a:srgbClr val="000000"/>
              </a:solidFill>
              <a:latin typeface="Arial"/>
              <a:ea typeface="Helvetica Neue" panose="02000503000000020004" pitchFamily="2" charset="0"/>
              <a:cs typeface="Arial"/>
            </a:endParaRPr>
          </a:p>
          <a:p>
            <a:pPr marL="342900" indent="-342900">
              <a:lnSpc>
                <a:spcPct val="114999"/>
              </a:lnSpc>
              <a:buFont typeface="Symbol" pitchFamily="2" charset="2"/>
              <a:buChar char="·"/>
            </a:pPr>
            <a:endParaRPr lang="en-IN" sz="2200" kern="100" dirty="0">
              <a:solidFill>
                <a:srgbClr val="000000"/>
              </a:solidFill>
              <a:latin typeface="Arial"/>
              <a:ea typeface="Helvetica Neue" panose="02000503000000020004" pitchFamily="2" charset="0"/>
              <a:cs typeface="Arial"/>
            </a:endParaRPr>
          </a:p>
        </p:txBody>
      </p:sp>
    </p:spTree>
    <p:extLst>
      <p:ext uri="{BB962C8B-B14F-4D97-AF65-F5344CB8AC3E}">
        <p14:creationId xmlns:p14="http://schemas.microsoft.com/office/powerpoint/2010/main" val="2971515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Insights and Recommendations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pPr marL="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Several products were shown to have no or few sales during the time frame</a:t>
            </a:r>
          </a:p>
          <a:p>
            <a:pPr marL="800100" lvl="1" indent="-342900">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Consider if promotions should be offered to encourage customers to purchase these items, or discontinuing sales of these items to make room for other products</a:t>
            </a:r>
          </a:p>
          <a:p>
            <a:pPr marL="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Several products were shown to have high sales performance</a:t>
            </a:r>
          </a:p>
          <a:p>
            <a:pPr marL="800100" lvl="1" indent="-342900">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Monitor stock levels to make sure these items do not sell out to ensure continued success</a:t>
            </a:r>
          </a:p>
          <a:p>
            <a:pPr marL="342900">
              <a:lnSpc>
                <a:spcPct val="114999"/>
              </a:lnSpc>
              <a:buFont typeface="Symbol" pitchFamily="2" charset="2"/>
              <a:buChar char="·"/>
            </a:pPr>
            <a:endParaRPr lang="en-IN" sz="2000" kern="100" dirty="0">
              <a:solidFill>
                <a:srgbClr val="000000"/>
              </a:solidFill>
              <a:latin typeface="Arial"/>
              <a:ea typeface="Helvetica Neue" panose="02000503000000020004" pitchFamily="2" charset="0"/>
              <a:cs typeface="Arial"/>
            </a:endParaRPr>
          </a:p>
          <a:p>
            <a:pPr marL="342900" indent="-342900">
              <a:lnSpc>
                <a:spcPct val="114999"/>
              </a:lnSpc>
              <a:buFont typeface="Symbol" pitchFamily="2" charset="2"/>
              <a:buChar char="·"/>
            </a:pPr>
            <a:endParaRPr lang="en-IN" sz="2200" kern="100" dirty="0">
              <a:solidFill>
                <a:srgbClr val="000000"/>
              </a:solidFill>
              <a:latin typeface="Arial"/>
              <a:ea typeface="Helvetica Neue" panose="02000503000000020004" pitchFamily="2" charset="0"/>
              <a:cs typeface="Arial"/>
            </a:endParaRPr>
          </a:p>
        </p:txBody>
      </p:sp>
    </p:spTree>
    <p:extLst>
      <p:ext uri="{BB962C8B-B14F-4D97-AF65-F5344CB8AC3E}">
        <p14:creationId xmlns:p14="http://schemas.microsoft.com/office/powerpoint/2010/main" val="5109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E448-B479-4286-6380-B6FF4983CFB6}"/>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60901865-9A23-42C4-7876-F5CBED683023}"/>
              </a:ext>
            </a:extLst>
          </p:cNvPr>
          <p:cNvSpPr>
            <a:spLocks noGrp="1"/>
          </p:cNvSpPr>
          <p:nvPr>
            <p:ph idx="1"/>
          </p:nvPr>
        </p:nvSpPr>
        <p:spPr>
          <a:xfrm>
            <a:off x="838200" y="1345324"/>
            <a:ext cx="7405255" cy="4831639"/>
          </a:xfrm>
        </p:spPr>
        <p:txBody>
          <a:bodyPr vert="horz" lIns="91440" tIns="45720" rIns="91440" bIns="45720" rtlCol="0" anchor="t">
            <a:normAutofit/>
          </a:bodyPr>
          <a:lstStyle/>
          <a:p>
            <a:pPr>
              <a:lnSpc>
                <a:spcPct val="115000"/>
              </a:lnSpc>
              <a:spcAft>
                <a:spcPts val="800"/>
              </a:spcAft>
            </a:pPr>
            <a:r>
              <a:rPr lang="en-US" sz="2000">
                <a:latin typeface="Arial"/>
                <a:cs typeface="Arial"/>
              </a:rPr>
              <a:t>This Turkish retail company is a leading chain that operates globally.</a:t>
            </a:r>
          </a:p>
          <a:p>
            <a:pPr>
              <a:lnSpc>
                <a:spcPct val="114999"/>
              </a:lnSpc>
              <a:spcAft>
                <a:spcPts val="800"/>
              </a:spcAft>
            </a:pPr>
            <a:r>
              <a:rPr lang="en-US" sz="2000">
                <a:latin typeface="Arial"/>
                <a:cs typeface="Arial"/>
              </a:rPr>
              <a:t>This company is committed to customer satisfaction and offers a diverse range of products.</a:t>
            </a:r>
          </a:p>
          <a:p>
            <a:pPr>
              <a:lnSpc>
                <a:spcPct val="114999"/>
              </a:lnSpc>
              <a:spcAft>
                <a:spcPts val="800"/>
              </a:spcAft>
            </a:pPr>
            <a:r>
              <a:rPr lang="en-US" sz="2000">
                <a:latin typeface="Arial"/>
                <a:cs typeface="Arial"/>
              </a:rPr>
              <a:t>This company is seeking to leverage data-driven insights to maintain its competitive edge, and enhance sales strategies and operational efficiency.</a:t>
            </a:r>
            <a:endParaRPr lang="en-US" sz="2000" err="1"/>
          </a:p>
        </p:txBody>
      </p:sp>
      <p:pic>
        <p:nvPicPr>
          <p:cNvPr id="3074" name="Picture 2" descr="Full and empty shopping cart symbol shop and sale icon">
            <a:extLst>
              <a:ext uri="{FF2B5EF4-FFF2-40B4-BE49-F238E27FC236}">
                <a16:creationId xmlns:a16="http://schemas.microsoft.com/office/drawing/2014/main" id="{8882E48B-A805-FFC8-16B8-7D843F2165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068"/>
          <a:stretch/>
        </p:blipFill>
        <p:spPr bwMode="auto">
          <a:xfrm>
            <a:off x="8700654" y="2409175"/>
            <a:ext cx="2231149" cy="203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56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Insights and Recommendations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pPr marL="342900">
              <a:lnSpc>
                <a:spcPct val="114999"/>
              </a:lnSpc>
              <a:buFont typeface="Symbol" pitchFamily="2" charset="2"/>
              <a:buChar char="·"/>
            </a:pPr>
            <a:r>
              <a:rPr lang="en-IN" sz="2000" kern="100" dirty="0">
                <a:latin typeface="Arial"/>
                <a:cs typeface="Arial"/>
              </a:rPr>
              <a:t>Pivot charts allow for quickly summarizing data and creating charts.</a:t>
            </a:r>
            <a:endParaRPr lang="en-IN" sz="2000" kern="100" dirty="0"/>
          </a:p>
          <a:p>
            <a:pPr marL="800100" lvl="1">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Pivot Charts can be set up with filters to allow for drilling down with data</a:t>
            </a:r>
          </a:p>
          <a:p>
            <a:pPr marL="800100" lvl="1">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Excel does limit the amount of data that can be used for certain charts, which limited the analysis that could be performed across several stores and dates</a:t>
            </a:r>
          </a:p>
          <a:p>
            <a:pPr marL="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PostgreSQL allows for quickly summarized and sorting larger data sets</a:t>
            </a:r>
          </a:p>
          <a:p>
            <a:pPr marL="800100" lvl="1">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This analysis can be exported for creating visualizations in other programs</a:t>
            </a:r>
          </a:p>
          <a:p>
            <a:pPr marL="342900">
              <a:lnSpc>
                <a:spcPct val="114999"/>
              </a:lnSpc>
              <a:buFont typeface="Symbol" pitchFamily="2" charset="2"/>
              <a:buChar char="·"/>
            </a:pPr>
            <a:r>
              <a:rPr lang="en-IN" sz="2000" kern="100" dirty="0">
                <a:solidFill>
                  <a:srgbClr val="000000"/>
                </a:solidFill>
                <a:latin typeface="Arial"/>
                <a:ea typeface="Helvetica Neue" panose="02000503000000020004" pitchFamily="2" charset="0"/>
                <a:cs typeface="Arial"/>
              </a:rPr>
              <a:t>Tableau allows for the creation of interactive visualizations</a:t>
            </a:r>
          </a:p>
          <a:p>
            <a:pPr marL="800100" lvl="1">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Tableau Public requires that visualizations be </a:t>
            </a:r>
            <a:r>
              <a:rPr lang="en-IN" sz="1800" kern="100" err="1">
                <a:solidFill>
                  <a:srgbClr val="000000"/>
                </a:solidFill>
                <a:latin typeface="Arial"/>
                <a:ea typeface="Helvetica Neue" panose="02000503000000020004" pitchFamily="2" charset="0"/>
                <a:cs typeface="Arial"/>
              </a:rPr>
              <a:t>publically</a:t>
            </a:r>
            <a:r>
              <a:rPr lang="en-IN" sz="1800" kern="100" dirty="0">
                <a:solidFill>
                  <a:srgbClr val="000000"/>
                </a:solidFill>
                <a:latin typeface="Arial"/>
                <a:ea typeface="Helvetica Neue" panose="02000503000000020004" pitchFamily="2" charset="0"/>
                <a:cs typeface="Arial"/>
              </a:rPr>
              <a:t> available for all to view</a:t>
            </a:r>
          </a:p>
          <a:p>
            <a:pPr marL="800100" lvl="1">
              <a:lnSpc>
                <a:spcPct val="114999"/>
              </a:lnSpc>
              <a:buFont typeface="Courier New" pitchFamily="2" charset="2"/>
              <a:buChar char="o"/>
            </a:pPr>
            <a:r>
              <a:rPr lang="en-IN" sz="1800" kern="100" dirty="0">
                <a:solidFill>
                  <a:srgbClr val="000000"/>
                </a:solidFill>
                <a:latin typeface="Arial"/>
                <a:ea typeface="Helvetica Neue" panose="02000503000000020004" pitchFamily="2" charset="0"/>
                <a:cs typeface="Arial"/>
              </a:rPr>
              <a:t>If using Tableau for company-specific visualizations, consider a paid version of Tableau</a:t>
            </a:r>
          </a:p>
          <a:p>
            <a:pPr marL="342900" indent="-342900">
              <a:lnSpc>
                <a:spcPct val="114999"/>
              </a:lnSpc>
              <a:buFont typeface="Symbol" pitchFamily="2" charset="2"/>
              <a:buChar char="·"/>
            </a:pPr>
            <a:endParaRPr lang="en-IN" sz="2200" kern="100" dirty="0">
              <a:solidFill>
                <a:srgbClr val="000000"/>
              </a:solidFill>
              <a:latin typeface="Arial"/>
              <a:ea typeface="Helvetica Neue" panose="02000503000000020004" pitchFamily="2" charset="0"/>
              <a:cs typeface="Arial"/>
            </a:endParaRPr>
          </a:p>
        </p:txBody>
      </p:sp>
    </p:spTree>
    <p:extLst>
      <p:ext uri="{BB962C8B-B14F-4D97-AF65-F5344CB8AC3E}">
        <p14:creationId xmlns:p14="http://schemas.microsoft.com/office/powerpoint/2010/main" val="4173061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a:t>Conclusion</a:t>
            </a:r>
          </a:p>
        </p:txBody>
      </p:sp>
      <p:pic>
        <p:nvPicPr>
          <p:cNvPr id="8194" name="Picture 2" descr="Оutcome . Vector linear icon on a white background.">
            <a:extLst>
              <a:ext uri="{FF2B5EF4-FFF2-40B4-BE49-F238E27FC236}">
                <a16:creationId xmlns:a16="http://schemas.microsoft.com/office/drawing/2014/main" id="{EF06D9A6-4D21-135F-20F3-0F30A514A8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22" t="23552" r="23896" b="26988"/>
          <a:stretch/>
        </p:blipFill>
        <p:spPr bwMode="auto">
          <a:xfrm>
            <a:off x="4900747" y="1841863"/>
            <a:ext cx="2390503" cy="220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56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Summary</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pPr>
              <a:lnSpc>
                <a:spcPct val="115000"/>
              </a:lnSpc>
              <a:spcAft>
                <a:spcPts val="800"/>
              </a:spcAft>
              <a:buFont typeface="Symbol" pitchFamily="2" charset="2"/>
              <a:buChar char="·"/>
            </a:pPr>
            <a:r>
              <a:rPr lang="en-IN" sz="2000" kern="100" dirty="0">
                <a:latin typeface="Aptos"/>
                <a:ea typeface="Aptos" panose="020B0004020202020204" pitchFamily="34" charset="0"/>
                <a:cs typeface="Times New Roman"/>
              </a:rPr>
              <a:t>Edinburgh and Helsinki were shown to have the highest sales and revenue figures</a:t>
            </a:r>
          </a:p>
          <a:p>
            <a:pPr>
              <a:lnSpc>
                <a:spcPct val="114999"/>
              </a:lnSpc>
              <a:spcAft>
                <a:spcPts val="800"/>
              </a:spcAft>
              <a:buFont typeface="Symbol" pitchFamily="2" charset="2"/>
              <a:buChar char="·"/>
            </a:pPr>
            <a:r>
              <a:rPr lang="en-IN" sz="2000" kern="100" dirty="0">
                <a:latin typeface="Aptos"/>
                <a:ea typeface="Aptos" panose="020B0004020202020204" pitchFamily="34" charset="0"/>
                <a:cs typeface="Times New Roman"/>
              </a:rPr>
              <a:t>Vienna's two stores were shown to have the lowest sales performance</a:t>
            </a:r>
          </a:p>
          <a:p>
            <a:pPr>
              <a:lnSpc>
                <a:spcPct val="114999"/>
              </a:lnSpc>
              <a:spcAft>
                <a:spcPts val="800"/>
              </a:spcAft>
              <a:buFont typeface="Symbol" pitchFamily="2" charset="2"/>
              <a:buChar char="·"/>
            </a:pPr>
            <a:r>
              <a:rPr lang="en-IN" sz="2000" kern="100" dirty="0">
                <a:latin typeface="Arial"/>
                <a:ea typeface="Aptos" panose="020B0004020202020204" pitchFamily="34" charset="0"/>
                <a:cs typeface="Arial"/>
              </a:rPr>
              <a:t>Most stores saw a decrease in sales from February to March, 2017</a:t>
            </a:r>
          </a:p>
          <a:p>
            <a:pPr>
              <a:lnSpc>
                <a:spcPct val="114999"/>
              </a:lnSpc>
              <a:spcAft>
                <a:spcPts val="800"/>
              </a:spcAft>
              <a:buFont typeface="Symbol" pitchFamily="2" charset="2"/>
              <a:buChar char="·"/>
            </a:pPr>
            <a:r>
              <a:rPr lang="en-IN" sz="2000" kern="100" dirty="0">
                <a:latin typeface="Arial"/>
                <a:ea typeface="Aptos" panose="020B0004020202020204" pitchFamily="34" charset="0"/>
                <a:cs typeface="Arial"/>
              </a:rPr>
              <a:t>Several products were shown to have no or few sales during the time period</a:t>
            </a:r>
          </a:p>
          <a:p>
            <a:pPr>
              <a:lnSpc>
                <a:spcPct val="114999"/>
              </a:lnSpc>
              <a:spcAft>
                <a:spcPts val="800"/>
              </a:spcAft>
              <a:buFont typeface="Symbol" pitchFamily="2" charset="2"/>
              <a:buChar char="·"/>
            </a:pPr>
            <a:endParaRPr lang="en-IN" sz="2000" kern="100" dirty="0">
              <a:latin typeface="Arial"/>
              <a:ea typeface="Aptos" panose="020B0004020202020204" pitchFamily="34" charset="0"/>
              <a:cs typeface="Arial"/>
            </a:endParaRPr>
          </a:p>
        </p:txBody>
      </p:sp>
    </p:spTree>
    <p:extLst>
      <p:ext uri="{BB962C8B-B14F-4D97-AF65-F5344CB8AC3E}">
        <p14:creationId xmlns:p14="http://schemas.microsoft.com/office/powerpoint/2010/main" val="603056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a:t>Appendix</a:t>
            </a:r>
          </a:p>
        </p:txBody>
      </p:sp>
      <p:pic>
        <p:nvPicPr>
          <p:cNvPr id="10242" name="Picture 2" descr="Attached document paper outline icon. linear style sign for mobile concept and web design. Report simple line vector icon. Symbol, logo illustration. Pixel perfect vector graphics">
            <a:extLst>
              <a:ext uri="{FF2B5EF4-FFF2-40B4-BE49-F238E27FC236}">
                <a16:creationId xmlns:a16="http://schemas.microsoft.com/office/drawing/2014/main" id="{83A6373C-BF27-59D1-C81E-0BE7699BD4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78" t="24192" r="26698" b="23999"/>
          <a:stretch/>
        </p:blipFill>
        <p:spPr bwMode="auto">
          <a:xfrm>
            <a:off x="5342709" y="2090056"/>
            <a:ext cx="1815737" cy="206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271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Appendix #</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r>
              <a:rPr lang="en-US">
                <a:latin typeface="Arial"/>
                <a:cs typeface="Arial"/>
              </a:rPr>
              <a:t>Tableau public workbook: </a:t>
            </a:r>
            <a:r>
              <a:rPr lang="en-US" dirty="0">
                <a:latin typeface="Arial"/>
                <a:cs typeface="Arial"/>
                <a:hlinkClick r:id="rId2"/>
              </a:rPr>
              <a:t>https://public.tableau.com/views/Upright_Workbook/PerformanceAnalysis?:language=en-US&amp;:sid=&amp;:display_count=n&amp;:origin=viz_share_link</a:t>
            </a:r>
            <a:endParaRPr lang="en-US"/>
          </a:p>
          <a:p>
            <a:pPr marL="0" indent="0">
              <a:lnSpc>
                <a:spcPct val="114999"/>
              </a:lnSpc>
              <a:spcAft>
                <a:spcPts val="800"/>
              </a:spcAft>
              <a:buNone/>
            </a:pPr>
            <a:endParaRPr lang="en-US"/>
          </a:p>
        </p:txBody>
      </p:sp>
    </p:spTree>
    <p:extLst>
      <p:ext uri="{BB962C8B-B14F-4D97-AF65-F5344CB8AC3E}">
        <p14:creationId xmlns:p14="http://schemas.microsoft.com/office/powerpoint/2010/main" val="3935955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DB9D-9895-F711-CAC7-333F2F1D5C6F}"/>
              </a:ext>
            </a:extLst>
          </p:cNvPr>
          <p:cNvSpPr>
            <a:spLocks noGrp="1"/>
          </p:cNvSpPr>
          <p:nvPr>
            <p:ph type="title"/>
          </p:nvPr>
        </p:nvSpPr>
        <p:spPr/>
        <p:txBody>
          <a:bodyPr/>
          <a:lstStyle/>
          <a:p>
            <a:r>
              <a:rPr lang="en-US">
                <a:latin typeface="Arial"/>
                <a:cs typeface="Arial"/>
              </a:rPr>
              <a:t>Acknowledgements</a:t>
            </a:r>
            <a:endParaRPr lang="en-US"/>
          </a:p>
        </p:txBody>
      </p:sp>
      <p:sp>
        <p:nvSpPr>
          <p:cNvPr id="3" name="Content Placeholder 2">
            <a:extLst>
              <a:ext uri="{FF2B5EF4-FFF2-40B4-BE49-F238E27FC236}">
                <a16:creationId xmlns:a16="http://schemas.microsoft.com/office/drawing/2014/main" id="{F5A36251-6A9C-99FB-C6F2-CC53DF156909}"/>
              </a:ext>
            </a:extLst>
          </p:cNvPr>
          <p:cNvSpPr>
            <a:spLocks noGrp="1"/>
          </p:cNvSpPr>
          <p:nvPr>
            <p:ph idx="1"/>
          </p:nvPr>
        </p:nvSpPr>
        <p:spPr/>
        <p:txBody>
          <a:bodyPr vert="horz" lIns="91440" tIns="45720" rIns="91440" bIns="45720" rtlCol="0" anchor="t">
            <a:normAutofit/>
          </a:bodyPr>
          <a:lstStyle/>
          <a:p>
            <a:r>
              <a:rPr lang="en-US" dirty="0">
                <a:latin typeface="Arial"/>
                <a:cs typeface="Arial"/>
              </a:rPr>
              <a:t>Alan, Berkay. “Retail Sales Data.” </a:t>
            </a:r>
            <a:r>
              <a:rPr lang="en-US" i="1" dirty="0">
                <a:latin typeface="Arial"/>
                <a:cs typeface="Arial"/>
              </a:rPr>
              <a:t>Kaggle</a:t>
            </a:r>
            <a:r>
              <a:rPr lang="en-US" dirty="0">
                <a:latin typeface="Arial"/>
                <a:cs typeface="Arial"/>
              </a:rPr>
              <a:t>, 12 Apr. 2021, </a:t>
            </a:r>
            <a:r>
              <a:rPr lang="en-US" dirty="0">
                <a:latin typeface="Arial"/>
                <a:cs typeface="Arial"/>
                <a:hlinkClick r:id="rId2"/>
              </a:rPr>
              <a:t>www.kaggle.com/datasets/berkayalan/retail-sales-data/data</a:t>
            </a:r>
            <a:r>
              <a:rPr lang="en-US" dirty="0">
                <a:latin typeface="Arial"/>
                <a:cs typeface="Arial"/>
              </a:rPr>
              <a:t>. </a:t>
            </a:r>
          </a:p>
          <a:p>
            <a:endParaRPr lang="en-US" dirty="0"/>
          </a:p>
          <a:p>
            <a:endParaRPr lang="en-US"/>
          </a:p>
        </p:txBody>
      </p:sp>
    </p:spTree>
    <p:extLst>
      <p:ext uri="{BB962C8B-B14F-4D97-AF65-F5344CB8AC3E}">
        <p14:creationId xmlns:p14="http://schemas.microsoft.com/office/powerpoint/2010/main" val="248581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a:t>Methodology</a:t>
            </a:r>
          </a:p>
        </p:txBody>
      </p:sp>
      <p:pic>
        <p:nvPicPr>
          <p:cNvPr id="2" name="Picture 1">
            <a:extLst>
              <a:ext uri="{FF2B5EF4-FFF2-40B4-BE49-F238E27FC236}">
                <a16:creationId xmlns:a16="http://schemas.microsoft.com/office/drawing/2014/main" id="{36B8D1DF-6615-DA86-8A6C-3AA5548DCD70}"/>
              </a:ext>
            </a:extLst>
          </p:cNvPr>
          <p:cNvPicPr>
            <a:picLocks noChangeAspect="1"/>
          </p:cNvPicPr>
          <p:nvPr/>
        </p:nvPicPr>
        <p:blipFill>
          <a:blip r:embed="rId2"/>
          <a:stretch>
            <a:fillRect/>
          </a:stretch>
        </p:blipFill>
        <p:spPr>
          <a:xfrm>
            <a:off x="4832350" y="1678396"/>
            <a:ext cx="2527300" cy="2273300"/>
          </a:xfrm>
          <a:prstGeom prst="rect">
            <a:avLst/>
          </a:prstGeom>
        </p:spPr>
      </p:pic>
    </p:spTree>
    <p:extLst>
      <p:ext uri="{BB962C8B-B14F-4D97-AF65-F5344CB8AC3E}">
        <p14:creationId xmlns:p14="http://schemas.microsoft.com/office/powerpoint/2010/main" val="291892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Data Details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r>
              <a:rPr lang="en-US" sz="2000">
                <a:latin typeface="Arial"/>
                <a:cs typeface="Arial"/>
              </a:rPr>
              <a:t>This data coming from a Turkish retail company was originally published on Kaggle</a:t>
            </a:r>
          </a:p>
          <a:p>
            <a:r>
              <a:rPr lang="en-US" sz="2000">
                <a:latin typeface="Arial"/>
                <a:cs typeface="Arial"/>
              </a:rPr>
              <a:t>The original data spans the years 2017-2019</a:t>
            </a:r>
          </a:p>
          <a:p>
            <a:r>
              <a:rPr lang="en-US" sz="2000">
                <a:latin typeface="Arial"/>
                <a:cs typeface="Arial"/>
              </a:rPr>
              <a:t>Data was provided across six spreadsheets in normalized format spanning the following categories:</a:t>
            </a:r>
          </a:p>
          <a:p>
            <a:pPr lvl="1">
              <a:buFont typeface="Courier New" panose="020B0604020202020204" pitchFamily="34" charset="0"/>
              <a:buChar char="o"/>
            </a:pPr>
            <a:r>
              <a:rPr lang="en-US" sz="1800">
                <a:latin typeface="Arial"/>
                <a:cs typeface="Arial"/>
              </a:rPr>
              <a:t>Sales – delineated by date, product, and store</a:t>
            </a:r>
          </a:p>
          <a:p>
            <a:pPr lvl="1">
              <a:buFont typeface="Courier New" panose="020B0604020202020204" pitchFamily="34" charset="0"/>
              <a:buChar char="o"/>
            </a:pPr>
            <a:r>
              <a:rPr lang="en-US" sz="1800">
                <a:latin typeface="Arial"/>
                <a:cs typeface="Arial"/>
              </a:rPr>
              <a:t>Product Hierarchy – details product dimensions and categories</a:t>
            </a:r>
          </a:p>
          <a:p>
            <a:pPr lvl="1">
              <a:buFont typeface="Courier New" panose="020B0604020202020204" pitchFamily="34" charset="0"/>
              <a:buChar char="o"/>
            </a:pPr>
            <a:r>
              <a:rPr lang="en-US" sz="1800">
                <a:latin typeface="Arial"/>
                <a:cs typeface="Arial"/>
              </a:rPr>
              <a:t>Product Names – organized by product id</a:t>
            </a:r>
          </a:p>
          <a:p>
            <a:pPr lvl="1">
              <a:buFont typeface="Courier New" panose="020B0604020202020204" pitchFamily="34" charset="0"/>
              <a:buChar char="o"/>
            </a:pPr>
            <a:r>
              <a:rPr lang="en-US" sz="1800">
                <a:latin typeface="Arial"/>
                <a:cs typeface="Arial"/>
              </a:rPr>
              <a:t>Store names – organized by store id</a:t>
            </a:r>
          </a:p>
          <a:p>
            <a:pPr lvl="1">
              <a:buFont typeface="Courier New" panose="020B0604020202020204" pitchFamily="34" charset="0"/>
              <a:buChar char="o"/>
            </a:pPr>
            <a:r>
              <a:rPr lang="en-US" sz="1800">
                <a:latin typeface="Arial"/>
                <a:cs typeface="Arial"/>
              </a:rPr>
              <a:t>Store cities – organized by store id</a:t>
            </a:r>
          </a:p>
          <a:p>
            <a:pPr lvl="1">
              <a:buFont typeface="Courier New" panose="020B0604020202020204" pitchFamily="34" charset="0"/>
              <a:buChar char="o"/>
            </a:pPr>
            <a:r>
              <a:rPr lang="en-US" sz="1800">
                <a:latin typeface="Arial"/>
                <a:cs typeface="Arial"/>
              </a:rPr>
              <a:t>City Names – organized by city id</a:t>
            </a:r>
          </a:p>
          <a:p>
            <a:endParaRPr lang="en-US" sz="2000">
              <a:latin typeface="Arial"/>
              <a:cs typeface="Arial"/>
            </a:endParaRPr>
          </a:p>
        </p:txBody>
      </p:sp>
    </p:spTree>
    <p:extLst>
      <p:ext uri="{BB962C8B-B14F-4D97-AF65-F5344CB8AC3E}">
        <p14:creationId xmlns:p14="http://schemas.microsoft.com/office/powerpoint/2010/main" val="58955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a:xfrm>
            <a:off x="838200" y="365125"/>
            <a:ext cx="10938933" cy="685909"/>
          </a:xfrm>
        </p:spPr>
        <p:txBody>
          <a:bodyPr/>
          <a:lstStyle/>
          <a:p>
            <a:r>
              <a:rPr lang="en-US"/>
              <a:t>Module 1: Data Cleaning and Preparation Using Excel </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a:xfrm>
            <a:off x="838200" y="1345324"/>
            <a:ext cx="10769600" cy="4831639"/>
          </a:xfrm>
        </p:spPr>
        <p:txBody>
          <a:bodyPr vert="horz" lIns="91440" tIns="45720" rIns="91440" bIns="45720" rtlCol="0" anchor="t">
            <a:normAutofit/>
          </a:bodyPr>
          <a:lstStyle/>
          <a:p>
            <a:pPr marL="0" indent="0">
              <a:buNone/>
            </a:pPr>
            <a:r>
              <a:rPr lang="en-US" sz="2000">
                <a:latin typeface="Arial"/>
                <a:cs typeface="Arial"/>
              </a:rPr>
              <a:t>Part 1: Data Cleaning</a:t>
            </a:r>
            <a:endParaRPr lang="en-US"/>
          </a:p>
          <a:p>
            <a:r>
              <a:rPr lang="en-US" sz="2000">
                <a:latin typeface="Arial"/>
                <a:cs typeface="Arial"/>
              </a:rPr>
              <a:t>The Sales data was limited to 50000 rows to accommodate limitations of Excel for the Web</a:t>
            </a:r>
            <a:endParaRPr lang="en-US" sz="2000"/>
          </a:p>
          <a:p>
            <a:r>
              <a:rPr lang="en-US" sz="2000">
                <a:latin typeface="Arial"/>
                <a:cs typeface="Arial"/>
              </a:rPr>
              <a:t>Six spreadsheets were combined into a single .xlsx file</a:t>
            </a:r>
            <a:endParaRPr lang="en-US" sz="2000"/>
          </a:p>
          <a:p>
            <a:r>
              <a:rPr lang="en-US" sz="2000">
                <a:latin typeface="Arial"/>
                <a:cs typeface="Arial"/>
              </a:rPr>
              <a:t>710 rows missing price data were filtered out of the data</a:t>
            </a:r>
          </a:p>
          <a:p>
            <a:r>
              <a:rPr lang="en-US" sz="2000">
                <a:latin typeface="Arial"/>
                <a:cs typeface="Arial"/>
              </a:rPr>
              <a:t>Adjusted number formatting for consistency, including date format</a:t>
            </a:r>
          </a:p>
          <a:p>
            <a:r>
              <a:rPr lang="en-US" sz="2000">
                <a:latin typeface="Arial"/>
                <a:cs typeface="Arial"/>
              </a:rPr>
              <a:t>Looked for duplicates on City and Product spreadsheets</a:t>
            </a:r>
          </a:p>
          <a:p>
            <a:pPr marL="0" indent="0">
              <a:buNone/>
            </a:pPr>
            <a:r>
              <a:rPr lang="en-US" sz="2000">
                <a:latin typeface="Arial"/>
                <a:cs typeface="Arial"/>
              </a:rPr>
              <a:t>Part 2: Pivot Tables</a:t>
            </a:r>
          </a:p>
          <a:p>
            <a:r>
              <a:rPr lang="en-US" sz="2000">
                <a:latin typeface="Arial"/>
                <a:cs typeface="Arial"/>
              </a:rPr>
              <a:t>The Sales data was further limited to 30000 rows</a:t>
            </a:r>
          </a:p>
          <a:p>
            <a:r>
              <a:rPr lang="en-US" sz="2000">
                <a:latin typeface="Arial"/>
                <a:cs typeface="Arial"/>
              </a:rPr>
              <a:t>VLOOKUPs were used to combine the six spreadsheets into a single spreadsheet</a:t>
            </a:r>
            <a:endParaRPr lang="en-US" sz="2000"/>
          </a:p>
          <a:p>
            <a:r>
              <a:rPr lang="en-US" sz="2000">
                <a:latin typeface="Arial"/>
                <a:cs typeface="Arial"/>
              </a:rPr>
              <a:t>Pivot tables were created to examine different sales scenarios</a:t>
            </a:r>
            <a:endParaRPr lang="en-US" sz="2000"/>
          </a:p>
          <a:p>
            <a:r>
              <a:rPr lang="en-US" sz="2000">
                <a:latin typeface="Arial"/>
                <a:cs typeface="Arial"/>
              </a:rPr>
              <a:t>Pivot tables were given filters to allow for additional drilling down</a:t>
            </a:r>
            <a:endParaRPr lang="en-US" sz="2000"/>
          </a:p>
          <a:p>
            <a:endParaRPr lang="en-US" sz="2000"/>
          </a:p>
        </p:txBody>
      </p:sp>
    </p:spTree>
    <p:extLst>
      <p:ext uri="{BB962C8B-B14F-4D97-AF65-F5344CB8AC3E}">
        <p14:creationId xmlns:p14="http://schemas.microsoft.com/office/powerpoint/2010/main" val="390460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a:t>Module 2: Data </a:t>
            </a:r>
            <a:r>
              <a:rPr lang="en-GB"/>
              <a:t>Querying and Analysis Using PostgreSQL </a:t>
            </a:r>
            <a:endParaRPr lang="en-US"/>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Part 1: Data Querying</a:t>
            </a:r>
            <a:endParaRPr lang="en-US"/>
          </a:p>
          <a:p>
            <a:r>
              <a:rPr lang="en-US">
                <a:latin typeface="Arial"/>
                <a:cs typeface="Arial"/>
              </a:rPr>
              <a:t>A database with six tables was created</a:t>
            </a:r>
          </a:p>
          <a:p>
            <a:r>
              <a:rPr lang="en-US">
                <a:latin typeface="Arial"/>
                <a:cs typeface="Arial"/>
              </a:rPr>
              <a:t>SELECT statements were used to confirm correct table creation</a:t>
            </a:r>
          </a:p>
          <a:p>
            <a:r>
              <a:rPr lang="en-US">
                <a:latin typeface="Arial"/>
                <a:cs typeface="Arial"/>
              </a:rPr>
              <a:t>Sales performance was grouped by store and city for analysis</a:t>
            </a:r>
          </a:p>
          <a:p>
            <a:endParaRPr lang="en-US">
              <a:latin typeface="Arial"/>
              <a:cs typeface="Arial"/>
            </a:endParaRPr>
          </a:p>
          <a:p>
            <a:pPr marL="0" indent="0">
              <a:buNone/>
            </a:pPr>
            <a:r>
              <a:rPr lang="en-US">
                <a:latin typeface="Arial"/>
                <a:cs typeface="Arial"/>
              </a:rPr>
              <a:t>Part 2: Data Analysis</a:t>
            </a:r>
            <a:endParaRPr lang="en-US"/>
          </a:p>
          <a:p>
            <a:r>
              <a:rPr lang="en-US">
                <a:latin typeface="Arial"/>
                <a:cs typeface="Arial"/>
              </a:rPr>
              <a:t>Sales performance by store and month was analyzed with a rollup</a:t>
            </a:r>
          </a:p>
          <a:p>
            <a:r>
              <a:rPr lang="en-US">
                <a:latin typeface="Arial"/>
                <a:cs typeface="Arial"/>
              </a:rPr>
              <a:t>Sales performance by product hierarchy was analyzed with a rollup</a:t>
            </a:r>
            <a:endParaRPr lang="en-US"/>
          </a:p>
          <a:p>
            <a:r>
              <a:rPr lang="en-US">
                <a:latin typeface="Arial"/>
                <a:cs typeface="Arial"/>
              </a:rPr>
              <a:t>Sales performance by city and month was analyzed with a cube</a:t>
            </a:r>
          </a:p>
          <a:p>
            <a:endParaRPr lang="en-US" sz="2000">
              <a:latin typeface="Arial"/>
              <a:cs typeface="Arial"/>
            </a:endParaRPr>
          </a:p>
        </p:txBody>
      </p:sp>
    </p:spTree>
    <p:extLst>
      <p:ext uri="{BB962C8B-B14F-4D97-AF65-F5344CB8AC3E}">
        <p14:creationId xmlns:p14="http://schemas.microsoft.com/office/powerpoint/2010/main" val="180132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a:t>Module 3: Data Visualization and Statistical Analysis </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Part 1: Data Visualization</a:t>
            </a:r>
            <a:endParaRPr lang="en-US"/>
          </a:p>
          <a:p>
            <a:r>
              <a:rPr lang="en-US">
                <a:latin typeface="Arial"/>
                <a:cs typeface="Arial"/>
              </a:rPr>
              <a:t>Consolidated spreadsheets into a single sheet with VLOOKUPS</a:t>
            </a:r>
            <a:endParaRPr lang="en-US"/>
          </a:p>
          <a:p>
            <a:r>
              <a:rPr lang="en-US">
                <a:latin typeface="Arial"/>
                <a:cs typeface="Arial"/>
              </a:rPr>
              <a:t>Created a bar chart, line chart, and sunburst chart for various aspects of sales analysis</a:t>
            </a:r>
          </a:p>
          <a:p>
            <a:r>
              <a:rPr lang="en-US">
                <a:latin typeface="Arial"/>
                <a:cs typeface="Arial"/>
              </a:rPr>
              <a:t>Due to Excel limitations for scatter plots, unique points comparing stock and sales data were used to create a scatter plot and trendline</a:t>
            </a:r>
          </a:p>
          <a:p>
            <a:pPr marL="0" indent="0">
              <a:buNone/>
            </a:pPr>
            <a:r>
              <a:rPr lang="en-US">
                <a:latin typeface="Arial"/>
                <a:cs typeface="Arial"/>
              </a:rPr>
              <a:t>Part 2: Statistical Analysis</a:t>
            </a:r>
          </a:p>
          <a:p>
            <a:r>
              <a:rPr lang="en-US" err="1">
                <a:latin typeface="Arial"/>
                <a:cs typeface="Arial"/>
              </a:rPr>
              <a:t>XLMiner</a:t>
            </a:r>
            <a:r>
              <a:rPr lang="en-US">
                <a:latin typeface="Arial"/>
                <a:cs typeface="Arial"/>
              </a:rPr>
              <a:t> Analysis </a:t>
            </a:r>
            <a:r>
              <a:rPr lang="en-US" err="1">
                <a:latin typeface="Arial"/>
                <a:cs typeface="Arial"/>
              </a:rPr>
              <a:t>ToolPak</a:t>
            </a:r>
            <a:r>
              <a:rPr lang="en-US">
                <a:latin typeface="Arial"/>
                <a:cs typeface="Arial"/>
              </a:rPr>
              <a:t> was used for regression analysis</a:t>
            </a:r>
          </a:p>
          <a:p>
            <a:pPr lvl="1">
              <a:buFont typeface="Courier New" panose="020B0604020202020204" pitchFamily="34" charset="0"/>
              <a:buChar char="o"/>
            </a:pPr>
            <a:r>
              <a:rPr lang="en-US" sz="1800">
                <a:latin typeface="Arial"/>
                <a:cs typeface="Arial"/>
              </a:rPr>
              <a:t>Due to Excel limitations, 20,000 rows were used</a:t>
            </a:r>
          </a:p>
          <a:p>
            <a:r>
              <a:rPr lang="en-US">
                <a:latin typeface="Arial"/>
                <a:cs typeface="Arial"/>
              </a:rPr>
              <a:t>Analysis performed to determined significance of the linear regression model</a:t>
            </a:r>
          </a:p>
        </p:txBody>
      </p:sp>
    </p:spTree>
    <p:extLst>
      <p:ext uri="{BB962C8B-B14F-4D97-AF65-F5344CB8AC3E}">
        <p14:creationId xmlns:p14="http://schemas.microsoft.com/office/powerpoint/2010/main" val="25986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45</Slides>
  <Notes>1</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BI Analyst Capstone Project</vt:lpstr>
      <vt:lpstr>Table of Contents</vt:lpstr>
      <vt:lpstr>Introduction</vt:lpstr>
      <vt:lpstr>Introduction</vt:lpstr>
      <vt:lpstr>Methodology</vt:lpstr>
      <vt:lpstr>Data Details</vt:lpstr>
      <vt:lpstr>Module 1: Data Cleaning and Preparation Using Excel </vt:lpstr>
      <vt:lpstr>Module 2: Data Querying and Analysis Using PostgreSQL </vt:lpstr>
      <vt:lpstr>Module 3: Data Visualization and Statistical Analysis </vt:lpstr>
      <vt:lpstr>Module 4: Data Visualization and Dashboards Using Tableau</vt:lpstr>
      <vt:lpstr>Results</vt:lpstr>
      <vt:lpstr>Module 1, Lesson 1: Data Cleaning and Preparation</vt:lpstr>
      <vt:lpstr>Module 1, Lesson 1: Data Cleaning and Preparation</vt:lpstr>
      <vt:lpstr>Module 1, Lesson 1: Data Cleaning and Preparation</vt:lpstr>
      <vt:lpstr>Module 1, Lesson 1: Data Cleaning and Preparation</vt:lpstr>
      <vt:lpstr>Module 1, Lesson 2: Data Analysis Using Pivot Tables</vt:lpstr>
      <vt:lpstr>Module 1, Lesson 2: Data Analysis Using Pivot Tables</vt:lpstr>
      <vt:lpstr>Module 1, Lesson 2: Data Analysis Using Pivot Tables</vt:lpstr>
      <vt:lpstr>Module 2, Lesson 1: Data Querying Using PostgreSQL </vt:lpstr>
      <vt:lpstr>Module 2, Lesson 1: Data Querying Using PostgreSQL </vt:lpstr>
      <vt:lpstr>Module 2, Lesson 2: Data Analysis Using PostgreSQL </vt:lpstr>
      <vt:lpstr>Module 2, Lesson 2: Data Analysis Using PostgreSQL </vt:lpstr>
      <vt:lpstr>Module 2, Lesson 2: Data Analysis Using PostgreSQL </vt:lpstr>
      <vt:lpstr>Module 3, Lesson 1: Data Visualization Using Excel</vt:lpstr>
      <vt:lpstr>Module 3, Lesson 1: Data Visualization Using Excel</vt:lpstr>
      <vt:lpstr>Module 3, Lesson 1: Data Visualization Using Excel</vt:lpstr>
      <vt:lpstr>Module 3, Lesson 1: Data Visualization Using Excel</vt:lpstr>
      <vt:lpstr>Module 3, Lesson 1: Data Visualization Using Excel</vt:lpstr>
      <vt:lpstr>Module 3, Lesson 2: Statistical Analysis</vt:lpstr>
      <vt:lpstr>Module 4, Lesson 1: Basic Tableau Visualizations</vt:lpstr>
      <vt:lpstr>Module 4, Lesson 1: Basic Tableau Visualizations</vt:lpstr>
      <vt:lpstr>Module 4, Lesson 1: Basic Tableau Visualizations</vt:lpstr>
      <vt:lpstr>Module 4, Lesson 1: Basic Tableau Visualizations</vt:lpstr>
      <vt:lpstr>Module 4, Lesson 2: Advanced Visualizations Using Tableau</vt:lpstr>
      <vt:lpstr>Module 4, Lesson 2: Advanced Visualizations Using Tableau</vt:lpstr>
      <vt:lpstr>Module 4, Lesson 2: Advanced Visualizations Using Tableau</vt:lpstr>
      <vt:lpstr>Discussion</vt:lpstr>
      <vt:lpstr>Insights and Recommendations</vt:lpstr>
      <vt:lpstr>Insights and Recommendations</vt:lpstr>
      <vt:lpstr>Insights and Recommendations</vt:lpstr>
      <vt:lpstr>Conclusion</vt:lpstr>
      <vt:lpstr>Summary</vt:lpstr>
      <vt:lpstr>Appendix</vt:lpstr>
      <vt:lpstr>Appendix #</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srinivasan</dc:creator>
  <cp:revision>740</cp:revision>
  <dcterms:created xsi:type="dcterms:W3CDTF">2024-04-22T14:20:24Z</dcterms:created>
  <dcterms:modified xsi:type="dcterms:W3CDTF">2024-11-07T19:48:43Z</dcterms:modified>
</cp:coreProperties>
</file>