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ea00cf6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ea00cf6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7dd53f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7dd53f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7dd53fa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7dd53fa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d4dbd5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d4dbd5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d4dbd53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d4dbd53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14ff1c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14ff1c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dd53fa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7dd53fa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7dd53fa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7dd53fa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d4dbd53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d4dbd53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7dd53fa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7dd53fa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5aef13db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5aef13db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7dd53fa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7dd53fa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5aef13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5aef13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ea00cf67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ea00cf67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ea00cf6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ea00cf6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ea00cf6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ea00cf6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ea00cf6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ea00cf6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ea00cf6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ea00cf6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ea00cf6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ea00cf6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DBA's Field Guide</a:t>
            </a:r>
            <a:endParaRPr/>
          </a:p>
          <a:p>
            <a:pPr indent="0" lvl="0" marL="0" rtl="0" algn="l">
              <a:spcBef>
                <a:spcPts val="0"/>
              </a:spcBef>
              <a:spcAft>
                <a:spcPts val="0"/>
              </a:spcAft>
              <a:buNone/>
            </a:pPr>
            <a:r>
              <a:rPr lang="en"/>
              <a:t>to ORMs</a:t>
            </a:r>
            <a:endParaRPr/>
          </a:p>
        </p:txBody>
      </p:sp>
      <p:sp>
        <p:nvSpPr>
          <p:cNvPr id="60" name="Google Shape;60;p13"/>
          <p:cNvSpPr txBox="1"/>
          <p:nvPr>
            <p:ph idx="1" type="subTitle"/>
          </p:nvPr>
        </p:nvSpPr>
        <p:spPr>
          <a:xfrm>
            <a:off x="311700" y="2834125"/>
            <a:ext cx="8520600" cy="127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Jay Robinson</a:t>
            </a:r>
            <a:endParaRPr/>
          </a:p>
          <a:p>
            <a:pPr indent="0" lvl="0" marL="0" rtl="0" algn="l">
              <a:spcBef>
                <a:spcPts val="0"/>
              </a:spcBef>
              <a:spcAft>
                <a:spcPts val="0"/>
              </a:spcAft>
              <a:buNone/>
            </a:pPr>
            <a:r>
              <a:rPr lang="en"/>
              <a:t>SQL Saturday #1058, Columbus, OH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ADO.Net - Conclusions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Not really an ORM - It is the base layer for .NET</a:t>
            </a:r>
            <a:endParaRPr sz="2000"/>
          </a:p>
          <a:p>
            <a:pPr indent="-355600" lvl="0" marL="457200" rtl="0" algn="l">
              <a:lnSpc>
                <a:spcPct val="150000"/>
              </a:lnSpc>
              <a:spcBef>
                <a:spcPts val="0"/>
              </a:spcBef>
              <a:spcAft>
                <a:spcPts val="0"/>
              </a:spcAft>
              <a:buSzPts val="2000"/>
              <a:buChar char="●"/>
            </a:pPr>
            <a:r>
              <a:rPr lang="en" sz="2000"/>
              <a:t>Very common, due to age, lack of early options</a:t>
            </a:r>
            <a:endParaRPr sz="2000"/>
          </a:p>
          <a:p>
            <a:pPr indent="-355600" lvl="0" marL="457200" rtl="0" algn="l">
              <a:lnSpc>
                <a:spcPct val="150000"/>
              </a:lnSpc>
              <a:spcBef>
                <a:spcPts val="0"/>
              </a:spcBef>
              <a:spcAft>
                <a:spcPts val="0"/>
              </a:spcAft>
              <a:buSzPts val="2000"/>
              <a:buChar char="●"/>
            </a:pPr>
            <a:r>
              <a:rPr lang="en" sz="2000"/>
              <a:t>Best option for raw performance</a:t>
            </a:r>
            <a:endParaRPr sz="2000"/>
          </a:p>
          <a:p>
            <a:pPr indent="-355600" lvl="0" marL="457200" rtl="0" algn="l">
              <a:lnSpc>
                <a:spcPct val="150000"/>
              </a:lnSpc>
              <a:spcBef>
                <a:spcPts val="0"/>
              </a:spcBef>
              <a:spcAft>
                <a:spcPts val="0"/>
              </a:spcAft>
              <a:buSzPts val="2000"/>
              <a:buChar char="●"/>
            </a:pPr>
            <a:r>
              <a:rPr lang="en" sz="2000"/>
              <a:t>Be wary of:</a:t>
            </a:r>
            <a:endParaRPr sz="2000"/>
          </a:p>
          <a:p>
            <a:pPr indent="-330200" lvl="1" marL="914400" rtl="0" algn="l">
              <a:lnSpc>
                <a:spcPct val="150000"/>
              </a:lnSpc>
              <a:spcBef>
                <a:spcPts val="0"/>
              </a:spcBef>
              <a:spcAft>
                <a:spcPts val="0"/>
              </a:spcAft>
              <a:buSzPts val="1600"/>
              <a:buChar char="○"/>
            </a:pPr>
            <a:r>
              <a:rPr lang="en" sz="1600"/>
              <a:t>Homebrew implementations</a:t>
            </a:r>
            <a:endParaRPr sz="1600"/>
          </a:p>
          <a:p>
            <a:pPr indent="-330200" lvl="1" marL="914400" rtl="0" algn="l">
              <a:lnSpc>
                <a:spcPct val="150000"/>
              </a:lnSpc>
              <a:spcBef>
                <a:spcPts val="0"/>
              </a:spcBef>
              <a:spcAft>
                <a:spcPts val="0"/>
              </a:spcAft>
              <a:buSzPts val="1600"/>
              <a:buChar char="○"/>
            </a:pPr>
            <a:r>
              <a:rPr lang="en" sz="1600"/>
              <a:t>Not-Invented-Here Syndrome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Dapper</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Originated at StackOverflow around 2011</a:t>
            </a:r>
            <a:endParaRPr sz="2000"/>
          </a:p>
          <a:p>
            <a:pPr indent="-355600" lvl="0" marL="457200" rtl="0" algn="l">
              <a:lnSpc>
                <a:spcPct val="150000"/>
              </a:lnSpc>
              <a:spcBef>
                <a:spcPts val="0"/>
              </a:spcBef>
              <a:spcAft>
                <a:spcPts val="0"/>
              </a:spcAft>
              <a:buSzPts val="2000"/>
              <a:buChar char="●"/>
            </a:pPr>
            <a:r>
              <a:rPr lang="en" sz="2000"/>
              <a:t>https://github.com/DapperLib/Dapper</a:t>
            </a:r>
            <a:endParaRPr sz="2000"/>
          </a:p>
          <a:p>
            <a:pPr indent="-355600" lvl="0" marL="457200" rtl="0" algn="l">
              <a:lnSpc>
                <a:spcPct val="150000"/>
              </a:lnSpc>
              <a:spcBef>
                <a:spcPts val="0"/>
              </a:spcBef>
              <a:spcAft>
                <a:spcPts val="0"/>
              </a:spcAft>
              <a:buSzPts val="2000"/>
              <a:buChar char="●"/>
            </a:pPr>
            <a:r>
              <a:rPr lang="en" sz="2000"/>
              <a:t>Apache License 2.0</a:t>
            </a:r>
            <a:endParaRPr sz="2000"/>
          </a:p>
          <a:p>
            <a:pPr indent="0" lvl="0" marL="0" rtl="0" algn="ctr">
              <a:lnSpc>
                <a:spcPct val="150000"/>
              </a:lnSpc>
              <a:spcBef>
                <a:spcPts val="1200"/>
              </a:spcBef>
              <a:spcAft>
                <a:spcPts val="1200"/>
              </a:spcAft>
              <a:buNone/>
            </a:pPr>
            <a:r>
              <a:rPr i="1" lang="en" sz="2000"/>
              <a:t>Like ADO.NET, but better</a:t>
            </a:r>
            <a:endParaRPr i="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 Dapper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Dapper - Conclusions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Less code than ADO.NET</a:t>
            </a:r>
            <a:endParaRPr sz="2000"/>
          </a:p>
          <a:p>
            <a:pPr indent="-355600" lvl="0" marL="457200" rtl="0" algn="l">
              <a:lnSpc>
                <a:spcPct val="150000"/>
              </a:lnSpc>
              <a:spcBef>
                <a:spcPts val="0"/>
              </a:spcBef>
              <a:spcAft>
                <a:spcPts val="0"/>
              </a:spcAft>
              <a:buSzPts val="2000"/>
              <a:buChar char="●"/>
            </a:pPr>
            <a:r>
              <a:rPr lang="en" sz="2000"/>
              <a:t>Effectively as fast as ADO.NET</a:t>
            </a:r>
            <a:endParaRPr sz="2000"/>
          </a:p>
          <a:p>
            <a:pPr indent="-355600" lvl="0" marL="457200" rtl="0" algn="l">
              <a:lnSpc>
                <a:spcPct val="150000"/>
              </a:lnSpc>
              <a:spcBef>
                <a:spcPts val="0"/>
              </a:spcBef>
              <a:spcAft>
                <a:spcPts val="0"/>
              </a:spcAft>
              <a:buSzPts val="2000"/>
              <a:buChar char="●"/>
            </a:pPr>
            <a:r>
              <a:rPr lang="en" sz="2000"/>
              <a:t>Still pairs nicely with CQRS</a:t>
            </a:r>
            <a:endParaRPr sz="2000"/>
          </a:p>
          <a:p>
            <a:pPr indent="-355600" lvl="0" marL="457200" rtl="0" algn="l">
              <a:lnSpc>
                <a:spcPct val="150000"/>
              </a:lnSpc>
              <a:spcBef>
                <a:spcPts val="0"/>
              </a:spcBef>
              <a:spcAft>
                <a:spcPts val="0"/>
              </a:spcAft>
              <a:buSzPts val="2000"/>
              <a:buChar char="●"/>
            </a:pPr>
            <a:r>
              <a:rPr lang="en" sz="2000"/>
              <a:t>Dapper and ADO.NET can exist side-by-side</a:t>
            </a:r>
            <a:endParaRPr sz="2000"/>
          </a:p>
          <a:p>
            <a:pPr indent="-355600" lvl="0" marL="457200" rtl="0" algn="l">
              <a:lnSpc>
                <a:spcPct val="150000"/>
              </a:lnSpc>
              <a:spcBef>
                <a:spcPts val="0"/>
              </a:spcBef>
              <a:spcAft>
                <a:spcPts val="0"/>
              </a:spcAft>
              <a:buSzPts val="2000"/>
              <a:buChar char="●"/>
            </a:pPr>
            <a:r>
              <a:rPr lang="en" sz="2000"/>
              <a:t>240M downloads on NuGet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Framework</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Released with .NET 3.5 SP1 in 2008</a:t>
            </a:r>
            <a:endParaRPr sz="2000"/>
          </a:p>
          <a:p>
            <a:pPr indent="-355600" lvl="0" marL="457200" rtl="0" algn="l">
              <a:lnSpc>
                <a:spcPct val="150000"/>
              </a:lnSpc>
              <a:spcBef>
                <a:spcPts val="0"/>
              </a:spcBef>
              <a:spcAft>
                <a:spcPts val="0"/>
              </a:spcAft>
              <a:buSzPts val="2000"/>
              <a:buChar char="●"/>
            </a:pPr>
            <a:r>
              <a:rPr lang="en" sz="2000"/>
              <a:t>In 2013, EF 6 went open source, on GitHub</a:t>
            </a:r>
            <a:endParaRPr sz="2000"/>
          </a:p>
          <a:p>
            <a:pPr indent="-355600" lvl="0" marL="457200" rtl="0" algn="l">
              <a:lnSpc>
                <a:spcPct val="150000"/>
              </a:lnSpc>
              <a:spcBef>
                <a:spcPts val="0"/>
              </a:spcBef>
              <a:spcAft>
                <a:spcPts val="0"/>
              </a:spcAft>
              <a:buSzPts val="2000"/>
              <a:buChar char="●"/>
            </a:pPr>
            <a:r>
              <a:rPr lang="en" sz="2000"/>
              <a:t>EF Core (a complete rewrite) released alongside .NET Core in 2016</a:t>
            </a:r>
            <a:endParaRPr sz="2000"/>
          </a:p>
          <a:p>
            <a:pPr indent="-355600" lvl="0" marL="457200" rtl="0" algn="l">
              <a:lnSpc>
                <a:spcPct val="150000"/>
              </a:lnSpc>
              <a:spcBef>
                <a:spcPts val="0"/>
              </a:spcBef>
              <a:spcAft>
                <a:spcPts val="0"/>
              </a:spcAft>
              <a:buSzPts val="2000"/>
              <a:buChar char="●"/>
            </a:pPr>
            <a:r>
              <a:rPr lang="en" sz="2000"/>
              <a:t>Apache License 2.0</a:t>
            </a:r>
            <a:endParaRPr sz="2000"/>
          </a:p>
          <a:p>
            <a:pPr indent="-355600" lvl="0" marL="457200" rtl="0" algn="l">
              <a:lnSpc>
                <a:spcPct val="150000"/>
              </a:lnSpc>
              <a:spcBef>
                <a:spcPts val="0"/>
              </a:spcBef>
              <a:spcAft>
                <a:spcPts val="0"/>
              </a:spcAft>
              <a:buSzPts val="2000"/>
              <a:buChar char="●"/>
            </a:pPr>
            <a:r>
              <a:rPr lang="en" sz="2000"/>
              <a:t>Same versions as .NET - LTS is 6, Current is 7</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First versus Code First?</a:t>
            </a:r>
            <a:endParaRPr/>
          </a:p>
        </p:txBody>
      </p:sp>
      <p:sp>
        <p:nvSpPr>
          <p:cNvPr id="146" name="Google Shape;146;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Data First means that the database defines the application layer</a:t>
            </a:r>
            <a:endParaRPr sz="2000"/>
          </a:p>
          <a:p>
            <a:pPr indent="-355600" lvl="0" marL="457200" rtl="0" algn="l">
              <a:lnSpc>
                <a:spcPct val="150000"/>
              </a:lnSpc>
              <a:spcBef>
                <a:spcPts val="0"/>
              </a:spcBef>
              <a:spcAft>
                <a:spcPts val="0"/>
              </a:spcAft>
              <a:buSzPts val="2000"/>
              <a:buChar char="●"/>
            </a:pPr>
            <a:r>
              <a:rPr lang="en" sz="2000"/>
              <a:t>Database changes inform the Scaffolding</a:t>
            </a:r>
            <a:endParaRPr sz="2000"/>
          </a:p>
        </p:txBody>
      </p:sp>
      <p:sp>
        <p:nvSpPr>
          <p:cNvPr id="147" name="Google Shape;147;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Code First means that the application layer defines the database</a:t>
            </a:r>
            <a:endParaRPr sz="2000"/>
          </a:p>
          <a:p>
            <a:pPr indent="-355600" lvl="0" marL="457200" rtl="0" algn="l">
              <a:lnSpc>
                <a:spcPct val="150000"/>
              </a:lnSpc>
              <a:spcBef>
                <a:spcPts val="0"/>
              </a:spcBef>
              <a:spcAft>
                <a:spcPts val="0"/>
              </a:spcAft>
              <a:buSzPts val="2000"/>
              <a:buChar char="●"/>
            </a:pPr>
            <a:r>
              <a:rPr lang="en" sz="2000"/>
              <a:t>Database changes are handled through Migrations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 Entity Framework - Data First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 Entity Framework - Code First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Framework - Conclusions</a:t>
            </a:r>
            <a:endParaRPr/>
          </a:p>
        </p:txBody>
      </p:sp>
      <p:sp>
        <p:nvSpPr>
          <p:cNvPr id="163" name="Google Shape;163;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Data First:</a:t>
            </a:r>
            <a:endParaRPr sz="2000"/>
          </a:p>
          <a:p>
            <a:pPr indent="-355600" lvl="1" marL="914400" rtl="0" algn="l">
              <a:lnSpc>
                <a:spcPct val="150000"/>
              </a:lnSpc>
              <a:spcBef>
                <a:spcPts val="0"/>
              </a:spcBef>
              <a:spcAft>
                <a:spcPts val="0"/>
              </a:spcAft>
              <a:buSzPts val="2000"/>
              <a:buChar char="○"/>
            </a:pPr>
            <a:r>
              <a:rPr lang="en" sz="2000"/>
              <a:t>Ad hoc SQL by default</a:t>
            </a:r>
            <a:endParaRPr sz="2000"/>
          </a:p>
          <a:p>
            <a:pPr indent="-355600" lvl="1" marL="914400" rtl="0" algn="l">
              <a:lnSpc>
                <a:spcPct val="150000"/>
              </a:lnSpc>
              <a:spcBef>
                <a:spcPts val="0"/>
              </a:spcBef>
              <a:spcAft>
                <a:spcPts val="0"/>
              </a:spcAft>
              <a:buSzPts val="2000"/>
              <a:buChar char="○"/>
            </a:pPr>
            <a:r>
              <a:rPr lang="en" sz="2000"/>
              <a:t>Harder implementation</a:t>
            </a:r>
            <a:endParaRPr sz="2000"/>
          </a:p>
          <a:p>
            <a:pPr indent="-355600" lvl="1" marL="914400" rtl="0" algn="l">
              <a:lnSpc>
                <a:spcPct val="150000"/>
              </a:lnSpc>
              <a:spcBef>
                <a:spcPts val="0"/>
              </a:spcBef>
              <a:spcAft>
                <a:spcPts val="0"/>
              </a:spcAft>
              <a:buSzPts val="2000"/>
              <a:buChar char="○"/>
            </a:pPr>
            <a:r>
              <a:rPr lang="en" sz="2000"/>
              <a:t>Simple design by default</a:t>
            </a:r>
            <a:endParaRPr sz="2000"/>
          </a:p>
          <a:p>
            <a:pPr indent="-355600" lvl="1" marL="914400" rtl="0" algn="l">
              <a:lnSpc>
                <a:spcPct val="150000"/>
              </a:lnSpc>
              <a:spcBef>
                <a:spcPts val="0"/>
              </a:spcBef>
              <a:spcAft>
                <a:spcPts val="0"/>
              </a:spcAft>
              <a:buSzPts val="2000"/>
              <a:buChar char="○"/>
            </a:pPr>
            <a:r>
              <a:rPr lang="en" sz="2000"/>
              <a:t>Know the Scaffolding</a:t>
            </a:r>
            <a:endParaRPr sz="2000"/>
          </a:p>
        </p:txBody>
      </p:sp>
      <p:sp>
        <p:nvSpPr>
          <p:cNvPr id="164" name="Google Shape;164;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Code First</a:t>
            </a:r>
            <a:endParaRPr sz="2000"/>
          </a:p>
          <a:p>
            <a:pPr indent="-355600" lvl="1" marL="914400" rtl="0" algn="l">
              <a:lnSpc>
                <a:spcPct val="150000"/>
              </a:lnSpc>
              <a:spcBef>
                <a:spcPts val="0"/>
              </a:spcBef>
              <a:spcAft>
                <a:spcPts val="0"/>
              </a:spcAft>
              <a:buSzPts val="2000"/>
              <a:buChar char="○"/>
            </a:pPr>
            <a:r>
              <a:rPr lang="en" sz="2000"/>
              <a:t>Ad hoc SQL by default</a:t>
            </a:r>
            <a:endParaRPr sz="2000"/>
          </a:p>
          <a:p>
            <a:pPr indent="-355600" lvl="1" marL="914400" rtl="0" algn="l">
              <a:lnSpc>
                <a:spcPct val="150000"/>
              </a:lnSpc>
              <a:spcBef>
                <a:spcPts val="0"/>
              </a:spcBef>
              <a:spcAft>
                <a:spcPts val="0"/>
              </a:spcAft>
              <a:buSzPts val="2000"/>
              <a:buChar char="○"/>
            </a:pPr>
            <a:r>
              <a:rPr lang="en" sz="2000"/>
              <a:t>Easier implementation</a:t>
            </a:r>
            <a:endParaRPr sz="2000"/>
          </a:p>
          <a:p>
            <a:pPr indent="-355600" lvl="1" marL="914400" rtl="0" algn="l">
              <a:lnSpc>
                <a:spcPct val="150000"/>
              </a:lnSpc>
              <a:spcBef>
                <a:spcPts val="0"/>
              </a:spcBef>
              <a:spcAft>
                <a:spcPts val="0"/>
              </a:spcAft>
              <a:buSzPts val="2000"/>
              <a:buChar char="○"/>
            </a:pPr>
            <a:r>
              <a:rPr lang="en" sz="2000"/>
              <a:t>Bad design by default</a:t>
            </a:r>
            <a:endParaRPr sz="2000"/>
          </a:p>
          <a:p>
            <a:pPr indent="-355600" lvl="1" marL="914400" rtl="0" algn="l">
              <a:lnSpc>
                <a:spcPct val="150000"/>
              </a:lnSpc>
              <a:spcBef>
                <a:spcPts val="0"/>
              </a:spcBef>
              <a:spcAft>
                <a:spcPts val="0"/>
              </a:spcAft>
              <a:buSzPts val="2000"/>
              <a:buChar char="○"/>
            </a:pPr>
            <a:r>
              <a:rPr lang="en" sz="2000"/>
              <a:t>Know .NET and C#</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Honorable Mentions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Belgrade</a:t>
            </a:r>
            <a:endParaRPr sz="2000"/>
          </a:p>
          <a:p>
            <a:pPr indent="-330200" lvl="1" marL="914400" rtl="0" algn="l">
              <a:lnSpc>
                <a:spcPct val="150000"/>
              </a:lnSpc>
              <a:spcBef>
                <a:spcPts val="0"/>
              </a:spcBef>
              <a:spcAft>
                <a:spcPts val="0"/>
              </a:spcAft>
              <a:buSzPts val="1600"/>
              <a:buChar char="○"/>
            </a:pPr>
            <a:r>
              <a:rPr lang="en" sz="1600"/>
              <a:t>https://github.com/JocaPC/Belgrade-SqlClient</a:t>
            </a:r>
            <a:endParaRPr sz="1600"/>
          </a:p>
          <a:p>
            <a:pPr indent="-330200" lvl="1" marL="914400" rtl="0" algn="l">
              <a:lnSpc>
                <a:spcPct val="150000"/>
              </a:lnSpc>
              <a:spcBef>
                <a:spcPts val="0"/>
              </a:spcBef>
              <a:spcAft>
                <a:spcPts val="0"/>
              </a:spcAft>
              <a:buSzPts val="1600"/>
              <a:buChar char="○"/>
            </a:pPr>
            <a:r>
              <a:rPr lang="en" sz="1600"/>
              <a:t>Minimalist and Performance-Minded</a:t>
            </a:r>
            <a:endParaRPr sz="1600"/>
          </a:p>
          <a:p>
            <a:pPr indent="-355600" lvl="0" marL="457200" rtl="0" algn="l">
              <a:lnSpc>
                <a:spcPct val="150000"/>
              </a:lnSpc>
              <a:spcBef>
                <a:spcPts val="0"/>
              </a:spcBef>
              <a:spcAft>
                <a:spcPts val="0"/>
              </a:spcAft>
              <a:buSzPts val="2000"/>
              <a:buChar char="●"/>
            </a:pPr>
            <a:r>
              <a:rPr lang="en" sz="2000"/>
              <a:t>NHibernate</a:t>
            </a:r>
            <a:endParaRPr sz="2000"/>
          </a:p>
          <a:p>
            <a:pPr indent="-330200" lvl="1" marL="914400" rtl="0" algn="l">
              <a:lnSpc>
                <a:spcPct val="150000"/>
              </a:lnSpc>
              <a:spcBef>
                <a:spcPts val="0"/>
              </a:spcBef>
              <a:spcAft>
                <a:spcPts val="0"/>
              </a:spcAft>
              <a:buSzPts val="1600"/>
              <a:buChar char="○"/>
            </a:pPr>
            <a:r>
              <a:rPr lang="en" sz="1600"/>
              <a:t>https://github.com/nhibernate/nhibernate-core</a:t>
            </a:r>
            <a:endParaRPr sz="1600"/>
          </a:p>
          <a:p>
            <a:pPr indent="-330200" lvl="1" marL="914400" rtl="0" algn="l">
              <a:lnSpc>
                <a:spcPct val="150000"/>
              </a:lnSpc>
              <a:spcBef>
                <a:spcPts val="0"/>
              </a:spcBef>
              <a:spcAft>
                <a:spcPts val="0"/>
              </a:spcAft>
              <a:buSzPts val="1600"/>
              <a:buChar char="○"/>
            </a:pPr>
            <a:r>
              <a:rPr lang="en" sz="1600"/>
              <a:t>Associated with RedHat</a:t>
            </a:r>
            <a:endParaRPr sz="1600"/>
          </a:p>
          <a:p>
            <a:pPr indent="-330200" lvl="1" marL="914400" rtl="0" algn="l">
              <a:lnSpc>
                <a:spcPct val="150000"/>
              </a:lnSpc>
              <a:spcBef>
                <a:spcPts val="0"/>
              </a:spcBef>
              <a:spcAft>
                <a:spcPts val="0"/>
              </a:spcAft>
              <a:buSzPts val="1600"/>
              <a:buChar char="○"/>
            </a:pPr>
            <a:r>
              <a:rPr lang="en" sz="1600"/>
              <a:t>Established, Stable, Good for VB.NET and F#</a:t>
            </a:r>
            <a:endParaRPr sz="1600"/>
          </a:p>
          <a:p>
            <a:pPr indent="0" lvl="0" marL="0" rtl="0" algn="ctr">
              <a:lnSpc>
                <a:spcPct val="150000"/>
              </a:lnSpc>
              <a:spcBef>
                <a:spcPts val="1200"/>
              </a:spcBef>
              <a:spcAft>
                <a:spcPts val="1200"/>
              </a:spcAft>
              <a:buNone/>
            </a:pPr>
            <a:r>
              <a:rPr i="1" lang="en" sz="2000"/>
              <a:t>And don't forget about caching!</a:t>
            </a:r>
            <a:endParaRPr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a:t>Stops on our Trip...</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Umm... what's an ORM?</a:t>
            </a:r>
            <a:endParaRPr sz="1800"/>
          </a:p>
          <a:p>
            <a:pPr indent="-342900" lvl="0" marL="457200" rtl="0" algn="l">
              <a:lnSpc>
                <a:spcPct val="150000"/>
              </a:lnSpc>
              <a:spcBef>
                <a:spcPts val="0"/>
              </a:spcBef>
              <a:spcAft>
                <a:spcPts val="0"/>
              </a:spcAft>
              <a:buSzPts val="1800"/>
              <a:buChar char="●"/>
            </a:pPr>
            <a:r>
              <a:rPr lang="en" sz="1800"/>
              <a:t>T</a:t>
            </a:r>
            <a:r>
              <a:rPr lang="en" sz="1800"/>
              <a:t>he Demo and Design Patterns</a:t>
            </a:r>
            <a:endParaRPr sz="1800"/>
          </a:p>
          <a:p>
            <a:pPr indent="-342900" lvl="0" marL="457200" rtl="0" algn="l">
              <a:lnSpc>
                <a:spcPct val="150000"/>
              </a:lnSpc>
              <a:spcBef>
                <a:spcPts val="0"/>
              </a:spcBef>
              <a:spcAft>
                <a:spcPts val="0"/>
              </a:spcAft>
              <a:buSzPts val="1800"/>
              <a:buChar char="●"/>
            </a:pPr>
            <a:r>
              <a:rPr lang="en" sz="1800"/>
              <a:t>It all starts with ADO.NET</a:t>
            </a:r>
            <a:endParaRPr sz="1800"/>
          </a:p>
          <a:p>
            <a:pPr indent="-342900" lvl="0" marL="457200" rtl="0" algn="l">
              <a:lnSpc>
                <a:spcPct val="150000"/>
              </a:lnSpc>
              <a:spcBef>
                <a:spcPts val="0"/>
              </a:spcBef>
              <a:spcAft>
                <a:spcPts val="0"/>
              </a:spcAft>
              <a:buSzPts val="1800"/>
              <a:buChar char="●"/>
            </a:pPr>
            <a:r>
              <a:rPr lang="en" sz="1800"/>
              <a:t>A look at Dapper</a:t>
            </a:r>
            <a:endParaRPr sz="1800"/>
          </a:p>
          <a:p>
            <a:pPr indent="-342900" lvl="0" marL="457200" rtl="0" algn="l">
              <a:lnSpc>
                <a:spcPct val="150000"/>
              </a:lnSpc>
              <a:spcBef>
                <a:spcPts val="0"/>
              </a:spcBef>
              <a:spcAft>
                <a:spcPts val="0"/>
              </a:spcAft>
              <a:buSzPts val="1800"/>
              <a:buChar char="●"/>
            </a:pPr>
            <a:r>
              <a:rPr lang="en" sz="1800"/>
              <a:t>Entity Framework Core</a:t>
            </a:r>
            <a:endParaRPr sz="1800"/>
          </a:p>
          <a:p>
            <a:pPr indent="-330200" lvl="1" marL="914400" rtl="0" algn="l">
              <a:lnSpc>
                <a:spcPct val="150000"/>
              </a:lnSpc>
              <a:spcBef>
                <a:spcPts val="0"/>
              </a:spcBef>
              <a:spcAft>
                <a:spcPts val="0"/>
              </a:spcAft>
              <a:buSzPts val="1600"/>
              <a:buChar char="○"/>
            </a:pPr>
            <a:r>
              <a:rPr lang="en" sz="1600"/>
              <a:t>Data First</a:t>
            </a:r>
            <a:endParaRPr sz="1600"/>
          </a:p>
          <a:p>
            <a:pPr indent="-330200" lvl="1" marL="914400" rtl="0" algn="l">
              <a:lnSpc>
                <a:spcPct val="150000"/>
              </a:lnSpc>
              <a:spcBef>
                <a:spcPts val="0"/>
              </a:spcBef>
              <a:spcAft>
                <a:spcPts val="0"/>
              </a:spcAft>
              <a:buSzPts val="1600"/>
              <a:buChar char="○"/>
            </a:pPr>
            <a:r>
              <a:rPr lang="en" sz="1600"/>
              <a:t>Code First</a:t>
            </a:r>
            <a:endParaRPr sz="1600"/>
          </a:p>
          <a:p>
            <a:pPr indent="-330200" lvl="0" marL="457200" rtl="0" algn="l">
              <a:lnSpc>
                <a:spcPct val="150000"/>
              </a:lnSpc>
              <a:spcBef>
                <a:spcPts val="0"/>
              </a:spcBef>
              <a:spcAft>
                <a:spcPts val="0"/>
              </a:spcAft>
              <a:buSzPts val="1600"/>
              <a:buChar char="●"/>
            </a:pPr>
            <a:r>
              <a:rPr lang="en" sz="1600"/>
              <a:t>Honorable Mentions</a:t>
            </a:r>
            <a:endParaRPr sz="1600"/>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This is a broad (and not deep) discussion of various topics related to ORMs.</a:t>
            </a:r>
            <a:endParaRPr sz="2000"/>
          </a:p>
          <a:p>
            <a:pPr indent="0" lvl="0" marL="0" rtl="0" algn="l">
              <a:lnSpc>
                <a:spcPct val="150000"/>
              </a:lnSpc>
              <a:spcBef>
                <a:spcPts val="1200"/>
              </a:spcBef>
              <a:spcAft>
                <a:spcPts val="1200"/>
              </a:spcAft>
              <a:buNone/>
            </a:pPr>
            <a:r>
              <a:rPr lang="en" sz="2000"/>
              <a:t>My opinions are based on experience, </a:t>
            </a:r>
            <a:r>
              <a:rPr i="1" lang="en" sz="2000"/>
              <a:t>but they're </a:t>
            </a:r>
            <a:r>
              <a:rPr i="1" lang="en" sz="2000"/>
              <a:t>still just opinions</a:t>
            </a:r>
            <a:r>
              <a:rPr lang="en" sz="2000"/>
              <a:t>.</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Your Driver</a:t>
            </a:r>
            <a:endParaRPr/>
          </a:p>
        </p:txBody>
      </p:sp>
      <p:sp>
        <p:nvSpPr>
          <p:cNvPr id="73" name="Google Shape;73;p15"/>
          <p:cNvSpPr txBox="1"/>
          <p:nvPr>
            <p:ph idx="1" type="body"/>
          </p:nvPr>
        </p:nvSpPr>
        <p:spPr>
          <a:xfrm>
            <a:off x="311700" y="1152475"/>
            <a:ext cx="517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IT for more than 30 years, Jay is a C# and T-SQL developer who enjoys the challenges of supporting complex data-centric applications at scale.</a:t>
            </a:r>
            <a:endParaRPr/>
          </a:p>
          <a:p>
            <a:pPr indent="0" lvl="0" marL="0" rtl="0" algn="l">
              <a:spcBef>
                <a:spcPts val="1200"/>
              </a:spcBef>
              <a:spcAft>
                <a:spcPts val="0"/>
              </a:spcAft>
              <a:buNone/>
            </a:pPr>
            <a:r>
              <a:rPr lang="en"/>
              <a:t>These days, he's a consultant at Theoris, the premier IT consulting firm in Indianapolis, Indiana. Obsessed with speed, when he's not writing code that makes data go fast, he's talking about it at data community events.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4" name="Google Shape;74;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t/>
            </a:r>
            <a:endParaRPr/>
          </a:p>
          <a:p>
            <a:pPr indent="0" lvl="0" marL="0" rtl="0" algn="r">
              <a:lnSpc>
                <a:spcPct val="115000"/>
              </a:lnSpc>
              <a:spcBef>
                <a:spcPts val="0"/>
              </a:spcBef>
              <a:spcAft>
                <a:spcPts val="0"/>
              </a:spcAft>
              <a:buNone/>
            </a:pPr>
            <a:r>
              <a:rPr lang="en" sz="1800"/>
              <a:t>Jay Robinson</a:t>
            </a:r>
            <a:endParaRPr sz="1800"/>
          </a:p>
          <a:p>
            <a:pPr indent="0" lvl="0" marL="0" rtl="0" algn="r">
              <a:lnSpc>
                <a:spcPct val="115000"/>
              </a:lnSpc>
              <a:spcBef>
                <a:spcPts val="0"/>
              </a:spcBef>
              <a:spcAft>
                <a:spcPts val="0"/>
              </a:spcAft>
              <a:buNone/>
            </a:pPr>
            <a:r>
              <a:rPr lang="en"/>
              <a:t>@downshiftdata</a:t>
            </a:r>
            <a:endParaRPr/>
          </a:p>
          <a:p>
            <a:pPr indent="0" lvl="0" marL="0" rtl="0" algn="r">
              <a:lnSpc>
                <a:spcPct val="115000"/>
              </a:lnSpc>
              <a:spcBef>
                <a:spcPts val="0"/>
              </a:spcBef>
              <a:spcAft>
                <a:spcPts val="0"/>
              </a:spcAft>
              <a:buNone/>
            </a:pPr>
            <a:r>
              <a:rPr lang="en"/>
              <a:t>downshiftdata@gmail.com</a:t>
            </a:r>
            <a:endParaRPr/>
          </a:p>
          <a:p>
            <a:pPr indent="0" lvl="0" marL="0" rtl="0" algn="r">
              <a:lnSpc>
                <a:spcPct val="115000"/>
              </a:lnSpc>
              <a:spcBef>
                <a:spcPts val="0"/>
              </a:spcBef>
              <a:spcAft>
                <a:spcPts val="0"/>
              </a:spcAft>
              <a:buNone/>
            </a:pPr>
            <a:r>
              <a:rPr lang="en"/>
              <a:t>downshiftdata.arksoftware.net</a:t>
            </a:r>
            <a:endParaRPr/>
          </a:p>
        </p:txBody>
      </p:sp>
      <p:pic>
        <p:nvPicPr>
          <p:cNvPr id="75" name="Google Shape;75;p15"/>
          <p:cNvPicPr preferRelativeResize="0"/>
          <p:nvPr/>
        </p:nvPicPr>
        <p:blipFill rotWithShape="1">
          <a:blip r:embed="rId3">
            <a:alphaModFix/>
          </a:blip>
          <a:srcRect b="0" l="0" r="0" t="0"/>
          <a:stretch/>
        </p:blipFill>
        <p:spPr>
          <a:xfrm>
            <a:off x="6839524" y="445013"/>
            <a:ext cx="1992776" cy="2985432"/>
          </a:xfrm>
          <a:prstGeom prst="rect">
            <a:avLst/>
          </a:prstGeom>
          <a:noFill/>
          <a:ln>
            <a:noFill/>
          </a:ln>
        </p:spPr>
      </p:pic>
      <p:pic>
        <p:nvPicPr>
          <p:cNvPr id="76" name="Google Shape;76;p15"/>
          <p:cNvPicPr preferRelativeResize="0"/>
          <p:nvPr/>
        </p:nvPicPr>
        <p:blipFill>
          <a:blip r:embed="rId4">
            <a:alphaModFix/>
          </a:blip>
          <a:stretch>
            <a:fillRect/>
          </a:stretch>
        </p:blipFill>
        <p:spPr>
          <a:xfrm>
            <a:off x="311691" y="3722875"/>
            <a:ext cx="1857014" cy="1152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Quick Note...</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000"/>
              <a:t>This is the first time for this session, so...</a:t>
            </a:r>
            <a:endParaRPr sz="2000"/>
          </a:p>
          <a:p>
            <a:pPr indent="-355600" lvl="0" marL="457200" rtl="0" algn="l">
              <a:lnSpc>
                <a:spcPct val="150000"/>
              </a:lnSpc>
              <a:spcBef>
                <a:spcPts val="1200"/>
              </a:spcBef>
              <a:spcAft>
                <a:spcPts val="0"/>
              </a:spcAft>
              <a:buSzPts val="2000"/>
              <a:buChar char="●"/>
            </a:pPr>
            <a:r>
              <a:rPr lang="en" sz="2000" strike="sngStrike"/>
              <a:t>Please hold questions to the end</a:t>
            </a:r>
            <a:endParaRPr sz="2000" strike="sngStrike"/>
          </a:p>
          <a:p>
            <a:pPr indent="-355600" lvl="0" marL="457200" rtl="0" algn="l">
              <a:lnSpc>
                <a:spcPct val="150000"/>
              </a:lnSpc>
              <a:spcBef>
                <a:spcPts val="0"/>
              </a:spcBef>
              <a:spcAft>
                <a:spcPts val="0"/>
              </a:spcAft>
              <a:buSzPts val="2000"/>
              <a:buChar char="●"/>
            </a:pPr>
            <a:r>
              <a:rPr lang="en" sz="2000"/>
              <a:t>Please stop me later in the day</a:t>
            </a:r>
            <a:endParaRPr sz="2000"/>
          </a:p>
          <a:p>
            <a:pPr indent="-355600" lvl="0" marL="457200" rtl="0" algn="l">
              <a:lnSpc>
                <a:spcPct val="150000"/>
              </a:lnSpc>
              <a:spcBef>
                <a:spcPts val="0"/>
              </a:spcBef>
              <a:spcAft>
                <a:spcPts val="0"/>
              </a:spcAft>
              <a:buSzPts val="2000"/>
              <a:buChar char="●"/>
            </a:pPr>
            <a:r>
              <a:rPr lang="en" sz="2000"/>
              <a:t>Your feedback is appreciated!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Object-Relational Mapping Tool (or ORM)?</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An abstraction layer for writing to and reading from a relational database</a:t>
            </a:r>
            <a:endParaRPr sz="2000"/>
          </a:p>
          <a:p>
            <a:pPr indent="-355600" lvl="0" marL="457200" rtl="0" algn="l">
              <a:lnSpc>
                <a:spcPct val="150000"/>
              </a:lnSpc>
              <a:spcBef>
                <a:spcPts val="0"/>
              </a:spcBef>
              <a:spcAft>
                <a:spcPts val="0"/>
              </a:spcAft>
              <a:buSzPts val="2000"/>
              <a:buChar char="●"/>
            </a:pPr>
            <a:r>
              <a:rPr lang="en" sz="2000"/>
              <a:t>Purposes:</a:t>
            </a:r>
            <a:endParaRPr sz="2000"/>
          </a:p>
          <a:p>
            <a:pPr indent="-330200" lvl="1" marL="914400" rtl="0" algn="l">
              <a:lnSpc>
                <a:spcPct val="150000"/>
              </a:lnSpc>
              <a:spcBef>
                <a:spcPts val="0"/>
              </a:spcBef>
              <a:spcAft>
                <a:spcPts val="0"/>
              </a:spcAft>
              <a:buSzPts val="1600"/>
              <a:buChar char="○"/>
            </a:pPr>
            <a:r>
              <a:rPr lang="en" sz="1600"/>
              <a:t>Simplify data access code</a:t>
            </a:r>
            <a:endParaRPr sz="1600"/>
          </a:p>
          <a:p>
            <a:pPr indent="-330200" lvl="1" marL="914400" rtl="0" algn="l">
              <a:lnSpc>
                <a:spcPct val="150000"/>
              </a:lnSpc>
              <a:spcBef>
                <a:spcPts val="0"/>
              </a:spcBef>
              <a:spcAft>
                <a:spcPts val="0"/>
              </a:spcAft>
              <a:buSzPts val="1600"/>
              <a:buChar char="○"/>
            </a:pPr>
            <a:r>
              <a:rPr lang="en" sz="1600"/>
              <a:t>Reduce deployment time</a:t>
            </a:r>
            <a:endParaRPr sz="1600"/>
          </a:p>
          <a:p>
            <a:pPr indent="-330200" lvl="1" marL="914400" rtl="0" algn="l">
              <a:lnSpc>
                <a:spcPct val="150000"/>
              </a:lnSpc>
              <a:spcBef>
                <a:spcPts val="0"/>
              </a:spcBef>
              <a:spcAft>
                <a:spcPts val="0"/>
              </a:spcAft>
              <a:buSzPts val="1600"/>
              <a:buChar char="○"/>
            </a:pPr>
            <a:r>
              <a:rPr lang="en" sz="1600"/>
              <a:t>Support modularization and testing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Design Patterns - An Intro to the Demo (ormc)</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0201" lvl="0" marL="457200" rtl="0" algn="l">
              <a:lnSpc>
                <a:spcPct val="150000"/>
              </a:lnSpc>
              <a:spcBef>
                <a:spcPts val="0"/>
              </a:spcBef>
              <a:spcAft>
                <a:spcPts val="0"/>
              </a:spcAft>
              <a:buSzPct val="100000"/>
              <a:buChar char="●"/>
            </a:pPr>
            <a:r>
              <a:rPr lang="en" sz="1900"/>
              <a:t>The demo is a </a:t>
            </a:r>
            <a:r>
              <a:rPr b="1" lang="en" sz="1900"/>
              <a:t>REST API</a:t>
            </a:r>
            <a:r>
              <a:rPr lang="en" sz="1900"/>
              <a:t> written in </a:t>
            </a:r>
            <a:r>
              <a:rPr b="1" lang="en" sz="1900"/>
              <a:t>C#</a:t>
            </a:r>
            <a:endParaRPr b="1" sz="1900"/>
          </a:p>
          <a:p>
            <a:pPr indent="-340201" lvl="0" marL="457200" rtl="0" algn="l">
              <a:lnSpc>
                <a:spcPct val="150000"/>
              </a:lnSpc>
              <a:spcBef>
                <a:spcPts val="0"/>
              </a:spcBef>
              <a:spcAft>
                <a:spcPts val="0"/>
              </a:spcAft>
              <a:buSzPct val="100000"/>
              <a:buChar char="●"/>
            </a:pPr>
            <a:r>
              <a:rPr lang="en" sz="1900"/>
              <a:t>The API follows the </a:t>
            </a:r>
            <a:r>
              <a:rPr b="1" lang="en" sz="1900"/>
              <a:t>Model-View-Controller (MVC)</a:t>
            </a:r>
            <a:r>
              <a:rPr lang="en" sz="1900"/>
              <a:t> pattern</a:t>
            </a:r>
            <a:endParaRPr sz="1900"/>
          </a:p>
          <a:p>
            <a:pPr indent="-340201" lvl="0" marL="457200" rtl="0" algn="l">
              <a:lnSpc>
                <a:spcPct val="150000"/>
              </a:lnSpc>
              <a:spcBef>
                <a:spcPts val="0"/>
              </a:spcBef>
              <a:spcAft>
                <a:spcPts val="0"/>
              </a:spcAft>
              <a:buSzPct val="100000"/>
              <a:buChar char="●"/>
            </a:pPr>
            <a:r>
              <a:rPr lang="en" sz="1900"/>
              <a:t>The ADO.Net and Dapper examples use the </a:t>
            </a:r>
            <a:r>
              <a:rPr b="1" lang="en" sz="1900"/>
              <a:t>Repository</a:t>
            </a:r>
            <a:r>
              <a:rPr lang="en" sz="1900"/>
              <a:t> pattern</a:t>
            </a:r>
            <a:endParaRPr sz="1900"/>
          </a:p>
          <a:p>
            <a:pPr indent="-340201" lvl="0" marL="457200" rtl="0" algn="l">
              <a:lnSpc>
                <a:spcPct val="150000"/>
              </a:lnSpc>
              <a:spcBef>
                <a:spcPts val="0"/>
              </a:spcBef>
              <a:spcAft>
                <a:spcPts val="0"/>
              </a:spcAft>
              <a:buSzPct val="100000"/>
              <a:buChar char="●"/>
            </a:pPr>
            <a:r>
              <a:rPr lang="en" sz="1900"/>
              <a:t>The Repositories follow </a:t>
            </a:r>
            <a:r>
              <a:rPr b="1" lang="en" sz="1900"/>
              <a:t>Command and Query Responsibility Segregation (CQRS)</a:t>
            </a:r>
            <a:endParaRPr b="1" sz="1900"/>
          </a:p>
          <a:p>
            <a:pPr indent="-340201" lvl="0" marL="457200" rtl="0" algn="l">
              <a:lnSpc>
                <a:spcPct val="150000"/>
              </a:lnSpc>
              <a:spcBef>
                <a:spcPts val="0"/>
              </a:spcBef>
              <a:spcAft>
                <a:spcPts val="0"/>
              </a:spcAft>
              <a:buSzPct val="100000"/>
              <a:buChar char="●"/>
            </a:pPr>
            <a:r>
              <a:rPr lang="en" sz="1900"/>
              <a:t>The API uses </a:t>
            </a:r>
            <a:r>
              <a:rPr b="1" lang="en" sz="1900"/>
              <a:t>Dependency Injection</a:t>
            </a:r>
            <a:endParaRPr b="1" sz="1900"/>
          </a:p>
          <a:p>
            <a:pPr indent="-340201" lvl="0" marL="457200" rtl="0" algn="l">
              <a:lnSpc>
                <a:spcPct val="150000"/>
              </a:lnSpc>
              <a:spcBef>
                <a:spcPts val="0"/>
              </a:spcBef>
              <a:spcAft>
                <a:spcPts val="0"/>
              </a:spcAft>
              <a:buSzPct val="100000"/>
              <a:buChar char="●"/>
            </a:pPr>
            <a:r>
              <a:rPr lang="en" sz="1900"/>
              <a:t>The </a:t>
            </a:r>
            <a:r>
              <a:rPr b="1" lang="en" sz="1900"/>
              <a:t>Swagger UI</a:t>
            </a:r>
            <a:r>
              <a:rPr lang="en" sz="1900"/>
              <a:t> is used to perform the demos</a:t>
            </a:r>
            <a:endParaRPr sz="1900"/>
          </a:p>
          <a:p>
            <a:pPr indent="-340201" lvl="0" marL="457200" rtl="0" algn="l">
              <a:lnSpc>
                <a:spcPct val="150000"/>
              </a:lnSpc>
              <a:spcBef>
                <a:spcPts val="0"/>
              </a:spcBef>
              <a:spcAft>
                <a:spcPts val="0"/>
              </a:spcAft>
              <a:buSzPct val="100000"/>
              <a:buChar char="●"/>
            </a:pPr>
            <a:r>
              <a:rPr lang="en" sz="1900"/>
              <a:t>The database is deployed via a PowerShell script</a:t>
            </a:r>
            <a:endParaRPr sz="1900"/>
          </a:p>
          <a:p>
            <a:pPr indent="-340201" lvl="0" marL="457200" rtl="0" algn="l">
              <a:lnSpc>
                <a:spcPct val="150000"/>
              </a:lnSpc>
              <a:spcBef>
                <a:spcPts val="0"/>
              </a:spcBef>
              <a:spcAft>
                <a:spcPts val="0"/>
              </a:spcAft>
              <a:buSzPct val="100000"/>
              <a:buChar char="●"/>
            </a:pPr>
            <a:r>
              <a:rPr lang="en" sz="1900"/>
              <a:t>Available at: https://github.com/downshiftdata/ormc</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ADO.NET</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SzPts val="1900"/>
              <a:buChar char="●"/>
            </a:pPr>
            <a:r>
              <a:rPr lang="en" sz="1900"/>
              <a:t>Visual Basic 6 and earlier: DAO (Data Access Objects) -&gt; RDO (Relational Data Objects) -&gt; ADO (ActiveX Data Objects)</a:t>
            </a:r>
            <a:endParaRPr sz="1900"/>
          </a:p>
          <a:p>
            <a:pPr indent="-349250" lvl="0" marL="457200" rtl="0" algn="l">
              <a:lnSpc>
                <a:spcPct val="150000"/>
              </a:lnSpc>
              <a:spcBef>
                <a:spcPts val="0"/>
              </a:spcBef>
              <a:spcAft>
                <a:spcPts val="0"/>
              </a:spcAft>
              <a:buSzPts val="1900"/>
              <a:buChar char="●"/>
            </a:pPr>
            <a:r>
              <a:rPr lang="en" sz="1900"/>
              <a:t>.NET Framework 1.0 introduces ADO.NET</a:t>
            </a:r>
            <a:endParaRPr sz="1900"/>
          </a:p>
          <a:p>
            <a:pPr indent="-323850" lvl="1" marL="914400" rtl="0" algn="l">
              <a:lnSpc>
                <a:spcPct val="150000"/>
              </a:lnSpc>
              <a:spcBef>
                <a:spcPts val="0"/>
              </a:spcBef>
              <a:spcAft>
                <a:spcPts val="0"/>
              </a:spcAft>
              <a:buSzPts val="1500"/>
              <a:buChar char="○"/>
            </a:pPr>
            <a:r>
              <a:rPr lang="en" sz="1500"/>
              <a:t>System.Data and System.Data.SqlClient namespaces</a:t>
            </a:r>
            <a:endParaRPr sz="1500"/>
          </a:p>
          <a:p>
            <a:pPr indent="-323850" lvl="1" marL="914400" rtl="0" algn="l">
              <a:lnSpc>
                <a:spcPct val="150000"/>
              </a:lnSpc>
              <a:spcBef>
                <a:spcPts val="0"/>
              </a:spcBef>
              <a:spcAft>
                <a:spcPts val="0"/>
              </a:spcAft>
              <a:buSzPts val="1500"/>
              <a:buChar char="○"/>
            </a:pPr>
            <a:r>
              <a:rPr lang="en" sz="1500"/>
              <a:t>DataSets and DataAdapters serve one purpose -&gt; bulk inserting</a:t>
            </a:r>
            <a:endParaRPr sz="1500"/>
          </a:p>
          <a:p>
            <a:pPr indent="-323850" lvl="1" marL="914400" rtl="0" algn="l">
              <a:lnSpc>
                <a:spcPct val="150000"/>
              </a:lnSpc>
              <a:spcBef>
                <a:spcPts val="0"/>
              </a:spcBef>
              <a:spcAft>
                <a:spcPts val="0"/>
              </a:spcAft>
              <a:buSzPts val="1500"/>
              <a:buChar char="○"/>
            </a:pPr>
            <a:r>
              <a:rPr lang="en" sz="1500"/>
              <a:t>System.Data.SqlClient.SqlBulkCopy</a:t>
            </a:r>
            <a:endParaRPr sz="1500"/>
          </a:p>
          <a:p>
            <a:pPr indent="-349250" lvl="0" marL="457200" rtl="0" algn="l">
              <a:lnSpc>
                <a:spcPct val="150000"/>
              </a:lnSpc>
              <a:spcBef>
                <a:spcPts val="0"/>
              </a:spcBef>
              <a:spcAft>
                <a:spcPts val="0"/>
              </a:spcAft>
              <a:buSzPts val="1900"/>
              <a:buChar char="●"/>
            </a:pPr>
            <a:r>
              <a:rPr lang="en" sz="1900"/>
              <a:t>.NET Framework 3.5 introduces LINQ to SQL</a:t>
            </a:r>
            <a:endParaRPr sz="1900"/>
          </a:p>
          <a:p>
            <a:pPr indent="-323850" lvl="1" marL="914400" rtl="0" algn="l">
              <a:lnSpc>
                <a:spcPct val="150000"/>
              </a:lnSpc>
              <a:spcBef>
                <a:spcPts val="0"/>
              </a:spcBef>
              <a:spcAft>
                <a:spcPts val="0"/>
              </a:spcAft>
              <a:buSzPts val="1500"/>
              <a:buChar char="○"/>
            </a:pPr>
            <a:r>
              <a:rPr lang="en" sz="1500"/>
              <a:t>Query Syntax or Method Syntax?</a:t>
            </a:r>
            <a:endParaRPr sz="1500"/>
          </a:p>
          <a:p>
            <a:pPr indent="-349250" lvl="0" marL="457200" rtl="0" algn="l">
              <a:lnSpc>
                <a:spcPct val="150000"/>
              </a:lnSpc>
              <a:spcBef>
                <a:spcPts val="0"/>
              </a:spcBef>
              <a:spcAft>
                <a:spcPts val="0"/>
              </a:spcAft>
              <a:buSzPts val="1900"/>
              <a:buChar char="●"/>
            </a:pPr>
            <a:r>
              <a:rPr lang="en" sz="1900"/>
              <a:t>Then along came .NET Core and Microsoft.Data.SqlClient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ADO.NET Today</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Long-Term Support (LTS): Microsoft .NET 6 (expires 2024-11-12)</a:t>
            </a:r>
            <a:endParaRPr sz="2000"/>
          </a:p>
          <a:p>
            <a:pPr indent="-355600" lvl="0" marL="457200" rtl="0" algn="l">
              <a:lnSpc>
                <a:spcPct val="150000"/>
              </a:lnSpc>
              <a:spcBef>
                <a:spcPts val="0"/>
              </a:spcBef>
              <a:spcAft>
                <a:spcPts val="0"/>
              </a:spcAft>
              <a:buSzPts val="2000"/>
              <a:buChar char="●"/>
            </a:pPr>
            <a:r>
              <a:rPr lang="en" sz="2000"/>
              <a:t>Current Version: Microsoft .NET 7 (expires 2024-05-14)</a:t>
            </a:r>
            <a:endParaRPr sz="2000"/>
          </a:p>
          <a:p>
            <a:pPr indent="0" lvl="0" marL="457200" rtl="0" algn="l">
              <a:lnSpc>
                <a:spcPct val="150000"/>
              </a:lnSpc>
              <a:spcBef>
                <a:spcPts val="1200"/>
              </a:spcBef>
              <a:spcAft>
                <a:spcPts val="0"/>
              </a:spcAft>
              <a:buNone/>
            </a:pPr>
            <a:r>
              <a:t/>
            </a:r>
            <a:endParaRPr sz="2000"/>
          </a:p>
          <a:p>
            <a:pPr indent="-355600" lvl="0" marL="457200" rtl="0" algn="l">
              <a:lnSpc>
                <a:spcPct val="150000"/>
              </a:lnSpc>
              <a:spcBef>
                <a:spcPts val="1200"/>
              </a:spcBef>
              <a:spcAft>
                <a:spcPts val="0"/>
              </a:spcAft>
              <a:buSzPts val="2000"/>
              <a:buChar char="●"/>
            </a:pPr>
            <a:r>
              <a:rPr lang="en" sz="2000"/>
              <a:t>.NET Framework 4.8.1 (expires with Windows Server 2022)</a:t>
            </a:r>
            <a:endParaRPr sz="2000"/>
          </a:p>
          <a:p>
            <a:pPr indent="0" lvl="0" marL="457200" rtl="0" algn="ctr">
              <a:lnSpc>
                <a:spcPct val="150000"/>
              </a:lnSpc>
              <a:spcBef>
                <a:spcPts val="1200"/>
              </a:spcBef>
              <a:spcAft>
                <a:spcPts val="1200"/>
              </a:spcAft>
              <a:buNone/>
            </a:pPr>
            <a:r>
              <a:rPr b="1" i="1" lang="en" sz="2000"/>
              <a:t>LAST VERSION!</a:t>
            </a:r>
            <a:endParaRPr b="1" i="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 ADO.NET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