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Lato" charset="1" panose="020F0502020204030203"/>
      <p:regular r:id="rId18"/>
    </p:embeddedFont>
    <p:embeddedFont>
      <p:font typeface="Helios Extended Bold" charset="1" panose="02000805050000020004"/>
      <p:regular r:id="rId19"/>
    </p:embeddedFont>
    <p:embeddedFont>
      <p:font typeface="Heebo Bold" charset="1" panose="00000800000000000000"/>
      <p:regular r:id="rId20"/>
    </p:embeddedFont>
    <p:embeddedFont>
      <p:font typeface="Helios" charset="1" panose="020B0504020202020204"/>
      <p:regular r:id="rId21"/>
    </p:embeddedFont>
    <p:embeddedFont>
      <p:font typeface="Helios Bold" charset="1" panose="020B0704020202020204"/>
      <p:regular r:id="rId22"/>
    </p:embeddedFont>
    <p:embeddedFont>
      <p:font typeface="Heebo" charset="1" panose="00000500000000000000"/>
      <p:regular r:id="rId23"/>
    </p:embeddedFont>
    <p:embeddedFont>
      <p:font typeface="Lato Bold" charset="1" panose="020F05020202040302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embeddings/oleObject3.bin" Type="http://schemas.openxmlformats.org/officeDocument/2006/relationships/oleObjec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embeddings/oleObject1.bin" Type="http://schemas.openxmlformats.org/officeDocument/2006/relationships/oleObject"/><Relationship Id="rId4" Target="../media/image3.png" Type="http://schemas.openxmlformats.org/officeDocument/2006/relationships/image"/><Relationship Id="rId5" Target="../embeddings/oleObject2.bin" Type="http://schemas.openxmlformats.org/officeDocument/2006/relationships/oleObjec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44078" y="1326430"/>
            <a:ext cx="21203378" cy="7634140"/>
            <a:chOff x="0" y="0"/>
            <a:chExt cx="1128752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8752" cy="406400"/>
            </a:xfrm>
            <a:custGeom>
              <a:avLst/>
              <a:gdLst/>
              <a:ahLst/>
              <a:cxnLst/>
              <a:rect r="r" b="b" t="t" l="l"/>
              <a:pathLst>
                <a:path h="406400" w="1128752">
                  <a:moveTo>
                    <a:pt x="925552" y="0"/>
                  </a:moveTo>
                  <a:cubicBezTo>
                    <a:pt x="1037776" y="0"/>
                    <a:pt x="1128752" y="90976"/>
                    <a:pt x="1128752" y="203200"/>
                  </a:cubicBezTo>
                  <a:cubicBezTo>
                    <a:pt x="1128752" y="315424"/>
                    <a:pt x="1037776" y="406400"/>
                    <a:pt x="9255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2875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600950" y="6932479"/>
            <a:ext cx="3086100" cy="804358"/>
            <a:chOff x="0" y="0"/>
            <a:chExt cx="812800" cy="2118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211847"/>
            </a:xfrm>
            <a:custGeom>
              <a:avLst/>
              <a:gdLst/>
              <a:ahLst/>
              <a:cxnLst/>
              <a:rect r="r" b="b" t="t" l="l"/>
              <a:pathLst>
                <a:path h="211847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61675"/>
                  </a:lnTo>
                  <a:cubicBezTo>
                    <a:pt x="812800" y="174981"/>
                    <a:pt x="807514" y="187743"/>
                    <a:pt x="798105" y="197152"/>
                  </a:cubicBezTo>
                  <a:cubicBezTo>
                    <a:pt x="788695" y="206561"/>
                    <a:pt x="775934" y="211847"/>
                    <a:pt x="762627" y="211847"/>
                  </a:cubicBezTo>
                  <a:lnTo>
                    <a:pt x="50173" y="211847"/>
                  </a:lnTo>
                  <a:cubicBezTo>
                    <a:pt x="36866" y="211847"/>
                    <a:pt x="24105" y="206561"/>
                    <a:pt x="14695" y="197152"/>
                  </a:cubicBezTo>
                  <a:cubicBezTo>
                    <a:pt x="5286" y="187743"/>
                    <a:pt x="0" y="174981"/>
                    <a:pt x="0" y="161675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4E6E8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2594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 spc="21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20 May 2025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890725" y="2426888"/>
            <a:ext cx="506551" cy="589367"/>
          </a:xfrm>
          <a:custGeom>
            <a:avLst/>
            <a:gdLst/>
            <a:ahLst/>
            <a:cxnLst/>
            <a:rect r="r" b="b" t="t" l="l"/>
            <a:pathLst>
              <a:path h="589367" w="506551">
                <a:moveTo>
                  <a:pt x="0" y="0"/>
                </a:moveTo>
                <a:lnTo>
                  <a:pt x="506550" y="0"/>
                </a:lnTo>
                <a:lnTo>
                  <a:pt x="506550" y="589367"/>
                </a:lnTo>
                <a:lnTo>
                  <a:pt x="0" y="5893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54335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604899" y="3787673"/>
            <a:ext cx="13078202" cy="2158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59"/>
              </a:lnSpc>
            </a:pPr>
            <a:r>
              <a:rPr lang="en-US" b="true" sz="4042" spc="202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PREDICTING CUSTOMER CHURN</a:t>
            </a:r>
          </a:p>
          <a:p>
            <a:pPr algn="ctr">
              <a:lnSpc>
                <a:spcPts val="5659"/>
              </a:lnSpc>
            </a:pPr>
            <a:r>
              <a:rPr lang="en-US" b="true" sz="4042" spc="202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WITH REGRESSION-BASED</a:t>
            </a:r>
          </a:p>
          <a:p>
            <a:pPr algn="ctr" marL="0" indent="0" lvl="0">
              <a:lnSpc>
                <a:spcPts val="5659"/>
              </a:lnSpc>
            </a:pPr>
            <a:r>
              <a:rPr lang="en-US" b="true" sz="4042" spc="202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AND TREE-BASED METHODS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58126" y="6255258"/>
            <a:ext cx="12371749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19"/>
              </a:lnSpc>
            </a:pPr>
            <a:r>
              <a:rPr lang="en-US" b="true" sz="2299" spc="22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CAPSTONE PROJECT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704850" y="3134258"/>
            <a:ext cx="12371749" cy="405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DACANAY | RAMILO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96400"/>
            <a:ext cx="248490" cy="2484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0210" y="794498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790190" y="1021277"/>
            <a:ext cx="4707620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RESULTS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65661" y="6501510"/>
            <a:ext cx="11756678" cy="209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58" indent="-259079" lvl="1">
              <a:lnSpc>
                <a:spcPts val="4271"/>
              </a:lnSpc>
              <a:buFont typeface="Arial"/>
              <a:buChar char="•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Gradient Boosting</a:t>
            </a: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Best overall metrics (Recall, F1-Sc</a:t>
            </a: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ore, ROC AUC).</a:t>
            </a:r>
          </a:p>
          <a:p>
            <a:pPr algn="l" marL="518158" indent="-259079" lvl="1">
              <a:lnSpc>
                <a:spcPts val="4271"/>
              </a:lnSpc>
              <a:buFont typeface="Arial"/>
              <a:buChar char="•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Random Forest</a:t>
            </a: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S</a:t>
            </a: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trong generalization.</a:t>
            </a:r>
          </a:p>
          <a:p>
            <a:pPr algn="l" marL="518158" indent="-259079" lvl="1">
              <a:lnSpc>
                <a:spcPts val="4271"/>
              </a:lnSpc>
              <a:buFont typeface="Arial"/>
              <a:buChar char="•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Decision Tree</a:t>
            </a: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High recall, low precision → overpredicts churn.</a:t>
            </a:r>
          </a:p>
          <a:p>
            <a:pPr algn="l" marL="518158" indent="-259079" lvl="1">
              <a:lnSpc>
                <a:spcPts val="4271"/>
              </a:lnSpc>
              <a:buFont typeface="Arial"/>
              <a:buChar char="•"/>
            </a:pPr>
            <a:r>
              <a:rPr lang="en-US" b="true" sz="2399" spc="23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Logistic Regression</a:t>
            </a:r>
            <a:r>
              <a:rPr lang="en-US" sz="2399" spc="23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: Lower scores, but interpretable.</a:t>
            </a:r>
          </a:p>
        </p:txBody>
      </p:sp>
      <p:graphicFrame>
        <p:nvGraphicFramePr>
          <p:cNvPr name="Object 10" id="10"/>
          <p:cNvGraphicFramePr/>
          <p:nvPr/>
        </p:nvGraphicFramePr>
        <p:xfrm>
          <a:off x="4608256" y="2447951"/>
          <a:ext cx="7543800" cy="2514600"/>
        </p:xfrm>
        <a:graphic>
          <a:graphicData uri="http://schemas.openxmlformats.org/presentationml/2006/ole">
            <p:oleObj imgW="9042400" imgH="40132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9296400"/>
            <a:ext cx="248490" cy="248490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0210" y="794498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169135" y="2251095"/>
            <a:ext cx="11090165" cy="6861135"/>
          </a:xfrm>
          <a:custGeom>
            <a:avLst/>
            <a:gdLst/>
            <a:ahLst/>
            <a:cxnLst/>
            <a:rect r="r" b="b" t="t" l="l"/>
            <a:pathLst>
              <a:path h="6861135" w="11090165">
                <a:moveTo>
                  <a:pt x="0" y="0"/>
                </a:moveTo>
                <a:lnTo>
                  <a:pt x="11090165" y="0"/>
                </a:lnTo>
                <a:lnTo>
                  <a:pt x="11090165" y="6861135"/>
                </a:lnTo>
                <a:lnTo>
                  <a:pt x="0" y="68611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75" t="-21423" r="-1793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0" y="866775"/>
            <a:ext cx="18288000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FEATURE IMPORTANCE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698242"/>
            <a:ext cx="5245456" cy="4757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272"/>
              </a:lnSpc>
              <a:buFont typeface="Arial"/>
              <a:buChar char="•"/>
            </a:pPr>
            <a:r>
              <a:rPr lang="en-US" b="true" sz="2400" spc="24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Top features: </a:t>
            </a:r>
            <a:r>
              <a:rPr lang="en-US" sz="2400" spc="24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Customer service calls, usage minut</a:t>
            </a:r>
            <a:r>
              <a:rPr lang="en-US" sz="2400" spc="24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es, intl calls.</a:t>
            </a:r>
          </a:p>
          <a:p>
            <a:pPr algn="l" marL="518160" indent="-259080" lvl="1">
              <a:lnSpc>
                <a:spcPts val="4272"/>
              </a:lnSpc>
              <a:buFont typeface="Arial"/>
              <a:buChar char="•"/>
            </a:pPr>
            <a:r>
              <a:rPr lang="en-US" sz="2400" spc="24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Tree-based m</a:t>
            </a:r>
            <a:r>
              <a:rPr lang="en-US" sz="2400" spc="24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odels emphasize sharp splits.</a:t>
            </a:r>
          </a:p>
          <a:p>
            <a:pPr algn="l" marL="518160" indent="-259080" lvl="1">
              <a:lnSpc>
                <a:spcPts val="4272"/>
              </a:lnSpc>
              <a:buFont typeface="Arial"/>
              <a:buChar char="•"/>
            </a:pPr>
            <a:r>
              <a:rPr lang="en-US" sz="2400" spc="24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Linear</a:t>
            </a:r>
            <a:r>
              <a:rPr lang="en-US" sz="2400" spc="24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models spread importance more evenly.</a:t>
            </a:r>
          </a:p>
          <a:p>
            <a:pPr algn="l" marL="518160" indent="-259080" lvl="1">
              <a:lnSpc>
                <a:spcPts val="4272"/>
              </a:lnSpc>
              <a:buFont typeface="Arial"/>
              <a:buChar char="•"/>
            </a:pPr>
            <a:r>
              <a:rPr lang="en-US" sz="2400" spc="24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Feature patterns are consistent across models.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08186" y="1326430"/>
            <a:ext cx="21996186" cy="7634140"/>
            <a:chOff x="0" y="0"/>
            <a:chExt cx="1170957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957" cy="406400"/>
            </a:xfrm>
            <a:custGeom>
              <a:avLst/>
              <a:gdLst/>
              <a:ahLst/>
              <a:cxnLst/>
              <a:rect r="r" b="b" t="t" l="l"/>
              <a:pathLst>
                <a:path h="406400" w="1170957">
                  <a:moveTo>
                    <a:pt x="967757" y="0"/>
                  </a:moveTo>
                  <a:cubicBezTo>
                    <a:pt x="1079981" y="0"/>
                    <a:pt x="1170957" y="90976"/>
                    <a:pt x="1170957" y="203200"/>
                  </a:cubicBezTo>
                  <a:cubicBezTo>
                    <a:pt x="1170957" y="315424"/>
                    <a:pt x="1079981" y="406400"/>
                    <a:pt x="96775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70957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379470" y="1901108"/>
            <a:ext cx="15529061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91844" y="3778892"/>
            <a:ext cx="12830807" cy="2576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3746" indent="-321873" lvl="1">
              <a:lnSpc>
                <a:spcPts val="5188"/>
              </a:lnSpc>
              <a:buFont typeface="Arial"/>
              <a:buChar char="•"/>
            </a:pPr>
            <a:r>
              <a:rPr lang="en-US" sz="2981" spc="29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Gradient Boosting offers optimal balance of performance.</a:t>
            </a:r>
          </a:p>
          <a:p>
            <a:pPr algn="l" marL="643746" indent="-321873" lvl="1">
              <a:lnSpc>
                <a:spcPts val="5188"/>
              </a:lnSpc>
              <a:buFont typeface="Arial"/>
              <a:buChar char="•"/>
            </a:pPr>
            <a:r>
              <a:rPr lang="en-US" sz="2981" spc="29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Behavioral metrics are key churn predictors.</a:t>
            </a:r>
          </a:p>
          <a:p>
            <a:pPr algn="l" marL="643746" indent="-321873" lvl="1">
              <a:lnSpc>
                <a:spcPts val="5188"/>
              </a:lnSpc>
              <a:buFont typeface="Arial"/>
              <a:buChar char="•"/>
            </a:pPr>
            <a:r>
              <a:rPr lang="en-US" sz="2981" spc="29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Logistic Regression remains valuable for interpretat</a:t>
            </a:r>
            <a:r>
              <a:rPr lang="en-US" sz="2981" spc="29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ion.</a:t>
            </a:r>
          </a:p>
          <a:p>
            <a:pPr algn="l" marL="643746" indent="-321873" lvl="1">
              <a:lnSpc>
                <a:spcPts val="5188"/>
              </a:lnSpc>
              <a:buFont typeface="Arial"/>
              <a:buChar char="•"/>
            </a:pPr>
            <a:r>
              <a:rPr lang="en-US" sz="2981" spc="298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Proper preprocessing and resampling are crucial.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30188" y="4243160"/>
            <a:ext cx="11427623" cy="1572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214"/>
              </a:lnSpc>
            </a:pPr>
            <a:r>
              <a:rPr lang="en-US" b="true" sz="8724" spc="436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INTRODUCTION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259300" y="9258300"/>
            <a:ext cx="248490" cy="24849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80210" y="780210"/>
            <a:ext cx="248490" cy="24849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48549" y="2470913"/>
            <a:ext cx="14590902" cy="499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1114" indent="-375557" lvl="1">
              <a:lnSpc>
                <a:spcPts val="4870"/>
              </a:lnSpc>
              <a:buFont typeface="Arial"/>
              <a:buChar char="•"/>
            </a:pPr>
            <a:r>
              <a:rPr lang="en-US" sz="3478" spc="17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EXPLORED TELECOM CUSTOMER CHURN USING EDA AND MACHINE LEARNING.</a:t>
            </a:r>
          </a:p>
          <a:p>
            <a:pPr algn="l">
              <a:lnSpc>
                <a:spcPts val="4870"/>
              </a:lnSpc>
            </a:pPr>
          </a:p>
          <a:p>
            <a:pPr algn="l" marL="751114" indent="-375557" lvl="1">
              <a:lnSpc>
                <a:spcPts val="4870"/>
              </a:lnSpc>
              <a:buFont typeface="Arial"/>
              <a:buChar char="•"/>
            </a:pPr>
            <a:r>
              <a:rPr lang="en-US" b="true" sz="3478" spc="173">
                <a:solidFill>
                  <a:srgbClr val="4E6E81"/>
                </a:solidFill>
                <a:latin typeface="Helios Bold"/>
                <a:ea typeface="Helios Bold"/>
                <a:cs typeface="Helios Bold"/>
                <a:sym typeface="Helios Bold"/>
              </a:rPr>
              <a:t>G</a:t>
            </a:r>
            <a:r>
              <a:rPr lang="en-US" b="true" sz="3478" spc="173">
                <a:solidFill>
                  <a:srgbClr val="4E6E81"/>
                </a:solidFill>
                <a:latin typeface="Helios Bold"/>
                <a:ea typeface="Helios Bold"/>
                <a:cs typeface="Helios Bold"/>
                <a:sym typeface="Helios Bold"/>
              </a:rPr>
              <a:t>o</a:t>
            </a:r>
            <a:r>
              <a:rPr lang="en-US" b="true" sz="3478" spc="173">
                <a:solidFill>
                  <a:srgbClr val="4E6E81"/>
                </a:solidFill>
                <a:latin typeface="Helios Bold"/>
                <a:ea typeface="Helios Bold"/>
                <a:cs typeface="Helios Bold"/>
                <a:sym typeface="Helios Bold"/>
              </a:rPr>
              <a:t>AL: </a:t>
            </a:r>
            <a:r>
              <a:rPr lang="en-US" sz="3478" spc="17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PREDICT CHURN BASED ON USAGE METRICS AND CUSTOMER BEHAVIOR.</a:t>
            </a:r>
          </a:p>
          <a:p>
            <a:pPr algn="l">
              <a:lnSpc>
                <a:spcPts val="4870"/>
              </a:lnSpc>
            </a:pPr>
          </a:p>
          <a:p>
            <a:pPr algn="l" marL="751114" indent="-375557" lvl="1">
              <a:lnSpc>
                <a:spcPts val="4870"/>
              </a:lnSpc>
              <a:buFont typeface="Arial"/>
              <a:buChar char="•"/>
            </a:pPr>
            <a:r>
              <a:rPr lang="en-US" sz="3478" spc="173">
                <a:solidFill>
                  <a:srgbClr val="000000"/>
                </a:solidFill>
                <a:latin typeface="Helios"/>
                <a:ea typeface="Helios"/>
                <a:cs typeface="Helios"/>
                <a:sym typeface="Helios"/>
              </a:rPr>
              <a:t>EVALUATED MODEL PERFORMANCE ON BOTH TRAINING AND TEST SETS.</a:t>
            </a:r>
          </a:p>
          <a:p>
            <a:pPr algn="l" marL="0" indent="0" lvl="0">
              <a:lnSpc>
                <a:spcPts val="134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7259300" y="9258300"/>
            <a:ext cx="248490" cy="24849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80210" y="780210"/>
            <a:ext cx="248490" cy="24849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80210" y="9191029"/>
            <a:ext cx="2381879" cy="31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45"/>
              </a:lnSpc>
            </a:pPr>
            <a:r>
              <a:rPr lang="en-US" b="true" sz="1818" spc="9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430188" y="4243160"/>
            <a:ext cx="11427623" cy="1572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214"/>
              </a:lnSpc>
            </a:pPr>
            <a:r>
              <a:rPr lang="en-US" b="true" sz="8724" spc="436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METHODOLOGY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259300" y="9258300"/>
            <a:ext cx="248490" cy="24849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780210" y="780210"/>
            <a:ext cx="248490" cy="24849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50043" y="0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7010810" y="9258300"/>
            <a:ext cx="248490" cy="24849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866775"/>
            <a:ext cx="16730254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DATA</a:t>
            </a:r>
          </a:p>
        </p:txBody>
      </p:sp>
      <p:graphicFrame>
        <p:nvGraphicFramePr>
          <p:cNvPr name="Object 7" id="7"/>
          <p:cNvGraphicFramePr/>
          <p:nvPr/>
        </p:nvGraphicFramePr>
        <p:xfrm>
          <a:off x="1624876" y="3156163"/>
          <a:ext cx="5943600" cy="4610100"/>
        </p:xfrm>
        <a:graphic>
          <a:graphicData uri="http://schemas.openxmlformats.org/presentationml/2006/ole">
            <p:oleObj imgW="7124700" imgH="57912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1028700" y="2046526"/>
            <a:ext cx="8115300" cy="522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56"/>
              </a:lnSpc>
            </a:pPr>
            <a:r>
              <a:rPr lang="en-US" b="true" sz="3040" spc="304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ORANGE TELECOM’S CHURN DATASET</a:t>
            </a:r>
          </a:p>
        </p:txBody>
      </p:sp>
      <p:graphicFrame>
        <p:nvGraphicFramePr>
          <p:cNvPr name="Object 9" id="9"/>
          <p:cNvGraphicFramePr/>
          <p:nvPr/>
        </p:nvGraphicFramePr>
        <p:xfrm>
          <a:off x="9393827" y="3156163"/>
          <a:ext cx="5943600" cy="4610100"/>
        </p:xfrm>
        <a:graphic>
          <a:graphicData uri="http://schemas.openxmlformats.org/presentationml/2006/ole">
            <p:oleObj imgW="7124700" imgH="5791200" r:id="rId5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10" id="10"/>
          <p:cNvSpPr txBox="true"/>
          <p:nvPr/>
        </p:nvSpPr>
        <p:spPr>
          <a:xfrm rot="0">
            <a:off x="1028700" y="6867131"/>
            <a:ext cx="9868911" cy="859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519"/>
              </a:lnSpc>
              <a:buFont typeface="Arial"/>
              <a:buChar char="•"/>
            </a:pPr>
            <a:r>
              <a:rPr lang="en-US" sz="2199" spc="21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Two datasets are provided: churn-80 and churn-20.</a:t>
            </a:r>
          </a:p>
          <a:p>
            <a:pPr algn="l" marL="474979" indent="-237490" lvl="1">
              <a:lnSpc>
                <a:spcPts val="3519"/>
              </a:lnSpc>
              <a:buFont typeface="Arial"/>
              <a:buChar char="•"/>
            </a:pPr>
            <a:r>
              <a:rPr lang="en-US" sz="2199" spc="21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 split: churn_80 (training), churn_20 (testing).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80210" y="9191029"/>
            <a:ext cx="2381879" cy="31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45"/>
              </a:lnSpc>
            </a:pPr>
            <a:r>
              <a:rPr lang="en-US" b="true" sz="1818" spc="9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METHODOLOGY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50043" y="0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7010810" y="9258300"/>
            <a:ext cx="248490" cy="24849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2221513"/>
            <a:ext cx="7045479" cy="6748253"/>
          </a:xfrm>
          <a:custGeom>
            <a:avLst/>
            <a:gdLst/>
            <a:ahLst/>
            <a:cxnLst/>
            <a:rect r="r" b="b" t="t" l="l"/>
            <a:pathLst>
              <a:path h="6748253" w="7045479">
                <a:moveTo>
                  <a:pt x="0" y="0"/>
                </a:moveTo>
                <a:lnTo>
                  <a:pt x="7045479" y="0"/>
                </a:lnTo>
                <a:lnTo>
                  <a:pt x="7045479" y="6748253"/>
                </a:lnTo>
                <a:lnTo>
                  <a:pt x="0" y="67482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404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866775"/>
            <a:ext cx="16730254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EXPLORATORY DATA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016650" y="3302542"/>
            <a:ext cx="7194560" cy="5241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519"/>
              </a:lnSpc>
              <a:buFont typeface="Arial"/>
              <a:buChar char="•"/>
            </a:pPr>
            <a:r>
              <a:rPr lang="en-US" sz="2199" spc="2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r>
              <a:rPr lang="en-US" sz="2199" spc="21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oes not exhibit severe outliers or anomalies.</a:t>
            </a:r>
          </a:p>
          <a:p>
            <a:pPr algn="l" marL="474979" indent="-237490" lvl="1">
              <a:lnSpc>
                <a:spcPts val="3519"/>
              </a:lnSpc>
              <a:buFont typeface="Arial"/>
              <a:buChar char="•"/>
            </a:pPr>
            <a:r>
              <a:rPr lang="en-US" sz="2199" spc="21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Most variables demonstrate distributional properties that are favorable for modeling.</a:t>
            </a:r>
          </a:p>
          <a:p>
            <a:pPr algn="l" marL="474979" indent="-237490" lvl="1">
              <a:lnSpc>
                <a:spcPts val="3519"/>
              </a:lnSpc>
              <a:buFont typeface="Arial"/>
              <a:buChar char="•"/>
            </a:pPr>
            <a:r>
              <a:rPr lang="en-US" sz="2199" spc="21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Skewed variables like voicemail usage and international calls may benefit from transformation or stratification to enhance model performance.</a:t>
            </a:r>
          </a:p>
          <a:p>
            <a:pPr algn="l" marL="474979" indent="-237490" lvl="1">
              <a:lnSpc>
                <a:spcPts val="3519"/>
              </a:lnSpc>
              <a:buFont typeface="Arial"/>
              <a:buChar char="•"/>
            </a:pPr>
            <a:r>
              <a:rPr lang="en-US" sz="2199" spc="219" strike="noStrike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Overall, the distributions suggest that the data is well-behaved and suitable for statistical modeling and machine learning applications.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0210" y="9191029"/>
            <a:ext cx="2381879" cy="31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45"/>
              </a:lnSpc>
            </a:pPr>
            <a:r>
              <a:rPr lang="en-US" b="true" sz="1818" spc="9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METHODOLOGY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2589906"/>
            <a:ext cx="5158370" cy="522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56"/>
              </a:lnSpc>
            </a:pPr>
            <a:r>
              <a:rPr lang="en-US" b="true" sz="3040" spc="304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UNIVARIATE ANALYSIS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50043" y="0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7010810" y="9258300"/>
            <a:ext cx="248490" cy="24849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1867725"/>
            <a:ext cx="7355700" cy="7257462"/>
          </a:xfrm>
          <a:custGeom>
            <a:avLst/>
            <a:gdLst/>
            <a:ahLst/>
            <a:cxnLst/>
            <a:rect r="r" b="b" t="t" l="l"/>
            <a:pathLst>
              <a:path h="7257462" w="7355700">
                <a:moveTo>
                  <a:pt x="0" y="0"/>
                </a:moveTo>
                <a:lnTo>
                  <a:pt x="7355700" y="0"/>
                </a:lnTo>
                <a:lnTo>
                  <a:pt x="7355700" y="7257462"/>
                </a:lnTo>
                <a:lnTo>
                  <a:pt x="0" y="7257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53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866775"/>
            <a:ext cx="16730254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EXPLORATORY DATA ANALYSIS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144000" y="4010042"/>
            <a:ext cx="7194560" cy="2612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19"/>
              </a:lnSpc>
            </a:pPr>
            <a:r>
              <a:rPr lang="en-US" sz="2199" spc="2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</a:t>
            </a:r>
            <a:r>
              <a:rPr lang="en-US" sz="2199" strike="noStrike" spc="219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 scatter matrix confirms the presence of highly correlat</a:t>
            </a:r>
            <a:r>
              <a:rPr lang="en-US" sz="2199" spc="2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ed redundant variables, limited linear separability between churn classes, and the necessity for nonlinear classification models an</a:t>
            </a:r>
            <a:r>
              <a:rPr lang="en-US" sz="2199" strike="noStrike" spc="219" u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 feature engineering to improve churn prediction.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0210" y="9191029"/>
            <a:ext cx="2381879" cy="31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45"/>
              </a:lnSpc>
            </a:pPr>
            <a:r>
              <a:rPr lang="en-US" b="true" sz="1818" spc="9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METHODOLOGY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3297406"/>
            <a:ext cx="5158370" cy="5223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56"/>
              </a:lnSpc>
            </a:pPr>
            <a:r>
              <a:rPr lang="en-US" b="true" sz="3040" spc="304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BIVARIATE ANALYSIS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50043" y="0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7010810" y="9258300"/>
            <a:ext cx="248490" cy="24849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866775"/>
            <a:ext cx="16730254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PREPROCESSING STEPS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0210" y="9191029"/>
            <a:ext cx="2381879" cy="31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45"/>
              </a:lnSpc>
            </a:pPr>
            <a:r>
              <a:rPr lang="en-US" b="true" sz="1818" spc="9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METHODOLOGY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553998"/>
            <a:ext cx="13576728" cy="3193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4204" indent="-342102" lvl="1">
              <a:lnSpc>
                <a:spcPts val="5133"/>
              </a:lnSpc>
              <a:buFont typeface="Arial"/>
              <a:buChar char="•"/>
            </a:pPr>
            <a:r>
              <a:rPr lang="en-US" sz="3169" spc="316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TYPE CONVERSION &amp; ENCODING</a:t>
            </a:r>
          </a:p>
          <a:p>
            <a:pPr algn="l" marL="684204" indent="-342102" lvl="1">
              <a:lnSpc>
                <a:spcPts val="5133"/>
              </a:lnSpc>
              <a:buFont typeface="Arial"/>
              <a:buChar char="•"/>
            </a:pPr>
            <a:r>
              <a:rPr lang="en-US" sz="3169" spc="316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ONE-HOT ENCODING &amp; YEO-JOHNSON TRANSFORMATION</a:t>
            </a:r>
          </a:p>
          <a:p>
            <a:pPr algn="l" marL="684204" indent="-342102" lvl="1">
              <a:lnSpc>
                <a:spcPts val="5133"/>
              </a:lnSpc>
              <a:buFont typeface="Arial"/>
              <a:buChar char="•"/>
            </a:pPr>
            <a:r>
              <a:rPr lang="en-US" sz="3169" spc="316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STANDARDIZATION</a:t>
            </a:r>
          </a:p>
          <a:p>
            <a:pPr algn="l" marL="684204" indent="-342102" lvl="1">
              <a:lnSpc>
                <a:spcPts val="5133"/>
              </a:lnSpc>
              <a:buFont typeface="Arial"/>
              <a:buChar char="•"/>
            </a:pPr>
            <a:r>
              <a:rPr lang="en-US" sz="3169" spc="316" strike="noStrike" u="non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ADDRESSED IMBALANCE WITH RANDOM UNDER-SAMPLING + SMOTE.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50043" y="0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7010810" y="9258300"/>
            <a:ext cx="248490" cy="24849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28700" y="866775"/>
            <a:ext cx="16730254" cy="10858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MODEL TRAINING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80210" y="9191029"/>
            <a:ext cx="2381879" cy="31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545"/>
              </a:lnSpc>
            </a:pPr>
            <a:r>
              <a:rPr lang="en-US" b="true" sz="1818" spc="9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METHODOLOGY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534948"/>
            <a:ext cx="13576728" cy="5671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5670"/>
              </a:lnSpc>
              <a:buFont typeface="Arial"/>
              <a:buChar char="•"/>
            </a:pPr>
            <a:r>
              <a:rPr lang="en-US" b="true" sz="3500" spc="35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MODELS USED</a:t>
            </a:r>
          </a:p>
          <a:p>
            <a:pPr algn="l" marL="1511301" indent="-503767" lvl="2">
              <a:lnSpc>
                <a:spcPts val="5670"/>
              </a:lnSpc>
              <a:buFont typeface="Arial"/>
              <a:buChar char="⚬"/>
            </a:pPr>
            <a:r>
              <a:rPr lang="en-US" sz="3500" spc="35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DECISION TREE</a:t>
            </a:r>
          </a:p>
          <a:p>
            <a:pPr algn="l" marL="1511301" indent="-503767" lvl="2">
              <a:lnSpc>
                <a:spcPts val="5670"/>
              </a:lnSpc>
              <a:buFont typeface="Arial"/>
              <a:buChar char="⚬"/>
            </a:pPr>
            <a:r>
              <a:rPr lang="en-US" sz="3500" spc="35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RANDOM FOREST</a:t>
            </a:r>
          </a:p>
          <a:p>
            <a:pPr algn="l" marL="1511301" indent="-503767" lvl="2">
              <a:lnSpc>
                <a:spcPts val="5670"/>
              </a:lnSpc>
              <a:buFont typeface="Arial"/>
              <a:buChar char="⚬"/>
            </a:pPr>
            <a:r>
              <a:rPr lang="en-US" sz="3500" spc="35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GRADIENT BOOSTING</a:t>
            </a:r>
          </a:p>
          <a:p>
            <a:pPr algn="l" marL="1511301" indent="-503767" lvl="2">
              <a:lnSpc>
                <a:spcPts val="5670"/>
              </a:lnSpc>
              <a:buFont typeface="Arial"/>
              <a:buChar char="⚬"/>
            </a:pPr>
            <a:r>
              <a:rPr lang="en-US" sz="3500" spc="35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LOG</a:t>
            </a:r>
            <a:r>
              <a:rPr lang="en-US" sz="3500" spc="35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ISTIC REG</a:t>
            </a:r>
            <a:r>
              <a:rPr lang="en-US" sz="3500" spc="350" strike="noStrike" u="non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RESSION (WITH GRID SEARCH TUNING)</a:t>
            </a:r>
          </a:p>
          <a:p>
            <a:pPr algn="l" marL="755651" indent="-377825" lvl="1">
              <a:lnSpc>
                <a:spcPts val="5670"/>
              </a:lnSpc>
              <a:buFont typeface="Arial"/>
              <a:buChar char="•"/>
            </a:pPr>
            <a:r>
              <a:rPr lang="en-US" sz="3500" spc="350" strike="noStrike" u="non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EVALUATED USING ACCURACY, PRECISION, RECALL, F1-SCORE, ROC AUC.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DAGoCCPYGbE</dc:identifier>
  <dcterms:modified xsi:type="dcterms:W3CDTF">2011-08-01T06:04:30Z</dcterms:modified>
  <cp:revision>1</cp:revision>
  <dc:title>Presentation_Dacanay_Ramilo_SA2_DSC1107</dc:title>
</cp:coreProperties>
</file>