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6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C4294-EBE4-A37A-1012-A1229B752438}" v="12" dt="2024-04-13T16:16:18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wn, Eric S" userId="S::esb191@psu.edu::a2d893d2-9d19-48e0-8c1e-399a79de1b9d" providerId="AD" clId="Web-{BA7C4294-EBE4-A37A-1012-A1229B752438}"/>
    <pc:docChg chg="modSld">
      <pc:chgData name="Brown, Eric S" userId="S::esb191@psu.edu::a2d893d2-9d19-48e0-8c1e-399a79de1b9d" providerId="AD" clId="Web-{BA7C4294-EBE4-A37A-1012-A1229B752438}" dt="2024-04-13T16:16:17.690" v="10" actId="20577"/>
      <pc:docMkLst>
        <pc:docMk/>
      </pc:docMkLst>
      <pc:sldChg chg="modSp">
        <pc:chgData name="Brown, Eric S" userId="S::esb191@psu.edu::a2d893d2-9d19-48e0-8c1e-399a79de1b9d" providerId="AD" clId="Web-{BA7C4294-EBE4-A37A-1012-A1229B752438}" dt="2024-04-13T16:14:23.390" v="0" actId="1076"/>
        <pc:sldMkLst>
          <pc:docMk/>
          <pc:sldMk cId="983785524" sldId="263"/>
        </pc:sldMkLst>
        <pc:inkChg chg="mod">
          <ac:chgData name="Brown, Eric S" userId="S::esb191@psu.edu::a2d893d2-9d19-48e0-8c1e-399a79de1b9d" providerId="AD" clId="Web-{BA7C4294-EBE4-A37A-1012-A1229B752438}" dt="2024-04-13T16:14:23.390" v="0" actId="1076"/>
          <ac:inkMkLst>
            <pc:docMk/>
            <pc:sldMk cId="983785524" sldId="263"/>
            <ac:inkMk id="6" creationId="{972F91EB-3A21-6561-D062-D7483CA78F09}"/>
          </ac:inkMkLst>
        </pc:inkChg>
      </pc:sldChg>
      <pc:sldChg chg="modSp">
        <pc:chgData name="Brown, Eric S" userId="S::esb191@psu.edu::a2d893d2-9d19-48e0-8c1e-399a79de1b9d" providerId="AD" clId="Web-{BA7C4294-EBE4-A37A-1012-A1229B752438}" dt="2024-04-13T16:16:17.690" v="10" actId="20577"/>
        <pc:sldMkLst>
          <pc:docMk/>
          <pc:sldMk cId="3301621143" sldId="265"/>
        </pc:sldMkLst>
        <pc:spChg chg="mod">
          <ac:chgData name="Brown, Eric S" userId="S::esb191@psu.edu::a2d893d2-9d19-48e0-8c1e-399a79de1b9d" providerId="AD" clId="Web-{BA7C4294-EBE4-A37A-1012-A1229B752438}" dt="2024-04-13T16:16:17.690" v="10" actId="20577"/>
          <ac:spMkLst>
            <pc:docMk/>
            <pc:sldMk cId="3301621143" sldId="265"/>
            <ac:spMk id="3" creationId="{7B5F55EC-837F-65CC-5399-F05975DD9F0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3T08:24:29.9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1,'0'1,"0"-1,1 1,-1 0,0-1,1 0,-1 1,0 0,1-1,-1 1,0 0,1-1,-1 1,1-1,-1 0,1 0,0 1,-1-1,1 0,-1 1,1-1,-1 0,1 1,0-1,0 0,-1 0,1 0,1 1,22 1,-22-2,87 1,-58-2,0 2,50 7,118 24,-164-28,22 3,-39-3,35 0,-32-3,24 5,-20-3,0-1,1-1,28-2,44 1,-59 7,-29-4,1-1,15 1,117-3,-131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057A-E4F4-261D-BAE5-60EE576B0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CF235-E222-00BC-F6D7-244DF663E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1BE10-C01F-ED8B-3613-459217D7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0517-1E8C-4591-A73B-390D77389F5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CF45-1567-461B-1613-1E013512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40076-2EEB-191F-B7FB-F56DF0A5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B38B-E75F-4B97-84F3-FE698A71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8478-9D3B-C797-8B6E-C3F31B94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2808D-035C-7DF5-BE23-EC125915D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C42C-CE02-A12D-40DB-4DA4D5F8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0517-1E8C-4591-A73B-390D77389F5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AA44A-D11B-6766-334C-0E965964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5B80-DEE2-DC63-0D55-8BA36DF8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B38B-E75F-4B97-84F3-FE698A71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0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BF3D3-84E6-A5A8-9E2B-F4D124734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23A95-29ED-2ECC-03E8-A0CA62DCB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6C66F-167E-50D7-6009-65A08583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0517-1E8C-4591-A73B-390D77389F5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BFF1-EB4B-D2AA-B44B-5EF6AFFA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3F2AA-F04D-602A-391C-C809634A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B38B-E75F-4B97-84F3-FE698A71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2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64B4-033A-0467-A530-AAABB9C0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37AB-2C46-D066-0D74-A3F8EF14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D18AF-6D71-292F-43EB-CE3D7859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0517-1E8C-4591-A73B-390D77389F5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59E15-1067-F0A8-5BCF-6CCF8020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0B15-58A5-AACB-CAF4-2831CFCA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B38B-E75F-4B97-84F3-FE698A71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2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D3F0-29EE-6AE2-49BE-0DF34622D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0A30F-2DD0-58FC-FCAB-8BDB566BF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84DFD-FE95-48F5-7292-3CF0D801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0517-1E8C-4591-A73B-390D77389F5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791-5151-4228-0589-6038FB16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1E1B0-AF5B-A52A-1EAE-B4C5D41C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B38B-E75F-4B97-84F3-FE698A71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F8F7-EA3F-E7D8-418C-F49A94E3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7502-E6D5-D1BA-8A0B-B267A1161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28671-A955-63BE-8BEE-59584797E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FD44D-217D-DBA7-F3D8-DDC019E2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0517-1E8C-4591-A73B-390D77389F5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FFD7-D458-F8E9-C168-CAD03F45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9775A-3331-CFC4-0499-CDCA2CC3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B38B-E75F-4B97-84F3-FE698A71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4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C07F-022F-5F11-E135-95324298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F2803-0E58-5E38-D535-C84D4EF8C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4721B-6C2C-3947-3F7B-ACA5CF078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79D5D-E722-FDD7-D719-6C0FE4F73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776F0-421E-68C2-1869-EAFCFC14F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A12EE-76B0-D977-8392-B73882F6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0517-1E8C-4591-A73B-390D77389F5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66FA8-839E-3793-FAD6-4AD5427D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012B6-D7C5-5073-D410-0FA84590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B38B-E75F-4B97-84F3-FE698A71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1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C902-FD74-830E-E48A-2BC80C28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9DEB9-8757-F862-7873-0BFEB251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0517-1E8C-4591-A73B-390D77389F5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37CB0-6ABC-7D5B-F15D-EEBB89D3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58F19-F9BA-3247-C948-E7FD30C1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B38B-E75F-4B97-84F3-FE698A71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5B654-24BA-5E1D-8D17-C9ECF3F2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0517-1E8C-4591-A73B-390D77389F5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13D24-EF82-3EFA-DAF1-39028B83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AA5CD-CD30-FCC6-071D-7854EFEA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B38B-E75F-4B97-84F3-FE698A71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4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BBB0-1F0F-D2FB-DE9C-40EC9A80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F08E-14B6-D16C-3A1C-F10892569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5D9E1-BDFF-3861-99FB-FB8985413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3A95B-C241-44F2-2D11-40C91264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0517-1E8C-4591-A73B-390D77389F5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48C49-749E-01E4-68C1-9739D98D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BC49A-B9FF-FD0D-4B28-6524C380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B38B-E75F-4B97-84F3-FE698A71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6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D082-707C-8893-6462-441C2B53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132E3-68C6-0749-7D6A-57B71DA49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53692-5998-1885-EE89-253CB8605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10678-D44B-9BA8-F109-BA6648EA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0517-1E8C-4591-A73B-390D77389F5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8D2D3-B32D-D415-BA98-2837E5A2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3C030-86FD-C9B9-B76E-53D36DEA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B38B-E75F-4B97-84F3-FE698A71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F97E5-921A-FB32-436F-5C7E1376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0176F-101E-7A81-9B89-D9172FCF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1BD15-EC74-FA27-E3C6-0397F2DDD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A50517-1E8C-4591-A73B-390D77389F5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E65F-5290-21BC-E071-2752DF6AF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9E633-101C-7B6C-6658-FAC9EBCD6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35B38B-E75F-4B97-84F3-FE698A71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7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84626-508F-0251-32DD-2697202D4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00" y="240076"/>
            <a:ext cx="4620584" cy="3188923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 Cleaning Project with College Admission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82D07-4E45-C7CA-86B3-12740E900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820360"/>
            <a:ext cx="5035814" cy="775494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By: Vicki Blevins, Eric Brown, Mary Ann Walton</a:t>
            </a:r>
          </a:p>
          <a:p>
            <a:pPr algn="l"/>
            <a:r>
              <a:rPr lang="en-US" sz="1800" dirty="0"/>
              <a:t>(Team 1)</a:t>
            </a:r>
          </a:p>
        </p:txBody>
      </p:sp>
      <p:pic>
        <p:nvPicPr>
          <p:cNvPr id="4" name="officeArt object">
            <a:extLst>
              <a:ext uri="{FF2B5EF4-FFF2-40B4-BE49-F238E27FC236}">
                <a16:creationId xmlns:a16="http://schemas.microsoft.com/office/drawing/2014/main" id="{FBE60550-3323-4746-CA5A-CDD48D77F4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06253" y="1736269"/>
            <a:ext cx="4942280" cy="33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5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at is a dataset? How do I work with it?">
            <a:extLst>
              <a:ext uri="{FF2B5EF4-FFF2-40B4-BE49-F238E27FC236}">
                <a16:creationId xmlns:a16="http://schemas.microsoft.com/office/drawing/2014/main" id="{3498570A-86FE-5C60-1554-58C0667225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4" r="28380" b="1"/>
          <a:stretch/>
        </p:blipFill>
        <p:spPr bwMode="auto">
          <a:xfrm>
            <a:off x="-1" y="-2"/>
            <a:ext cx="5410198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CE735-3681-7F9B-C476-D13090C8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How we Combined our Datasets – Python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F55EC-837F-65CC-5399-F05975DD9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868" y="2285787"/>
            <a:ext cx="5247340" cy="3803724"/>
          </a:xfrm>
        </p:spPr>
        <p:txBody>
          <a:bodyPr anchor="ctr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 dirty="0"/>
              <a:t>Use access keys created for S3 bucket in conjunction with python API called boto3 to create a session to link with AWS S3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Then grabble each of the 12 college admission data files and put them in an object variable to iterate through and manipulate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Specify 37 out of 3232 attributes we would like to keep from the original data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Make sure each attribute is displayed under the correct data type used for future analysis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Create a year variable to attach to each original data file to differentiate each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Combine each data file with the correct 38 attributes selected and upload the final combined dataset back into the S3 bucket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0162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4DE87-45F2-29CE-4F4D-48BEC759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dirty="0"/>
              <a:t>Project Objective</a:t>
            </a:r>
          </a:p>
        </p:txBody>
      </p:sp>
      <p:pic>
        <p:nvPicPr>
          <p:cNvPr id="7" name="Picture 6" descr="Back shot of a row of graduates">
            <a:extLst>
              <a:ext uri="{FF2B5EF4-FFF2-40B4-BE49-F238E27FC236}">
                <a16:creationId xmlns:a16="http://schemas.microsoft.com/office/drawing/2014/main" id="{489AF026-7A4F-AA7A-7B2B-97E8E2A38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0" r="36224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C50C5-6325-E728-FDA2-85A51002C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514350" marR="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00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Do colleges need to go back to requiring SAT and ACT scores for college acceptances?</a:t>
            </a:r>
          </a:p>
          <a:p>
            <a:pPr marL="514350" marR="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200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514350" marR="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00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Should colleges raise the SAT and ACT acceptance criteria to increase graduation rates?</a:t>
            </a:r>
          </a:p>
          <a:p>
            <a:pPr marL="2857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200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514350" marR="0" lvl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00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Are students’ potential earnings affected if </a:t>
            </a:r>
            <a:r>
              <a:rPr lang="en-US" sz="200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colleges </a:t>
            </a:r>
            <a:r>
              <a:rPr lang="en-US" sz="200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go back to requiring standardized test scores?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291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FCFF8-F960-3261-ABD0-3DCB4C0C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dirty="0"/>
              <a:t>Data Collected for Project Study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56399F03-0CBB-50F7-F828-D095CFCBA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45" r="47009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4EA3-D6E8-C66D-C33B-8DD6B5D8D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US" sz="200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Data gathered from the U.S. Department of Education government website, from the year 2010 to 2022</a:t>
            </a:r>
          </a:p>
          <a:p>
            <a:r>
              <a:rPr lang="en-US" sz="200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Each year will have its own corresponding admission data information regarding institutional characteristics, enrollment, student aid, costs, and student outcomes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link: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https://collegescorecard.ed.gov/data/</a:t>
            </a:r>
          </a:p>
        </p:txBody>
      </p:sp>
    </p:spTree>
    <p:extLst>
      <p:ext uri="{BB962C8B-B14F-4D97-AF65-F5344CB8AC3E}">
        <p14:creationId xmlns:p14="http://schemas.microsoft.com/office/powerpoint/2010/main" val="213678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CE09E-20B8-6117-6EA1-F1C3B6A3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anchor="b">
            <a:normAutofit/>
          </a:bodyPr>
          <a:lstStyle/>
          <a:p>
            <a:r>
              <a:rPr lang="en-US" dirty="0"/>
              <a:t>Admission Data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876-5E14-13F5-A7B5-D56BBA79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1785"/>
            <a:ext cx="4347948" cy="3495178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Number of Instances (rows): 87,454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Number of Attributes (columns): 38</a:t>
            </a:r>
            <a:br>
              <a:rPr lang="en-US" sz="2000" dirty="0"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F4A0D-76EC-526C-5646-724957B10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2" r="6208" b="-4"/>
          <a:stretch/>
        </p:blipFill>
        <p:spPr>
          <a:xfrm>
            <a:off x="985838" y="3532583"/>
            <a:ext cx="5517141" cy="3207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3BF50-A49A-FF14-3560-44FC99574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602" y="510994"/>
            <a:ext cx="5636419" cy="604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8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CE09E-20B8-6117-6EA1-F1C3B6A3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6" y="609600"/>
            <a:ext cx="4320366" cy="1330839"/>
          </a:xfrm>
        </p:spPr>
        <p:txBody>
          <a:bodyPr>
            <a:normAutofit fontScale="90000"/>
          </a:bodyPr>
          <a:lstStyle/>
          <a:p>
            <a:r>
              <a:rPr lang="en-US" sz="4100" dirty="0"/>
              <a:t>Additional Admission Data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876-5E14-13F5-A7B5-D56BBA79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>
                <a:ea typeface="MS Mincho" panose="02020609040205080304" pitchFamily="49" charset="-128"/>
                <a:cs typeface="Arial" panose="020B0604020202020204" pitchFamily="34" charset="0"/>
              </a:rPr>
              <a:t>Most variables had more than 92% of missing values</a:t>
            </a:r>
          </a:p>
          <a:p>
            <a:r>
              <a:rPr lang="en-US" sz="2000" dirty="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Some variables had strange numeric categorical values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0E75AE1-551C-79B0-9408-50F708137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31" y="226147"/>
            <a:ext cx="6057666" cy="5557909"/>
          </a:xfrm>
          <a:prstGeom prst="rect">
            <a:avLst/>
          </a:prstGeom>
        </p:spPr>
      </p:pic>
      <p:pic>
        <p:nvPicPr>
          <p:cNvPr id="5" name="Picture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E6B6C7A8-336C-4EC4-08ED-E70F79681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32" y="5784056"/>
            <a:ext cx="605766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5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6CAC4-E01C-3366-9AC3-EA2C525E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Data Storage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2A0B-A0ED-34A2-494D-B03373408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Used AWS S3 bucket for our data lake to store all our original college admission csv data files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Inside the AWS S3 bucket we stored our combined dataset (all 12 institutional level admission data merged together)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Our final cleaned datasets used for future analysis of the institutional data was included in the S3 bucket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6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549AD-60BF-BE76-9D8F-6355C9F5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Why Use AWS for data storage?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6B42-752C-1E2D-A410-F0D6482E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Amazon S3 provides an optimal foundation for a data lake because of its virtually 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unlimited scalability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 durability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seamlessly and non-disruptively increase storage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gigabytes to petabytes of content, 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paying only for what you use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Amazon S3 is 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secure by default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Amazon S3 supports user authentication to control access to data through bucket policies and access-control lists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71027-6525-CB77-B79E-C0654D32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768" y="346074"/>
            <a:ext cx="9274512" cy="949606"/>
          </a:xfrm>
        </p:spPr>
        <p:txBody>
          <a:bodyPr>
            <a:normAutofit/>
          </a:bodyPr>
          <a:lstStyle/>
          <a:p>
            <a:r>
              <a:rPr lang="en-US" dirty="0"/>
              <a:t>Why we Used AWS for storage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FFE34-6242-4181-E710-1F03F95B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4" y="2649093"/>
            <a:ext cx="7144319" cy="38745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2F91EB-3A21-6561-D062-D7483CA78F09}"/>
                  </a:ext>
                </a:extLst>
              </p14:cNvPr>
              <p14:cNvContentPartPr/>
              <p14:nvPr/>
            </p14:nvContentPartPr>
            <p14:xfrm>
              <a:off x="9072166" y="6497281"/>
              <a:ext cx="421780" cy="36532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2F91EB-3A21-6561-D062-D7483CA78F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8138" y="6389834"/>
                <a:ext cx="529476" cy="251068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F46BEFB-D568-309A-FA21-9065A546A302}"/>
              </a:ext>
            </a:extLst>
          </p:cNvPr>
          <p:cNvSpPr txBox="1"/>
          <p:nvPr/>
        </p:nvSpPr>
        <p:spPr>
          <a:xfrm>
            <a:off x="2226306" y="1320348"/>
            <a:ext cx="49409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data files originally had a lot of rows and columns</a:t>
            </a:r>
          </a:p>
          <a:p>
            <a:pPr marL="237173" indent="-237173" defTabSz="7589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files were over 200 MB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378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int">
            <a:extLst>
              <a:ext uri="{FF2B5EF4-FFF2-40B4-BE49-F238E27FC236}">
                <a16:creationId xmlns:a16="http://schemas.microsoft.com/office/drawing/2014/main" id="{D380959B-464C-9ED8-C9EB-AB6FC997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5448" y="8300"/>
            <a:ext cx="10966551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4" name="Rectangle 1063">
            <a:extLst>
              <a:ext uri="{FF2B5EF4-FFF2-40B4-BE49-F238E27FC236}">
                <a16:creationId xmlns:a16="http://schemas.microsoft.com/office/drawing/2014/main" id="{06B83858-ED7D-57B6-6CAA-83168807C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5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2F287-F9C9-7252-26E8-0B4FB772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390" y="759126"/>
            <a:ext cx="4596245" cy="1711119"/>
          </a:xfrm>
        </p:spPr>
        <p:txBody>
          <a:bodyPr anchor="ctr">
            <a:normAutofit/>
          </a:bodyPr>
          <a:lstStyle/>
          <a:p>
            <a:r>
              <a:rPr lang="en-US" sz="3700"/>
              <a:t>How we Combined our Datasets – AWS Steps</a:t>
            </a:r>
            <a:endParaRPr lang="en-US" sz="3700" dirty="0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FF97FFD4-A8B9-3D4D-1623-7BE467E4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39700" dir="300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atermark Hosting: An AWS Education Competency Partner">
            <a:extLst>
              <a:ext uri="{FF2B5EF4-FFF2-40B4-BE49-F238E27FC236}">
                <a16:creationId xmlns:a16="http://schemas.microsoft.com/office/drawing/2014/main" id="{C86F56E3-FD49-04C7-812D-9292A6A53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873" y="2155436"/>
            <a:ext cx="3872455" cy="258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D461-0A45-F2DE-3B19-0F2FAFEE2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390" y="2470244"/>
            <a:ext cx="4596245" cy="376983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 dirty="0"/>
              <a:t>First create a user group for our team in AWS with proper user credentials to access S3 bucket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Then create a IAM permission for this user group to control the about of access they have on AWS (only allowing access to one specific S3 bucket used for this course)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Create the S3 bucket and create access keys for this bucket to have programable access through different software APIs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Upload all 12 institutional admission date files from the years of 2010 to 2022 to the S3 bucket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9406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BF510D6EDF244A2730C1EF8ADF64F" ma:contentTypeVersion="12" ma:contentTypeDescription="Create a new document." ma:contentTypeScope="" ma:versionID="2757ae1d977bd1436302900407f39f98">
  <xsd:schema xmlns:xsd="http://www.w3.org/2001/XMLSchema" xmlns:xs="http://www.w3.org/2001/XMLSchema" xmlns:p="http://schemas.microsoft.com/office/2006/metadata/properties" xmlns:ns2="d43de10c-55ef-405f-a422-052819b3401b" xmlns:ns3="74bd149e-35b5-41cd-b074-4d6b8c0a9188" targetNamespace="http://schemas.microsoft.com/office/2006/metadata/properties" ma:root="true" ma:fieldsID="788767a948627224ba3e7329606b4670" ns2:_="" ns3:_="">
    <xsd:import namespace="d43de10c-55ef-405f-a422-052819b3401b"/>
    <xsd:import namespace="74bd149e-35b5-41cd-b074-4d6b8c0a9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de10c-55ef-405f-a422-052819b340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d149e-35b5-41cd-b074-4d6b8c0a918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30ea687-051d-4cb4-80f9-01107e964e3c}" ma:internalName="TaxCatchAll" ma:showField="CatchAllData" ma:web="74bd149e-35b5-41cd-b074-4d6b8c0a91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43de10c-55ef-405f-a422-052819b3401b">
      <Terms xmlns="http://schemas.microsoft.com/office/infopath/2007/PartnerControls"/>
    </lcf76f155ced4ddcb4097134ff3c332f>
    <TaxCatchAll xmlns="74bd149e-35b5-41cd-b074-4d6b8c0a9188" xsi:nil="true"/>
  </documentManagement>
</p:properties>
</file>

<file path=customXml/itemProps1.xml><?xml version="1.0" encoding="utf-8"?>
<ds:datastoreItem xmlns:ds="http://schemas.openxmlformats.org/officeDocument/2006/customXml" ds:itemID="{C72FC891-9D22-4263-B694-E69C56CCE9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43028E-DC0E-4013-9FC8-524383652938}"/>
</file>

<file path=customXml/itemProps3.xml><?xml version="1.0" encoding="utf-8"?>
<ds:datastoreItem xmlns:ds="http://schemas.openxmlformats.org/officeDocument/2006/customXml" ds:itemID="{7CCD1D91-866B-4065-AE2E-C8BE7B68E897}">
  <ds:schemaRefs>
    <ds:schemaRef ds:uri="http://schemas.microsoft.com/office/2006/metadata/properties"/>
    <ds:schemaRef ds:uri="http://schemas.microsoft.com/office/infopath/2007/PartnerControls"/>
    <ds:schemaRef ds:uri="d43de10c-55ef-405f-a422-052819b3401b"/>
    <ds:schemaRef ds:uri="74bd149e-35b5-41cd-b074-4d6b8c0a91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540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Cleaning Project with College Admission Data</vt:lpstr>
      <vt:lpstr>Project Objective</vt:lpstr>
      <vt:lpstr>Data Collected for Project Study</vt:lpstr>
      <vt:lpstr>Admission Data Characteristics</vt:lpstr>
      <vt:lpstr>Additional Admission Data Characteristics</vt:lpstr>
      <vt:lpstr>Data Storage Method</vt:lpstr>
      <vt:lpstr>Why Use AWS for data storage?</vt:lpstr>
      <vt:lpstr>Why we Used AWS for storage</vt:lpstr>
      <vt:lpstr>How we Combined our Datasets – AWS Steps</vt:lpstr>
      <vt:lpstr>How we Combined our Datasets – Python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Project with College Admission Data</dc:title>
  <dc:creator>Brown, Eric S</dc:creator>
  <cp:lastModifiedBy>Brown, Eric S</cp:lastModifiedBy>
  <cp:revision>15</cp:revision>
  <dcterms:created xsi:type="dcterms:W3CDTF">2024-04-11T06:38:15Z</dcterms:created>
  <dcterms:modified xsi:type="dcterms:W3CDTF">2024-04-13T16:16:22Z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0x0101005D8BF510D6EDF244A2730C1EF8ADF64F</vt:lpwstr>
  </property>
  <property fmtid="{D5CDD505-2E9C-101B-9397-08002B2CF9AE}" pid="3" name="MediaServiceImageTags">
    <vt:lpwstr/>
  </property>
</Properties>
</file>