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5" autoAdjust="0"/>
    <p:restoredTop sz="81707" autoAdjust="0"/>
  </p:normalViewPr>
  <p:slideViewPr>
    <p:cSldViewPr>
      <p:cViewPr varScale="1">
        <p:scale>
          <a:sx n="96" d="100"/>
          <a:sy n="96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40E72A2-A8B3-42A7-A21B-B1DB90053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4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D56C55-0AB2-4709-AF12-5B952DEA5F8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54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21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9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These are usage stats as of February 2012.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But the focus here is on the best browser as a development tool, not the best browser overall or the most used browser.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quality of browsers as development software comes down to the built-in tools and the availability of extensions.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EE035-5036-41D0-B5A6-9603625D6F4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66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Because JavaScript often does DOM manipulation, the ability to view the active DOM, not the initial DOM, is valuable.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Ability to execute JavaScript inline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Ability to set breakpoints, watch the values of variables and the flow of code.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Network monitor is key to debugging Ajax transactions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56D5C3-5077-404C-8F09-4380155C607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1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Web developer: HTML, CSS, JavaScript and more (see image)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Pendule: similar to Web developer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Firebug Lite: watered down version of the excellent debugger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Validity: for validating HTML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F8EB8C-B43A-409E-9EDB-CC8CF0C2ED2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95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Firebug is one of the first and is still one of the best Web developer extensions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Yslow! For checking a page’s performance (from Yahoo!)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Greasemonkey: for executing additional JavaScript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JS View, for viewing JavaScript source on the page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2F80C0-481F-448D-B506-8681205F9A0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1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IE is not as extendible.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IE Developer Tool bar is pretty good, let’s you test running as different versions of IE.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Best for testing final version to make sure it’s compatible.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55F9D0-E215-41FF-BC65-E6CBAFFCE283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44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Opera is extendible but it’s built-in Dragonfly is really good. Has all the necessary features.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AC9F68-EB7B-4014-A607-231476132C5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64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Safari has some extensions but its Web Inspector is sufficient, similar to Opera’s Dragonfly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4A3D05-D2C4-4576-A665-341CE33D723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54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Browsershots and BrowserLab are appearance only (unless you’re using DW with BrowserLab).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Virtualization software is good, but limited to specific versions of each browser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Spoon is great, but does not support IE.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F94DE6-2322-43F0-9B99-96626B7A3ECC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98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20044B-F777-45F3-A7DF-CF1F1A665AD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0" cy="0"/>
          </a:xfrm>
          <a:ln/>
          <a:extLst>
            <a:ext uri="{FAA26D3D-D897-4be2-8F04-BA451C77F1D7}"/>
          </a:extLst>
        </p:spPr>
      </p:sp>
      <p:sp>
        <p:nvSpPr>
          <p:cNvPr id="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13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JS Bin (jsbin.com) allows you to write and test JavaScript online, without creating an entire Web page.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JS Bin even works with variables frameworks.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 more complex alternative is jsFiddle.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2635DE-49AC-4676-BE54-70FFB5586B86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048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Syntactical errors prevent JavaScript from running. Caused by improper syntax. Very common for beginners. Relatively easy to find and fix.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Run-time errors occur during execution of JavaScript. Can be caused by referencing objects or methods that don’t exist. Can be browser-specific.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Logical errors are bugs. No actual error reported, just an unexpected result. Hardest to find and fix.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D484F04-A9FD-4766-8317-E079E2BADE12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02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Case sensitivity applies to almost everything: variables, functions, objects, etc.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Syntax problems include an imbalance of quotation marks, parentheses, brackets, etc.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assignment and equality operators are frequently misused, which causes bugs.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 the browser, it’s easy to reference an object that doesn’t yet exist. You’ll need to understand the program flow to fix this.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You’ll sometimes see errors when you treat, for example, an object that’s not a string as if it were a string.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C6DC63-FB39-42DD-A16A-0B74AA301E4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6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Good development tools do a better job of minimizing and highlighting problems.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Validation can be done at jslint.com or jshint.com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Rubber duck debugging is an EXCELLENT approach. </a:t>
            </a:r>
          </a:p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DD94CF-96E2-410F-89AF-BA43E932C06F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548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External JavaScript files are easier to edit and read, and line numbers can be more useful.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Never forget to save your work and refresh the browser!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Many problems are browser-specific. Use a different browser to confirm if it’s a general problem or a browser-specific one.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Take a break to clear your head!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8EA6D3-7A9F-4140-822E-A73D1E90315B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391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*It is a good idea to email the teacher if you are stuck and need a different perspective.</a:t>
            </a:r>
          </a:p>
        </p:txBody>
      </p:sp>
    </p:spTree>
    <p:extLst>
      <p:ext uri="{BB962C8B-B14F-4D97-AF65-F5344CB8AC3E}">
        <p14:creationId xmlns:p14="http://schemas.microsoft.com/office/powerpoint/2010/main" val="744959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Alert() is simple to use and works on all browsers.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Can become tedious and isn’t great for reporting a lot of information.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5AE522-4AE0-47B0-9089-001C1608F30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397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005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Execute code. Can be random bits or code related to the current page. Can even execute multiple lines of code.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48F159-0742-4D92-93E5-3C08700112A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615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Set breakpoints and watch expressions.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67952E-A910-4750-AD5D-D4E06276E97B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41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A8B19A-7917-485D-8F23-0645940679B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737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Check the values of variables at specific places.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Firebug is great, but a bit hard for beginner’s to use. Perhaps recommend watching an online tutorial or screencast.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9037B9-C4B0-4612-A666-C8D80E0D5061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1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D675A1-79A0-4F84-BBEC-768CD8B4D6E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41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69286B-D88F-4771-B8CC-2AFA04885FA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For coding, you’ll either use a text editor or IDE.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For executing, you’ll use multiple browsers.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For debugging, you’ll use tools built into the browser, built into the IDE, or you’ll use specific code.</a:t>
            </a:r>
          </a:p>
        </p:txBody>
      </p:sp>
    </p:spTree>
    <p:extLst>
      <p:ext uri="{BB962C8B-B14F-4D97-AF65-F5344CB8AC3E}">
        <p14:creationId xmlns:p14="http://schemas.microsoft.com/office/powerpoint/2010/main" val="289846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11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Syntax highlighting can be useful for debugging as it implicitly validates the syntax.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Notice how the keyword Document with a capital D is not colored in the second image.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AF1328-11C2-4715-8FF8-CC0F56B1AD4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5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Also minimizes possible errors.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ability to track user defined or library variables and functions may also apply to refactoring.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CA6984-31DD-4C66-93BC-9A17C7A74DC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95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FTP support is useful with JavaScript, as it’s primarily used for Web development and you’ll want to be able to move the finished or edited work online.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WYSIWYG is also helpful with Web development in particular.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Debuggers and network monitors are also available in browsers.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723F16-58A5-4079-8101-BA55577AD6C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4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459A-8EF1-4E98-B62A-2EE7D2265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0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22A6-96EC-4D21-B445-9865B31A3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0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35798-ECFB-4D5D-B0FD-22F0620BFD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1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B5B2D-D736-404D-9FFF-10F48D5D8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89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9B1D1-99C4-4581-877E-7A2D625A6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86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8C43-A67D-4728-88E4-A0BBFBEA99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6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939AF-F9EF-45A0-BD7A-7B36AE72C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0ABA4-4BE6-4486-8A52-214415823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68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2841C-A7EA-4318-9E6B-86EB1628F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2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ACB41-6E80-4803-A346-4F8EA155EB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43D19-B934-45E5-8F69-D237F581A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7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Stock_000004210783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17526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80352D59-362C-4512-9D2B-5E0920FC9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Chart1.xls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en-US" altLang="en-US" sz="4800" smtClean="0"/>
              <a:t>JavaScript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029200"/>
            <a:ext cx="6400800" cy="1295400"/>
          </a:xfrm>
        </p:spPr>
        <p:txBody>
          <a:bodyPr/>
          <a:lstStyle/>
          <a:p>
            <a:pPr algn="l" eaLnBrk="1" hangingPunct="1"/>
            <a:r>
              <a:rPr lang="en-US" altLang="en-US" sz="2400" smtClean="0"/>
              <a:t>Tools of the Trade</a:t>
            </a:r>
            <a:endParaRPr lang="en-US" altLang="en-US" smtClean="0"/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8507413" y="-190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0" y="152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Coding Software</a:t>
            </a:r>
          </a:p>
        </p:txBody>
      </p:sp>
      <p:sp>
        <p:nvSpPr>
          <p:cNvPr id="2150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0" smtClean="0"/>
              <a:t>Text Editors</a:t>
            </a:r>
            <a:endParaRPr lang="en-US" altLang="en-US" smtClean="0"/>
          </a:p>
        </p:txBody>
      </p:sp>
      <p:sp>
        <p:nvSpPr>
          <p:cNvPr id="2150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Cheaper</a:t>
            </a:r>
          </a:p>
          <a:p>
            <a:pPr eaLnBrk="1" hangingPunct="1"/>
            <a:r>
              <a:rPr lang="en-US" altLang="en-US" smtClean="0"/>
              <a:t>Simpler</a:t>
            </a:r>
          </a:p>
          <a:p>
            <a:pPr eaLnBrk="1" hangingPunct="1"/>
            <a:r>
              <a:rPr lang="en-US" altLang="en-US" smtClean="0"/>
              <a:t>Easier to master</a:t>
            </a:r>
          </a:p>
          <a:p>
            <a:pPr eaLnBrk="1" hangingPunct="1"/>
            <a:r>
              <a:rPr lang="en-US" altLang="en-US" smtClean="0"/>
              <a:t>Faster to begin using</a:t>
            </a:r>
          </a:p>
          <a:p>
            <a:pPr eaLnBrk="1" hangingPunct="1"/>
            <a:r>
              <a:rPr lang="en-US" altLang="en-US" smtClean="0"/>
              <a:t>Less demanding of the computer</a:t>
            </a:r>
          </a:p>
          <a:p>
            <a:pPr eaLnBrk="1" hangingPunct="1"/>
            <a:r>
              <a:rPr lang="en-US" altLang="en-US" smtClean="0"/>
              <a:t>Can be used for many tasks</a:t>
            </a:r>
          </a:p>
        </p:txBody>
      </p:sp>
      <p:sp>
        <p:nvSpPr>
          <p:cNvPr id="21509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 sz="3200" b="0" smtClean="0"/>
              <a:t>IDEs</a:t>
            </a:r>
            <a:endParaRPr lang="en-US" altLang="en-US" smtClean="0"/>
          </a:p>
        </p:txBody>
      </p:sp>
      <p:sp>
        <p:nvSpPr>
          <p:cNvPr id="21510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expensive</a:t>
            </a:r>
          </a:p>
          <a:p>
            <a:pPr eaLnBrk="1" hangingPunct="1"/>
            <a:r>
              <a:rPr lang="en-US" altLang="en-US" smtClean="0"/>
              <a:t>More complicated</a:t>
            </a:r>
          </a:p>
          <a:p>
            <a:pPr eaLnBrk="1" hangingPunct="1"/>
            <a:r>
              <a:rPr lang="en-US" altLang="en-US" smtClean="0"/>
              <a:t>Requires more computer resources</a:t>
            </a:r>
          </a:p>
          <a:p>
            <a:pPr eaLnBrk="1" hangingPunct="1"/>
            <a:r>
              <a:rPr lang="en-US" altLang="en-US" smtClean="0"/>
              <a:t>Tend to be more specific</a:t>
            </a:r>
          </a:p>
          <a:p>
            <a:pPr eaLnBrk="1" hangingPunct="1"/>
            <a:r>
              <a:rPr lang="en-US" altLang="en-US" smtClean="0"/>
              <a:t>Better code intelligence</a:t>
            </a:r>
          </a:p>
          <a:p>
            <a:pPr eaLnBrk="1" hangingPunct="1"/>
            <a:r>
              <a:rPr lang="en-US" altLang="en-US" smtClean="0"/>
              <a:t>Better debugging</a:t>
            </a:r>
          </a:p>
          <a:p>
            <a:pPr eaLnBrk="1" hangingPunct="1"/>
            <a:r>
              <a:rPr lang="en-US" altLang="en-US" smtClean="0"/>
              <a:t>Faster development once mastered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Coding Software</a:t>
            </a:r>
          </a:p>
        </p:txBody>
      </p:sp>
      <p:sp>
        <p:nvSpPr>
          <p:cNvPr id="23555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0" smtClean="0"/>
              <a:t>Text Editors</a:t>
            </a:r>
          </a:p>
        </p:txBody>
      </p:sp>
      <p:sp>
        <p:nvSpPr>
          <p:cNvPr id="2355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Komodo Edit</a:t>
            </a:r>
          </a:p>
          <a:p>
            <a:pPr eaLnBrk="1" hangingPunct="1"/>
            <a:r>
              <a:rPr lang="en-US" altLang="en-US" smtClean="0"/>
              <a:t>UltraEdit</a:t>
            </a:r>
          </a:p>
          <a:p>
            <a:pPr eaLnBrk="1" hangingPunct="1"/>
            <a:r>
              <a:rPr lang="en-US" altLang="en-US" smtClean="0"/>
              <a:t>Notepad++</a:t>
            </a:r>
          </a:p>
          <a:p>
            <a:pPr eaLnBrk="1" hangingPunct="1"/>
            <a:r>
              <a:rPr lang="en-US" altLang="en-US" smtClean="0"/>
              <a:t>EditPlus</a:t>
            </a:r>
          </a:p>
          <a:p>
            <a:pPr eaLnBrk="1" hangingPunct="1"/>
            <a:r>
              <a:rPr lang="en-US" altLang="en-US" smtClean="0"/>
              <a:t>TextMate</a:t>
            </a:r>
          </a:p>
          <a:p>
            <a:pPr eaLnBrk="1" hangingPunct="1"/>
            <a:r>
              <a:rPr lang="en-US" altLang="en-US" smtClean="0"/>
              <a:t>TextWrangler</a:t>
            </a:r>
          </a:p>
          <a:p>
            <a:pPr eaLnBrk="1" hangingPunct="1"/>
            <a:r>
              <a:rPr lang="en-US" altLang="en-US" smtClean="0"/>
              <a:t>BBEdit</a:t>
            </a:r>
          </a:p>
          <a:p>
            <a:pPr eaLnBrk="1" hangingPunct="1"/>
            <a:r>
              <a:rPr lang="en-US" altLang="en-US" smtClean="0"/>
              <a:t>Emacs</a:t>
            </a:r>
          </a:p>
          <a:p>
            <a:pPr eaLnBrk="1" hangingPunct="1"/>
            <a:r>
              <a:rPr lang="en-US" altLang="en-US" smtClean="0"/>
              <a:t>Vim</a:t>
            </a:r>
          </a:p>
        </p:txBody>
      </p:sp>
      <p:sp>
        <p:nvSpPr>
          <p:cNvPr id="23557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 sz="3200" b="0" smtClean="0"/>
              <a:t>IDEs</a:t>
            </a:r>
            <a:endParaRPr lang="en-US" altLang="en-US" smtClean="0"/>
          </a:p>
        </p:txBody>
      </p:sp>
      <p:sp>
        <p:nvSpPr>
          <p:cNvPr id="23558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Adobe Dreamweaver</a:t>
            </a:r>
          </a:p>
          <a:p>
            <a:pPr eaLnBrk="1" hangingPunct="1"/>
            <a:r>
              <a:rPr lang="en-US" altLang="en-US" smtClean="0"/>
              <a:t>Komodo IDE</a:t>
            </a:r>
          </a:p>
          <a:p>
            <a:pPr eaLnBrk="1" hangingPunct="1"/>
            <a:r>
              <a:rPr lang="en-US" altLang="en-US" smtClean="0"/>
              <a:t>Aptana Studio</a:t>
            </a:r>
          </a:p>
          <a:p>
            <a:pPr eaLnBrk="1" hangingPunct="1"/>
            <a:r>
              <a:rPr lang="en-US" altLang="en-US" smtClean="0"/>
              <a:t>Eclipse</a:t>
            </a:r>
          </a:p>
          <a:p>
            <a:pPr eaLnBrk="1" hangingPunct="1"/>
            <a:r>
              <a:rPr lang="en-US" altLang="en-US" smtClean="0"/>
              <a:t>NetBeans</a:t>
            </a:r>
          </a:p>
          <a:p>
            <a:pPr eaLnBrk="1" hangingPunct="1"/>
            <a:r>
              <a:rPr lang="en-US" altLang="en-US" smtClean="0"/>
              <a:t>WebStorm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Executing Software</a:t>
            </a:r>
          </a:p>
        </p:txBody>
      </p:sp>
      <p:graphicFrame>
        <p:nvGraphicFramePr>
          <p:cNvPr id="25603" name="Content Placeholder 3"/>
          <p:cNvGraphicFramePr>
            <a:graphicFrameLocks/>
          </p:cNvGraphicFramePr>
          <p:nvPr/>
        </p:nvGraphicFramePr>
        <p:xfrm>
          <a:off x="635000" y="1930400"/>
          <a:ext cx="78740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5" imgW="7875381" imgH="4211988" progId="Excel.Chart.8">
                  <p:embed/>
                </p:oleObj>
              </mc:Choice>
              <mc:Fallback>
                <p:oleObj r:id="rId5" imgW="7875381" imgH="4211988" progId="Excel.Chart.8">
                  <p:embed/>
                  <p:pic>
                    <p:nvPicPr>
                      <p:cNvPr id="0" name="Content Placeholder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930400"/>
                        <a:ext cx="78740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to Look For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 Inspector</a:t>
            </a:r>
          </a:p>
          <a:p>
            <a:pPr eaLnBrk="1" hangingPunct="1"/>
            <a:r>
              <a:rPr lang="en-US" altLang="en-US" smtClean="0"/>
              <a:t>JavaScript source viewer</a:t>
            </a:r>
          </a:p>
          <a:p>
            <a:pPr eaLnBrk="1" hangingPunct="1"/>
            <a:r>
              <a:rPr lang="en-US" altLang="en-US" smtClean="0"/>
              <a:t>Advanced JavaScript debugger</a:t>
            </a:r>
          </a:p>
          <a:p>
            <a:pPr eaLnBrk="1" hangingPunct="1"/>
            <a:r>
              <a:rPr lang="en-US" altLang="en-US" smtClean="0"/>
              <a:t>Network monitor</a:t>
            </a:r>
          </a:p>
          <a:p>
            <a:pPr eaLnBrk="1" hangingPunct="1"/>
            <a:r>
              <a:rPr lang="en-US" altLang="en-US" smtClean="0"/>
              <a:t>Error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Chrome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Web Developer</a:t>
            </a:r>
          </a:p>
          <a:p>
            <a:pPr eaLnBrk="1" hangingPunct="1"/>
            <a:r>
              <a:rPr lang="en-US" altLang="en-US" smtClean="0"/>
              <a:t>Pendule</a:t>
            </a:r>
          </a:p>
          <a:p>
            <a:pPr eaLnBrk="1" hangingPunct="1"/>
            <a:r>
              <a:rPr lang="en-US" altLang="en-US" smtClean="0"/>
              <a:t>Firebug Lite</a:t>
            </a:r>
          </a:p>
          <a:p>
            <a:pPr eaLnBrk="1" hangingPunct="1"/>
            <a:r>
              <a:rPr lang="en-US" altLang="en-US" smtClean="0"/>
              <a:t>JavaScript Tester</a:t>
            </a:r>
          </a:p>
          <a:p>
            <a:pPr eaLnBrk="1" hangingPunct="1"/>
            <a:r>
              <a:rPr lang="en-US" altLang="en-US" smtClean="0"/>
              <a:t>Validity</a:t>
            </a:r>
          </a:p>
        </p:txBody>
      </p:sp>
      <p:pic>
        <p:nvPicPr>
          <p:cNvPr id="29700" name="Picture 3" descr="03_Figure_03_07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06963"/>
            <a:ext cx="79248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Firefox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Firebug</a:t>
            </a:r>
          </a:p>
          <a:p>
            <a:pPr eaLnBrk="1" hangingPunct="1"/>
            <a:r>
              <a:rPr lang="en-US" altLang="en-US" smtClean="0"/>
              <a:t>Web Developer</a:t>
            </a:r>
          </a:p>
          <a:p>
            <a:pPr eaLnBrk="1" hangingPunct="1"/>
            <a:r>
              <a:rPr lang="en-US" altLang="en-US" smtClean="0"/>
              <a:t>YSlow!</a:t>
            </a:r>
          </a:p>
          <a:p>
            <a:pPr eaLnBrk="1" hangingPunct="1"/>
            <a:r>
              <a:rPr lang="en-US" altLang="en-US" smtClean="0"/>
              <a:t>Greasemonkey</a:t>
            </a:r>
          </a:p>
          <a:p>
            <a:pPr eaLnBrk="1" hangingPunct="1"/>
            <a:r>
              <a:rPr lang="en-US" altLang="en-US" smtClean="0"/>
              <a:t>View Source Chart</a:t>
            </a:r>
          </a:p>
          <a:p>
            <a:pPr eaLnBrk="1" hangingPunct="1"/>
            <a:r>
              <a:rPr lang="en-US" altLang="en-US" b="1" smtClean="0"/>
              <a:t>JS View</a:t>
            </a:r>
          </a:p>
        </p:txBody>
      </p:sp>
      <p:pic>
        <p:nvPicPr>
          <p:cNvPr id="31748" name="Picture 3" descr="03_Figure_03_09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4090988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Internet Explorer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IE Developer Toolbar</a:t>
            </a:r>
          </a:p>
          <a:p>
            <a:pPr eaLnBrk="1" hangingPunct="1"/>
            <a:r>
              <a:rPr lang="en-US" altLang="en-US" smtClean="0"/>
              <a:t>Web Accessibility Toolbar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</a:t>
            </a:r>
          </a:p>
        </p:txBody>
      </p:sp>
      <p:pic>
        <p:nvPicPr>
          <p:cNvPr id="35843" name="Content Placeholder 3" descr="03_Figure_03_10.tif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r="7591"/>
          <a:stretch>
            <a:fillRect/>
          </a:stretch>
        </p:blipFill>
        <p:spPr>
          <a:xfrm>
            <a:off x="1066800" y="2497138"/>
            <a:ext cx="7086600" cy="3751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Safari</a:t>
            </a:r>
          </a:p>
        </p:txBody>
      </p:sp>
      <p:pic>
        <p:nvPicPr>
          <p:cNvPr id="37891" name="Picture 2" descr="03_Figure_03_1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70175"/>
            <a:ext cx="72056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 Testing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Browsershots</a:t>
            </a:r>
          </a:p>
          <a:p>
            <a:pPr eaLnBrk="1" hangingPunct="1"/>
            <a:r>
              <a:rPr lang="en-US" altLang="en-US" smtClean="0"/>
              <a:t>Adobe BrowserLab</a:t>
            </a:r>
          </a:p>
          <a:p>
            <a:pPr eaLnBrk="1" hangingPunct="1"/>
            <a:r>
              <a:rPr lang="en-US" altLang="en-US" smtClean="0"/>
              <a:t>Virtualization Software</a:t>
            </a:r>
          </a:p>
          <a:p>
            <a:pPr eaLnBrk="1" hangingPunct="1"/>
            <a:r>
              <a:rPr lang="en-US" altLang="en-US" smtClean="0"/>
              <a:t>Spoon</a:t>
            </a:r>
          </a:p>
          <a:p>
            <a:pPr eaLnBrk="1" hangingPunct="1"/>
            <a:r>
              <a:rPr lang="en-US" altLang="en-US" smtClean="0"/>
              <a:t>Commercial Online Services</a:t>
            </a:r>
          </a:p>
          <a:p>
            <a:pPr lvl="1" eaLnBrk="1" hangingPunct="1"/>
            <a:r>
              <a:rPr lang="en-US" altLang="en-US" smtClean="0"/>
              <a:t>CrossBrowserTesting</a:t>
            </a:r>
          </a:p>
          <a:p>
            <a:pPr lvl="1" eaLnBrk="1" hangingPunct="1"/>
            <a:r>
              <a:rPr lang="en-US" altLang="en-US" smtClean="0"/>
              <a:t>BrowserCam</a:t>
            </a:r>
          </a:p>
          <a:p>
            <a:pPr lvl="1" eaLnBrk="1" hangingPunct="1"/>
            <a:r>
              <a:rPr lang="en-US" altLang="en-US" smtClean="0"/>
              <a:t>Sauce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Understand what the key features are    of development software</a:t>
            </a:r>
          </a:p>
          <a:p>
            <a:r>
              <a:rPr lang="en-US" altLang="en-US" smtClean="0"/>
              <a:t>Describe the pros and cons of text editors vs. Integrated Development Environments (IDEs)</a:t>
            </a:r>
          </a:p>
          <a:p>
            <a:r>
              <a:rPr lang="en-US" altLang="en-US" smtClean="0"/>
              <a:t>Know what to look for in a browser as a development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JS Bin</a:t>
            </a:r>
          </a:p>
        </p:txBody>
      </p:sp>
      <p:pic>
        <p:nvPicPr>
          <p:cNvPr id="41987" name="Content Placeholder 3" descr="03_Figure_03_13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 r="12096"/>
          <a:stretch>
            <a:fillRect/>
          </a:stretch>
        </p:blipFill>
        <p:spPr>
          <a:xfrm>
            <a:off x="1219200" y="2586038"/>
            <a:ext cx="6629400" cy="3509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Error Types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</a:t>
            </a:r>
          </a:p>
          <a:p>
            <a:pPr eaLnBrk="1" hangingPunct="1"/>
            <a:r>
              <a:rPr lang="en-US" altLang="en-US" smtClean="0"/>
              <a:t>Run-time</a:t>
            </a:r>
          </a:p>
          <a:p>
            <a:pPr eaLnBrk="1" hangingPunct="1"/>
            <a:r>
              <a:rPr lang="en-US" altLang="en-US" smtClean="0"/>
              <a:t>Logical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Causes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Sensitivity</a:t>
            </a:r>
          </a:p>
          <a:p>
            <a:pPr eaLnBrk="1" hangingPunct="1"/>
            <a:r>
              <a:rPr lang="en-US" altLang="en-US" smtClean="0"/>
              <a:t>Improper Syntax</a:t>
            </a:r>
          </a:p>
          <a:p>
            <a:pPr eaLnBrk="1" hangingPunct="1"/>
            <a:r>
              <a:rPr lang="en-US" altLang="en-US" smtClean="0"/>
              <a:t>Misuse of = and ==</a:t>
            </a:r>
          </a:p>
          <a:p>
            <a:pPr eaLnBrk="1" hangingPunct="1"/>
            <a:r>
              <a:rPr lang="en-US" altLang="en-US" smtClean="0"/>
              <a:t>Referencing objects that don’t yet exist</a:t>
            </a:r>
          </a:p>
          <a:p>
            <a:pPr eaLnBrk="1" hangingPunct="1"/>
            <a:r>
              <a:rPr lang="en-US" altLang="en-US" smtClean="0"/>
              <a:t>Treating objects as the wrong type</a:t>
            </a:r>
          </a:p>
          <a:p>
            <a:pPr eaLnBrk="1" hangingPunct="1"/>
            <a:r>
              <a:rPr lang="en-US" altLang="en-US" smtClean="0"/>
              <a:t>Misspelling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Techniques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 a good text editor or IDE.</a:t>
            </a:r>
          </a:p>
          <a:p>
            <a:pPr eaLnBrk="1" hangingPunct="1"/>
            <a:r>
              <a:rPr lang="en-US" altLang="en-US" smtClean="0"/>
              <a:t>Get a good development browser.</a:t>
            </a:r>
          </a:p>
          <a:p>
            <a:pPr eaLnBrk="1" hangingPunct="1"/>
            <a:r>
              <a:rPr lang="en-US" altLang="en-US" smtClean="0"/>
              <a:t>Keep the error console open!</a:t>
            </a:r>
          </a:p>
          <a:p>
            <a:pPr eaLnBrk="1" hangingPunct="1"/>
            <a:r>
              <a:rPr lang="en-US" altLang="en-US" smtClean="0"/>
              <a:t>Validate your JavaScript code.</a:t>
            </a:r>
          </a:p>
          <a:p>
            <a:pPr eaLnBrk="1" hangingPunct="1"/>
            <a:r>
              <a:rPr lang="en-US" altLang="en-US" smtClean="0"/>
              <a:t>Rubber duck debugging.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098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Techniques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external JavaScript files</a:t>
            </a:r>
          </a:p>
          <a:p>
            <a:pPr eaLnBrk="1" hangingPunct="1"/>
            <a:r>
              <a:rPr lang="en-US" altLang="en-US" smtClean="0"/>
              <a:t>Save the file and refresh the browser.</a:t>
            </a:r>
          </a:p>
          <a:p>
            <a:pPr eaLnBrk="1" hangingPunct="1"/>
            <a:r>
              <a:rPr lang="en-US" altLang="en-US" smtClean="0"/>
              <a:t>Try a different browser.</a:t>
            </a:r>
          </a:p>
          <a:p>
            <a:pPr eaLnBrk="1" hangingPunct="1"/>
            <a:r>
              <a:rPr lang="en-US" altLang="en-US" smtClean="0"/>
              <a:t>Take a break!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Bad Debugging Techniques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Panicking!</a:t>
            </a:r>
          </a:p>
          <a:p>
            <a:pPr eaLnBrk="1" hangingPunct="1"/>
            <a:r>
              <a:rPr lang="en-US" altLang="en-US" smtClean="0"/>
              <a:t>Ignoring error messages</a:t>
            </a:r>
          </a:p>
          <a:p>
            <a:pPr eaLnBrk="1" hangingPunct="1"/>
            <a:r>
              <a:rPr lang="en-US" altLang="en-US" smtClean="0"/>
              <a:t>Trying random solutions</a:t>
            </a:r>
          </a:p>
          <a:p>
            <a:pPr eaLnBrk="1" hangingPunct="1"/>
            <a:r>
              <a:rPr lang="en-US" altLang="en-US" smtClean="0"/>
              <a:t>Sending emails to teachers out of frustration*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with alert()</a:t>
            </a:r>
          </a:p>
        </p:txBody>
      </p:sp>
      <p:sp>
        <p:nvSpPr>
          <p:cNvPr id="54275" name="TextBox 7"/>
          <p:cNvSpPr txBox="1">
            <a:spLocks noChangeArrowheads="1"/>
          </p:cNvSpPr>
          <p:nvPr/>
        </p:nvSpPr>
        <p:spPr bwMode="auto">
          <a:xfrm>
            <a:off x="2514600" y="2590800"/>
            <a:ext cx="4343400" cy="5334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alert('Now in the XXX function!');</a:t>
            </a:r>
          </a:p>
        </p:txBody>
      </p:sp>
      <p:pic>
        <p:nvPicPr>
          <p:cNvPr id="54276" name="Picture 5" descr="03_Figure_03_17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5334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with console.log()</a:t>
            </a:r>
          </a:p>
        </p:txBody>
      </p:sp>
      <p:sp>
        <p:nvSpPr>
          <p:cNvPr id="56323" name="TextBox 7"/>
          <p:cNvSpPr txBox="1">
            <a:spLocks noChangeArrowheads="1"/>
          </p:cNvSpPr>
          <p:nvPr/>
        </p:nvSpPr>
        <p:spPr bwMode="auto">
          <a:xfrm>
            <a:off x="1981200" y="2362200"/>
            <a:ext cx="5105400" cy="7620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console.log('Now in the XXX function!');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console.log('myVar is ' + myVar);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urier" pitchFamily="64" charset="0"/>
            </a:endParaRPr>
          </a:p>
        </p:txBody>
      </p:sp>
      <p:pic>
        <p:nvPicPr>
          <p:cNvPr id="56324" name="Picture 6" descr="03_Figure_03_18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683000"/>
            <a:ext cx="7035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Debugging with Firebug</a:t>
            </a:r>
          </a:p>
        </p:txBody>
      </p:sp>
      <p:pic>
        <p:nvPicPr>
          <p:cNvPr id="58371" name="Picture 2" descr="03_Figure_03_2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4676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Debugging with Firebug</a:t>
            </a:r>
          </a:p>
        </p:txBody>
      </p:sp>
      <p:pic>
        <p:nvPicPr>
          <p:cNvPr id="60419" name="Picture 2" descr="03_Figure_03_2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245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3" descr="03_Figure_03_2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00400"/>
            <a:ext cx="2578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4" descr="03_Figure_03_2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9600"/>
            <a:ext cx="627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en-US" smtClean="0"/>
              <a:t>Name the five most popular browsers</a:t>
            </a:r>
          </a:p>
          <a:p>
            <a:r>
              <a:rPr lang="en-US" altLang="en-US" smtClean="0"/>
              <a:t>Recall the common debugging tools available to the most popular browsers</a:t>
            </a:r>
          </a:p>
          <a:p>
            <a:r>
              <a:rPr lang="en-US" altLang="en-US" smtClean="0"/>
              <a:t>Write and test JavaScript code using online services</a:t>
            </a:r>
          </a:p>
          <a:p>
            <a:r>
              <a:rPr lang="en-US" altLang="en-US" smtClean="0"/>
              <a:t>Identify the general types of JavaScript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Debugging with Firebug</a:t>
            </a:r>
          </a:p>
        </p:txBody>
      </p:sp>
      <p:pic>
        <p:nvPicPr>
          <p:cNvPr id="62467" name="Picture 2" descr="03_Figure_03_2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3881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Tools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8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jsFiddle.net</a:t>
            </a:r>
          </a:p>
          <a:p>
            <a:pPr eaLnBrk="1" hangingPunct="1">
              <a:defRPr/>
            </a:pPr>
            <a:r>
              <a:rPr lang="en-US" kern="0" dirty="0" smtClean="0"/>
              <a:t>jsBin.com</a:t>
            </a:r>
          </a:p>
          <a:p>
            <a:pPr eaLnBrk="1" hangingPunct="1">
              <a:defRPr/>
            </a:pPr>
            <a:r>
              <a:rPr lang="en-US" dirty="0" smtClean="0"/>
              <a:t>jsbeautifier.org</a:t>
            </a:r>
          </a:p>
          <a:p>
            <a:pPr eaLnBrk="1" hangingPunct="1">
              <a:defRPr/>
            </a:pPr>
            <a:r>
              <a:rPr lang="en-US" kern="0" dirty="0" smtClean="0"/>
              <a:t>jQuery.com</a:t>
            </a:r>
          </a:p>
          <a:p>
            <a:pPr eaLnBrk="1" hangingPunct="1">
              <a:defRPr/>
            </a:pPr>
            <a:r>
              <a:rPr lang="en-US" kern="0" dirty="0" smtClean="0"/>
              <a:t>jQueryUI.com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Name many common causes of errors</a:t>
            </a:r>
          </a:p>
          <a:p>
            <a:r>
              <a:rPr lang="en-US" altLang="en-US" smtClean="0"/>
              <a:t>Utilize a wealth of debugging steps and tools</a:t>
            </a:r>
          </a:p>
          <a:p>
            <a:r>
              <a:rPr lang="en-US" altLang="en-US" smtClean="0"/>
              <a:t>Use JavaScript code to debug problems</a:t>
            </a:r>
          </a:p>
          <a:p>
            <a:r>
              <a:rPr lang="en-US" altLang="en-US" smtClean="0"/>
              <a:t>Use Firebug for advanced 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Development Software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Coding</a:t>
            </a:r>
          </a:p>
          <a:p>
            <a:pPr eaLnBrk="1" hangingPunct="1"/>
            <a:r>
              <a:rPr lang="en-US" altLang="en-US" smtClean="0"/>
              <a:t>Executing</a:t>
            </a:r>
          </a:p>
          <a:p>
            <a:pPr eaLnBrk="1" hangingPunct="1"/>
            <a:r>
              <a:rPr lang="en-US" altLang="en-US" smtClean="0"/>
              <a:t>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Software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Operating System</a:t>
            </a:r>
          </a:p>
          <a:p>
            <a:pPr eaLnBrk="1" hangingPunct="1"/>
            <a:r>
              <a:rPr lang="en-US" altLang="en-US" smtClean="0"/>
              <a:t>Language(s) supported</a:t>
            </a:r>
          </a:p>
          <a:p>
            <a:pPr eaLnBrk="1" hangingPunct="1"/>
            <a:r>
              <a:rPr lang="en-US" altLang="en-US" smtClean="0"/>
              <a:t>Specific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Highlighting</a:t>
            </a:r>
          </a:p>
        </p:txBody>
      </p:sp>
      <p:pic>
        <p:nvPicPr>
          <p:cNvPr id="15363" name="Picture 3" descr="03_Figure_03_0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61722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03_Figure_03_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486400"/>
            <a:ext cx="6045200" cy="55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Intelligence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Auto-balancing of characters and tags</a:t>
            </a:r>
          </a:p>
          <a:p>
            <a:pPr eaLnBrk="1" hangingPunct="1"/>
            <a:r>
              <a:rPr lang="en-US" altLang="en-US" b="1" smtClean="0"/>
              <a:t>Code completion</a:t>
            </a:r>
          </a:p>
          <a:p>
            <a:pPr eaLnBrk="1" hangingPunct="1"/>
            <a:r>
              <a:rPr lang="en-US" altLang="en-US" smtClean="0"/>
              <a:t>Tracking of variables and functions</a:t>
            </a:r>
          </a:p>
        </p:txBody>
      </p:sp>
      <p:pic>
        <p:nvPicPr>
          <p:cNvPr id="17412" name="Picture 2" descr="03_Figure_03_03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63963"/>
            <a:ext cx="6400800" cy="2865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Features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Inline execution of code</a:t>
            </a:r>
          </a:p>
          <a:p>
            <a:pPr eaLnBrk="1" hangingPunct="1"/>
            <a:r>
              <a:rPr lang="en-US" altLang="en-US" smtClean="0"/>
              <a:t>Page templates</a:t>
            </a:r>
          </a:p>
          <a:p>
            <a:pPr eaLnBrk="1" hangingPunct="1"/>
            <a:r>
              <a:rPr lang="en-US" altLang="en-US" smtClean="0"/>
              <a:t>FTP support</a:t>
            </a:r>
          </a:p>
          <a:p>
            <a:pPr eaLnBrk="1" hangingPunct="1"/>
            <a:r>
              <a:rPr lang="en-US" altLang="en-US" smtClean="0"/>
              <a:t>Built-in debugger</a:t>
            </a:r>
          </a:p>
          <a:p>
            <a:pPr eaLnBrk="1" hangingPunct="1"/>
            <a:r>
              <a:rPr lang="en-US" altLang="en-US" smtClean="0"/>
              <a:t>Network monitor</a:t>
            </a:r>
          </a:p>
          <a:p>
            <a:pPr eaLnBrk="1" hangingPunct="1"/>
            <a:r>
              <a:rPr lang="en-US" altLang="en-US" smtClean="0"/>
              <a:t>WYSIWYG</a:t>
            </a:r>
          </a:p>
          <a:p>
            <a:pPr eaLnBrk="1" hangingPunct="1"/>
            <a:r>
              <a:rPr lang="en-US" altLang="en-US" smtClean="0"/>
              <a:t>Help system, manual, and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JavaScript_Ancillary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Myriad Pro Semibold"/>
        <a:ea typeface="ＭＳ Ｐゴシック"/>
        <a:cs typeface="ＭＳ Ｐゴシック"/>
      </a:majorFont>
      <a:minorFont>
        <a:latin typeface="Myriad Pro Semi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476</TotalTime>
  <Words>1291</Words>
  <Application>Microsoft Office PowerPoint</Application>
  <PresentationFormat>On-screen Show (4:3)</PresentationFormat>
  <Paragraphs>230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ＭＳ Ｐゴシック</vt:lpstr>
      <vt:lpstr>Myriad Pro Semibold</vt:lpstr>
      <vt:lpstr>Courier</vt:lpstr>
      <vt:lpstr>ModernJavaScript_Ancillary</vt:lpstr>
      <vt:lpstr>Excel.Chart.8</vt:lpstr>
      <vt:lpstr>JavaScript</vt:lpstr>
      <vt:lpstr>Objectives</vt:lpstr>
      <vt:lpstr>More Objectives</vt:lpstr>
      <vt:lpstr>More Objectives</vt:lpstr>
      <vt:lpstr>Development Software</vt:lpstr>
      <vt:lpstr>Choosing Software</vt:lpstr>
      <vt:lpstr>Syntax Highlighting</vt:lpstr>
      <vt:lpstr>Code Intelligence</vt:lpstr>
      <vt:lpstr>Other Features</vt:lpstr>
      <vt:lpstr>Coding Software</vt:lpstr>
      <vt:lpstr>Coding Software</vt:lpstr>
      <vt:lpstr>Executing Software</vt:lpstr>
      <vt:lpstr>What to Look For</vt:lpstr>
      <vt:lpstr>Chrome</vt:lpstr>
      <vt:lpstr>Firefox</vt:lpstr>
      <vt:lpstr>Internet Explorer</vt:lpstr>
      <vt:lpstr>Opera</vt:lpstr>
      <vt:lpstr>Safari</vt:lpstr>
      <vt:lpstr>Complete Testing</vt:lpstr>
      <vt:lpstr>JS Bin</vt:lpstr>
      <vt:lpstr>General Error Types</vt:lpstr>
      <vt:lpstr>Common Causes</vt:lpstr>
      <vt:lpstr>Debugging Techniques</vt:lpstr>
      <vt:lpstr>Debugging Techniques</vt:lpstr>
      <vt:lpstr>Bad Debugging Techniques</vt:lpstr>
      <vt:lpstr>Debugging with alert()</vt:lpstr>
      <vt:lpstr>Debugging with console.log()</vt:lpstr>
      <vt:lpstr>Debugging with Firebug</vt:lpstr>
      <vt:lpstr>Debugging with Firebug</vt:lpstr>
      <vt:lpstr>Debugging with Firebug</vt:lpstr>
      <vt:lpstr>Other Tools</vt:lpstr>
    </vt:vector>
  </TitlesOfParts>
  <Company>Pearson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Develop And Design</dc:title>
  <dc:creator>Pearson Inc.</dc:creator>
  <cp:lastModifiedBy>Douglas Roberts</cp:lastModifiedBy>
  <cp:revision>54</cp:revision>
  <dcterms:created xsi:type="dcterms:W3CDTF">2012-03-22T21:06:32Z</dcterms:created>
  <dcterms:modified xsi:type="dcterms:W3CDTF">2014-09-01T23:39:59Z</dcterms:modified>
</cp:coreProperties>
</file>