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  <p:sldMasterId id="2147483720" r:id="rId7"/>
    <p:sldMasterId id="2147483732" r:id="rId8"/>
    <p:sldMasterId id="2147483744" r:id="rId9"/>
  </p:sldMasterIdLst>
  <p:notesMasterIdLst>
    <p:notesMasterId r:id="rId42"/>
  </p:notesMasterIdLst>
  <p:sldIdLst>
    <p:sldId id="256" r:id="rId10"/>
    <p:sldId id="257" r:id="rId11"/>
    <p:sldId id="258" r:id="rId12"/>
    <p:sldId id="280" r:id="rId13"/>
    <p:sldId id="260" r:id="rId14"/>
    <p:sldId id="283" r:id="rId15"/>
    <p:sldId id="261" r:id="rId16"/>
    <p:sldId id="284" r:id="rId17"/>
    <p:sldId id="265" r:id="rId18"/>
    <p:sldId id="262" r:id="rId19"/>
    <p:sldId id="264" r:id="rId20"/>
    <p:sldId id="289" r:id="rId21"/>
    <p:sldId id="263" r:id="rId22"/>
    <p:sldId id="266" r:id="rId23"/>
    <p:sldId id="267" r:id="rId24"/>
    <p:sldId id="281" r:id="rId25"/>
    <p:sldId id="272" r:id="rId26"/>
    <p:sldId id="274" r:id="rId27"/>
    <p:sldId id="285" r:id="rId28"/>
    <p:sldId id="275" r:id="rId29"/>
    <p:sldId id="268" r:id="rId30"/>
    <p:sldId id="282" r:id="rId31"/>
    <p:sldId id="276" r:id="rId32"/>
    <p:sldId id="277" r:id="rId33"/>
    <p:sldId id="269" r:id="rId34"/>
    <p:sldId id="286" r:id="rId35"/>
    <p:sldId id="278" r:id="rId36"/>
    <p:sldId id="270" r:id="rId37"/>
    <p:sldId id="279" r:id="rId38"/>
    <p:sldId id="271" r:id="rId39"/>
    <p:sldId id="287" r:id="rId40"/>
    <p:sldId id="288" r:id="rId4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86" autoAdjust="0"/>
    <p:restoredTop sz="77267" autoAdjust="0"/>
  </p:normalViewPr>
  <p:slideViewPr>
    <p:cSldViewPr>
      <p:cViewPr varScale="1">
        <p:scale>
          <a:sx n="91" d="100"/>
          <a:sy n="91" d="100"/>
        </p:scale>
        <p:origin x="109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18" d="100"/>
          <a:sy n="118" d="100"/>
        </p:scale>
        <p:origin x="-5056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41" Type="http://schemas.openxmlformats.org/officeDocument/2006/relationships/slide" Target="slides/slide3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C633E4CA-8BCE-4C22-8A45-4DCDEE6817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00701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D58A933-D79C-45AF-8166-26AE5DA3FAEC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/>
          </a:extLst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787529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The reserved words are obvious and easy to avoid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Case-sensitivity is very important and a common point of confusion.</a:t>
            </a:r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0141564-EEB9-4EAE-B50B-C8FB1C7DB075}" type="slidenum">
              <a:rPr lang="en-US" altLang="en-US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95659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Conventional in OOP to use “camel case”: using capitalization to separate words</a:t>
            </a:r>
          </a:p>
          <a:p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Uncommon to start with a $ for a variable, but allowed.</a:t>
            </a:r>
          </a:p>
          <a:p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Names should be obviously meaningful.</a:t>
            </a:r>
          </a:p>
          <a:p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Above all, be consistent!</a:t>
            </a:r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ABF8EC6-FECE-48F2-AA60-388D79A5AAA3}" type="slidenum">
              <a:rPr lang="en-US" altLang="en-US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91323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You can assign values while declaring variables or separately.</a:t>
            </a:r>
          </a:p>
          <a:p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You can declare and assign multiple variables at the same time.</a:t>
            </a:r>
          </a:p>
          <a:p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To declare and assign a variable value in one step is to initialize it.</a:t>
            </a:r>
          </a:p>
        </p:txBody>
      </p:sp>
      <p:sp>
        <p:nvSpPr>
          <p:cNvPr id="1259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5AC7016-5B20-47E8-81A0-751369060D86}" type="slidenum">
              <a:rPr lang="en-US" altLang="en-US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85692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300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630B856-7BF0-435B-A0D2-D18E7FD6C3D6}" type="slidenum">
              <a:rPr lang="en-US" altLang="en-US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16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4592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Standard arithmetic operators</a:t>
            </a:r>
          </a:p>
          <a:p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Can also be combined with the assignment operator to perform arithmetic and assignment in one step.</a:t>
            </a:r>
          </a:p>
          <a:p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increment and decrement operators (come in postfix and prefix versions, which differ in precedence).</a:t>
            </a:r>
          </a:p>
        </p:txBody>
      </p:sp>
      <p:sp>
        <p:nvSpPr>
          <p:cNvPr id="1321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ADD83CB-5416-47D1-9209-D13161861583}" type="slidenum">
              <a:rPr lang="en-US" altLang="en-US"/>
              <a:pPr>
                <a:spcBef>
                  <a:spcPct val="0"/>
                </a:spcBef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92487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toFixed() is defined in the Number object. It can be invoked on any Number in JavaScript.</a:t>
            </a:r>
          </a:p>
          <a:p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This is the beauty of OOP.</a:t>
            </a:r>
          </a:p>
          <a:p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The method’s argument indicates to how many decimals the number should be formatted.</a:t>
            </a:r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415F1B2-CEEC-4EA2-8DBF-30F6EB88C8E7}" type="slidenum">
              <a:rPr lang="en-US" altLang="en-US"/>
              <a:pPr>
                <a:spcBef>
                  <a:spcPct val="0"/>
                </a:spcBef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64155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3619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36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BB16DB4-FD7C-4E64-B5E6-C6D642DDC4E1}" type="slidenum">
              <a:rPr lang="en-US" altLang="en-US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19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5712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3824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The Math object, which is different than the Number object, defines useful constants and methods.</a:t>
            </a:r>
          </a:p>
          <a:p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You never create an instance of a Math object!</a:t>
            </a:r>
          </a:p>
          <a:p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All are invoked through Math.</a:t>
            </a:r>
          </a:p>
          <a:p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More methods than just these.</a:t>
            </a:r>
          </a:p>
        </p:txBody>
      </p:sp>
      <p:sp>
        <p:nvSpPr>
          <p:cNvPr id="138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BD66DF9-DAD0-4A02-A52A-4A0B9DF32360}" type="slidenum">
              <a:rPr lang="en-US" altLang="en-US"/>
              <a:pPr>
                <a:spcBef>
                  <a:spcPct val="0"/>
                </a:spcBef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64782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4029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You have to use the same quotation mark type to begin and end the string.</a:t>
            </a:r>
          </a:p>
        </p:txBody>
      </p:sp>
      <p:sp>
        <p:nvSpPr>
          <p:cNvPr id="140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8054E32-D390-4C0E-AA49-C83C3FEFD05D}" type="slidenum">
              <a:rPr lang="en-US" altLang="en-US"/>
              <a:pPr>
                <a:spcBef>
                  <a:spcPct val="0"/>
                </a:spcBef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85148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4233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42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6755006-6762-41B4-9D39-B0E7433E617C}" type="slidenum">
              <a:rPr lang="en-US" altLang="en-US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22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807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5D9C444-0096-41AD-A22E-60F1826AF11F}" type="slidenum">
              <a:rPr lang="en-US" altLang="en-US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/>
          </a:extLst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7654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443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The length property reflects the number of characters in a string.</a:t>
            </a:r>
          </a:p>
          <a:p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The charAt() method returns the character found within a string. Indexing begins at 0.</a:t>
            </a:r>
          </a:p>
          <a:p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A string’s last character is at length – 1</a:t>
            </a:r>
          </a:p>
          <a:p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indexOf() returns the indexed position where the provided character or characters is first found</a:t>
            </a:r>
          </a:p>
          <a:p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indexOf() returns -1 if the characters are not found.</a:t>
            </a:r>
          </a:p>
          <a:p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indexOf() is case-sensitive</a:t>
            </a:r>
          </a:p>
          <a:p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lastIndexOf() goes backwards</a:t>
            </a:r>
          </a:p>
        </p:txBody>
      </p:sp>
      <p:sp>
        <p:nvSpPr>
          <p:cNvPr id="144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7EFB05B-5116-4E1C-AEEA-0931929F7B61}" type="slidenum">
              <a:rPr lang="en-US" altLang="en-US"/>
              <a:pPr>
                <a:spcBef>
                  <a:spcPct val="0"/>
                </a:spcBef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95295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4643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The slice() method pulls a substring from a string. First argument is the indexed position to begin at. Second argument is the indexed position where to stop.</a:t>
            </a:r>
          </a:p>
          <a:p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No second argument continues the substring to the end of the string.</a:t>
            </a:r>
          </a:p>
          <a:p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A negative second argument indicates the index where to stop, counting backwards.</a:t>
            </a:r>
          </a:p>
          <a:p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A negative first argument, begins the slice at that point counting backwards.</a:t>
            </a:r>
          </a:p>
          <a:p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Slice does not affect the original string.</a:t>
            </a:r>
          </a:p>
        </p:txBody>
      </p:sp>
      <p:sp>
        <p:nvSpPr>
          <p:cNvPr id="146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852BB33-914A-47A3-9050-684E3979DD1D}" type="slidenum">
              <a:rPr lang="en-US" altLang="en-US"/>
              <a:pPr>
                <a:spcBef>
                  <a:spcPct val="0"/>
                </a:spcBef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96486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484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Problematic and meaningful characters must be escaped within a string by prefacing them with a backslash.</a:t>
            </a:r>
          </a:p>
          <a:p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This includes quotation marks.</a:t>
            </a:r>
          </a:p>
          <a:p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Escaping certain characters creates an escape sequence: newline, carriage return, and a literal backslash.</a:t>
            </a:r>
          </a:p>
        </p:txBody>
      </p:sp>
      <p:sp>
        <p:nvSpPr>
          <p:cNvPr id="148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3753DB5-D534-4CD8-9F51-64F35ED4A89C}" type="slidenum">
              <a:rPr lang="en-US" altLang="en-US"/>
              <a:pPr>
                <a:spcBef>
                  <a:spcPct val="0"/>
                </a:spcBef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29361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05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50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9CFBC19-13B2-416C-9F4F-F9088549C8D2}" type="slidenum">
              <a:rPr lang="en-US" altLang="en-US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26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5890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257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Concatenation uses the plus sign.</a:t>
            </a:r>
          </a:p>
        </p:txBody>
      </p:sp>
      <p:sp>
        <p:nvSpPr>
          <p:cNvPr id="152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55AD686-4D08-4B7B-8775-D82C1660CADC}" type="slidenum">
              <a:rPr lang="en-US" altLang="en-US"/>
              <a:pPr>
                <a:spcBef>
                  <a:spcPct val="0"/>
                </a:spcBef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90241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462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Case sensitive!</a:t>
            </a:r>
          </a:p>
        </p:txBody>
      </p:sp>
      <p:sp>
        <p:nvSpPr>
          <p:cNvPr id="154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89E4446-7D83-4F60-BCAB-45F68228D8C7}" type="slidenum">
              <a:rPr lang="en-US" altLang="en-US"/>
              <a:pPr>
                <a:spcBef>
                  <a:spcPct val="0"/>
                </a:spcBef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32919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667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JavaScript is weakly typed, which means that variables can switch types. This can lead to bugs.</a:t>
            </a:r>
          </a:p>
          <a:p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This is especially problematic with +, which is both addition and concatenation.</a:t>
            </a:r>
          </a:p>
        </p:txBody>
      </p:sp>
      <p:sp>
        <p:nvSpPr>
          <p:cNvPr id="156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5E61F45-5C19-4E58-AC13-38CDD8AE0DB0}" type="slidenum">
              <a:rPr lang="en-US" altLang="en-US"/>
              <a:pPr>
                <a:spcBef>
                  <a:spcPct val="0"/>
                </a:spcBef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13006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872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null is a defined non-value, best used to represent the consequence of an action that has no result.</a:t>
            </a:r>
          </a:p>
          <a:p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undefined is no set value, normally the result of inaction. A variable declared without being assigned a value has a value of undefined.</a:t>
            </a:r>
          </a:p>
          <a:p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NaN stands for Not a Number, which can be the result of an invalid calculation.</a:t>
            </a:r>
          </a:p>
          <a:p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Infinity is the value when a number goes out of range.</a:t>
            </a:r>
          </a:p>
        </p:txBody>
      </p:sp>
      <p:sp>
        <p:nvSpPr>
          <p:cNvPr id="158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400887A-480B-47CF-B9BC-339394D28D6A}" type="slidenum">
              <a:rPr lang="en-US" altLang="en-US"/>
              <a:pPr>
                <a:spcBef>
                  <a:spcPct val="0"/>
                </a:spcBef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42860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6077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60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8D4E14E-78C4-476B-93B3-AAC6D1096FBC}" type="slidenum">
              <a:rPr lang="en-US" altLang="en-US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31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2967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6281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62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36E1B9C-114B-4707-9DD8-6C3652BA688B}" type="slidenum">
              <a:rPr lang="en-US" altLang="en-US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32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913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0E68373-C650-4515-BFEC-8F3A50A2F00E}" type="slidenum">
              <a:rPr lang="en-US" altLang="en-US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921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/>
          </a:extLst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7625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EFE0AE6-E16A-479E-B483-4E86EA6B15AB}" type="slidenum">
              <a:rPr lang="en-US" altLang="en-US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921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/>
          </a:extLst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8751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B5DA93D-F582-4CDB-ADAA-561CF2CA529B}" type="slidenum">
              <a:rPr lang="en-US" altLang="en-US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133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/>
          </a:extLst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Focus on four parts: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Keyword var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The variable’s name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The assignment operator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The variable’s value</a:t>
            </a:r>
          </a:p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Also, the semicolon is used to terminate a statement. It’s not required, but you should always use it.</a:t>
            </a:r>
          </a:p>
        </p:txBody>
      </p:sp>
    </p:spTree>
    <p:extLst>
      <p:ext uri="{BB962C8B-B14F-4D97-AF65-F5344CB8AC3E}">
        <p14:creationId xmlns:p14="http://schemas.microsoft.com/office/powerpoint/2010/main" val="296995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540FA81-1C23-4554-85D6-BA0B226F7E11}" type="slidenum">
              <a:rPr lang="en-US" altLang="en-US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6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806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Variables in JavaScript do not have to be declared, but should be.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Use of keyword var impacts a variable’s scope, a topic to be covered in later lessons.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Can declare multiple variables in one line of code. 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Declare variables as soon as possible, within the proper scope. For example, at the beginning of a function definition.</a:t>
            </a:r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395C387-A4AE-4155-AEE4-94CD843F9B4A}" type="slidenum">
              <a:rPr lang="en-US" altLang="en-US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75631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4544979-93B4-413E-99B3-B8148C1D13E0}" type="slidenum">
              <a:rPr lang="en-US" altLang="en-US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8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48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Will get into scope in more detail later.</a:t>
            </a:r>
          </a:p>
          <a:p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Functions create a local scope. </a:t>
            </a:r>
          </a:p>
          <a:p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Local scope is a subarea of global. </a:t>
            </a:r>
          </a:p>
          <a:p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Global variables are accessible in local scope but not vice versa.</a:t>
            </a:r>
          </a:p>
          <a:p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Avoid using global scope unless you absolutely have to!</a:t>
            </a:r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6DDFAB9-9963-4B00-822E-4785CF3B45E5}" type="slidenum">
              <a:rPr lang="en-US" altLang="en-US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9265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206E19-95B0-47CD-AC63-04E0D8758A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4385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92F23B-76BC-4279-99C9-93A68259A0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2944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FB8E55-C629-4DCB-AD25-2DFED3F1B8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1771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fld id="{3FA68279-B3B0-4C33-8D93-D6BD4FD64650}" type="datetimeFigureOut">
              <a:rPr lang="en-US"/>
              <a:pPr>
                <a:defRPr/>
              </a:pPr>
              <a:t>9/1/2014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D270B4F-4607-4ACD-9DC7-7A7A846D98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40537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fld id="{67606864-1CB3-4FCD-9F80-0F25FBC0F692}" type="datetimeFigureOut">
              <a:rPr lang="en-US"/>
              <a:pPr>
                <a:defRPr/>
              </a:pPr>
              <a:t>9/1/2014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10921DE-6C0C-4E4A-83A1-F703114E98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8797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fld id="{8B144F20-29AA-416E-AF2D-697CC6EA9793}" type="datetimeFigureOut">
              <a:rPr lang="en-US"/>
              <a:pPr>
                <a:defRPr/>
              </a:pPr>
              <a:t>9/1/2014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F3E44A8-A165-4F09-A77C-CC472921EF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14097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fld id="{0369F366-FF56-48FA-AFA0-579169803ED6}" type="datetimeFigureOut">
              <a:rPr lang="en-US"/>
              <a:pPr>
                <a:defRPr/>
              </a:pPr>
              <a:t>9/1/2014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254CDDF-C2F0-496C-8C66-9A02061CA5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68500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fld id="{D833733A-BE28-497F-90E6-F32483E7A55C}" type="datetimeFigureOut">
              <a:rPr lang="en-US"/>
              <a:pPr>
                <a:defRPr/>
              </a:pPr>
              <a:t>9/1/2014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8544B41-0CEC-4550-80A3-9A0BBDA6E9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65731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fld id="{687DE436-86C5-4179-901A-71C3A6D3D756}" type="datetimeFigureOut">
              <a:rPr lang="en-US"/>
              <a:pPr>
                <a:defRPr/>
              </a:pPr>
              <a:t>9/1/2014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DB824EE-A658-4E21-8A81-731A11EA3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81017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fld id="{7E9D8E47-3C10-4DB7-A498-1DC652E2DA22}" type="datetimeFigureOut">
              <a:rPr lang="en-US"/>
              <a:pPr>
                <a:defRPr/>
              </a:pPr>
              <a:t>9/1/2014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01EDDEE-7565-4E02-AF86-CB7CCFA1E9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62016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fld id="{3153B2C0-FD96-465F-86BD-53D6D8FEA2F8}" type="datetimeFigureOut">
              <a:rPr lang="en-US"/>
              <a:pPr>
                <a:defRPr/>
              </a:pPr>
              <a:t>9/1/2014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78BFC5E-3D00-40F9-9555-260DFF82C8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8549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1DBDD-E85E-4CE1-99C9-D806F331ED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14159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fld id="{85030882-6C64-4EEB-A907-B08A768476FF}" type="datetimeFigureOut">
              <a:rPr lang="en-US"/>
              <a:pPr>
                <a:defRPr/>
              </a:pPr>
              <a:t>9/1/2014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B6788E9-2E49-4A17-A5DD-9AD5BD7E74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70111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fld id="{F3CAFA08-9DDB-4CFE-B185-1AA7EB17F9C6}" type="datetimeFigureOut">
              <a:rPr lang="en-US"/>
              <a:pPr>
                <a:defRPr/>
              </a:pPr>
              <a:t>9/1/2014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C5DC578-3271-4E7C-B224-8408D13750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98009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fld id="{A66C2FF0-306B-47F1-9B45-5CE66C2A2BF7}" type="datetimeFigureOut">
              <a:rPr lang="en-US"/>
              <a:pPr>
                <a:defRPr/>
              </a:pPr>
              <a:t>9/1/2014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DD3F147-65ED-4387-85A1-A0DE448296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16108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fld id="{DC8D3442-7DCF-451A-9323-578FC7A4BDAE}" type="datetimeFigureOut">
              <a:rPr lang="en-US"/>
              <a:pPr>
                <a:defRPr/>
              </a:pPr>
              <a:t>9/1/2014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0F5D542-AFB5-4036-9CED-F5BA83E5D7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41349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fld id="{27E94444-6831-4524-8C28-9CBB9F7A1ACD}" type="datetimeFigureOut">
              <a:rPr lang="en-US"/>
              <a:pPr>
                <a:defRPr/>
              </a:pPr>
              <a:t>9/1/2014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0139476-9D52-44AC-AF01-EF6D922B9C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8921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fld id="{CD062D6F-379F-442F-B334-AAE04D2DD5C8}" type="datetimeFigureOut">
              <a:rPr lang="en-US"/>
              <a:pPr>
                <a:defRPr/>
              </a:pPr>
              <a:t>9/1/2014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F6C83EC-8D31-4B93-9887-659E19DD9A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49480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fld id="{81F5B51E-364E-45B8-A9D5-248E40CD5944}" type="datetimeFigureOut">
              <a:rPr lang="en-US"/>
              <a:pPr>
                <a:defRPr/>
              </a:pPr>
              <a:t>9/1/2014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7786DB6-280B-4943-9A0C-BE491FC401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28592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fld id="{0204D984-2A63-4A5A-9E56-9AD9C8784BF5}" type="datetimeFigureOut">
              <a:rPr lang="en-US"/>
              <a:pPr>
                <a:defRPr/>
              </a:pPr>
              <a:t>9/1/2014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1339EF7-F273-4B5A-A916-FC4D328F94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724810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fld id="{44E219F6-D705-40A1-ABAA-198F43423F68}" type="datetimeFigureOut">
              <a:rPr lang="en-US"/>
              <a:pPr>
                <a:defRPr/>
              </a:pPr>
              <a:t>9/1/2014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17FB020-8614-476F-AA37-171A0EE3E5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34458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fld id="{1EDEE848-7E07-4CAC-99D0-05B0774471EC}" type="datetimeFigureOut">
              <a:rPr lang="en-US"/>
              <a:pPr>
                <a:defRPr/>
              </a:pPr>
              <a:t>9/1/2014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273901B-CA7C-4986-BE59-7A12AB2EE0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7350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AE7AEA-9F68-41B6-9FFA-AB29DB231C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80519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fld id="{D28D9E80-B17B-4FAB-B216-7BDE8DEC7930}" type="datetimeFigureOut">
              <a:rPr lang="en-US"/>
              <a:pPr>
                <a:defRPr/>
              </a:pPr>
              <a:t>9/1/2014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F6D65C8-3F33-42E6-A95C-1E91622FD9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917876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fld id="{55721BBC-7FD0-4174-9C34-5725D4E7DEBA}" type="datetimeFigureOut">
              <a:rPr lang="en-US"/>
              <a:pPr>
                <a:defRPr/>
              </a:pPr>
              <a:t>9/1/2014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14BA5A5-9A83-4AFF-810E-5F06C060B3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03359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fld id="{BB8E0AC0-22C3-4C56-8601-DDB12CABBCE6}" type="datetimeFigureOut">
              <a:rPr lang="en-US"/>
              <a:pPr>
                <a:defRPr/>
              </a:pPr>
              <a:t>9/1/2014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6B83C2F-6417-4F67-BB3A-CEC45AFD6A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122943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fld id="{C426FD06-F10B-45D3-B6C7-3A809AED9AC6}" type="datetimeFigureOut">
              <a:rPr lang="en-US"/>
              <a:pPr>
                <a:defRPr/>
              </a:pPr>
              <a:t>9/1/2014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FFEFBF1-1B87-4618-80D3-B1D63FA69F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908370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fld id="{379EC061-7C04-497B-B18B-965263379F56}" type="datetimeFigureOut">
              <a:rPr lang="en-US"/>
              <a:pPr>
                <a:defRPr/>
              </a:pPr>
              <a:t>9/1/2014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2751454-A386-4F26-931B-64B6D308CE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935890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fld id="{B9A15CC2-C3D3-4D68-92CD-D86E8C3B4CBA}" type="datetimeFigureOut">
              <a:rPr lang="en-US"/>
              <a:pPr>
                <a:defRPr/>
              </a:pPr>
              <a:t>9/1/2014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B5C5312-01F4-469B-9607-6366B84417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65094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fld id="{E58B0DFD-012C-4B35-8F52-E13369092C9E}" type="datetimeFigureOut">
              <a:rPr lang="en-US"/>
              <a:pPr>
                <a:defRPr/>
              </a:pPr>
              <a:t>9/1/2014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5411641-D94A-4FD6-8B91-68EA9040D7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464776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fld id="{A56A9728-29D6-47D2-B2E5-522107BFAC25}" type="datetimeFigureOut">
              <a:rPr lang="en-US"/>
              <a:pPr>
                <a:defRPr/>
              </a:pPr>
              <a:t>9/1/2014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E160851-E52B-4DA5-9E7E-FA27D1E345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978186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fld id="{008D0310-FB25-4C43-83A7-3470B313109F}" type="datetimeFigureOut">
              <a:rPr lang="en-US"/>
              <a:pPr>
                <a:defRPr/>
              </a:pPr>
              <a:t>9/1/2014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C7D644A-6968-4B43-AE61-E6F3E4DDC5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437861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fld id="{CD7BAAAD-CCD5-4D97-B753-7463AD5A9660}" type="datetimeFigureOut">
              <a:rPr lang="en-US"/>
              <a:pPr>
                <a:defRPr/>
              </a:pPr>
              <a:t>9/1/2014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9480EA6-76A2-4E66-97FD-5AA05F2829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3052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C69612-74CE-4E48-A6B7-3E5733A380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587428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fld id="{AF6DD105-1E42-462C-8C1F-6F80419D0423}" type="datetimeFigureOut">
              <a:rPr lang="en-US"/>
              <a:pPr>
                <a:defRPr/>
              </a:pPr>
              <a:t>9/1/2014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371ED4C-42FB-4187-9014-2C6E166CD4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718310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fld id="{9425F6EF-4A9C-4EC1-A702-D7332E1E4658}" type="datetimeFigureOut">
              <a:rPr lang="en-US"/>
              <a:pPr>
                <a:defRPr/>
              </a:pPr>
              <a:t>9/1/2014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787AB10-3BA4-4234-AB1B-20646BCD0E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966447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fld id="{F2A52307-F3DF-4AD6-8E1C-08208F4B903C}" type="datetimeFigureOut">
              <a:rPr lang="en-US"/>
              <a:pPr>
                <a:defRPr/>
              </a:pPr>
              <a:t>9/1/2014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A6A2965-5315-42A0-A26F-78DF9448F2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47700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fld id="{3B25B6F3-D28D-4F5E-AEA2-2C5C91D8187B}" type="datetimeFigureOut">
              <a:rPr lang="en-US"/>
              <a:pPr>
                <a:defRPr/>
              </a:pPr>
              <a:t>9/1/2014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5CFB6AB-A9CB-4276-A453-67DB19A011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165012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fld id="{E7F07641-EAC0-4E74-B641-123C4F1112CB}" type="datetimeFigureOut">
              <a:rPr lang="en-US"/>
              <a:pPr>
                <a:defRPr/>
              </a:pPr>
              <a:t>9/1/2014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5779E5F-B6BF-423C-8520-806592452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536243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fld id="{784409C3-21EC-4D17-821A-712E49B4277A}" type="datetimeFigureOut">
              <a:rPr lang="en-US"/>
              <a:pPr>
                <a:defRPr/>
              </a:pPr>
              <a:t>9/1/2014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D9901CF-998A-4256-926E-9806FEF336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57567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fld id="{7CD4E6E6-B92E-40E6-B604-2F00B51B8988}" type="datetimeFigureOut">
              <a:rPr lang="en-US"/>
              <a:pPr>
                <a:defRPr/>
              </a:pPr>
              <a:t>9/1/2014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99BBC24-CF93-4EA2-B0DE-AC6CABD7AF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449233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fld id="{D274B46B-CCCD-44E4-B744-6F332DB76ECF}" type="datetimeFigureOut">
              <a:rPr lang="en-US"/>
              <a:pPr>
                <a:defRPr/>
              </a:pPr>
              <a:t>9/1/2014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D3D459B-C426-4673-83E1-C379F5F590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74861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fld id="{80164E72-A63B-4C35-B57C-D52F69A8467D}" type="datetimeFigureOut">
              <a:rPr lang="en-US"/>
              <a:pPr>
                <a:defRPr/>
              </a:pPr>
              <a:t>9/1/2014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E38D18E-C8E3-45B5-BB40-2F7431FAF2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13466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fld id="{0D3361D7-1DC1-4185-80C5-C9F053BA5C8B}" type="datetimeFigureOut">
              <a:rPr lang="en-US"/>
              <a:pPr>
                <a:defRPr/>
              </a:pPr>
              <a:t>9/1/2014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AB5510A-E1E6-40AA-9CB7-607C99CA17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4647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C3A4B4-D653-41BD-A523-1783D47A9C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637140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fld id="{53CA2F31-A3B6-4FDA-AC2D-FE821D2585DC}" type="datetimeFigureOut">
              <a:rPr lang="en-US"/>
              <a:pPr>
                <a:defRPr/>
              </a:pPr>
              <a:t>9/1/2014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16B3039-BB6C-4C9B-A72E-349B4CAB9A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041277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fld id="{DCDF4004-A5E9-47E7-9C7B-FCA8EDE7D975}" type="datetimeFigureOut">
              <a:rPr lang="en-US"/>
              <a:pPr>
                <a:defRPr/>
              </a:pPr>
              <a:t>9/1/2014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EC32C0F-9F5B-4C91-95CE-652AF59CBE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844886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fld id="{63BB797D-2A88-412E-A736-E51AFC160B35}" type="datetimeFigureOut">
              <a:rPr lang="en-US"/>
              <a:pPr>
                <a:defRPr/>
              </a:pPr>
              <a:t>9/1/2014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97D263A-57A8-481C-823D-32DF80020F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897650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fld id="{E8F1EDFD-FCD8-4D6D-AB1F-EFF5F7DC0E23}" type="datetimeFigureOut">
              <a:rPr lang="en-US"/>
              <a:pPr>
                <a:defRPr/>
              </a:pPr>
              <a:t>9/1/2014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F5AFE67-5232-4C96-A90E-AFA4C465B6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521722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fld id="{A2DFF9BB-66B0-470A-976C-8847565510F3}" type="datetimeFigureOut">
              <a:rPr lang="en-US"/>
              <a:pPr>
                <a:defRPr/>
              </a:pPr>
              <a:t>9/1/2014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E610552-84CE-4CE9-97B6-1E271B2B6A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71690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fld id="{086B05C3-1E80-4CC0-8116-95F6517A3251}" type="datetimeFigureOut">
              <a:rPr lang="en-US"/>
              <a:pPr>
                <a:defRPr/>
              </a:pPr>
              <a:t>9/1/2014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C11075F-5FE1-4850-AC57-503EAE4929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24478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fld id="{005A04E7-260F-4C14-AF83-0510B43C8881}" type="datetimeFigureOut">
              <a:rPr lang="en-US"/>
              <a:pPr>
                <a:defRPr/>
              </a:pPr>
              <a:t>9/1/2014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6010821-6D93-422B-BC3E-10989D26CF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655919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fld id="{ED32DE72-0C5E-456C-B5B7-1DAE09CC334F}" type="datetimeFigureOut">
              <a:rPr lang="en-US"/>
              <a:pPr>
                <a:defRPr/>
              </a:pPr>
              <a:t>9/1/2014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FC917BE-3F6B-476F-82ED-0B3459197C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047983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fld id="{182567BE-2EFC-4A53-9F2F-440B95E0E310}" type="datetimeFigureOut">
              <a:rPr lang="en-US"/>
              <a:pPr>
                <a:defRPr/>
              </a:pPr>
              <a:t>9/1/2014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502808F-89D9-4CDE-AB1A-0CA96C1A14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644591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fld id="{7B4BD320-FA52-44AE-9634-C9765CBB20CF}" type="datetimeFigureOut">
              <a:rPr lang="en-US"/>
              <a:pPr>
                <a:defRPr/>
              </a:pPr>
              <a:t>9/1/2014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EE305C2-9170-47CD-B018-A2732F30E4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9073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203EF2-AF63-4D08-8E82-94C90540B3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216855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fld id="{10ABD0ED-4E66-42B9-9517-13C3F64A2BB7}" type="datetimeFigureOut">
              <a:rPr lang="en-US"/>
              <a:pPr>
                <a:defRPr/>
              </a:pPr>
              <a:t>9/1/2014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D271CF6-AEF5-4599-810A-C804F6E993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180292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fld id="{C81455AB-8D05-43D9-9E79-EDD22D421DA3}" type="datetimeFigureOut">
              <a:rPr lang="en-US"/>
              <a:pPr>
                <a:defRPr/>
              </a:pPr>
              <a:t>9/1/2014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86FBD40-CE09-4F4C-87B9-A7A50CA19F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565816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fld id="{049004E2-C780-49AB-9963-32328E454C70}" type="datetimeFigureOut">
              <a:rPr lang="en-US"/>
              <a:pPr>
                <a:defRPr/>
              </a:pPr>
              <a:t>9/1/2014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1146688-46BD-415F-B171-1DC6C5CCD5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222777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fld id="{C30DC9DD-208B-4A34-9D56-16A216580A99}" type="datetimeFigureOut">
              <a:rPr lang="en-US"/>
              <a:pPr>
                <a:defRPr/>
              </a:pPr>
              <a:t>9/1/2014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5B0423C-5FCD-4C0A-BA71-5CB79E7944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587887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fld id="{BEC151A3-F4AF-4593-8477-DAC87B8C11E6}" type="datetimeFigureOut">
              <a:rPr lang="en-US"/>
              <a:pPr>
                <a:defRPr/>
              </a:pPr>
              <a:t>9/1/2014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B3D7CF0-ACC1-4CD1-A905-8C3467F7BC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362941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fld id="{8FB7B20A-9713-4062-AB70-AC3784E7862C}" type="datetimeFigureOut">
              <a:rPr lang="en-US"/>
              <a:pPr>
                <a:defRPr/>
              </a:pPr>
              <a:t>9/1/2014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00D27C7-666D-4E1B-977D-7D9D329D51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638947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fld id="{37FCC42C-BE17-4AEB-AA4B-6EBFB770B398}" type="datetimeFigureOut">
              <a:rPr lang="en-US"/>
              <a:pPr>
                <a:defRPr/>
              </a:pPr>
              <a:t>9/1/2014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1ADF95E-56D3-4C0A-830C-FA228C8DBB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54435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fld id="{153ACD10-985F-4F0C-9F43-8CDDDE6E37D5}" type="datetimeFigureOut">
              <a:rPr lang="en-US"/>
              <a:pPr>
                <a:defRPr/>
              </a:pPr>
              <a:t>9/1/2014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54F0C2D-A4A3-4D75-BE2A-901B6C84DA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114450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fld id="{59B87B73-78FC-41A8-B922-2C360D65ACE2}" type="datetimeFigureOut">
              <a:rPr lang="en-US"/>
              <a:pPr>
                <a:defRPr/>
              </a:pPr>
              <a:t>9/1/2014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7342469-7A0D-48AB-9686-B62C17A103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228324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fld id="{C4838FF5-78AF-4BD3-AAA3-9850327F5842}" type="datetimeFigureOut">
              <a:rPr lang="en-US"/>
              <a:pPr>
                <a:defRPr/>
              </a:pPr>
              <a:t>9/1/2014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4D07A5D-33C8-43AC-9B50-F7B4B701EA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9893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0173DC-CD10-4D84-90B7-D5D95444CD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420080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fld id="{76CCF09F-5AC0-42F8-B2D7-1041944D6720}" type="datetimeFigureOut">
              <a:rPr lang="en-US"/>
              <a:pPr>
                <a:defRPr/>
              </a:pPr>
              <a:t>9/1/2014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5014BA5-4EE6-442D-B2B1-D7A5A3604D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540677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fld id="{0E1A29AE-0AC9-46E2-BE94-89B7DD33F9C5}" type="datetimeFigureOut">
              <a:rPr lang="en-US"/>
              <a:pPr>
                <a:defRPr/>
              </a:pPr>
              <a:t>9/1/2014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2AA74C4-D6F7-4052-9196-48DA7B45D1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28173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fld id="{5569CD45-2DA2-4AF3-88E3-52C74BEB2C2B}" type="datetimeFigureOut">
              <a:rPr lang="en-US"/>
              <a:pPr>
                <a:defRPr/>
              </a:pPr>
              <a:t>9/1/2014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46084D4-E1C8-4DF2-A4AA-546987F61B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47206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fld id="{45653B7E-9742-4E62-8DD6-6898E8BFA708}" type="datetimeFigureOut">
              <a:rPr lang="en-US"/>
              <a:pPr>
                <a:defRPr/>
              </a:pPr>
              <a:t>9/1/2014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8C05EB2-53E2-4BE5-8D6B-1AD73A7AE2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158223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fld id="{A6FAF3C5-B7CA-43F7-8756-9FF44459D221}" type="datetimeFigureOut">
              <a:rPr lang="en-US"/>
              <a:pPr>
                <a:defRPr/>
              </a:pPr>
              <a:t>9/1/2014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D077DA1-64E9-4DD4-BE1D-CBFFCA41AD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504552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fld id="{71FD54AA-0341-4074-BBED-943D8A97A7DC}" type="datetimeFigureOut">
              <a:rPr lang="en-US"/>
              <a:pPr>
                <a:defRPr/>
              </a:pPr>
              <a:t>9/1/2014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EC4B741-0BBD-4756-960D-4920321A7E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171553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fld id="{B5D6614D-EE2F-4A02-8E65-4C639BEC0443}" type="datetimeFigureOut">
              <a:rPr lang="en-US"/>
              <a:pPr>
                <a:defRPr/>
              </a:pPr>
              <a:t>9/1/2014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F0BCDA9-1D8C-4A74-9906-FF8B33FFD3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510994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fld id="{E3497F77-039F-4CDE-B4A9-45036FC595E2}" type="datetimeFigureOut">
              <a:rPr lang="en-US"/>
              <a:pPr>
                <a:defRPr/>
              </a:pPr>
              <a:t>9/1/2014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35B8DEA-D825-404A-AAD4-F497328844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60274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fld id="{252257F6-5A13-40A6-8182-0585F702AD7B}" type="datetimeFigureOut">
              <a:rPr lang="en-US"/>
              <a:pPr>
                <a:defRPr/>
              </a:pPr>
              <a:t>9/1/2014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FE479BB-51DB-4BB2-8F00-B3BA6CA0B1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954208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fld id="{37CBDD19-8548-44EA-8FD4-C62D2BF7C932}" type="datetimeFigureOut">
              <a:rPr lang="en-US"/>
              <a:pPr>
                <a:defRPr/>
              </a:pPr>
              <a:t>9/1/2014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93A5CCB-1FB7-42A6-82FF-8A458CFE64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0217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650294-139C-44FA-A4D3-00DF31F6A1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937384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fld id="{4A2BA857-1326-4290-8E2E-EBF7667EAE71}" type="datetimeFigureOut">
              <a:rPr lang="en-US"/>
              <a:pPr>
                <a:defRPr/>
              </a:pPr>
              <a:t>9/1/2014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91C0C8B-12B3-4020-99A8-A02D555D0E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805553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fld id="{F3CC9FEC-CA3A-42A9-B2DD-A2C82AE89BFA}" type="datetimeFigureOut">
              <a:rPr lang="en-US"/>
              <a:pPr>
                <a:defRPr/>
              </a:pPr>
              <a:t>9/1/2014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3C937B9-90B9-41AD-99E3-958A716BAC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67214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fld id="{9840F5C3-F399-48A3-895E-B09E78435D49}" type="datetimeFigureOut">
              <a:rPr lang="en-US"/>
              <a:pPr>
                <a:defRPr/>
              </a:pPr>
              <a:t>9/1/2014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423849D-37EB-4069-AFB1-A3A13CF1CD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345568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fld id="{E59E537A-3F94-41DB-9E8C-4A62FCE52CAB}" type="datetimeFigureOut">
              <a:rPr lang="en-US"/>
              <a:pPr>
                <a:defRPr/>
              </a:pPr>
              <a:t>9/1/2014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15AF2A9-6735-4392-8CE7-66528EFB9C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432243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fld id="{27F614A3-6791-43F8-BF0B-0F10DCDC5C25}" type="datetimeFigureOut">
              <a:rPr lang="en-US"/>
              <a:pPr>
                <a:defRPr/>
              </a:pPr>
              <a:t>9/1/2014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6BA5848-07B0-42FC-95A1-5E1DB01437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980604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fld id="{D53BA798-EBAA-49C5-A9A2-E05393A8746A}" type="datetimeFigureOut">
              <a:rPr lang="en-US"/>
              <a:pPr>
                <a:defRPr/>
              </a:pPr>
              <a:t>9/1/2014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B8DED33-61CE-4A9A-8AAE-5EB18804AE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512457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fld id="{5A4972C4-BDE5-4EC0-8DC1-0EC826CD0036}" type="datetimeFigureOut">
              <a:rPr lang="en-US"/>
              <a:pPr>
                <a:defRPr/>
              </a:pPr>
              <a:t>9/1/2014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D789018-D3FB-4F80-B221-9649AC84F9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7974732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fld id="{52D0106E-D0DD-4BC1-B14F-ACBCF8FC5F3B}" type="datetimeFigureOut">
              <a:rPr lang="en-US"/>
              <a:pPr>
                <a:defRPr/>
              </a:pPr>
              <a:t>9/1/2014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A530EBA-0B98-44B3-874F-9B5920CC44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224660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fld id="{F271B220-D625-4707-A2FC-5BAD9CB9BC86}" type="datetimeFigureOut">
              <a:rPr lang="en-US"/>
              <a:pPr>
                <a:defRPr/>
              </a:pPr>
              <a:t>9/1/2014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7400068-A8CF-4C7B-9C7A-EB71D6FDE5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77567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fld id="{DED1B4F9-C29C-4583-BE54-76359959B0E1}" type="datetimeFigureOut">
              <a:rPr lang="en-US"/>
              <a:pPr>
                <a:defRPr/>
              </a:pPr>
              <a:t>9/1/2014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6C36F5A-31D1-4922-AA59-51DC38B533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1836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080DCA-67D4-47C3-8D38-4A2500FE7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1953597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fld id="{A22CB9AC-804F-42B2-94C8-E0A159C8E3CA}" type="datetimeFigureOut">
              <a:rPr lang="en-US"/>
              <a:pPr>
                <a:defRPr/>
              </a:pPr>
              <a:t>9/1/2014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9371DD2-BBC2-4CF9-B3AA-27B5462139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667200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fld id="{BEB2A7C2-AF0B-4FE6-BDAA-E350B4242431}" type="datetimeFigureOut">
              <a:rPr lang="en-US"/>
              <a:pPr>
                <a:defRPr/>
              </a:pPr>
              <a:t>9/1/2014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A21AE4D-6C50-4302-8044-91AEB96B9A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7471376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fld id="{FC78E777-F4DE-455A-AF2B-B043E05F67E8}" type="datetimeFigureOut">
              <a:rPr lang="en-US"/>
              <a:pPr>
                <a:defRPr/>
              </a:pPr>
              <a:t>9/1/2014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69E42B4-11FB-42AE-9FF9-EEEE38526B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4338283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fld id="{354FF521-D789-4B7C-8264-3574754806B3}" type="datetimeFigureOut">
              <a:rPr lang="en-US"/>
              <a:pPr>
                <a:defRPr/>
              </a:pPr>
              <a:t>9/1/2014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09FC3A6-C23F-400C-B00C-31E62CC5A8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511076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fld id="{AB3DD7C3-95AB-40FF-9AA5-BDB3B79F2D35}" type="datetimeFigureOut">
              <a:rPr lang="en-US"/>
              <a:pPr>
                <a:defRPr/>
              </a:pPr>
              <a:t>9/1/2014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8340435-E34F-40F8-B225-145B5355E5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1365640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fld id="{37978089-670C-4D74-BFA6-84B36065A5EC}" type="datetimeFigureOut">
              <a:rPr lang="en-US"/>
              <a:pPr>
                <a:defRPr/>
              </a:pPr>
              <a:t>9/1/2014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D6264A9-CFCF-4CA4-B922-349C378714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1223001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fld id="{7F7DD296-9D45-4A0D-A4D0-10BE41A822A0}" type="datetimeFigureOut">
              <a:rPr lang="en-US"/>
              <a:pPr>
                <a:defRPr/>
              </a:pPr>
              <a:t>9/1/2014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C921385-5DE8-4072-8ECF-02F48C4AA5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1900654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fld id="{539A281F-DD80-4F0C-AAA0-C16F34756472}" type="datetimeFigureOut">
              <a:rPr lang="en-US"/>
              <a:pPr>
                <a:defRPr/>
              </a:pPr>
              <a:t>9/1/2014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C366282-7248-4CB3-8CD8-BC4BE9A4954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001218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fld id="{E5E49F19-C099-4CC0-B86E-2B30F7C891B9}" type="datetimeFigureOut">
              <a:rPr lang="en-US"/>
              <a:pPr>
                <a:defRPr/>
              </a:pPr>
              <a:t>9/1/2014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502C98B-37EB-4373-9F19-B1E25B7D6E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7628376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fld id="{500A307B-D045-4AE2-850A-8C16B6F11B38}" type="datetimeFigureOut">
              <a:rPr lang="en-US"/>
              <a:pPr>
                <a:defRPr/>
              </a:pPr>
              <a:t>9/1/2014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BBACF5A-7519-466C-85DE-4C03FB1A33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8520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iStock_000004210783small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1295400"/>
            <a:ext cx="1752600" cy="116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Arial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Arial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smtClean="0"/>
            </a:lvl1pPr>
          </a:lstStyle>
          <a:p>
            <a:pPr>
              <a:defRPr/>
            </a:pPr>
            <a:fld id="{D3E7B8F4-B0DF-42F4-8728-ABB92371E0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2" name="Line 9"/>
          <p:cNvSpPr>
            <a:spLocks noChangeShapeType="1"/>
          </p:cNvSpPr>
          <p:nvPr/>
        </p:nvSpPr>
        <p:spPr bwMode="auto">
          <a:xfrm>
            <a:off x="0" y="304800"/>
            <a:ext cx="9144000" cy="0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  <p:sldLayoutId id="2147484032" r:id="rId2"/>
    <p:sldLayoutId id="2147484033" r:id="rId3"/>
    <p:sldLayoutId id="2147484034" r:id="rId4"/>
    <p:sldLayoutId id="2147484035" r:id="rId5"/>
    <p:sldLayoutId id="2147484036" r:id="rId6"/>
    <p:sldLayoutId id="2147484037" r:id="rId7"/>
    <p:sldLayoutId id="2147484038" r:id="rId8"/>
    <p:sldLayoutId id="2147484039" r:id="rId9"/>
    <p:sldLayoutId id="2147484040" r:id="rId10"/>
    <p:sldLayoutId id="214748404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yriad Pro Semibold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yriad Pro Semibold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yriad Pro Semibold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yriad Pro Semibold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yriad Pro Semibold" charset="0"/>
          <a:ea typeface="ＭＳ Ｐゴシック" charset="0"/>
          <a:cs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yriad Pro Semibold" charset="0"/>
          <a:ea typeface="ＭＳ Ｐゴシック" charset="0"/>
          <a:cs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yriad Pro Semibold" charset="0"/>
          <a:ea typeface="ＭＳ Ｐゴシック" charset="0"/>
          <a:cs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yriad Pro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fld id="{3DE03CCB-3C43-4A68-A75C-57767FDD88C1}" type="datetimeFigureOut">
              <a:rPr lang="en-US"/>
              <a:pPr>
                <a:defRPr/>
              </a:pPr>
              <a:t>9/1/2014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A6DD0FB-2591-4E14-BBC8-4B19514FA6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fld id="{6B20011A-03B4-4B2C-AE68-0599D24DB832}" type="datetimeFigureOut">
              <a:rPr lang="en-US"/>
              <a:pPr>
                <a:defRPr/>
              </a:pPr>
              <a:t>9/1/2014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51C7205-E9B7-4755-943D-5384B44D11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3" r:id="rId1"/>
    <p:sldLayoutId id="2147484054" r:id="rId2"/>
    <p:sldLayoutId id="2147484055" r:id="rId3"/>
    <p:sldLayoutId id="2147484056" r:id="rId4"/>
    <p:sldLayoutId id="2147484057" r:id="rId5"/>
    <p:sldLayoutId id="2147484058" r:id="rId6"/>
    <p:sldLayoutId id="2147484059" r:id="rId7"/>
    <p:sldLayoutId id="2147484060" r:id="rId8"/>
    <p:sldLayoutId id="2147484061" r:id="rId9"/>
    <p:sldLayoutId id="2147484062" r:id="rId10"/>
    <p:sldLayoutId id="214748406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fld id="{FC5008D2-770F-4E8F-8DA9-B525E7E7E0FB}" type="datetimeFigureOut">
              <a:rPr lang="en-US"/>
              <a:pPr>
                <a:defRPr/>
              </a:pPr>
              <a:t>9/1/2014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21ADF08-7EFD-4D8F-889D-5644FD614E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4" r:id="rId1"/>
    <p:sldLayoutId id="2147484065" r:id="rId2"/>
    <p:sldLayoutId id="2147484066" r:id="rId3"/>
    <p:sldLayoutId id="2147484067" r:id="rId4"/>
    <p:sldLayoutId id="2147484068" r:id="rId5"/>
    <p:sldLayoutId id="2147484069" r:id="rId6"/>
    <p:sldLayoutId id="2147484070" r:id="rId7"/>
    <p:sldLayoutId id="2147484071" r:id="rId8"/>
    <p:sldLayoutId id="2147484072" r:id="rId9"/>
    <p:sldLayoutId id="2147484073" r:id="rId10"/>
    <p:sldLayoutId id="214748407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fld id="{337AD72C-B267-431A-8B21-2EB7F35C2644}" type="datetimeFigureOut">
              <a:rPr lang="en-US"/>
              <a:pPr>
                <a:defRPr/>
              </a:pPr>
              <a:t>9/1/2014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B7228EE-22FF-4F32-A24E-9C20125DC4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5" r:id="rId1"/>
    <p:sldLayoutId id="2147484076" r:id="rId2"/>
    <p:sldLayoutId id="2147484077" r:id="rId3"/>
    <p:sldLayoutId id="2147484078" r:id="rId4"/>
    <p:sldLayoutId id="2147484079" r:id="rId5"/>
    <p:sldLayoutId id="2147484080" r:id="rId6"/>
    <p:sldLayoutId id="2147484081" r:id="rId7"/>
    <p:sldLayoutId id="2147484082" r:id="rId8"/>
    <p:sldLayoutId id="2147484083" r:id="rId9"/>
    <p:sldLayoutId id="2147484084" r:id="rId10"/>
    <p:sldLayoutId id="214748408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1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fld id="{761E08B2-EEE8-4051-B582-F99AD6C6EE23}" type="datetimeFigureOut">
              <a:rPr lang="en-US"/>
              <a:pPr>
                <a:defRPr/>
              </a:pPr>
              <a:t>9/1/2014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959A37A-2DAF-4BA4-AF31-60BABBA6B2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6" r:id="rId1"/>
    <p:sldLayoutId id="2147484087" r:id="rId2"/>
    <p:sldLayoutId id="2147484088" r:id="rId3"/>
    <p:sldLayoutId id="2147484089" r:id="rId4"/>
    <p:sldLayoutId id="2147484090" r:id="rId5"/>
    <p:sldLayoutId id="2147484091" r:id="rId6"/>
    <p:sldLayoutId id="2147484092" r:id="rId7"/>
    <p:sldLayoutId id="2147484093" r:id="rId8"/>
    <p:sldLayoutId id="2147484094" r:id="rId9"/>
    <p:sldLayoutId id="2147484095" r:id="rId10"/>
    <p:sldLayoutId id="214748409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717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fld id="{6C500CC2-F3E6-4166-87B2-320632889A80}" type="datetimeFigureOut">
              <a:rPr lang="en-US"/>
              <a:pPr>
                <a:defRPr/>
              </a:pPr>
              <a:t>9/1/2014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8A1A7BF-7C86-468A-9438-391D22ABD8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7" r:id="rId1"/>
    <p:sldLayoutId id="2147484098" r:id="rId2"/>
    <p:sldLayoutId id="2147484099" r:id="rId3"/>
    <p:sldLayoutId id="2147484100" r:id="rId4"/>
    <p:sldLayoutId id="2147484101" r:id="rId5"/>
    <p:sldLayoutId id="2147484102" r:id="rId6"/>
    <p:sldLayoutId id="2147484103" r:id="rId7"/>
    <p:sldLayoutId id="2147484104" r:id="rId8"/>
    <p:sldLayoutId id="2147484105" r:id="rId9"/>
    <p:sldLayoutId id="2147484106" r:id="rId10"/>
    <p:sldLayoutId id="214748410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19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fld id="{9299D5A8-09A6-4C84-9BDB-AC53EDAA75CA}" type="datetimeFigureOut">
              <a:rPr lang="en-US"/>
              <a:pPr>
                <a:defRPr/>
              </a:pPr>
              <a:t>9/1/2014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57DA822-36A7-42B8-8114-2EF470F2D7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8" r:id="rId1"/>
    <p:sldLayoutId id="2147484109" r:id="rId2"/>
    <p:sldLayoutId id="2147484110" r:id="rId3"/>
    <p:sldLayoutId id="2147484111" r:id="rId4"/>
    <p:sldLayoutId id="2147484112" r:id="rId5"/>
    <p:sldLayoutId id="2147484113" r:id="rId6"/>
    <p:sldLayoutId id="2147484114" r:id="rId7"/>
    <p:sldLayoutId id="2147484115" r:id="rId8"/>
    <p:sldLayoutId id="2147484116" r:id="rId9"/>
    <p:sldLayoutId id="2147484117" r:id="rId10"/>
    <p:sldLayoutId id="214748411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921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fld id="{D3BE07C3-22DF-4D89-83F7-F1F19426F4BB}" type="datetimeFigureOut">
              <a:rPr lang="en-US"/>
              <a:pPr>
                <a:defRPr/>
              </a:pPr>
              <a:t>9/1/2014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9E9A949-9372-4061-BE6D-AA38863FA7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9" r:id="rId1"/>
    <p:sldLayoutId id="2147484120" r:id="rId2"/>
    <p:sldLayoutId id="2147484121" r:id="rId3"/>
    <p:sldLayoutId id="2147484122" r:id="rId4"/>
    <p:sldLayoutId id="2147484123" r:id="rId5"/>
    <p:sldLayoutId id="2147484124" r:id="rId6"/>
    <p:sldLayoutId id="2147484125" r:id="rId7"/>
    <p:sldLayoutId id="2147484126" r:id="rId8"/>
    <p:sldLayoutId id="2147484127" r:id="rId9"/>
    <p:sldLayoutId id="2147484128" r:id="rId10"/>
    <p:sldLayoutId id="214748412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algn="l" eaLnBrk="1" hangingPunct="1">
              <a:lnSpc>
                <a:spcPct val="110000"/>
              </a:lnSpc>
            </a:pPr>
            <a:r>
              <a:rPr lang="en-US" altLang="en-US" sz="4800" smtClean="0"/>
              <a:t>JavaScript</a:t>
            </a:r>
            <a:endParaRPr lang="en-US" altLang="en-US" smtClean="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5029200"/>
            <a:ext cx="6400800" cy="1295400"/>
          </a:xfrm>
        </p:spPr>
        <p:txBody>
          <a:bodyPr/>
          <a:lstStyle/>
          <a:p>
            <a:pPr algn="l" eaLnBrk="1" hangingPunct="1"/>
            <a:r>
              <a:rPr lang="en-US" altLang="en-US" sz="2400" smtClean="0"/>
              <a:t>Simple Variable Types</a:t>
            </a:r>
            <a:endParaRPr lang="en-US" altLang="en-US" smtClean="0"/>
          </a:p>
        </p:txBody>
      </p:sp>
      <p:sp>
        <p:nvSpPr>
          <p:cNvPr id="101380" name="Rectangle 12"/>
          <p:cNvSpPr>
            <a:spLocks noChangeArrowheads="1"/>
          </p:cNvSpPr>
          <p:nvPr/>
        </p:nvSpPr>
        <p:spPr bwMode="auto">
          <a:xfrm>
            <a:off x="8507413" y="-1905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01381" name="Rectangle 13"/>
          <p:cNvSpPr>
            <a:spLocks noChangeArrowheads="1"/>
          </p:cNvSpPr>
          <p:nvPr/>
        </p:nvSpPr>
        <p:spPr bwMode="auto">
          <a:xfrm>
            <a:off x="0" y="152400"/>
            <a:ext cx="9144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Variable Names</a:t>
            </a:r>
          </a:p>
        </p:txBody>
      </p:sp>
      <p:sp>
        <p:nvSpPr>
          <p:cNvPr id="1198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Must start with a letter, the underscore, or a dollar sign</a:t>
            </a:r>
          </a:p>
          <a:p>
            <a:pPr eaLnBrk="1" hangingPunct="1"/>
            <a:r>
              <a:rPr lang="en-US" altLang="en-US" smtClean="0"/>
              <a:t>Can contain any combination of letters, underscores, and numbers </a:t>
            </a:r>
          </a:p>
          <a:p>
            <a:pPr eaLnBrk="1" hangingPunct="1"/>
            <a:r>
              <a:rPr lang="en-US" altLang="en-US" smtClean="0"/>
              <a:t>Cannot use spaces, hyphens, or punctuation</a:t>
            </a:r>
          </a:p>
          <a:p>
            <a:pPr eaLnBrk="1" hangingPunct="1"/>
            <a:r>
              <a:rPr lang="en-US" altLang="en-US" smtClean="0"/>
              <a:t>Cannot be a reserved word</a:t>
            </a:r>
          </a:p>
          <a:p>
            <a:pPr eaLnBrk="1" hangingPunct="1"/>
            <a:r>
              <a:rPr lang="en-US" altLang="en-US" smtClean="0"/>
              <a:t>Are case-sensitive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Valid Names</a:t>
            </a:r>
          </a:p>
        </p:txBody>
      </p:sp>
      <p:sp>
        <p:nvSpPr>
          <p:cNvPr id="1218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fullName</a:t>
            </a:r>
          </a:p>
          <a:p>
            <a:pPr eaLnBrk="1" hangingPunct="1"/>
            <a:r>
              <a:rPr lang="en-US" altLang="en-US" smtClean="0"/>
              <a:t>num</a:t>
            </a:r>
          </a:p>
          <a:p>
            <a:pPr eaLnBrk="1" hangingPunct="1"/>
            <a:r>
              <a:rPr lang="en-US" altLang="en-US" smtClean="0"/>
              <a:t>_myVar</a:t>
            </a:r>
          </a:p>
          <a:p>
            <a:pPr eaLnBrk="1" hangingPunct="1"/>
            <a:r>
              <a:rPr lang="en-US" altLang="en-US" smtClean="0"/>
              <a:t>$myVar</a:t>
            </a:r>
          </a:p>
          <a:p>
            <a:pPr eaLnBrk="1" hangingPunct="1"/>
            <a:r>
              <a:rPr lang="en-US" altLang="en-US" smtClean="0"/>
              <a:t>price1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381000"/>
          </a:xfrm>
        </p:spPr>
        <p:txBody>
          <a:bodyPr/>
          <a:lstStyle/>
          <a:p>
            <a:r>
              <a:rPr lang="en-US" altLang="en-US" sz="1600" b="1" smtClean="0"/>
              <a:t>Here’s a list of reserved words that can’t be used as variable names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85800" y="1244600"/>
          <a:ext cx="7772400" cy="544036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590800"/>
                <a:gridCol w="2590800"/>
                <a:gridCol w="2590800"/>
              </a:tblGrid>
              <a:tr h="25906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abstract</a:t>
                      </a:r>
                      <a:endParaRPr lang="en-US" sz="1100" b="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final</a:t>
                      </a:r>
                      <a:endParaRPr lang="en-US" sz="1100" b="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protected</a:t>
                      </a:r>
                      <a:endParaRPr lang="en-US" sz="1100" b="0" dirty="0"/>
                    </a:p>
                  </a:txBody>
                  <a:tcPr marT="45717" marB="45717"/>
                </a:tc>
              </a:tr>
              <a:tr h="25906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as</a:t>
                      </a:r>
                      <a:endParaRPr lang="en-US" sz="11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finally</a:t>
                      </a:r>
                      <a:endParaRPr lang="en-US" sz="11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public</a:t>
                      </a:r>
                      <a:endParaRPr lang="en-US" sz="1100" dirty="0"/>
                    </a:p>
                  </a:txBody>
                  <a:tcPr marT="45717" marB="45717"/>
                </a:tc>
              </a:tr>
              <a:tr h="259065"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boolean</a:t>
                      </a:r>
                      <a:endParaRPr lang="en-US" sz="11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float</a:t>
                      </a:r>
                      <a:endParaRPr lang="en-US" sz="11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return</a:t>
                      </a:r>
                      <a:endParaRPr lang="en-US" sz="1100" dirty="0"/>
                    </a:p>
                  </a:txBody>
                  <a:tcPr marT="45717" marB="45717"/>
                </a:tc>
              </a:tr>
              <a:tr h="25906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break</a:t>
                      </a:r>
                      <a:endParaRPr lang="en-US" sz="11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for</a:t>
                      </a:r>
                      <a:endParaRPr lang="en-US" sz="11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short</a:t>
                      </a:r>
                      <a:endParaRPr lang="en-US" sz="1100" dirty="0"/>
                    </a:p>
                  </a:txBody>
                  <a:tcPr marT="45717" marB="45717"/>
                </a:tc>
              </a:tr>
              <a:tr h="25906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byte</a:t>
                      </a:r>
                      <a:endParaRPr lang="en-US" sz="11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function</a:t>
                      </a:r>
                      <a:endParaRPr lang="en-US" sz="11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static</a:t>
                      </a:r>
                      <a:endParaRPr lang="en-US" sz="1100" dirty="0"/>
                    </a:p>
                  </a:txBody>
                  <a:tcPr marT="45717" marB="45717"/>
                </a:tc>
              </a:tr>
              <a:tr h="25906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case</a:t>
                      </a:r>
                      <a:endParaRPr lang="en-US" sz="11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goto</a:t>
                      </a:r>
                      <a:endParaRPr lang="en-US" sz="11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super</a:t>
                      </a:r>
                      <a:endParaRPr lang="en-US" sz="1100" dirty="0"/>
                    </a:p>
                  </a:txBody>
                  <a:tcPr marT="45717" marB="45717"/>
                </a:tc>
              </a:tr>
              <a:tr h="25906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catch</a:t>
                      </a:r>
                      <a:endParaRPr lang="en-US" sz="11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if</a:t>
                      </a:r>
                      <a:endParaRPr lang="en-US" sz="11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switch</a:t>
                      </a:r>
                      <a:endParaRPr lang="en-US" sz="1100" dirty="0"/>
                    </a:p>
                  </a:txBody>
                  <a:tcPr marT="45717" marB="45717"/>
                </a:tc>
              </a:tr>
              <a:tr h="25906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char</a:t>
                      </a:r>
                      <a:endParaRPr lang="en-US" sz="11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implements</a:t>
                      </a:r>
                      <a:endParaRPr lang="en-US" sz="11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synchronized</a:t>
                      </a:r>
                      <a:endParaRPr lang="en-US" sz="1100" dirty="0"/>
                    </a:p>
                  </a:txBody>
                  <a:tcPr marT="45717" marB="45717"/>
                </a:tc>
              </a:tr>
              <a:tr h="25906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class</a:t>
                      </a:r>
                      <a:endParaRPr lang="en-US" sz="11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import</a:t>
                      </a:r>
                      <a:endParaRPr lang="en-US" sz="11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this</a:t>
                      </a:r>
                      <a:endParaRPr lang="en-US" sz="1100" dirty="0"/>
                    </a:p>
                  </a:txBody>
                  <a:tcPr marT="45717" marB="45717"/>
                </a:tc>
              </a:tr>
              <a:tr h="25906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continue</a:t>
                      </a:r>
                      <a:endParaRPr lang="en-US" sz="11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in</a:t>
                      </a:r>
                      <a:endParaRPr lang="en-US" sz="11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throw</a:t>
                      </a:r>
                      <a:endParaRPr lang="en-US" sz="1100" dirty="0"/>
                    </a:p>
                  </a:txBody>
                  <a:tcPr marT="45717" marB="45717"/>
                </a:tc>
              </a:tr>
              <a:tr h="259065"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const</a:t>
                      </a:r>
                      <a:endParaRPr lang="en-US" sz="11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instanceof</a:t>
                      </a:r>
                      <a:endParaRPr lang="en-US" sz="11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throws</a:t>
                      </a:r>
                      <a:endParaRPr lang="en-US" sz="1100" dirty="0"/>
                    </a:p>
                  </a:txBody>
                  <a:tcPr marT="45717" marB="45717"/>
                </a:tc>
              </a:tr>
              <a:tr h="25906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debugger</a:t>
                      </a:r>
                      <a:endParaRPr lang="en-US" sz="11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int</a:t>
                      </a:r>
                      <a:endParaRPr lang="en-US" sz="11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transient</a:t>
                      </a:r>
                      <a:endParaRPr lang="en-US" sz="1100" dirty="0"/>
                    </a:p>
                  </a:txBody>
                  <a:tcPr marT="45717" marB="45717"/>
                </a:tc>
              </a:tr>
              <a:tr h="25906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default</a:t>
                      </a:r>
                      <a:endParaRPr lang="en-US" sz="11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interface</a:t>
                      </a:r>
                      <a:endParaRPr lang="en-US" sz="11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true</a:t>
                      </a:r>
                      <a:endParaRPr lang="en-US" sz="1100" dirty="0"/>
                    </a:p>
                  </a:txBody>
                  <a:tcPr marT="45717" marB="45717"/>
                </a:tc>
              </a:tr>
              <a:tr h="25906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delete</a:t>
                      </a:r>
                      <a:endParaRPr lang="en-US" sz="11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is</a:t>
                      </a:r>
                      <a:endParaRPr lang="en-US" sz="11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try</a:t>
                      </a:r>
                      <a:endParaRPr lang="en-US" sz="1100" dirty="0"/>
                    </a:p>
                  </a:txBody>
                  <a:tcPr marT="45717" marB="45717"/>
                </a:tc>
              </a:tr>
              <a:tr h="25906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do</a:t>
                      </a:r>
                      <a:endParaRPr lang="en-US" sz="11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long</a:t>
                      </a:r>
                      <a:endParaRPr lang="en-US" sz="11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typeof</a:t>
                      </a:r>
                      <a:endParaRPr lang="en-US" sz="1100" dirty="0"/>
                    </a:p>
                  </a:txBody>
                  <a:tcPr marT="45717" marB="45717"/>
                </a:tc>
              </a:tr>
              <a:tr h="25906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double</a:t>
                      </a:r>
                      <a:endParaRPr lang="en-US" sz="11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namespace</a:t>
                      </a:r>
                      <a:endParaRPr lang="en-US" sz="11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use</a:t>
                      </a:r>
                      <a:endParaRPr lang="en-US" sz="1100" dirty="0"/>
                    </a:p>
                  </a:txBody>
                  <a:tcPr marT="45717" marB="45717"/>
                </a:tc>
              </a:tr>
              <a:tr h="25906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else</a:t>
                      </a:r>
                      <a:endParaRPr lang="en-US" sz="11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native</a:t>
                      </a:r>
                      <a:endParaRPr lang="en-US" sz="11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var</a:t>
                      </a:r>
                      <a:endParaRPr lang="en-US" sz="1100" dirty="0"/>
                    </a:p>
                  </a:txBody>
                  <a:tcPr marT="45717" marB="45717"/>
                </a:tc>
              </a:tr>
              <a:tr h="259065"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enum</a:t>
                      </a:r>
                      <a:endParaRPr lang="en-US" sz="11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new</a:t>
                      </a:r>
                      <a:endParaRPr lang="en-US" sz="11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void</a:t>
                      </a:r>
                      <a:endParaRPr lang="en-US" sz="1100" dirty="0"/>
                    </a:p>
                  </a:txBody>
                  <a:tcPr marT="45717" marB="45717"/>
                </a:tc>
              </a:tr>
              <a:tr h="25906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export</a:t>
                      </a:r>
                      <a:endParaRPr lang="en-US" sz="11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null</a:t>
                      </a:r>
                      <a:endParaRPr lang="en-US" sz="11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volatile</a:t>
                      </a:r>
                      <a:endParaRPr lang="en-US" sz="1100" dirty="0"/>
                    </a:p>
                  </a:txBody>
                  <a:tcPr marT="45717" marB="45717"/>
                </a:tc>
              </a:tr>
              <a:tr h="25906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extends</a:t>
                      </a:r>
                      <a:endParaRPr lang="en-US" sz="11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package</a:t>
                      </a:r>
                      <a:endParaRPr lang="en-US" sz="11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while</a:t>
                      </a:r>
                      <a:endParaRPr lang="en-US" sz="1100" dirty="0"/>
                    </a:p>
                  </a:txBody>
                  <a:tcPr marT="45717" marB="45717"/>
                </a:tc>
              </a:tr>
              <a:tr h="25906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false</a:t>
                      </a:r>
                      <a:endParaRPr lang="en-US" sz="11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private</a:t>
                      </a:r>
                      <a:endParaRPr lang="en-US" sz="11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with</a:t>
                      </a:r>
                      <a:endParaRPr lang="en-US" sz="1100" dirty="0"/>
                    </a:p>
                  </a:txBody>
                  <a:tcPr marT="45717" marB="45717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Assigning Values</a:t>
            </a:r>
          </a:p>
        </p:txBody>
      </p:sp>
      <p:sp>
        <p:nvSpPr>
          <p:cNvPr id="124931" name="TextBox 7"/>
          <p:cNvSpPr txBox="1">
            <a:spLocks noChangeArrowheads="1"/>
          </p:cNvSpPr>
          <p:nvPr/>
        </p:nvSpPr>
        <p:spPr bwMode="auto">
          <a:xfrm>
            <a:off x="2286000" y="2438400"/>
            <a:ext cx="4572000" cy="609600"/>
          </a:xfrm>
          <a:prstGeom prst="rect">
            <a:avLst/>
          </a:prstGeom>
          <a:solidFill>
            <a:srgbClr val="FF0000">
              <a:alpha val="10196"/>
            </a:srgbClr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" pitchFamily="64" charset="0"/>
              </a:rPr>
              <a:t>var num;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" pitchFamily="64" charset="0"/>
              </a:rPr>
              <a:t>num = 23;</a:t>
            </a:r>
          </a:p>
        </p:txBody>
      </p:sp>
      <p:sp>
        <p:nvSpPr>
          <p:cNvPr id="124932" name="TextBox 7"/>
          <p:cNvSpPr txBox="1">
            <a:spLocks noChangeArrowheads="1"/>
          </p:cNvSpPr>
          <p:nvPr/>
        </p:nvSpPr>
        <p:spPr bwMode="auto">
          <a:xfrm>
            <a:off x="2286000" y="3352800"/>
            <a:ext cx="4572000" cy="457200"/>
          </a:xfrm>
          <a:prstGeom prst="rect">
            <a:avLst/>
          </a:prstGeom>
          <a:solidFill>
            <a:srgbClr val="FF0000">
              <a:alpha val="10196"/>
            </a:srgbClr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" pitchFamily="64" charset="0"/>
              </a:rPr>
              <a:t>var str = 'Hello, world!';</a:t>
            </a:r>
          </a:p>
        </p:txBody>
      </p:sp>
      <p:sp>
        <p:nvSpPr>
          <p:cNvPr id="124933" name="TextBox 7"/>
          <p:cNvSpPr txBox="1">
            <a:spLocks noChangeArrowheads="1"/>
          </p:cNvSpPr>
          <p:nvPr/>
        </p:nvSpPr>
        <p:spPr bwMode="auto">
          <a:xfrm>
            <a:off x="1676400" y="4191000"/>
            <a:ext cx="5181600" cy="381000"/>
          </a:xfrm>
          <a:prstGeom prst="rect">
            <a:avLst/>
          </a:prstGeom>
          <a:solidFill>
            <a:srgbClr val="FF0000">
              <a:alpha val="10196"/>
            </a:srgbClr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" pitchFamily="64" charset="0"/>
              </a:rPr>
              <a:t>var num = 23, str = 'Hello, world!';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Simple Value Types</a:t>
            </a:r>
          </a:p>
        </p:txBody>
      </p:sp>
      <p:sp>
        <p:nvSpPr>
          <p:cNvPr id="1269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Numbers</a:t>
            </a:r>
          </a:p>
          <a:p>
            <a:pPr eaLnBrk="1" hangingPunct="1"/>
            <a:r>
              <a:rPr lang="en-US" altLang="en-US" smtClean="0"/>
              <a:t>Strings</a:t>
            </a:r>
          </a:p>
          <a:p>
            <a:pPr eaLnBrk="1" hangingPunct="1"/>
            <a:r>
              <a:rPr lang="en-US" altLang="en-US" smtClean="0"/>
              <a:t>Booleans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Numbers</a:t>
            </a:r>
          </a:p>
        </p:txBody>
      </p:sp>
      <p:sp>
        <p:nvSpPr>
          <p:cNvPr id="1280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Never quoted</a:t>
            </a:r>
          </a:p>
          <a:p>
            <a:pPr eaLnBrk="1" hangingPunct="1"/>
            <a:r>
              <a:rPr lang="en-US" altLang="en-US" smtClean="0"/>
              <a:t>Can include an optional single decimal</a:t>
            </a:r>
          </a:p>
          <a:p>
            <a:pPr eaLnBrk="1" hangingPunct="1"/>
            <a:r>
              <a:rPr lang="en-US" altLang="en-US" smtClean="0"/>
              <a:t>Can have an initial +/-</a:t>
            </a:r>
          </a:p>
          <a:p>
            <a:pPr eaLnBrk="1" hangingPunct="1"/>
            <a:r>
              <a:rPr lang="en-US" altLang="en-US" smtClean="0"/>
              <a:t>Do not contain commas</a:t>
            </a:r>
          </a:p>
          <a:p>
            <a:pPr eaLnBrk="1" hangingPunct="1"/>
            <a:r>
              <a:rPr lang="en-US" altLang="en-US" smtClean="0"/>
              <a:t>Only a single number type in JavaScript.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Numerical Data</a:t>
            </a:r>
          </a:p>
        </p:txBody>
      </p:sp>
      <p:sp>
        <p:nvSpPr>
          <p:cNvPr id="1290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Numbers are values that can be processed and calculated. </a:t>
            </a:r>
          </a:p>
          <a:p>
            <a:pPr eaLnBrk="1" hangingPunct="1"/>
            <a:r>
              <a:rPr lang="en-US" altLang="en-US" sz="2400" smtClean="0"/>
              <a:t>Many languages make a distinction between integers and floating point numbers.</a:t>
            </a:r>
          </a:p>
          <a:p>
            <a:pPr eaLnBrk="1" hangingPunct="1"/>
            <a:r>
              <a:rPr lang="en-US" altLang="en-US" sz="2400" smtClean="0"/>
              <a:t>JavaScript: when a number is stored in a variable, it is initially treated as a floating point number. </a:t>
            </a:r>
          </a:p>
          <a:p>
            <a:pPr eaLnBrk="1" hangingPunct="1"/>
            <a:r>
              <a:rPr lang="en-US" altLang="en-US" sz="2400" smtClean="0"/>
              <a:t>All numbers in JavaScript are initially stored as the </a:t>
            </a:r>
            <a:r>
              <a:rPr lang="en-US" altLang="en-US" sz="2400" b="1" smtClean="0"/>
              <a:t>numerical </a:t>
            </a:r>
            <a:r>
              <a:rPr lang="en-US" altLang="en-US" sz="2400" smtClean="0"/>
              <a:t>data type. </a:t>
            </a:r>
          </a:p>
          <a:p>
            <a:pPr eaLnBrk="1" hangingPunct="1"/>
            <a:r>
              <a:rPr lang="en-US" altLang="en-US" sz="2400" smtClean="0"/>
              <a:t>When a number is entered into a prompt box, it is initially stored as a </a:t>
            </a:r>
            <a:r>
              <a:rPr lang="en-US" altLang="en-US" sz="2400" b="1" smtClean="0"/>
              <a:t>text</a:t>
            </a:r>
            <a:r>
              <a:rPr lang="en-US" altLang="en-US" sz="2400" smtClean="0"/>
              <a:t> value. </a:t>
            </a:r>
          </a:p>
          <a:p>
            <a:pPr lvl="1" eaLnBrk="1" hangingPunct="1"/>
            <a:r>
              <a:rPr lang="en-US" altLang="en-US" sz="2000" smtClean="0"/>
              <a:t>It cannot be used in a calculation. </a:t>
            </a:r>
          </a:p>
          <a:p>
            <a:pPr lvl="1" eaLnBrk="1" hangingPunct="1"/>
            <a:r>
              <a:rPr lang="en-US" altLang="en-US" sz="2000" smtClean="0"/>
              <a:t>It must be turned into a numeric value to use in a calculation.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Arithmetic</a:t>
            </a:r>
          </a:p>
        </p:txBody>
      </p:sp>
      <p:sp>
        <p:nvSpPr>
          <p:cNvPr id="131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+ - * / %</a:t>
            </a:r>
          </a:p>
          <a:p>
            <a:pPr eaLnBrk="1" hangingPunct="1"/>
            <a:r>
              <a:rPr lang="en-US" altLang="en-US" smtClean="0"/>
              <a:t>+= -= *= /=</a:t>
            </a:r>
          </a:p>
          <a:p>
            <a:pPr eaLnBrk="1" hangingPunct="1"/>
            <a:r>
              <a:rPr lang="en-US" altLang="en-US" smtClean="0"/>
              <a:t>++ --</a:t>
            </a:r>
          </a:p>
        </p:txBody>
      </p:sp>
      <p:sp>
        <p:nvSpPr>
          <p:cNvPr id="131076" name="TextBox 3"/>
          <p:cNvSpPr txBox="1">
            <a:spLocks noChangeArrowheads="1"/>
          </p:cNvSpPr>
          <p:nvPr/>
        </p:nvSpPr>
        <p:spPr bwMode="auto">
          <a:xfrm>
            <a:off x="3581400" y="2590800"/>
            <a:ext cx="4343400" cy="533400"/>
          </a:xfrm>
          <a:prstGeom prst="rect">
            <a:avLst/>
          </a:prstGeom>
          <a:solidFill>
            <a:srgbClr val="FF0000">
              <a:alpha val="10196"/>
            </a:srgbClr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" pitchFamily="64" charset="0"/>
              </a:rPr>
              <a:t>var n =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" pitchFamily="64" charset="0"/>
              </a:rPr>
              <a:t>n *= 4; // n =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Formatting Numbers</a:t>
            </a:r>
          </a:p>
        </p:txBody>
      </p:sp>
      <p:sp>
        <p:nvSpPr>
          <p:cNvPr id="133123" name="TextBox 2"/>
          <p:cNvSpPr txBox="1">
            <a:spLocks noChangeArrowheads="1"/>
          </p:cNvSpPr>
          <p:nvPr/>
        </p:nvSpPr>
        <p:spPr bwMode="auto">
          <a:xfrm>
            <a:off x="2362200" y="2819400"/>
            <a:ext cx="4381500" cy="952500"/>
          </a:xfrm>
          <a:prstGeom prst="rect">
            <a:avLst/>
          </a:prstGeom>
          <a:solidFill>
            <a:srgbClr val="FF0000">
              <a:alpha val="10196"/>
            </a:srgbClr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" pitchFamily="64" charset="0"/>
              </a:rPr>
              <a:t>var n = 123.45;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" pitchFamily="64" charset="0"/>
              </a:rPr>
              <a:t>n.toFixed(); // 123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" pitchFamily="64" charset="0"/>
              </a:rPr>
              <a:t>n.toFixed(1); // 123.5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Operations on Data</a:t>
            </a:r>
          </a:p>
        </p:txBody>
      </p:sp>
      <p:sp>
        <p:nvSpPr>
          <p:cNvPr id="135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2400" smtClean="0"/>
              <a:t>Arithmetic Operators: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US" altLang="en-US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0600" y="2133600"/>
          <a:ext cx="6731000" cy="23352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3751"/>
                <a:gridCol w="2631122"/>
                <a:gridCol w="1471505"/>
                <a:gridCol w="1644622"/>
              </a:tblGrid>
              <a:tr h="38920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Operator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4" marR="9524" marT="9524" marB="9524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4" marR="9524" marT="9524" marB="9524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Example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4" marR="9524" marT="9524" marB="9524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Result, if y = 3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4" marR="9524" marT="9524" marB="9524" anchor="ctr"/>
                </a:tc>
              </a:tr>
              <a:tr h="38920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+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4" marR="9524" marT="9524" marB="9524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Addition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4" marR="9524" marT="9524" marB="9524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x = y + 2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4" marR="9524" marT="9524" marB="9524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x = 5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4" marR="9524" marT="9524" marB="9524"/>
                </a:tc>
              </a:tr>
              <a:tr h="38920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4" marR="9524" marT="9524" marB="9524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Subtraction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4" marR="9524" marT="9524" marB="9524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x = y - 2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4" marR="9524" marT="9524" marB="9524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x = 1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4" marR="9524" marT="9524" marB="9524"/>
                </a:tc>
              </a:tr>
              <a:tr h="38920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*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4" marR="9524" marT="9524" marB="9524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Multiplication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4" marR="9524" marT="9524" marB="9524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x = y * 2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4" marR="9524" marT="9524" marB="9524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x = 6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4" marR="9524" marT="9524" marB="9524"/>
                </a:tc>
              </a:tr>
              <a:tr h="38920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/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4" marR="9524" marT="9524" marB="9524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Division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4" marR="9524" marT="9524" marB="9524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x = y / 2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4" marR="9524" marT="9524" marB="9524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x = 1.5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4" marR="9524" marT="9524" marB="9524"/>
                </a:tc>
              </a:tr>
              <a:tr h="38920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%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4" marR="9524" marT="9524" marB="9524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Modulus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4" marR="9524" marT="9524" marB="9524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x = y % 2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4" marR="9524" marT="9524" marB="9524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x = 1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4" marR="9524" marT="9524" marB="9524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Objectives</a:t>
            </a:r>
          </a:p>
        </p:txBody>
      </p:sp>
      <p:sp>
        <p:nvSpPr>
          <p:cNvPr id="10342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Declare a simple variable</a:t>
            </a:r>
          </a:p>
          <a:p>
            <a:r>
              <a:rPr lang="en-US" altLang="en-US" smtClean="0"/>
              <a:t>Recognize valid and invalid variable names</a:t>
            </a:r>
          </a:p>
          <a:p>
            <a:r>
              <a:rPr lang="en-US" altLang="en-US" smtClean="0"/>
              <a:t>Assign a value to a variable</a:t>
            </a:r>
          </a:p>
          <a:p>
            <a:r>
              <a:rPr lang="en-US" altLang="en-US" smtClean="0"/>
              <a:t>Understand the concept of scope</a:t>
            </a:r>
          </a:p>
          <a:p>
            <a:r>
              <a:rPr lang="en-US" altLang="en-US" smtClean="0"/>
              <a:t>Create a number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Math Object</a:t>
            </a:r>
          </a:p>
        </p:txBody>
      </p:sp>
      <p:sp>
        <p:nvSpPr>
          <p:cNvPr id="137219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 smtClean="0"/>
              <a:t>PI</a:t>
            </a:r>
          </a:p>
          <a:p>
            <a:r>
              <a:rPr lang="en-US" altLang="en-US" smtClean="0"/>
              <a:t>E</a:t>
            </a:r>
          </a:p>
          <a:p>
            <a:r>
              <a:rPr lang="en-US" altLang="en-US" smtClean="0"/>
              <a:t>abs()</a:t>
            </a:r>
          </a:p>
          <a:p>
            <a:r>
              <a:rPr lang="en-US" altLang="en-US" smtClean="0"/>
              <a:t>ceil()</a:t>
            </a:r>
          </a:p>
          <a:p>
            <a:r>
              <a:rPr lang="en-US" altLang="en-US" smtClean="0"/>
              <a:t>cos()</a:t>
            </a:r>
          </a:p>
          <a:p>
            <a:r>
              <a:rPr lang="en-US" altLang="en-US" smtClean="0"/>
              <a:t>floor()</a:t>
            </a:r>
          </a:p>
          <a:p>
            <a:r>
              <a:rPr lang="en-US" altLang="en-US" smtClean="0"/>
              <a:t>max()</a:t>
            </a:r>
          </a:p>
        </p:txBody>
      </p:sp>
      <p:sp>
        <p:nvSpPr>
          <p:cNvPr id="137220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en-US" smtClean="0"/>
              <a:t>min()</a:t>
            </a:r>
          </a:p>
          <a:p>
            <a:r>
              <a:rPr lang="en-US" altLang="en-US" smtClean="0"/>
              <a:t>pow()</a:t>
            </a:r>
          </a:p>
          <a:p>
            <a:r>
              <a:rPr lang="en-US" altLang="en-US" smtClean="0"/>
              <a:t>round()</a:t>
            </a:r>
          </a:p>
          <a:p>
            <a:r>
              <a:rPr lang="en-US" altLang="en-US" smtClean="0"/>
              <a:t>random()</a:t>
            </a:r>
          </a:p>
          <a:p>
            <a:r>
              <a:rPr lang="en-US" altLang="en-US" smtClean="0"/>
              <a:t>sin()</a:t>
            </a:r>
          </a:p>
          <a:p>
            <a:endParaRPr lang="en-US" altLang="en-US" smtClean="0"/>
          </a:p>
        </p:txBody>
      </p:sp>
      <p:sp>
        <p:nvSpPr>
          <p:cNvPr id="137221" name="TextBox 3"/>
          <p:cNvSpPr txBox="1">
            <a:spLocks noChangeArrowheads="1"/>
          </p:cNvSpPr>
          <p:nvPr/>
        </p:nvSpPr>
        <p:spPr bwMode="auto">
          <a:xfrm>
            <a:off x="2362200" y="4572000"/>
            <a:ext cx="6172200" cy="457200"/>
          </a:xfrm>
          <a:prstGeom prst="rect">
            <a:avLst/>
          </a:prstGeom>
          <a:solidFill>
            <a:srgbClr val="FF0000">
              <a:alpha val="10196"/>
            </a:srgbClr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" pitchFamily="64" charset="0"/>
              </a:rPr>
              <a:t>var area = Math.PI * radius * radius;</a:t>
            </a:r>
          </a:p>
        </p:txBody>
      </p:sp>
      <p:sp>
        <p:nvSpPr>
          <p:cNvPr id="137222" name="TextBox 4"/>
          <p:cNvSpPr txBox="1">
            <a:spLocks noChangeArrowheads="1"/>
          </p:cNvSpPr>
          <p:nvPr/>
        </p:nvSpPr>
        <p:spPr bwMode="auto">
          <a:xfrm>
            <a:off x="2133600" y="5410200"/>
            <a:ext cx="6400800" cy="381000"/>
          </a:xfrm>
          <a:prstGeom prst="rect">
            <a:avLst/>
          </a:prstGeom>
          <a:solidFill>
            <a:srgbClr val="FF0000">
              <a:alpha val="10196"/>
            </a:srgbClr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" pitchFamily="64" charset="0"/>
              </a:rPr>
              <a:t>var volumn = 4/3 * Math.PI * Math.pow(radius, 3);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Always quoted</a:t>
            </a:r>
          </a:p>
          <a:p>
            <a:pPr eaLnBrk="1" hangingPunct="1">
              <a:defRPr/>
            </a:pPr>
            <a:r>
              <a:rPr lang="en-US" dirty="0" smtClean="0"/>
              <a:t>Can be empty</a:t>
            </a:r>
          </a:p>
          <a:p>
            <a:pPr eaLnBrk="1" hangingPunct="1">
              <a:defRPr/>
            </a:pPr>
            <a:r>
              <a:rPr lang="en-US" dirty="0" smtClean="0"/>
              <a:t>Can use single or double quotation marks</a:t>
            </a:r>
          </a:p>
          <a:p>
            <a:pPr marL="0" indent="0" eaLnBrk="1" hangingPunct="1">
              <a:buFontTx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String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/>
              <a:t>Strings are a series of </a:t>
            </a:r>
            <a:r>
              <a:rPr lang="en-US" sz="2800" dirty="0" smtClean="0"/>
              <a:t>keyboard </a:t>
            </a:r>
            <a:r>
              <a:rPr lang="en-US" sz="2800" dirty="0"/>
              <a:t>characters enclosed in quotation marks. </a:t>
            </a:r>
            <a:endParaRPr lang="en-US" sz="2800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smtClean="0"/>
              <a:t>Strings </a:t>
            </a:r>
            <a:r>
              <a:rPr lang="en-US" sz="2800" dirty="0"/>
              <a:t>can consist of words, phrases, sentences, and even whole paragraphs. </a:t>
            </a:r>
            <a:endParaRPr lang="en-US" sz="2800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smtClean="0"/>
              <a:t>A </a:t>
            </a:r>
            <a:r>
              <a:rPr lang="en-US" sz="2800" dirty="0"/>
              <a:t>string can also be a single character such as a letter or a punctuation </a:t>
            </a:r>
            <a:r>
              <a:rPr lang="en-US" sz="2800" dirty="0" smtClean="0"/>
              <a:t>character.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smtClean="0"/>
              <a:t>When </a:t>
            </a:r>
            <a:r>
              <a:rPr lang="en-US" sz="2800" dirty="0"/>
              <a:t>a number is stored as a string, it cannot be used in a numerical calculation or process.  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String Functions</a:t>
            </a:r>
          </a:p>
        </p:txBody>
      </p:sp>
      <p:sp>
        <p:nvSpPr>
          <p:cNvPr id="143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length</a:t>
            </a:r>
          </a:p>
          <a:p>
            <a:r>
              <a:rPr lang="en-US" altLang="en-US" smtClean="0"/>
              <a:t>charAt()</a:t>
            </a:r>
          </a:p>
          <a:p>
            <a:r>
              <a:rPr lang="en-US" altLang="en-US" smtClean="0"/>
              <a:t>indexOf()</a:t>
            </a:r>
          </a:p>
          <a:p>
            <a:r>
              <a:rPr lang="en-US" altLang="en-US" smtClean="0"/>
              <a:t>lastIndexOf()</a:t>
            </a:r>
          </a:p>
        </p:txBody>
      </p:sp>
      <p:sp>
        <p:nvSpPr>
          <p:cNvPr id="143364" name="TextBox 3"/>
          <p:cNvSpPr txBox="1">
            <a:spLocks noChangeArrowheads="1"/>
          </p:cNvSpPr>
          <p:nvPr/>
        </p:nvSpPr>
        <p:spPr bwMode="auto">
          <a:xfrm>
            <a:off x="3886200" y="2667000"/>
            <a:ext cx="3810000" cy="1600200"/>
          </a:xfrm>
          <a:prstGeom prst="rect">
            <a:avLst/>
          </a:prstGeom>
          <a:solidFill>
            <a:srgbClr val="FF0000">
              <a:alpha val="10196"/>
            </a:srgbClr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" pitchFamily="64" charset="0"/>
              </a:rPr>
              <a:t>var name = 'Doug Roberts';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" pitchFamily="64" charset="0"/>
              </a:rPr>
              <a:t>name.length; // 12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" pitchFamily="64" charset="0"/>
              </a:rPr>
              <a:t>name.charAt(11); // 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" pitchFamily="64" charset="0"/>
              </a:rPr>
              <a:t>name.indexOf(‘o'); //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" pitchFamily="64" charset="0"/>
              </a:rPr>
              <a:t>name.indexOf(‘Rob'); // 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" pitchFamily="64" charset="0"/>
              </a:rPr>
              <a:t>name.lastIndexOf(‘o'); // 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Slicing Strings</a:t>
            </a:r>
          </a:p>
        </p:txBody>
      </p:sp>
      <p:sp>
        <p:nvSpPr>
          <p:cNvPr id="145411" name="TextBox 4"/>
          <p:cNvSpPr txBox="1">
            <a:spLocks noChangeArrowheads="1"/>
          </p:cNvSpPr>
          <p:nvPr/>
        </p:nvSpPr>
        <p:spPr bwMode="auto">
          <a:xfrm>
            <a:off x="2667000" y="2667000"/>
            <a:ext cx="3810000" cy="1447800"/>
          </a:xfrm>
          <a:prstGeom prst="rect">
            <a:avLst/>
          </a:prstGeom>
          <a:solidFill>
            <a:srgbClr val="FF0000">
              <a:alpha val="10196"/>
            </a:srgbClr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" pitchFamily="64" charset="0"/>
              </a:rPr>
              <a:t>var language = 'JavaScript';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" pitchFamily="64" charset="0"/>
              </a:rPr>
              <a:t>language.slice(4); // Script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" pitchFamily="64" charset="0"/>
              </a:rPr>
              <a:t>language.slice(0,4); // Java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" pitchFamily="64" charset="0"/>
              </a:rPr>
              <a:t>language.slice(0,-6); // Java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" pitchFamily="64" charset="0"/>
              </a:rPr>
              <a:t>language.slice(-6); // Script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Escaping Characters</a:t>
            </a:r>
          </a:p>
        </p:txBody>
      </p:sp>
      <p:sp>
        <p:nvSpPr>
          <p:cNvPr id="147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'I\'ve got an idea.'</a:t>
            </a:r>
          </a:p>
          <a:p>
            <a:pPr eaLnBrk="1" hangingPunct="1"/>
            <a:r>
              <a:rPr lang="en-US" altLang="en-US" smtClean="0"/>
              <a:t>"Chapter 4, \"Simple Variable Types\""</a:t>
            </a:r>
          </a:p>
          <a:p>
            <a:pPr eaLnBrk="1" hangingPunct="1"/>
            <a:r>
              <a:rPr lang="en-US" altLang="en-US" smtClean="0"/>
              <a:t>\n</a:t>
            </a:r>
          </a:p>
          <a:p>
            <a:pPr eaLnBrk="1" hangingPunct="1"/>
            <a:r>
              <a:rPr lang="en-US" altLang="en-US" smtClean="0"/>
              <a:t>\r</a:t>
            </a:r>
          </a:p>
          <a:p>
            <a:pPr eaLnBrk="1" hangingPunct="1"/>
            <a:r>
              <a:rPr lang="en-US" altLang="en-US" smtClean="0"/>
              <a:t>\\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Concatenation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Concatenation Operator: joins two strings together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The symbol is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2400" dirty="0" smtClean="0"/>
              <a:t> but, by the context, the computer knows that it is not used to add values. 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 smtClean="0"/>
              <a:t>Example: 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/>
              <a:t>	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greeting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“Good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morning"</a:t>
            </a:r>
            <a:r>
              <a:rPr lang="en-US" sz="2400" dirty="0" smtClean="0"/>
              <a:t>  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/>
              <a:t>	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2400" dirty="0" smtClean="0"/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= “Robbie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" 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/>
              <a:t>T</a:t>
            </a:r>
            <a:r>
              <a:rPr lang="en-US" sz="2400" dirty="0" smtClean="0"/>
              <a:t>he </a:t>
            </a:r>
            <a:r>
              <a:rPr lang="en-US" sz="2400" dirty="0"/>
              <a:t>following statement </a:t>
            </a:r>
            <a:r>
              <a:rPr lang="en-US" sz="2400" dirty="0" smtClean="0"/>
              <a:t>concatenates the variables and other text and stores it as one string in a </a:t>
            </a:r>
            <a:r>
              <a:rPr lang="en-US" sz="2400" dirty="0"/>
              <a:t>third variable named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welcome</a:t>
            </a:r>
            <a:r>
              <a:rPr lang="en-US" sz="2400" dirty="0"/>
              <a:t>: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welcome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greeting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“, “ +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/>
              <a:t>After the execution of this statement, the variable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welcome</a:t>
            </a:r>
            <a:r>
              <a:rPr lang="en-US" sz="2400" dirty="0"/>
              <a:t> contains </a:t>
            </a:r>
            <a:r>
              <a:rPr lang="en-US" sz="2400" dirty="0" smtClean="0"/>
              <a:t>:</a:t>
            </a:r>
          </a:p>
          <a:p>
            <a:pPr marL="45720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“Good morning, Robbie”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400" dirty="0" smtClean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Concatenation</a:t>
            </a:r>
          </a:p>
        </p:txBody>
      </p:sp>
      <p:sp>
        <p:nvSpPr>
          <p:cNvPr id="151555" name="TextBox 2"/>
          <p:cNvSpPr txBox="1">
            <a:spLocks noChangeArrowheads="1"/>
          </p:cNvSpPr>
          <p:nvPr/>
        </p:nvSpPr>
        <p:spPr bwMode="auto">
          <a:xfrm>
            <a:off x="2667000" y="2628900"/>
            <a:ext cx="4343400" cy="1028700"/>
          </a:xfrm>
          <a:prstGeom prst="rect">
            <a:avLst/>
          </a:prstGeom>
          <a:solidFill>
            <a:srgbClr val="FF0000">
              <a:alpha val="10196"/>
            </a:srgbClr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" pitchFamily="64" charset="0"/>
              </a:rPr>
              <a:t>var message = 'Hello';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" pitchFamily="64" charset="0"/>
              </a:rPr>
              <a:t>message = message + ', World';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" pitchFamily="64" charset="0"/>
              </a:rPr>
              <a:t>message += '!';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Booleans</a:t>
            </a:r>
          </a:p>
        </p:txBody>
      </p:sp>
      <p:sp>
        <p:nvSpPr>
          <p:cNvPr id="153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true</a:t>
            </a:r>
          </a:p>
          <a:p>
            <a:pPr eaLnBrk="1" hangingPunct="1"/>
            <a:r>
              <a:rPr lang="en-US" altLang="en-US" smtClean="0"/>
              <a:t>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Type Conversions</a:t>
            </a:r>
          </a:p>
        </p:txBody>
      </p:sp>
      <p:sp>
        <p:nvSpPr>
          <p:cNvPr id="155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parseFloat()</a:t>
            </a:r>
          </a:p>
          <a:p>
            <a:r>
              <a:rPr lang="en-US" altLang="en-US" smtClean="0"/>
              <a:t>parseInt()</a:t>
            </a:r>
          </a:p>
          <a:p>
            <a:r>
              <a:rPr lang="en-US" altLang="en-US" smtClean="0"/>
              <a:t>toString()</a:t>
            </a:r>
          </a:p>
        </p:txBody>
      </p:sp>
      <p:sp>
        <p:nvSpPr>
          <p:cNvPr id="155652" name="TextBox 3"/>
          <p:cNvSpPr txBox="1">
            <a:spLocks noChangeArrowheads="1"/>
          </p:cNvSpPr>
          <p:nvPr/>
        </p:nvSpPr>
        <p:spPr bwMode="auto">
          <a:xfrm>
            <a:off x="762000" y="3810000"/>
            <a:ext cx="7620000" cy="1219200"/>
          </a:xfrm>
          <a:prstGeom prst="rect">
            <a:avLst/>
          </a:prstGeom>
          <a:solidFill>
            <a:srgbClr val="FF0000">
              <a:alpha val="10196"/>
            </a:srgbClr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" pitchFamily="64" charset="0"/>
              </a:rPr>
              <a:t>var shipping = document.getElementById('shipping').value;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" pitchFamily="64" charset="0"/>
              </a:rPr>
              <a:t>// String, say '4.50'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" pitchFamily="64" charset="0"/>
              </a:rPr>
              <a:t>var total = 25.00;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" pitchFamily="64" charset="0"/>
              </a:rPr>
              <a:t>total += shipping; // String! '25.004.50'</a:t>
            </a:r>
          </a:p>
        </p:txBody>
      </p:sp>
      <p:sp>
        <p:nvSpPr>
          <p:cNvPr id="155653" name="TextBox 5"/>
          <p:cNvSpPr txBox="1">
            <a:spLocks noChangeArrowheads="1"/>
          </p:cNvSpPr>
          <p:nvPr/>
        </p:nvSpPr>
        <p:spPr bwMode="auto">
          <a:xfrm>
            <a:off x="762000" y="5410200"/>
            <a:ext cx="7620000" cy="533400"/>
          </a:xfrm>
          <a:prstGeom prst="rect">
            <a:avLst/>
          </a:prstGeom>
          <a:solidFill>
            <a:srgbClr val="FF0000">
              <a:alpha val="10196"/>
            </a:srgbClr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" pitchFamily="64" charset="0"/>
              </a:rPr>
              <a:t>total += parseFloat(shipping); // Works! 29.50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Objectives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Create a string</a:t>
            </a:r>
          </a:p>
          <a:p>
            <a:r>
              <a:rPr lang="en-US" altLang="en-US" smtClean="0"/>
              <a:t>Escape a problematic or meaningful character within a string</a:t>
            </a:r>
          </a:p>
          <a:p>
            <a:r>
              <a:rPr lang="en-US" altLang="en-US" smtClean="0"/>
              <a:t>Create a Boolean value</a:t>
            </a:r>
          </a:p>
          <a:p>
            <a:r>
              <a:rPr lang="en-US" altLang="en-US" smtClean="0"/>
              <a:t>Perform arithmetic with numbers</a:t>
            </a:r>
          </a:p>
          <a:p>
            <a:r>
              <a:rPr lang="en-US" altLang="en-US" smtClean="0"/>
              <a:t>Format numbers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Special Values</a:t>
            </a:r>
          </a:p>
        </p:txBody>
      </p:sp>
      <p:sp>
        <p:nvSpPr>
          <p:cNvPr id="157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null</a:t>
            </a:r>
          </a:p>
          <a:p>
            <a:pPr eaLnBrk="1" hangingPunct="1"/>
            <a:r>
              <a:rPr lang="en-US" altLang="en-US" smtClean="0"/>
              <a:t>undefined</a:t>
            </a:r>
          </a:p>
          <a:p>
            <a:pPr eaLnBrk="1" hangingPunct="1"/>
            <a:r>
              <a:rPr lang="en-US" altLang="en-US" smtClean="0"/>
              <a:t>NaN</a:t>
            </a:r>
          </a:p>
          <a:p>
            <a:pPr eaLnBrk="1" hangingPunct="1"/>
            <a:r>
              <a:rPr lang="en-US" altLang="en-US" smtClean="0"/>
              <a:t>Infinity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Order of Operations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>
          <a:off x="914400" y="1295400"/>
          <a:ext cx="7162800" cy="4638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79526"/>
                <a:gridCol w="3604593"/>
                <a:gridCol w="1778681"/>
              </a:tblGrid>
              <a:tr h="265638"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1200"/>
                        </a:spcAft>
                        <a:tabLst>
                          <a:tab pos="1250950" algn="r"/>
                          <a:tab pos="2774950" algn="r"/>
                          <a:tab pos="4089400" algn="r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harlotte Sans Medium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1200"/>
                        </a:spcAft>
                        <a:tabLst>
                          <a:tab pos="1250950" algn="r"/>
                          <a:tab pos="2774950" algn="r"/>
                          <a:tab pos="4089400" algn="r"/>
                          <a:tab pos="457200" algn="l"/>
                        </a:tabLst>
                      </a:pPr>
                      <a:r>
                        <a:rPr lang="en-US" sz="1100" dirty="0">
                          <a:effectLst/>
                        </a:rPr>
                        <a:t>Description</a:t>
                      </a:r>
                      <a:endParaRPr lang="en-US" sz="1100" dirty="0">
                        <a:effectLst/>
                        <a:latin typeface="Charlotte Sans Medium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1200"/>
                        </a:spcAft>
                        <a:tabLst>
                          <a:tab pos="1250950" algn="r"/>
                          <a:tab pos="2774950" algn="r"/>
                          <a:tab pos="4089400" algn="r"/>
                          <a:tab pos="457200" algn="l"/>
                        </a:tabLst>
                      </a:pPr>
                      <a:r>
                        <a:rPr lang="en-US" sz="1100" dirty="0">
                          <a:effectLst/>
                        </a:rPr>
                        <a:t>Symbol</a:t>
                      </a:r>
                      <a:endParaRPr lang="en-US" sz="1100" dirty="0">
                        <a:effectLst/>
                        <a:latin typeface="Charlotte Sans Medium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5638">
                <a:tc gridSpan="3"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1200"/>
                        </a:spcAft>
                        <a:tabLst>
                          <a:tab pos="1371600" algn="r"/>
                          <a:tab pos="2743200" algn="r"/>
                          <a:tab pos="4114800" algn="r"/>
                          <a:tab pos="457200" algn="l"/>
                        </a:tabLst>
                      </a:pPr>
                      <a:r>
                        <a:rPr lang="en-US" sz="1100" dirty="0">
                          <a:effectLst/>
                        </a:rPr>
                        <a:t>Arithmetic Operators are evaluated first in the order listed</a:t>
                      </a:r>
                      <a:endParaRPr lang="en-US" sz="1100" dirty="0">
                        <a:effectLst/>
                        <a:latin typeface="Charlotte Sans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5638"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1200"/>
                        </a:spcAft>
                        <a:tabLst>
                          <a:tab pos="1371600" algn="r"/>
                          <a:tab pos="2743200" algn="r"/>
                          <a:tab pos="4114800" algn="r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harlotte Sans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1200"/>
                        </a:spcAft>
                        <a:tabLst>
                          <a:tab pos="1371600" algn="r"/>
                          <a:tab pos="2743200" algn="r"/>
                          <a:tab pos="4114800" algn="r"/>
                          <a:tab pos="457200" algn="l"/>
                        </a:tabLst>
                      </a:pPr>
                      <a:r>
                        <a:rPr lang="en-US" sz="1100" dirty="0">
                          <a:effectLst/>
                        </a:rPr>
                        <a:t>1st: Parentheses</a:t>
                      </a:r>
                      <a:endParaRPr lang="en-US" sz="1100" dirty="0">
                        <a:effectLst/>
                        <a:latin typeface="Charlotte Sans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1200"/>
                        </a:spcAft>
                        <a:tabLst>
                          <a:tab pos="1371600" algn="r"/>
                          <a:tab pos="2743200" algn="r"/>
                          <a:tab pos="4114800" algn="r"/>
                          <a:tab pos="457200" algn="l"/>
                        </a:tabLst>
                      </a:pPr>
                      <a:r>
                        <a:rPr lang="en-US" sz="1100">
                          <a:effectLst/>
                        </a:rPr>
                        <a:t>( )</a:t>
                      </a:r>
                      <a:endParaRPr lang="en-US" sz="1100">
                        <a:effectLst/>
                        <a:latin typeface="Charlotte Sans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5638"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1200"/>
                        </a:spcAft>
                        <a:tabLst>
                          <a:tab pos="1371600" algn="r"/>
                          <a:tab pos="2743200" algn="r"/>
                          <a:tab pos="4114800" algn="r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harlotte Sans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1200"/>
                        </a:spcAft>
                        <a:tabLst>
                          <a:tab pos="1371600" algn="r"/>
                          <a:tab pos="2743200" algn="r"/>
                          <a:tab pos="4114800" algn="r"/>
                          <a:tab pos="457200" algn="l"/>
                        </a:tabLst>
                      </a:pPr>
                      <a:r>
                        <a:rPr lang="en-US" sz="1100" dirty="0">
                          <a:effectLst/>
                        </a:rPr>
                        <a:t>2nd: Exponents</a:t>
                      </a:r>
                      <a:endParaRPr lang="en-US" sz="1100" dirty="0">
                        <a:effectLst/>
                        <a:latin typeface="Charlotte Sans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1200"/>
                        </a:spcAft>
                        <a:tabLst>
                          <a:tab pos="1371600" algn="r"/>
                          <a:tab pos="2743200" algn="r"/>
                          <a:tab pos="4114800" algn="r"/>
                          <a:tab pos="457200" algn="l"/>
                        </a:tabLst>
                      </a:pPr>
                      <a:r>
                        <a:rPr lang="en-US" sz="1100">
                          <a:effectLst/>
                        </a:rPr>
                        <a:t>^</a:t>
                      </a:r>
                      <a:endParaRPr lang="en-US" sz="1100">
                        <a:effectLst/>
                        <a:latin typeface="Charlotte Sans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5638"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1200"/>
                        </a:spcAft>
                        <a:tabLst>
                          <a:tab pos="1371600" algn="r"/>
                          <a:tab pos="2743200" algn="r"/>
                          <a:tab pos="4114800" algn="r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harlotte Sans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1200"/>
                        </a:spcAft>
                        <a:tabLst>
                          <a:tab pos="1371600" algn="r"/>
                          <a:tab pos="2743200" algn="r"/>
                          <a:tab pos="4114800" algn="r"/>
                          <a:tab pos="457200" algn="l"/>
                        </a:tabLst>
                      </a:pPr>
                      <a:r>
                        <a:rPr lang="en-US" sz="1100" dirty="0">
                          <a:effectLst/>
                        </a:rPr>
                        <a:t>3rd: Multiplication / Division / Modulus</a:t>
                      </a:r>
                      <a:endParaRPr lang="en-US" sz="1100" dirty="0">
                        <a:effectLst/>
                        <a:latin typeface="Charlotte Sans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1200"/>
                        </a:spcAft>
                        <a:tabLst>
                          <a:tab pos="1371600" algn="r"/>
                          <a:tab pos="2743200" algn="r"/>
                          <a:tab pos="4114800" algn="r"/>
                          <a:tab pos="457200" algn="l"/>
                        </a:tabLst>
                      </a:pPr>
                      <a:r>
                        <a:rPr lang="en-US" sz="1100">
                          <a:effectLst/>
                        </a:rPr>
                        <a:t>*, /, %</a:t>
                      </a:r>
                      <a:endParaRPr lang="en-US" sz="1100">
                        <a:effectLst/>
                        <a:latin typeface="Charlotte Sans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5638"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1200"/>
                        </a:spcAft>
                        <a:tabLst>
                          <a:tab pos="1371600" algn="r"/>
                          <a:tab pos="2743200" algn="r"/>
                          <a:tab pos="4114800" algn="r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harlotte Sans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1200"/>
                        </a:spcAft>
                        <a:tabLst>
                          <a:tab pos="1371600" algn="r"/>
                          <a:tab pos="2743200" algn="r"/>
                          <a:tab pos="4114800" algn="r"/>
                          <a:tab pos="457200" algn="l"/>
                        </a:tabLst>
                      </a:pPr>
                      <a:r>
                        <a:rPr lang="en-US" sz="1100" dirty="0">
                          <a:effectLst/>
                        </a:rPr>
                        <a:t>4th: Addition / Subtraction</a:t>
                      </a:r>
                      <a:endParaRPr lang="en-US" sz="1100" dirty="0">
                        <a:effectLst/>
                        <a:latin typeface="Charlotte Sans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1200"/>
                        </a:spcAft>
                        <a:tabLst>
                          <a:tab pos="1371600" algn="r"/>
                          <a:tab pos="2743200" algn="r"/>
                          <a:tab pos="4114800" algn="r"/>
                          <a:tab pos="457200" algn="l"/>
                        </a:tabLst>
                      </a:pPr>
                      <a:r>
                        <a:rPr lang="en-US" sz="1100">
                          <a:effectLst/>
                        </a:rPr>
                        <a:t>+ –</a:t>
                      </a:r>
                      <a:endParaRPr lang="en-US" sz="1100">
                        <a:effectLst/>
                        <a:latin typeface="Charlotte Sans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87444">
                <a:tc gridSpan="3"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1200"/>
                        </a:spcAft>
                        <a:tabLst>
                          <a:tab pos="1371600" algn="r"/>
                          <a:tab pos="2743200" algn="r"/>
                          <a:tab pos="4114800" algn="r"/>
                          <a:tab pos="457200" algn="l"/>
                        </a:tabLst>
                      </a:pPr>
                      <a:r>
                        <a:rPr lang="en-US" sz="1100" dirty="0">
                          <a:effectLst/>
                        </a:rPr>
                        <a:t>Relational Operators are evaluated second and all relational operators have the same precedence</a:t>
                      </a:r>
                      <a:endParaRPr lang="en-US" sz="1100" dirty="0">
                        <a:effectLst/>
                        <a:latin typeface="Charlotte Sans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5638"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1200"/>
                        </a:spcAft>
                        <a:tabLst>
                          <a:tab pos="1371600" algn="r"/>
                          <a:tab pos="2743200" algn="r"/>
                          <a:tab pos="4114800" algn="r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harlotte Sans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1200"/>
                        </a:spcAft>
                        <a:tabLst>
                          <a:tab pos="1371600" algn="r"/>
                          <a:tab pos="2743200" algn="r"/>
                          <a:tab pos="4114800" algn="r"/>
                          <a:tab pos="457200" algn="l"/>
                        </a:tabLst>
                      </a:pPr>
                      <a:r>
                        <a:rPr lang="en-US" sz="1100" dirty="0">
                          <a:effectLst/>
                        </a:rPr>
                        <a:t>Less than</a:t>
                      </a:r>
                      <a:endParaRPr lang="en-US" sz="1100" dirty="0">
                        <a:effectLst/>
                        <a:latin typeface="Charlotte Sans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1200"/>
                        </a:spcAft>
                        <a:tabLst>
                          <a:tab pos="1371600" algn="r"/>
                          <a:tab pos="2743200" algn="r"/>
                          <a:tab pos="4114800" algn="r"/>
                          <a:tab pos="457200" algn="l"/>
                        </a:tabLst>
                      </a:pPr>
                      <a:r>
                        <a:rPr lang="en-US" sz="1100" dirty="0">
                          <a:effectLst/>
                        </a:rPr>
                        <a:t>&lt; </a:t>
                      </a:r>
                      <a:endParaRPr lang="en-US" sz="1100" dirty="0">
                        <a:effectLst/>
                        <a:latin typeface="Charlotte Sans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5638"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1200"/>
                        </a:spcAft>
                        <a:tabLst>
                          <a:tab pos="1371600" algn="r"/>
                          <a:tab pos="2743200" algn="r"/>
                          <a:tab pos="4114800" algn="r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harlotte Sans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1200"/>
                        </a:spcAft>
                        <a:tabLst>
                          <a:tab pos="1371600" algn="r"/>
                          <a:tab pos="2743200" algn="r"/>
                          <a:tab pos="4114800" algn="r"/>
                          <a:tab pos="457200" algn="l"/>
                        </a:tabLst>
                      </a:pPr>
                      <a:r>
                        <a:rPr lang="en-US" sz="1100" dirty="0">
                          <a:effectLst/>
                        </a:rPr>
                        <a:t>Less than or equal to</a:t>
                      </a:r>
                      <a:endParaRPr lang="en-US" sz="1100" dirty="0">
                        <a:effectLst/>
                        <a:latin typeface="Charlotte Sans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1200"/>
                        </a:spcAft>
                        <a:tabLst>
                          <a:tab pos="1371600" algn="r"/>
                          <a:tab pos="2743200" algn="r"/>
                          <a:tab pos="4114800" algn="r"/>
                          <a:tab pos="457200" algn="l"/>
                        </a:tabLst>
                      </a:pPr>
                      <a:r>
                        <a:rPr lang="en-US" sz="1100">
                          <a:effectLst/>
                        </a:rPr>
                        <a:t>&lt;=</a:t>
                      </a:r>
                      <a:endParaRPr lang="en-US" sz="1100">
                        <a:effectLst/>
                        <a:latin typeface="Charlotte Sans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5638"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1200"/>
                        </a:spcAft>
                        <a:tabLst>
                          <a:tab pos="1371600" algn="r"/>
                          <a:tab pos="2743200" algn="r"/>
                          <a:tab pos="4114800" algn="r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harlotte Sans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1200"/>
                        </a:spcAft>
                        <a:tabLst>
                          <a:tab pos="1371600" algn="r"/>
                          <a:tab pos="2743200" algn="r"/>
                          <a:tab pos="4114800" algn="r"/>
                          <a:tab pos="457200" algn="l"/>
                        </a:tabLst>
                      </a:pPr>
                      <a:r>
                        <a:rPr lang="en-US" sz="1100" dirty="0">
                          <a:effectLst/>
                        </a:rPr>
                        <a:t>Greater than</a:t>
                      </a:r>
                      <a:endParaRPr lang="en-US" sz="1100" dirty="0">
                        <a:effectLst/>
                        <a:latin typeface="Charlotte Sans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1200"/>
                        </a:spcAft>
                        <a:tabLst>
                          <a:tab pos="1371600" algn="r"/>
                          <a:tab pos="2743200" algn="r"/>
                          <a:tab pos="4114800" algn="r"/>
                          <a:tab pos="457200" algn="l"/>
                        </a:tabLst>
                      </a:pPr>
                      <a:r>
                        <a:rPr lang="en-US" sz="1100">
                          <a:effectLst/>
                        </a:rPr>
                        <a:t>&gt; </a:t>
                      </a:r>
                      <a:endParaRPr lang="en-US" sz="1100">
                        <a:effectLst/>
                        <a:latin typeface="Charlotte Sans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5638"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1200"/>
                        </a:spcAft>
                        <a:tabLst>
                          <a:tab pos="1371600" algn="r"/>
                          <a:tab pos="2743200" algn="r"/>
                          <a:tab pos="4114800" algn="r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harlotte Sans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1200"/>
                        </a:spcAft>
                        <a:tabLst>
                          <a:tab pos="1371600" algn="r"/>
                          <a:tab pos="2743200" algn="r"/>
                          <a:tab pos="4114800" algn="r"/>
                          <a:tab pos="457200" algn="l"/>
                        </a:tabLst>
                      </a:pPr>
                      <a:r>
                        <a:rPr lang="en-US" sz="1100" dirty="0">
                          <a:effectLst/>
                        </a:rPr>
                        <a:t>Greater than or equal to</a:t>
                      </a:r>
                      <a:endParaRPr lang="en-US" sz="1100" dirty="0">
                        <a:effectLst/>
                        <a:latin typeface="Charlotte Sans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1200"/>
                        </a:spcAft>
                        <a:tabLst>
                          <a:tab pos="1371600" algn="r"/>
                          <a:tab pos="2743200" algn="r"/>
                          <a:tab pos="4114800" algn="r"/>
                          <a:tab pos="457200" algn="l"/>
                        </a:tabLst>
                      </a:pPr>
                      <a:r>
                        <a:rPr lang="en-US" sz="1100">
                          <a:effectLst/>
                        </a:rPr>
                        <a:t>&gt;=</a:t>
                      </a:r>
                      <a:endParaRPr lang="en-US" sz="1100">
                        <a:effectLst/>
                        <a:latin typeface="Charlotte Sans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5638"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1200"/>
                        </a:spcAft>
                        <a:tabLst>
                          <a:tab pos="1371600" algn="r"/>
                          <a:tab pos="2743200" algn="r"/>
                          <a:tab pos="4114800" algn="r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harlotte Sans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1200"/>
                        </a:spcAft>
                        <a:tabLst>
                          <a:tab pos="1371600" algn="r"/>
                          <a:tab pos="2743200" algn="r"/>
                          <a:tab pos="4114800" algn="r"/>
                          <a:tab pos="457200" algn="l"/>
                        </a:tabLst>
                      </a:pPr>
                      <a:r>
                        <a:rPr lang="en-US" sz="1100" dirty="0">
                          <a:effectLst/>
                        </a:rPr>
                        <a:t>The same as, equal to</a:t>
                      </a:r>
                      <a:endParaRPr lang="en-US" sz="1100" dirty="0">
                        <a:effectLst/>
                        <a:latin typeface="Charlotte Sans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1200"/>
                        </a:spcAft>
                        <a:tabLst>
                          <a:tab pos="1371600" algn="r"/>
                          <a:tab pos="2743200" algn="r"/>
                          <a:tab pos="4114800" algn="r"/>
                          <a:tab pos="457200" algn="l"/>
                        </a:tabLst>
                      </a:pPr>
                      <a:r>
                        <a:rPr lang="en-US" sz="1100">
                          <a:effectLst/>
                        </a:rPr>
                        <a:t>==</a:t>
                      </a:r>
                      <a:endParaRPr lang="en-US" sz="1100">
                        <a:effectLst/>
                        <a:latin typeface="Charlotte Sans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5638"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1200"/>
                        </a:spcAft>
                        <a:tabLst>
                          <a:tab pos="1371600" algn="r"/>
                          <a:tab pos="2743200" algn="r"/>
                          <a:tab pos="4114800" algn="r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harlotte Sans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1200"/>
                        </a:spcAft>
                        <a:tabLst>
                          <a:tab pos="1371600" algn="r"/>
                          <a:tab pos="2743200" algn="r"/>
                          <a:tab pos="4114800" algn="r"/>
                          <a:tab pos="457200" algn="l"/>
                        </a:tabLst>
                      </a:pPr>
                      <a:r>
                        <a:rPr lang="en-US" sz="1100" dirty="0">
                          <a:effectLst/>
                        </a:rPr>
                        <a:t>Not the same as</a:t>
                      </a:r>
                      <a:endParaRPr lang="en-US" sz="1100" dirty="0">
                        <a:effectLst/>
                        <a:latin typeface="Charlotte Sans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1200"/>
                        </a:spcAft>
                        <a:tabLst>
                          <a:tab pos="1371600" algn="r"/>
                          <a:tab pos="2743200" algn="r"/>
                          <a:tab pos="4114800" algn="r"/>
                          <a:tab pos="457200" algn="l"/>
                        </a:tabLst>
                      </a:pPr>
                      <a:r>
                        <a:rPr lang="en-US" sz="1100">
                          <a:effectLst/>
                        </a:rPr>
                        <a:t>!=</a:t>
                      </a:r>
                      <a:endParaRPr lang="en-US" sz="1100">
                        <a:effectLst/>
                        <a:latin typeface="Charlotte Sans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5638">
                <a:tc gridSpan="3"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1200"/>
                        </a:spcAft>
                        <a:tabLst>
                          <a:tab pos="1371600" algn="r"/>
                          <a:tab pos="2743200" algn="r"/>
                          <a:tab pos="4114800" algn="r"/>
                          <a:tab pos="457200" algn="l"/>
                        </a:tabLst>
                      </a:pPr>
                      <a:r>
                        <a:rPr lang="en-US" sz="1100" dirty="0">
                          <a:effectLst/>
                        </a:rPr>
                        <a:t>Logical Operators are evaluated last in the order listed</a:t>
                      </a:r>
                      <a:endParaRPr lang="en-US" sz="1100" dirty="0">
                        <a:effectLst/>
                        <a:latin typeface="Charlotte Sans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59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1200"/>
                        </a:spcAft>
                      </a:pPr>
                      <a:r>
                        <a:rPr lang="en-US" sz="1100">
                          <a:effectLst/>
                        </a:rPr>
                        <a:t>1st: NOT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1200"/>
                        </a:spcAft>
                      </a:pPr>
                      <a:r>
                        <a:rPr lang="en-US" sz="1100" dirty="0">
                          <a:effectLst/>
                        </a:rPr>
                        <a:t>!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659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1200"/>
                        </a:spcAft>
                      </a:pPr>
                      <a:r>
                        <a:rPr lang="en-US" sz="1100">
                          <a:effectLst/>
                        </a:rPr>
                        <a:t>2nd: AND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1200"/>
                        </a:spcAft>
                      </a:pPr>
                      <a:r>
                        <a:rPr lang="en-US" sz="1100" dirty="0">
                          <a:effectLst/>
                        </a:rPr>
                        <a:t>&amp;&amp;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659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1200"/>
                        </a:spcAft>
                      </a:pPr>
                      <a:r>
                        <a:rPr lang="en-US" sz="1100">
                          <a:effectLst/>
                        </a:rPr>
                        <a:t>3rd: OR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1200"/>
                        </a:spcAft>
                      </a:pPr>
                      <a:r>
                        <a:rPr lang="en-US" sz="1100" dirty="0">
                          <a:effectLst/>
                        </a:rPr>
                        <a:t>||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Truth Table for </a:t>
            </a:r>
            <a:r>
              <a:rPr lang="en-US" altLang="en-US" sz="3200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altLang="en-US" sz="3200" smtClean="0"/>
              <a:t>, </a:t>
            </a:r>
            <a:r>
              <a:rPr lang="en-US" altLang="en-US" sz="3200" smtClean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altLang="en-US" sz="3200" smtClean="0"/>
              <a:t>, and </a:t>
            </a:r>
            <a:r>
              <a:rPr lang="en-US" altLang="en-US" sz="3200" smtClean="0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altLang="en-US" sz="3200" smtClean="0"/>
              <a:t> Operators</a:t>
            </a:r>
            <a:endParaRPr lang="en-US" altLang="en-US" sz="32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533400" y="1676400"/>
          <a:ext cx="7924800" cy="426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39003"/>
                <a:gridCol w="1552897"/>
                <a:gridCol w="1525111"/>
                <a:gridCol w="1524042"/>
                <a:gridCol w="1783748"/>
              </a:tblGrid>
              <a:tr h="853440"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1250950" algn="r"/>
                          <a:tab pos="2774950" algn="r"/>
                          <a:tab pos="4089400" algn="r"/>
                          <a:tab pos="457200" algn="l"/>
                        </a:tabLst>
                      </a:pPr>
                      <a:r>
                        <a:rPr lang="en-US" sz="1800" dirty="0">
                          <a:effectLst/>
                        </a:rPr>
                        <a:t>X</a:t>
                      </a:r>
                      <a:endParaRPr lang="en-US" sz="1800" dirty="0">
                        <a:effectLst/>
                        <a:latin typeface="Charlotte Sans Medium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1250950" algn="r"/>
                          <a:tab pos="2774950" algn="r"/>
                          <a:tab pos="4089400" algn="r"/>
                          <a:tab pos="457200" algn="l"/>
                        </a:tabLst>
                      </a:pPr>
                      <a:r>
                        <a:rPr lang="en-US" sz="1800" dirty="0">
                          <a:effectLst/>
                        </a:rPr>
                        <a:t>Y</a:t>
                      </a:r>
                      <a:endParaRPr lang="en-US" sz="1800" dirty="0">
                        <a:effectLst/>
                        <a:latin typeface="Charlotte Sans Medium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1250950" algn="r"/>
                          <a:tab pos="2774950" algn="r"/>
                          <a:tab pos="4089400" algn="r"/>
                          <a:tab pos="457200" algn="l"/>
                        </a:tabLst>
                      </a:pPr>
                      <a:r>
                        <a:rPr lang="en-US" sz="1800" dirty="0">
                          <a:effectLst/>
                        </a:rPr>
                        <a:t>X || Y</a:t>
                      </a:r>
                      <a:endParaRPr lang="en-US" sz="1800" dirty="0">
                        <a:effectLst/>
                        <a:latin typeface="Charlotte Sans Medium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1250950" algn="r"/>
                          <a:tab pos="2774950" algn="r"/>
                          <a:tab pos="4089400" algn="r"/>
                          <a:tab pos="457200" algn="l"/>
                        </a:tabLst>
                      </a:pPr>
                      <a:r>
                        <a:rPr lang="en-US" sz="1800">
                          <a:effectLst/>
                        </a:rPr>
                        <a:t>X &amp;&amp; Y</a:t>
                      </a:r>
                      <a:endParaRPr lang="en-US" sz="1800">
                        <a:effectLst/>
                        <a:latin typeface="Charlotte Sans Medium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1250950" algn="r"/>
                          <a:tab pos="2774950" algn="r"/>
                          <a:tab pos="4089400" algn="r"/>
                          <a:tab pos="457200" algn="l"/>
                        </a:tabLst>
                      </a:pPr>
                      <a:r>
                        <a:rPr lang="en-US" sz="1800" dirty="0">
                          <a:effectLst/>
                        </a:rPr>
                        <a:t>! X</a:t>
                      </a:r>
                      <a:endParaRPr lang="en-US" sz="1800" dirty="0">
                        <a:effectLst/>
                        <a:latin typeface="Charlotte Sans Medium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53440">
                <a:tc>
                  <a:txBody>
                    <a:bodyPr/>
                    <a:lstStyle/>
                    <a:p>
                      <a:pPr marL="0" marR="0" algn="just" hangingPunct="0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1371600" algn="r"/>
                          <a:tab pos="2743200" algn="r"/>
                          <a:tab pos="4114800" algn="r"/>
                          <a:tab pos="457200" algn="l"/>
                        </a:tabLst>
                      </a:pPr>
                      <a:r>
                        <a:rPr lang="en-US" sz="1800">
                          <a:effectLst/>
                        </a:rPr>
                        <a:t>true</a:t>
                      </a:r>
                      <a:endParaRPr lang="en-US" sz="1800">
                        <a:effectLst/>
                        <a:latin typeface="Charlotte Sans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1371600" algn="r"/>
                          <a:tab pos="2743200" algn="r"/>
                          <a:tab pos="4114800" algn="r"/>
                          <a:tab pos="457200" algn="l"/>
                        </a:tabLst>
                      </a:pPr>
                      <a:r>
                        <a:rPr lang="en-US" sz="1800" dirty="0">
                          <a:effectLst/>
                        </a:rPr>
                        <a:t>true</a:t>
                      </a:r>
                      <a:endParaRPr lang="en-US" sz="1800" dirty="0">
                        <a:effectLst/>
                        <a:latin typeface="Charlotte Sans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1371600" algn="r"/>
                          <a:tab pos="2743200" algn="r"/>
                          <a:tab pos="4114800" algn="r"/>
                          <a:tab pos="457200" algn="l"/>
                        </a:tabLst>
                      </a:pPr>
                      <a:r>
                        <a:rPr lang="en-US" sz="1800" dirty="0">
                          <a:effectLst/>
                        </a:rPr>
                        <a:t>true</a:t>
                      </a:r>
                      <a:endParaRPr lang="en-US" sz="1800" dirty="0">
                        <a:effectLst/>
                        <a:latin typeface="Charlotte Sans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1371600" algn="r"/>
                          <a:tab pos="2743200" algn="r"/>
                          <a:tab pos="4114800" algn="r"/>
                          <a:tab pos="457200" algn="l"/>
                        </a:tabLst>
                      </a:pPr>
                      <a:r>
                        <a:rPr lang="en-US" sz="1800" dirty="0">
                          <a:effectLst/>
                        </a:rPr>
                        <a:t>true</a:t>
                      </a:r>
                      <a:endParaRPr lang="en-US" sz="1800" dirty="0">
                        <a:effectLst/>
                        <a:latin typeface="Charlotte Sans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1371600" algn="r"/>
                          <a:tab pos="2743200" algn="r"/>
                          <a:tab pos="4114800" algn="r"/>
                          <a:tab pos="457200" algn="l"/>
                        </a:tabLst>
                      </a:pPr>
                      <a:r>
                        <a:rPr lang="en-US" sz="1800">
                          <a:effectLst/>
                        </a:rPr>
                        <a:t>false</a:t>
                      </a:r>
                      <a:endParaRPr lang="en-US" sz="1800">
                        <a:effectLst/>
                        <a:latin typeface="Charlotte Sans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53440">
                <a:tc>
                  <a:txBody>
                    <a:bodyPr/>
                    <a:lstStyle/>
                    <a:p>
                      <a:pPr marL="0" marR="0" algn="just" hangingPunct="0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1371600" algn="r"/>
                          <a:tab pos="2743200" algn="r"/>
                          <a:tab pos="4114800" algn="r"/>
                          <a:tab pos="457200" algn="l"/>
                        </a:tabLst>
                      </a:pPr>
                      <a:r>
                        <a:rPr lang="en-US" sz="1800">
                          <a:effectLst/>
                        </a:rPr>
                        <a:t>true</a:t>
                      </a:r>
                      <a:endParaRPr lang="en-US" sz="1800">
                        <a:effectLst/>
                        <a:latin typeface="Charlotte Sans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1371600" algn="r"/>
                          <a:tab pos="2743200" algn="r"/>
                          <a:tab pos="4114800" algn="r"/>
                          <a:tab pos="457200" algn="l"/>
                        </a:tabLst>
                      </a:pPr>
                      <a:r>
                        <a:rPr lang="en-US" sz="1800" dirty="0">
                          <a:effectLst/>
                        </a:rPr>
                        <a:t>false</a:t>
                      </a:r>
                      <a:endParaRPr lang="en-US" sz="1800" dirty="0">
                        <a:effectLst/>
                        <a:latin typeface="Charlotte Sans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1371600" algn="r"/>
                          <a:tab pos="2743200" algn="r"/>
                          <a:tab pos="4114800" algn="r"/>
                          <a:tab pos="457200" algn="l"/>
                        </a:tabLst>
                      </a:pPr>
                      <a:r>
                        <a:rPr lang="en-US" sz="1800">
                          <a:effectLst/>
                        </a:rPr>
                        <a:t>true</a:t>
                      </a:r>
                      <a:endParaRPr lang="en-US" sz="1800">
                        <a:effectLst/>
                        <a:latin typeface="Charlotte Sans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1371600" algn="r"/>
                          <a:tab pos="2743200" algn="r"/>
                          <a:tab pos="4114800" algn="r"/>
                          <a:tab pos="457200" algn="l"/>
                        </a:tabLst>
                      </a:pPr>
                      <a:r>
                        <a:rPr lang="en-US" sz="1800" dirty="0">
                          <a:effectLst/>
                        </a:rPr>
                        <a:t>false</a:t>
                      </a:r>
                      <a:endParaRPr lang="en-US" sz="1800" dirty="0">
                        <a:effectLst/>
                        <a:latin typeface="Charlotte Sans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1371600" algn="r"/>
                          <a:tab pos="2743200" algn="r"/>
                          <a:tab pos="4114800" algn="r"/>
                          <a:tab pos="457200" algn="l"/>
                        </a:tabLst>
                      </a:pPr>
                      <a:r>
                        <a:rPr lang="en-US" sz="1800" dirty="0">
                          <a:effectLst/>
                        </a:rPr>
                        <a:t>false</a:t>
                      </a:r>
                      <a:endParaRPr lang="en-US" sz="1800" dirty="0">
                        <a:effectLst/>
                        <a:latin typeface="Charlotte Sans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53440">
                <a:tc>
                  <a:txBody>
                    <a:bodyPr/>
                    <a:lstStyle/>
                    <a:p>
                      <a:pPr marL="0" marR="0" algn="just" hangingPunct="0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1371600" algn="r"/>
                          <a:tab pos="2743200" algn="r"/>
                          <a:tab pos="4114800" algn="r"/>
                          <a:tab pos="457200" algn="l"/>
                        </a:tabLst>
                      </a:pPr>
                      <a:r>
                        <a:rPr lang="en-US" sz="1800">
                          <a:effectLst/>
                        </a:rPr>
                        <a:t>false</a:t>
                      </a:r>
                      <a:endParaRPr lang="en-US" sz="1800">
                        <a:effectLst/>
                        <a:latin typeface="Charlotte Sans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1371600" algn="r"/>
                          <a:tab pos="2743200" algn="r"/>
                          <a:tab pos="4114800" algn="r"/>
                          <a:tab pos="457200" algn="l"/>
                        </a:tabLst>
                      </a:pPr>
                      <a:r>
                        <a:rPr lang="en-US" sz="1800">
                          <a:effectLst/>
                        </a:rPr>
                        <a:t>true</a:t>
                      </a:r>
                      <a:endParaRPr lang="en-US" sz="1800">
                        <a:effectLst/>
                        <a:latin typeface="Charlotte Sans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1371600" algn="r"/>
                          <a:tab pos="2743200" algn="r"/>
                          <a:tab pos="4114800" algn="r"/>
                          <a:tab pos="457200" algn="l"/>
                        </a:tabLst>
                      </a:pPr>
                      <a:r>
                        <a:rPr lang="en-US" sz="1800">
                          <a:effectLst/>
                        </a:rPr>
                        <a:t>true</a:t>
                      </a:r>
                      <a:endParaRPr lang="en-US" sz="1800">
                        <a:effectLst/>
                        <a:latin typeface="Charlotte Sans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1371600" algn="r"/>
                          <a:tab pos="2743200" algn="r"/>
                          <a:tab pos="4114800" algn="r"/>
                          <a:tab pos="457200" algn="l"/>
                        </a:tabLst>
                      </a:pPr>
                      <a:r>
                        <a:rPr lang="en-US" sz="1800" dirty="0">
                          <a:effectLst/>
                        </a:rPr>
                        <a:t>false</a:t>
                      </a:r>
                      <a:endParaRPr lang="en-US" sz="1800" dirty="0">
                        <a:effectLst/>
                        <a:latin typeface="Charlotte Sans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1371600" algn="r"/>
                          <a:tab pos="2743200" algn="r"/>
                          <a:tab pos="4114800" algn="r"/>
                          <a:tab pos="457200" algn="l"/>
                        </a:tabLst>
                      </a:pPr>
                      <a:r>
                        <a:rPr lang="en-US" sz="1800" dirty="0">
                          <a:effectLst/>
                        </a:rPr>
                        <a:t>true</a:t>
                      </a:r>
                      <a:endParaRPr lang="en-US" sz="1800" dirty="0">
                        <a:effectLst/>
                        <a:latin typeface="Charlotte Sans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53440">
                <a:tc>
                  <a:txBody>
                    <a:bodyPr/>
                    <a:lstStyle/>
                    <a:p>
                      <a:pPr marL="0" marR="0" algn="just" hangingPunct="0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1371600" algn="r"/>
                          <a:tab pos="2743200" algn="r"/>
                          <a:tab pos="4114800" algn="r"/>
                          <a:tab pos="457200" algn="l"/>
                        </a:tabLst>
                      </a:pPr>
                      <a:r>
                        <a:rPr lang="en-US" sz="1800">
                          <a:effectLst/>
                        </a:rPr>
                        <a:t>false</a:t>
                      </a:r>
                      <a:endParaRPr lang="en-US" sz="1800">
                        <a:effectLst/>
                        <a:latin typeface="Charlotte Sans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1371600" algn="r"/>
                          <a:tab pos="2743200" algn="r"/>
                          <a:tab pos="4114800" algn="r"/>
                          <a:tab pos="457200" algn="l"/>
                        </a:tabLst>
                      </a:pPr>
                      <a:r>
                        <a:rPr lang="en-US" sz="1800">
                          <a:effectLst/>
                        </a:rPr>
                        <a:t>false</a:t>
                      </a:r>
                      <a:endParaRPr lang="en-US" sz="1800">
                        <a:effectLst/>
                        <a:latin typeface="Charlotte Sans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1371600" algn="r"/>
                          <a:tab pos="2743200" algn="r"/>
                          <a:tab pos="4114800" algn="r"/>
                          <a:tab pos="457200" algn="l"/>
                        </a:tabLst>
                      </a:pPr>
                      <a:r>
                        <a:rPr lang="en-US" sz="1800">
                          <a:effectLst/>
                        </a:rPr>
                        <a:t>false</a:t>
                      </a:r>
                      <a:endParaRPr lang="en-US" sz="1800">
                        <a:effectLst/>
                        <a:latin typeface="Charlotte Sans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1371600" algn="r"/>
                          <a:tab pos="2743200" algn="r"/>
                          <a:tab pos="4114800" algn="r"/>
                          <a:tab pos="457200" algn="l"/>
                        </a:tabLst>
                      </a:pPr>
                      <a:r>
                        <a:rPr lang="en-US" sz="1800">
                          <a:effectLst/>
                        </a:rPr>
                        <a:t>false</a:t>
                      </a:r>
                      <a:endParaRPr lang="en-US" sz="1800">
                        <a:effectLst/>
                        <a:latin typeface="Charlotte Sans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1371600" algn="r"/>
                          <a:tab pos="2743200" algn="r"/>
                          <a:tab pos="4114800" algn="r"/>
                          <a:tab pos="457200" algn="l"/>
                        </a:tabLst>
                      </a:pPr>
                      <a:r>
                        <a:rPr lang="en-US" sz="1800" dirty="0">
                          <a:effectLst/>
                        </a:rPr>
                        <a:t>true</a:t>
                      </a:r>
                      <a:endParaRPr lang="en-US" sz="1800" dirty="0">
                        <a:effectLst/>
                        <a:latin typeface="Charlotte Sans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Objectives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Use constants and methods in the </a:t>
            </a:r>
            <a:br>
              <a:rPr lang="en-US" altLang="en-US" smtClean="0"/>
            </a:br>
            <a:r>
              <a:rPr lang="en-US" altLang="en-US" smtClean="0"/>
              <a:t>Math object</a:t>
            </a:r>
          </a:p>
          <a:p>
            <a:r>
              <a:rPr lang="en-US" altLang="en-US" smtClean="0"/>
              <a:t>Access the characters in a string</a:t>
            </a:r>
          </a:p>
          <a:p>
            <a:r>
              <a:rPr lang="en-US" altLang="en-US" smtClean="0"/>
              <a:t>Manipulate strings</a:t>
            </a:r>
          </a:p>
          <a:p>
            <a:r>
              <a:rPr lang="en-US" altLang="en-US" smtClean="0"/>
              <a:t>Convert between numbers and strings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Statement</a:t>
            </a:r>
          </a:p>
        </p:txBody>
      </p:sp>
      <p:sp>
        <p:nvSpPr>
          <p:cNvPr id="109571" name="TextBox 7"/>
          <p:cNvSpPr txBox="1">
            <a:spLocks noChangeArrowheads="1"/>
          </p:cNvSpPr>
          <p:nvPr/>
        </p:nvSpPr>
        <p:spPr bwMode="auto">
          <a:xfrm>
            <a:off x="2286000" y="2743200"/>
            <a:ext cx="3810000" cy="457200"/>
          </a:xfrm>
          <a:prstGeom prst="rect">
            <a:avLst/>
          </a:prstGeom>
          <a:solidFill>
            <a:srgbClr val="FF0000">
              <a:alpha val="10196"/>
            </a:srgbClr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" pitchFamily="64" charset="0"/>
              </a:rPr>
              <a:t>var myVar = "easy as pie";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>
              <a:spcAft>
                <a:spcPts val="0"/>
              </a:spcAft>
              <a:defRPr/>
            </a:pPr>
            <a:r>
              <a:rPr lang="en-US" sz="2800" dirty="0"/>
              <a:t>A variable is called a variable because it can </a:t>
            </a:r>
            <a:r>
              <a:rPr lang="en-US" sz="2800" b="1" dirty="0"/>
              <a:t>vary</a:t>
            </a:r>
            <a:r>
              <a:rPr lang="en-US" sz="2800" dirty="0"/>
              <a:t>. </a:t>
            </a:r>
            <a:endParaRPr lang="en-US" sz="2800" dirty="0" smtClean="0"/>
          </a:p>
          <a:p>
            <a:pPr eaLnBrk="1" fontAlgn="auto">
              <a:spcAft>
                <a:spcPts val="0"/>
              </a:spcAft>
              <a:defRPr/>
            </a:pPr>
            <a:r>
              <a:rPr lang="en-US" sz="2800" dirty="0" smtClean="0"/>
              <a:t>It can </a:t>
            </a:r>
            <a:r>
              <a:rPr lang="en-US" sz="2800" dirty="0"/>
              <a:t>change value during the execution of a program. </a:t>
            </a:r>
            <a:endParaRPr lang="en-US" sz="2800" dirty="0" smtClean="0"/>
          </a:p>
          <a:p>
            <a:pPr eaLnBrk="1" fontAlgn="auto">
              <a:spcAft>
                <a:spcPts val="0"/>
              </a:spcAft>
              <a:defRPr/>
            </a:pPr>
            <a:r>
              <a:rPr lang="en-US" sz="2800" dirty="0" smtClean="0"/>
              <a:t>Any </a:t>
            </a:r>
            <a:r>
              <a:rPr lang="en-US" sz="2800" dirty="0"/>
              <a:t>time we need to refer to that </a:t>
            </a:r>
            <a:r>
              <a:rPr lang="en-US" sz="2800" dirty="0" smtClean="0"/>
              <a:t>data, </a:t>
            </a:r>
            <a:r>
              <a:rPr lang="en-US" sz="2800" dirty="0"/>
              <a:t>we </a:t>
            </a:r>
            <a:r>
              <a:rPr lang="en-US" sz="2800" dirty="0" smtClean="0"/>
              <a:t>refer </a:t>
            </a:r>
            <a:r>
              <a:rPr lang="en-US" sz="2800" dirty="0"/>
              <a:t>to its </a:t>
            </a:r>
            <a:r>
              <a:rPr lang="en-US" sz="2800" b="1" dirty="0"/>
              <a:t>variable name</a:t>
            </a:r>
            <a:r>
              <a:rPr lang="en-US" sz="2800" dirty="0"/>
              <a:t>. </a:t>
            </a:r>
            <a:endParaRPr lang="en-US" sz="2800" dirty="0" smtClean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800" dirty="0" smtClean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Declaring Variables</a:t>
            </a:r>
          </a:p>
        </p:txBody>
      </p:sp>
      <p:sp>
        <p:nvSpPr>
          <p:cNvPr id="113667" name="TextBox 7"/>
          <p:cNvSpPr txBox="1">
            <a:spLocks noChangeArrowheads="1"/>
          </p:cNvSpPr>
          <p:nvPr/>
        </p:nvSpPr>
        <p:spPr bwMode="auto">
          <a:xfrm>
            <a:off x="2514600" y="2590800"/>
            <a:ext cx="4343400" cy="533400"/>
          </a:xfrm>
          <a:prstGeom prst="rect">
            <a:avLst/>
          </a:prstGeom>
          <a:solidFill>
            <a:srgbClr val="FF0000">
              <a:alpha val="10196"/>
            </a:srgbClr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" pitchFamily="64" charset="0"/>
              </a:rPr>
              <a:t>var myVar;</a:t>
            </a:r>
          </a:p>
        </p:txBody>
      </p:sp>
      <p:sp>
        <p:nvSpPr>
          <p:cNvPr id="113668" name="TextBox 7"/>
          <p:cNvSpPr txBox="1">
            <a:spLocks noChangeArrowheads="1"/>
          </p:cNvSpPr>
          <p:nvPr/>
        </p:nvSpPr>
        <p:spPr bwMode="auto">
          <a:xfrm>
            <a:off x="2514600" y="3657600"/>
            <a:ext cx="4343400" cy="533400"/>
          </a:xfrm>
          <a:prstGeom prst="rect">
            <a:avLst/>
          </a:prstGeom>
          <a:solidFill>
            <a:srgbClr val="FF0000">
              <a:alpha val="10196"/>
            </a:srgbClr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" pitchFamily="64" charset="0"/>
              </a:rPr>
              <a:t>var thing1, thing2;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Assignment Statement</a:t>
            </a:r>
          </a:p>
        </p:txBody>
      </p:sp>
      <p:sp>
        <p:nvSpPr>
          <p:cNvPr id="1157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2400" smtClean="0"/>
              <a:t>Declaring variables: Use the </a:t>
            </a: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400" smtClean="0"/>
              <a:t> keyword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US" altLang="en-US" sz="2400" smtClean="0"/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2400" smtClean="0"/>
              <a:t>	</a:t>
            </a: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altLang="en-US" sz="24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2400" smtClean="0"/>
              <a:t>creates a variable named </a:t>
            </a: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US" altLang="en-US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	var </a:t>
            </a:r>
            <a:r>
              <a:rPr lang="en-US" altLang="en-US" sz="24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= 23;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2400" smtClean="0"/>
              <a:t>creates a variable named </a:t>
            </a:r>
            <a:r>
              <a:rPr lang="en-US" altLang="en-US" sz="24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smtClean="0"/>
              <a:t>and assigns an initial value of</a:t>
            </a: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23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US" altLang="en-US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5334000" y="3276600"/>
            <a:ext cx="3200400" cy="28622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Arial" charset="0"/>
                <a:ea typeface="ＭＳ Ｐゴシック" charset="0"/>
              </a:rPr>
              <a:t>[GLOBAL]</a:t>
            </a:r>
          </a:p>
          <a:p>
            <a:pPr eaLnBrk="1" hangingPunct="1">
              <a:defRPr/>
            </a:pPr>
            <a:r>
              <a:rPr lang="en-US" dirty="0" err="1">
                <a:latin typeface="Arial" charset="0"/>
                <a:ea typeface="ＭＳ Ｐゴシック" charset="0"/>
              </a:rPr>
              <a:t>globalVar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1177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Quick Glance at Scope</a:t>
            </a:r>
          </a:p>
        </p:txBody>
      </p:sp>
      <p:sp>
        <p:nvSpPr>
          <p:cNvPr id="117764" name="TextBox 7"/>
          <p:cNvSpPr txBox="1">
            <a:spLocks noChangeArrowheads="1"/>
          </p:cNvSpPr>
          <p:nvPr/>
        </p:nvSpPr>
        <p:spPr bwMode="auto">
          <a:xfrm>
            <a:off x="685800" y="2057400"/>
            <a:ext cx="4572000" cy="1752600"/>
          </a:xfrm>
          <a:prstGeom prst="rect">
            <a:avLst/>
          </a:prstGeom>
          <a:solidFill>
            <a:srgbClr val="FF0000">
              <a:alpha val="10196"/>
            </a:srgbClr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yriad Pro Semibold" pitchFamily="6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" pitchFamily="64" charset="0"/>
              </a:rPr>
              <a:t>var globalVar;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>
              <a:latin typeface="Courier" pitchFamily="6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" pitchFamily="64" charset="0"/>
              </a:rPr>
              <a:t>function f()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" pitchFamily="64" charset="0"/>
              </a:rPr>
              <a:t>    var localVar;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" pitchFamily="64" charset="0"/>
              </a:rPr>
              <a:t>    // Can also use globalVar here!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" pitchFamily="64" charset="0"/>
              </a:rPr>
              <a:t>}</a:t>
            </a:r>
          </a:p>
        </p:txBody>
      </p:sp>
      <p:sp>
        <p:nvSpPr>
          <p:cNvPr id="4" name="Oval 3"/>
          <p:cNvSpPr/>
          <p:nvPr/>
        </p:nvSpPr>
        <p:spPr bwMode="auto">
          <a:xfrm>
            <a:off x="6553200" y="3962400"/>
            <a:ext cx="1905000" cy="19050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Arial" charset="0"/>
                <a:ea typeface="ＭＳ Ｐゴシック" charset="0"/>
              </a:rPr>
              <a:t>f()</a:t>
            </a:r>
          </a:p>
          <a:p>
            <a:pPr eaLnBrk="1" hangingPunct="1">
              <a:defRPr/>
            </a:pPr>
            <a:r>
              <a:rPr lang="en-US" dirty="0" err="1">
                <a:latin typeface="Arial" charset="0"/>
                <a:ea typeface="ＭＳ Ｐゴシック" charset="0"/>
              </a:rPr>
              <a:t>localVar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rnJavaScript_Ancillary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Myriad Pro Semibold"/>
        <a:ea typeface="ＭＳ Ｐゴシック"/>
        <a:cs typeface="ＭＳ Ｐゴシック"/>
      </a:majorFont>
      <a:minorFont>
        <a:latin typeface="Myriad Pro Semibold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7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ModernJavaScript_Ancillary.potx</Template>
  <TotalTime>1678</TotalTime>
  <Words>1732</Words>
  <Application>Microsoft Office PowerPoint</Application>
  <PresentationFormat>On-screen Show (4:3)</PresentationFormat>
  <Paragraphs>419</Paragraphs>
  <Slides>32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32</vt:i4>
      </vt:variant>
    </vt:vector>
  </HeadingPairs>
  <TitlesOfParts>
    <vt:vector size="50" baseType="lpstr">
      <vt:lpstr>Arial</vt:lpstr>
      <vt:lpstr>ＭＳ Ｐゴシック</vt:lpstr>
      <vt:lpstr>Myriad Pro Semibold</vt:lpstr>
      <vt:lpstr>Calibri</vt:lpstr>
      <vt:lpstr>Courier</vt:lpstr>
      <vt:lpstr>Courier New</vt:lpstr>
      <vt:lpstr>Times New Roman</vt:lpstr>
      <vt:lpstr>Charlotte Sans Medium</vt:lpstr>
      <vt:lpstr>Charlotte Sans Book</vt:lpstr>
      <vt:lpstr>ModernJavaScript_Ancillary</vt:lpstr>
      <vt:lpstr>Office Theme</vt:lpstr>
      <vt:lpstr>1_Office Theme</vt:lpstr>
      <vt:lpstr>2_Office Theme</vt:lpstr>
      <vt:lpstr>3_Office Theme</vt:lpstr>
      <vt:lpstr>4_Office Theme</vt:lpstr>
      <vt:lpstr>5_Office Theme</vt:lpstr>
      <vt:lpstr>6_Office Theme</vt:lpstr>
      <vt:lpstr>7_Office Theme</vt:lpstr>
      <vt:lpstr>JavaScript</vt:lpstr>
      <vt:lpstr>Objectives</vt:lpstr>
      <vt:lpstr>Objectives</vt:lpstr>
      <vt:lpstr>Objectives</vt:lpstr>
      <vt:lpstr>A Statement</vt:lpstr>
      <vt:lpstr>Variables</vt:lpstr>
      <vt:lpstr>Declaring Variables</vt:lpstr>
      <vt:lpstr>Assignment Statement</vt:lpstr>
      <vt:lpstr>A Quick Glance at Scope</vt:lpstr>
      <vt:lpstr>Variable Names</vt:lpstr>
      <vt:lpstr>Valid Names</vt:lpstr>
      <vt:lpstr>Here’s a list of reserved words that can’t be used as variable names</vt:lpstr>
      <vt:lpstr>Assigning Values</vt:lpstr>
      <vt:lpstr>Simple Value Types</vt:lpstr>
      <vt:lpstr>Numbers</vt:lpstr>
      <vt:lpstr>Numerical Data</vt:lpstr>
      <vt:lpstr>Arithmetic</vt:lpstr>
      <vt:lpstr>Formatting Numbers</vt:lpstr>
      <vt:lpstr>Operations on Data</vt:lpstr>
      <vt:lpstr>The Math Object</vt:lpstr>
      <vt:lpstr>Strings</vt:lpstr>
      <vt:lpstr>String Data</vt:lpstr>
      <vt:lpstr>String Functions</vt:lpstr>
      <vt:lpstr>Slicing Strings</vt:lpstr>
      <vt:lpstr>Escaping Characters</vt:lpstr>
      <vt:lpstr>The Concatenation Operator</vt:lpstr>
      <vt:lpstr>Concatenation</vt:lpstr>
      <vt:lpstr>Booleans</vt:lpstr>
      <vt:lpstr>Type Conversions</vt:lpstr>
      <vt:lpstr>Special Values</vt:lpstr>
      <vt:lpstr>Order of Operations</vt:lpstr>
      <vt:lpstr>Truth Table for AND, OR, and NOT Operators</vt:lpstr>
    </vt:vector>
  </TitlesOfParts>
  <Company>Pearson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JavaScript Develop And Design</dc:title>
  <dc:creator>Pearson Inc.</dc:creator>
  <cp:lastModifiedBy>Douglas Roberts</cp:lastModifiedBy>
  <cp:revision>68</cp:revision>
  <dcterms:created xsi:type="dcterms:W3CDTF">2012-03-22T21:06:32Z</dcterms:created>
  <dcterms:modified xsi:type="dcterms:W3CDTF">2014-09-01T23:40:56Z</dcterms:modified>
</cp:coreProperties>
</file>