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68" r:id="rId16"/>
    <p:sldId id="269" r:id="rId17"/>
    <p:sldId id="270" r:id="rId18"/>
    <p:sldId id="271" r:id="rId19"/>
    <p:sldId id="278" r:id="rId20"/>
    <p:sldId id="279" r:id="rId21"/>
    <p:sldId id="272" r:id="rId22"/>
    <p:sldId id="273" r:id="rId23"/>
    <p:sldId id="274" r:id="rId24"/>
    <p:sldId id="275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2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7401-BA4C-480B-92A4-95153D3370D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9B6F-6771-412F-A5FC-B7F2D8DC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Reach a consensus on standards</a:t>
            </a:r>
          </a:p>
          <a:p>
            <a:pPr lvl="2"/>
            <a:r>
              <a:rPr lang="en-US" dirty="0" smtClean="0"/>
              <a:t>How it works on devices</a:t>
            </a:r>
          </a:p>
          <a:p>
            <a:pPr lvl="2"/>
            <a:r>
              <a:rPr lang="en-US" dirty="0" smtClean="0"/>
              <a:t>How it is written</a:t>
            </a:r>
          </a:p>
          <a:p>
            <a:pPr lvl="2"/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Current version – </a:t>
            </a:r>
            <a:r>
              <a:rPr lang="en-US" dirty="0" err="1" smtClean="0"/>
              <a:t>ECMAScript</a:t>
            </a:r>
            <a:r>
              <a:rPr lang="en-US" dirty="0" smtClean="0"/>
              <a:t> 5.1 (June 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1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Special effects – Animation, events</a:t>
            </a:r>
          </a:p>
          <a:p>
            <a:r>
              <a:rPr lang="en-US" dirty="0" smtClean="0"/>
              <a:t>Content manipulation</a:t>
            </a:r>
          </a:p>
          <a:p>
            <a:r>
              <a:rPr lang="en-US" dirty="0" smtClean="0"/>
              <a:t>Client functionality</a:t>
            </a:r>
          </a:p>
          <a:p>
            <a:r>
              <a:rPr lang="en-US" dirty="0" smtClean="0"/>
              <a:t>Calculations</a:t>
            </a:r>
          </a:p>
          <a:p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Do more than one task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/ Read / Delete cookies</a:t>
            </a:r>
          </a:p>
          <a:p>
            <a:r>
              <a:rPr lang="en-US" dirty="0" smtClean="0"/>
              <a:t>Fix layout issues</a:t>
            </a:r>
          </a:p>
          <a:p>
            <a:r>
              <a:rPr lang="en-US" dirty="0" smtClean="0"/>
              <a:t>Enhance HTML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2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pic>
        <p:nvPicPr>
          <p:cNvPr id="4" name="Content Placeholder 3" descr="01fig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4038600" cy="462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40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pic>
        <p:nvPicPr>
          <p:cNvPr id="4" name="Content Placeholder 3" descr="04fig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7911"/>
            <a:ext cx="5791200" cy="472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3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text editor</a:t>
            </a:r>
          </a:p>
          <a:p>
            <a:r>
              <a:rPr lang="en-US" dirty="0" smtClean="0"/>
              <a:t>Need browser / device / app that can interpret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Can be placed within HTML</a:t>
            </a:r>
          </a:p>
          <a:p>
            <a:r>
              <a:rPr lang="en-US" dirty="0" smtClean="0"/>
              <a:t>Source code is easily accessible</a:t>
            </a:r>
          </a:p>
          <a:p>
            <a:r>
              <a:rPr lang="en-US" dirty="0" smtClean="0"/>
              <a:t>JavaScript cannot write to hard disk*</a:t>
            </a:r>
          </a:p>
          <a:p>
            <a:r>
              <a:rPr lang="en-US" dirty="0" smtClean="0"/>
              <a:t>JavaScript programs run on client-side*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0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Natural Language</a:t>
            </a:r>
          </a:p>
          <a:p>
            <a:pPr lvl="1"/>
            <a:r>
              <a:rPr lang="en-US" dirty="0" smtClean="0"/>
              <a:t>Has Active and Passive Vocabulary</a:t>
            </a:r>
          </a:p>
          <a:p>
            <a:pPr lvl="1"/>
            <a:r>
              <a:rPr lang="en-US" dirty="0" smtClean="0"/>
              <a:t>Active</a:t>
            </a:r>
          </a:p>
          <a:p>
            <a:pPr lvl="2"/>
            <a:r>
              <a:rPr lang="en-US" dirty="0" smtClean="0"/>
              <a:t>Keywords you use daily &amp; understand fluently</a:t>
            </a:r>
          </a:p>
          <a:p>
            <a:pPr lvl="1"/>
            <a:r>
              <a:rPr lang="en-US" dirty="0" smtClean="0"/>
              <a:t>Passive</a:t>
            </a:r>
          </a:p>
          <a:p>
            <a:pPr lvl="2"/>
            <a:r>
              <a:rPr lang="en-US" dirty="0" smtClean="0"/>
              <a:t>Keywords you recognize but don’t think of immediately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77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HTML</a:t>
            </a:r>
          </a:p>
          <a:p>
            <a:pPr lvl="1"/>
            <a:r>
              <a:rPr lang="en-US" dirty="0" smtClean="0"/>
              <a:t>Active Vocabulary 20 – 30 elements</a:t>
            </a:r>
          </a:p>
          <a:p>
            <a:pPr lvl="2"/>
            <a:r>
              <a:rPr lang="en-US" dirty="0" smtClean="0"/>
              <a:t>&lt;body&gt; &lt;p&gt; &lt;div&gt; &lt;</a:t>
            </a:r>
            <a:r>
              <a:rPr lang="en-US" dirty="0" err="1" smtClean="0"/>
              <a:t>ul</a:t>
            </a:r>
            <a:r>
              <a:rPr lang="en-US" dirty="0" smtClean="0"/>
              <a:t>&gt;,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Start learning attributes (Passive)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CSS</a:t>
            </a:r>
          </a:p>
          <a:p>
            <a:pPr lvl="1"/>
            <a:r>
              <a:rPr lang="en-US" dirty="0" smtClean="0"/>
              <a:t>Active Vocabulary</a:t>
            </a:r>
          </a:p>
          <a:p>
            <a:pPr lvl="2"/>
            <a:r>
              <a:rPr lang="en-US" dirty="0" smtClean="0"/>
              <a:t>Learn properties and values</a:t>
            </a:r>
          </a:p>
          <a:p>
            <a:pPr lvl="2"/>
            <a:r>
              <a:rPr lang="en-US" dirty="0" smtClean="0"/>
              <a:t>Selectors carry over from HTML</a:t>
            </a:r>
          </a:p>
          <a:p>
            <a:pPr lvl="1"/>
            <a:r>
              <a:rPr lang="en-US" dirty="0" smtClean="0"/>
              <a:t>Passive Vocabulary</a:t>
            </a:r>
          </a:p>
          <a:p>
            <a:pPr lvl="2"/>
            <a:r>
              <a:rPr lang="en-US" dirty="0" smtClean="0"/>
              <a:t>Backgrounds, borders, CSS3 effects</a:t>
            </a:r>
          </a:p>
          <a:p>
            <a:pPr lvl="1"/>
            <a:r>
              <a:rPr lang="en-US" dirty="0" smtClean="0"/>
              <a:t>JavaScript * HTML * CSS have Direct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2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it?</a:t>
            </a:r>
            <a:endParaRPr lang="en-US" dirty="0"/>
          </a:p>
        </p:txBody>
      </p:sp>
      <p:pic>
        <p:nvPicPr>
          <p:cNvPr id="4" name="Content Placeholder 3" descr="04fig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4114800" cy="298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39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Real Language</a:t>
            </a:r>
          </a:p>
          <a:p>
            <a:r>
              <a:rPr lang="en-US" dirty="0" smtClean="0"/>
              <a:t>Small, but Sophisticated</a:t>
            </a:r>
          </a:p>
          <a:p>
            <a:r>
              <a:rPr lang="en-US" dirty="0" smtClean="0"/>
              <a:t>Not Java</a:t>
            </a:r>
          </a:p>
          <a:p>
            <a:r>
              <a:rPr lang="en-US" dirty="0" smtClean="0"/>
              <a:t>Load and Go Delivery</a:t>
            </a:r>
          </a:p>
          <a:p>
            <a:r>
              <a:rPr lang="en-US" dirty="0" smtClean="0"/>
              <a:t>Loosely Typed</a:t>
            </a:r>
          </a:p>
          <a:p>
            <a:r>
              <a:rPr lang="en-US" dirty="0" smtClean="0"/>
              <a:t>Objects as Containers</a:t>
            </a:r>
          </a:p>
          <a:p>
            <a:r>
              <a:rPr lang="en-US" dirty="0" smtClean="0"/>
              <a:t>Prototypical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7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it?</a:t>
            </a:r>
            <a:endParaRPr lang="en-US" dirty="0"/>
          </a:p>
        </p:txBody>
      </p:sp>
      <p:pic>
        <p:nvPicPr>
          <p:cNvPr id="4" name="Content Placeholder 3" descr="04fig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057400"/>
            <a:ext cx="5681868" cy="340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86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JavaScript Live?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2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3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 about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less, do more.</a:t>
            </a:r>
          </a:p>
          <a:p>
            <a:r>
              <a:rPr lang="en-US" dirty="0" smtClean="0"/>
              <a:t>Deal with actions and results</a:t>
            </a:r>
          </a:p>
          <a:p>
            <a:r>
              <a:rPr lang="en-US" dirty="0" smtClean="0"/>
              <a:t>Overcome browser differences</a:t>
            </a:r>
          </a:p>
          <a:p>
            <a:r>
              <a:rPr lang="en-US" dirty="0" smtClean="0"/>
              <a:t>Unobtrusive JavaScript</a:t>
            </a:r>
          </a:p>
          <a:p>
            <a:r>
              <a:rPr lang="en-US" dirty="0" smtClean="0"/>
              <a:t>Accomplish Complex Tasks with 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67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Library</a:t>
            </a:r>
          </a:p>
          <a:p>
            <a:r>
              <a:rPr lang="en-US" dirty="0" smtClean="0"/>
              <a:t>What is a Library?</a:t>
            </a:r>
          </a:p>
          <a:p>
            <a:pPr lvl="1"/>
            <a:r>
              <a:rPr lang="en-US" dirty="0" smtClean="0"/>
              <a:t>A collection of implementations of behavior</a:t>
            </a:r>
          </a:p>
          <a:p>
            <a:pPr lvl="1"/>
            <a:r>
              <a:rPr lang="en-US" dirty="0" smtClean="0"/>
              <a:t>Huh?</a:t>
            </a:r>
          </a:p>
          <a:p>
            <a:pPr lvl="1"/>
            <a:r>
              <a:rPr lang="en-US" dirty="0" smtClean="0"/>
              <a:t>A bunch of functions you can use in your own programs</a:t>
            </a:r>
          </a:p>
          <a:p>
            <a:pPr lvl="1"/>
            <a:r>
              <a:rPr lang="en-US" dirty="0" smtClean="0"/>
              <a:t>Ok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4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make full use of jQuery you must learn certain JavaScript concepts:</a:t>
            </a:r>
          </a:p>
          <a:p>
            <a:pPr lvl="1"/>
            <a:r>
              <a:rPr lang="en-US" dirty="0" smtClean="0"/>
              <a:t>Object creation</a:t>
            </a:r>
          </a:p>
          <a:p>
            <a:pPr lvl="1"/>
            <a:r>
              <a:rPr lang="en-US" dirty="0" smtClean="0"/>
              <a:t>Properties of objects</a:t>
            </a:r>
          </a:p>
          <a:p>
            <a:pPr lvl="1"/>
            <a:r>
              <a:rPr lang="en-US" dirty="0" smtClean="0"/>
              <a:t>Object literals</a:t>
            </a:r>
          </a:p>
          <a:p>
            <a:pPr lvl="1"/>
            <a:r>
              <a:rPr lang="en-US" dirty="0" smtClean="0"/>
              <a:t>Functions as methods</a:t>
            </a:r>
          </a:p>
          <a:p>
            <a:pPr lvl="1"/>
            <a:r>
              <a:rPr lang="en-US" dirty="0" smtClean="0"/>
              <a:t>Anonymous functions</a:t>
            </a:r>
          </a:p>
          <a:p>
            <a:pPr lvl="1"/>
            <a:r>
              <a:rPr lang="en-US" dirty="0" smtClean="0"/>
              <a:t>Closures</a:t>
            </a:r>
          </a:p>
          <a:p>
            <a:pPr lvl="1"/>
            <a:r>
              <a:rPr lang="en-US" dirty="0" smtClean="0"/>
              <a:t>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2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popular library</a:t>
            </a:r>
          </a:p>
          <a:p>
            <a:r>
              <a:rPr lang="en-US" dirty="0" smtClean="0"/>
              <a:t>Write less code for common tasks</a:t>
            </a:r>
          </a:p>
          <a:p>
            <a:r>
              <a:rPr lang="en-US" dirty="0" smtClean="0"/>
              <a:t>Abstract on top of cross-browser differences</a:t>
            </a:r>
          </a:p>
          <a:p>
            <a:endParaRPr lang="en-US" dirty="0"/>
          </a:p>
        </p:txBody>
      </p:sp>
      <p:pic>
        <p:nvPicPr>
          <p:cNvPr id="7170" name="Picture 2" descr="C:\Users\daroberts\Documents\hccs\Fall2014\working\week01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46747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9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Why?</a:t>
            </a:r>
            <a:endParaRPr lang="en-US" dirty="0"/>
          </a:p>
        </p:txBody>
      </p:sp>
      <p:pic>
        <p:nvPicPr>
          <p:cNvPr id="8194" name="Picture 2" descr="C:\Users\daroberts\Documents\hccs\Fall2014\working\week01\Intro to 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0225"/>
            <a:ext cx="8755063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29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Why?</a:t>
            </a:r>
            <a:endParaRPr lang="en-US" dirty="0"/>
          </a:p>
        </p:txBody>
      </p:sp>
      <p:pic>
        <p:nvPicPr>
          <p:cNvPr id="9218" name="Picture 2" descr="C:\Users\daroberts\Documents\hccs\Fall2014\working\week01\2014-08-28 16_12_03-Intro to 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97913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32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Why?</a:t>
            </a:r>
            <a:endParaRPr lang="en-US" dirty="0"/>
          </a:p>
        </p:txBody>
      </p:sp>
      <p:pic>
        <p:nvPicPr>
          <p:cNvPr id="10242" name="Picture 2" descr="C:\Users\daroberts\Documents\hccs\Fall2014\working\week01\2014-08-28 16_13_19-Intro to 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74113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by web browsers</a:t>
            </a:r>
          </a:p>
          <a:p>
            <a:r>
              <a:rPr lang="en-US" dirty="0" smtClean="0"/>
              <a:t>User Interaction</a:t>
            </a:r>
          </a:p>
          <a:p>
            <a:r>
              <a:rPr lang="en-US" dirty="0" smtClean="0"/>
              <a:t>Controls the web browser</a:t>
            </a:r>
          </a:p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Lightweight Interpreted Language</a:t>
            </a:r>
          </a:p>
          <a:p>
            <a:r>
              <a:rPr lang="en-US" dirty="0" smtClean="0"/>
              <a:t>Aimed @ non-professional programmers</a:t>
            </a:r>
          </a:p>
          <a:p>
            <a:r>
              <a:rPr lang="en-US" dirty="0" smtClean="0"/>
              <a:t>It is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67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jQuery Live?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7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Brendan </a:t>
            </a:r>
            <a:r>
              <a:rPr lang="en-US" dirty="0" err="1" smtClean="0"/>
              <a:t>Eich</a:t>
            </a:r>
            <a:r>
              <a:rPr lang="en-US" dirty="0" smtClean="0"/>
              <a:t> @ Netscape</a:t>
            </a:r>
          </a:p>
          <a:p>
            <a:r>
              <a:rPr lang="en-US" dirty="0" smtClean="0"/>
              <a:t>Web sites were “static”</a:t>
            </a:r>
          </a:p>
          <a:p>
            <a:r>
              <a:rPr lang="en-US" dirty="0" smtClean="0"/>
              <a:t>Needed more Dynamic interaction</a:t>
            </a:r>
          </a:p>
          <a:p>
            <a:r>
              <a:rPr lang="en-US" dirty="0" smtClean="0"/>
              <a:t>May 1995 – JS was written in 10 days</a:t>
            </a:r>
            <a:endParaRPr lang="en-US" dirty="0"/>
          </a:p>
        </p:txBody>
      </p:sp>
      <p:pic>
        <p:nvPicPr>
          <p:cNvPr id="1026" name="Picture 2" descr="C:\Users\daroberts\Documents\hccs\Fall2014\working\week01\Brendan_Eich_Mozilla_Foundation_official_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roberts\Documents\hccs\Fall2014\working\week01\netscap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430399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2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called “Mocha”</a:t>
            </a:r>
          </a:p>
          <a:p>
            <a:r>
              <a:rPr lang="en-US" dirty="0" smtClean="0"/>
              <a:t>Then called “</a:t>
            </a:r>
            <a:r>
              <a:rPr lang="en-US" dirty="0" err="1" smtClean="0"/>
              <a:t>LiveScript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2050" name="Picture 2" descr="C:\Users\daroberts\Documents\hccs\Fall2014\working\week01\js-influ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761038" cy="374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December 1995 – Renamed to JavaScript</a:t>
            </a:r>
          </a:p>
          <a:p>
            <a:pPr lvl="1"/>
            <a:r>
              <a:rPr lang="en-US" dirty="0" smtClean="0"/>
              <a:t>Via license between Sun &amp; Netscape</a:t>
            </a:r>
          </a:p>
          <a:p>
            <a:pPr lvl="1"/>
            <a:r>
              <a:rPr lang="en-US" dirty="0" smtClean="0"/>
              <a:t>Because of “Java” momentum</a:t>
            </a:r>
          </a:p>
          <a:p>
            <a:r>
              <a:rPr lang="en-US" dirty="0" smtClean="0"/>
              <a:t>Java =&gt; for “high-priced” programmers</a:t>
            </a:r>
          </a:p>
          <a:p>
            <a:r>
              <a:rPr lang="en-US" dirty="0" smtClean="0"/>
              <a:t>JavaScript =&gt; for web page designers </a:t>
            </a:r>
          </a:p>
          <a:p>
            <a:pPr lvl="1"/>
            <a:r>
              <a:rPr lang="en-US" dirty="0" smtClean="0"/>
              <a:t>or “glue programmers”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4" name="Picture 2" descr="C:\Users\daroberts\Documents\hccs\Fall2014\working\week01\sun_logo__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5032039"/>
            <a:ext cx="2743199" cy="12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aroberts\Documents\hccs\Fall2014\working\week01\netscap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768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roberts\Documents\hccs\Fall2014\working\week01\java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63371"/>
            <a:ext cx="1229725" cy="100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August 1996 – Microsoft implements Jscript with Internet Explorer 3.0</a:t>
            </a:r>
          </a:p>
          <a:p>
            <a:endParaRPr lang="en-US" dirty="0"/>
          </a:p>
        </p:txBody>
      </p:sp>
      <p:pic>
        <p:nvPicPr>
          <p:cNvPr id="4098" name="Picture 2" descr="C:\Users\daroberts\Documents\hccs\Fall2014\working\week01\microsof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3255168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aroberts\Documents\hccs\Fall2014\working\week01\250px-Internet_Explorer_3.0_bann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05213"/>
            <a:ext cx="4036506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26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November 1996</a:t>
            </a:r>
          </a:p>
          <a:p>
            <a:pPr lvl="1"/>
            <a:r>
              <a:rPr lang="en-US" dirty="0" smtClean="0"/>
              <a:t>Netscape standardizes JavaScript</a:t>
            </a:r>
          </a:p>
          <a:p>
            <a:pPr lvl="1"/>
            <a:r>
              <a:rPr lang="en-US" dirty="0" smtClean="0"/>
              <a:t>ECMA – European Computer Manufacturers Association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– official language</a:t>
            </a:r>
          </a:p>
          <a:p>
            <a:pPr lvl="1"/>
            <a:r>
              <a:rPr lang="en-US" dirty="0" smtClean="0"/>
              <a:t>Keeps track of versions – ECMA-262</a:t>
            </a:r>
          </a:p>
          <a:p>
            <a:pPr lvl="1"/>
            <a:endParaRPr lang="en-US" dirty="0"/>
          </a:p>
        </p:txBody>
      </p:sp>
      <p:pic>
        <p:nvPicPr>
          <p:cNvPr id="5122" name="Picture 2" descr="C:\Users\daroberts\Documents\hccs\Fall2014\working\week01\Ecma_RVB-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39960"/>
            <a:ext cx="3403600" cy="133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8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Members</a:t>
            </a:r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Mozilla</a:t>
            </a:r>
          </a:p>
          <a:p>
            <a:pPr lvl="1"/>
            <a:r>
              <a:rPr lang="en-US" dirty="0" smtClean="0"/>
              <a:t>Google</a:t>
            </a:r>
            <a:endParaRPr lang="en-US" dirty="0"/>
          </a:p>
        </p:txBody>
      </p:sp>
      <p:pic>
        <p:nvPicPr>
          <p:cNvPr id="6146" name="Picture 2" descr="C:\Users\daroberts\Documents\hccs\Fall2014\working\week01\microsof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5908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aroberts\Documents\hccs\Fall2014\working\week01\mozilla-firefox-mobile-maemo-offici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72592"/>
            <a:ext cx="2057400" cy="16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aroberts\Documents\hccs\Fall2014\working\week01\Goo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45245"/>
            <a:ext cx="2606675" cy="94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527</Words>
  <Application>Microsoft Office PowerPoint</Application>
  <PresentationFormat>On-screen Show (4:3)</PresentationFormat>
  <Paragraphs>127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JavaScript</vt:lpstr>
      <vt:lpstr>What is it?</vt:lpstr>
      <vt:lpstr>What is it?</vt:lpstr>
      <vt:lpstr>History</vt:lpstr>
      <vt:lpstr>History</vt:lpstr>
      <vt:lpstr>History</vt:lpstr>
      <vt:lpstr>History</vt:lpstr>
      <vt:lpstr>History</vt:lpstr>
      <vt:lpstr>History</vt:lpstr>
      <vt:lpstr>History</vt:lpstr>
      <vt:lpstr>What can it do?</vt:lpstr>
      <vt:lpstr>What can it do?</vt:lpstr>
      <vt:lpstr>What can it do?</vt:lpstr>
      <vt:lpstr>What can it do?</vt:lpstr>
      <vt:lpstr>How can I use it?</vt:lpstr>
      <vt:lpstr>Can I Learn it?</vt:lpstr>
      <vt:lpstr>Can I Learn it?</vt:lpstr>
      <vt:lpstr>Can I Learn it?</vt:lpstr>
      <vt:lpstr>Can I Learn it?</vt:lpstr>
      <vt:lpstr>Can I Learn it?</vt:lpstr>
      <vt:lpstr>Where does JavaScript Live?</vt:lpstr>
      <vt:lpstr>jQuery</vt:lpstr>
      <vt:lpstr>Why care about jQuery?</vt:lpstr>
      <vt:lpstr>What is jQuery?</vt:lpstr>
      <vt:lpstr>What is jQuery?</vt:lpstr>
      <vt:lpstr>jQuery: Why?</vt:lpstr>
      <vt:lpstr>jQuery: Why?</vt:lpstr>
      <vt:lpstr>jQuery: Why?</vt:lpstr>
      <vt:lpstr>jQuery: Why?</vt:lpstr>
      <vt:lpstr>Where does jQuery Live?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Roberts, Douglas</dc:creator>
  <cp:lastModifiedBy>Roberts, Douglas</cp:lastModifiedBy>
  <cp:revision>34</cp:revision>
  <dcterms:created xsi:type="dcterms:W3CDTF">2014-08-28T19:18:23Z</dcterms:created>
  <dcterms:modified xsi:type="dcterms:W3CDTF">2014-08-28T21:30:23Z</dcterms:modified>
</cp:coreProperties>
</file>