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94" r:id="rId2"/>
    <p:sldMasterId id="2147483706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7" d="100"/>
          <a:sy n="107" d="100"/>
        </p:scale>
        <p:origin x="6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B55E18E-962F-45B0-8EF9-D46015540B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005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A5E22-40EF-4A44-B5EC-7962DC090E0E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9835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5C2DD7-070F-406D-86BD-B2748A5E18D8}" type="slidenum">
              <a:rPr lang="en-US" altLang="en-US" sz="1200">
                <a:solidFill>
                  <a:srgbClr val="000000"/>
                </a:solidFill>
              </a:rPr>
              <a:pPr/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59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4A8D7E-22D2-4F64-A557-B3A3CDB3A71B}" type="slidenum">
              <a:rPr lang="en-US" altLang="en-US" sz="1200">
                <a:solidFill>
                  <a:srgbClr val="000000"/>
                </a:solidFill>
              </a:rPr>
              <a:pPr/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5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9DD461-89E3-4655-9A34-EFB62E4D6C19}" type="slidenum">
              <a:rPr lang="en-US" altLang="en-US" sz="1200">
                <a:solidFill>
                  <a:srgbClr val="000000"/>
                </a:solidFill>
              </a:rPr>
              <a:pPr/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88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240C28-4703-4388-9AD8-3322F81165E8}" type="slidenum">
              <a:rPr lang="en-US" altLang="en-US" sz="1200">
                <a:solidFill>
                  <a:srgbClr val="000000"/>
                </a:solidFill>
              </a:rPr>
              <a:pPr/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9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C3AAB8-4579-44AB-A1DB-152D29B83E3D}" type="slidenum">
              <a:rPr lang="en-US" altLang="en-US" sz="1200">
                <a:solidFill>
                  <a:srgbClr val="000000"/>
                </a:solidFill>
              </a:rPr>
              <a:pPr/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1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5A4EF2-E199-48ED-AB87-8D0CF6AB4215}" type="slidenum">
              <a:rPr lang="en-US" altLang="en-US" sz="1200">
                <a:solidFill>
                  <a:srgbClr val="000000"/>
                </a:solidFill>
              </a:rPr>
              <a:pPr/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36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86411D-1BAA-447E-9160-08E5D4E96299}" type="slidenum">
              <a:rPr lang="en-US" altLang="en-US" sz="1200">
                <a:solidFill>
                  <a:srgbClr val="000000"/>
                </a:solidFill>
              </a:rPr>
              <a:pPr/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5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F261C3-D59E-4941-943A-C4669783446F}" type="slidenum">
              <a:rPr lang="en-US" altLang="en-US" sz="1200">
                <a:solidFill>
                  <a:srgbClr val="000000"/>
                </a:solidFill>
              </a:rPr>
              <a:pPr/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0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54315C-0058-45D3-B8BC-1882C95D2A9C}" type="slidenum">
              <a:rPr lang="en-US" altLang="en-US" sz="1200">
                <a:solidFill>
                  <a:srgbClr val="000000"/>
                </a:solidFill>
              </a:rPr>
              <a:pPr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42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9F4B4C-A8A9-48E1-AF71-6D96C98B1124}" type="slidenum">
              <a:rPr lang="en-US" altLang="en-US" sz="1200">
                <a:solidFill>
                  <a:srgbClr val="000000"/>
                </a:solidFill>
              </a:rPr>
              <a:pPr/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6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976C3-E4E0-47A3-942A-3676A10756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2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45BFF-892C-4822-A068-8B6477536B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53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7F56E5-1772-4FDA-A405-624B3FDD9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528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F87B0CEF-164D-45E3-9961-6E21D943EAA8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D0D31EA-80B5-4732-84C8-4450B43887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645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C6A589A1-120B-4F0C-83E4-CDDE8C21E1DF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A6AEDA1-F2DF-4C13-8A49-82061664E1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187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5717088A-182A-445C-86CF-BA351D74401C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9B09C23-5FDC-49D7-946B-ADEF117A4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78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C4366BF5-2397-4193-832A-A8EA9890F436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AC6C283-AC06-400A-BB8D-4F727BE6F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351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04784D52-E8BF-4C8A-8289-A1A221470DF9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B89A395-528A-47EC-B381-08E3AD3F44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482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8C836E78-2C9B-4FA5-837D-C2329D8CA652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4E61825-0874-4CAE-A68B-89D8D41EEB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174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3341D887-0B6B-4D7C-8E82-15ECCB286F15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2E44933-CA30-4734-A619-23D6036300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693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13CECD26-F3BC-4756-9DCC-5193D994F933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B1700C2-B071-4FFE-8D49-7E95BADB7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60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17C92C-A62F-476E-B27A-36AB4CF533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353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5BFBA9F9-FD2C-440C-934C-96BBED65406E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949F4B36-CFF9-4605-B73F-08B4B7D945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321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AA1E1D7F-6CD3-44A8-B061-EC13CF33D5F5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3DA0693-4FD8-4491-BEB8-9630485EC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879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9BE8909A-5499-4297-80D2-FC007121F54E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2B81043-E7A3-49FA-9ED8-06501747D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712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B91285D4-A9D1-4A1C-A166-4678571ED533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B5AF4BB-19F1-4B93-BBC7-E74EF7B36E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71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6C19B653-558F-4D74-8DAC-04A79575CDAD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78C50EF-7C76-4364-B676-41009D72A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5006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6EB52A35-A5B9-4723-BCD2-FB40DA4F98A0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52E2099-6C0B-42FE-B46B-55CE6B4983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081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174E17C2-BC3C-4175-A4DE-074DA5936E79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40615D2-50E8-496B-9EA8-2517C4D341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511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0548FBE2-82A6-4014-8824-1B1920603424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C21E789-F3AB-4A19-A9E0-94AD11434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0756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84920955-E752-4348-A284-B7EF6B3715EE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86F3BF9-288C-4674-82A9-0C322C664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059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1ED0367B-C3C3-4447-B0DF-B635ED07C68D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B1A98A9-0B85-4F36-B6BD-D97B04DD6B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92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5DED-1D65-4FC0-A33A-8FC5764947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3764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5C43EAE0-40B7-4A1F-99C1-2F57E79E1417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88FCAC4-450F-48FF-BFF3-C0CFD69653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8459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B10E2E6C-5F00-44DC-BF0A-1E56A12CB34F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3C29A2B-3D6E-4069-A206-7C0197A398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8180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BAD90E0D-F655-4639-9662-4C9D8259E2F6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C546F26-A254-4BF0-B559-E2F4745437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473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fld id="{6D9AB848-D025-486C-B1E9-890237C4920D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ＭＳ Ｐゴシック" pitchFamily="6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A04222A-4B59-43AE-944E-7C121CC096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2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DC7D2-3AB6-4D3D-9743-5F34C2CB8D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57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8FCE12-F43B-4AD0-9BF8-DD8EC00CA2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01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20DFB-DF27-4ED0-9996-A9F88EB28E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4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D505-8AD1-4ADC-9FAD-CC8DB1394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35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2886C-7D53-4066-96B4-DD8BC431B5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76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3C045-EC3F-4E55-BA5B-DF2B624586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46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Stock_000004210783small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95400"/>
            <a:ext cx="17526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E39E4A19-64DE-418D-A50A-11DB40513E0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yriad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516F11B8-6D0E-485A-8C1A-75ADD86658CB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5BFB640-9B66-4B0C-A06C-1395D8808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734E448B-7465-4C3A-9EA2-662FDDCDD9D2}" type="datetimeFigureOut">
              <a:rPr lang="en-US"/>
              <a:pPr>
                <a:defRPr/>
              </a:pPr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FB561F4-5BB8-4553-B5CF-73AD267EB1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algn="l" eaLnBrk="1" hangingPunct="1">
              <a:lnSpc>
                <a:spcPct val="110000"/>
              </a:lnSpc>
            </a:pPr>
            <a:r>
              <a:rPr lang="en-US" altLang="en-US" sz="4800" smtClean="0"/>
              <a:t>JavaScript</a:t>
            </a:r>
            <a:endParaRPr lang="en-US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5029200"/>
            <a:ext cx="6400800" cy="1295400"/>
          </a:xfrm>
        </p:spPr>
        <p:txBody>
          <a:bodyPr/>
          <a:lstStyle/>
          <a:p>
            <a:pPr algn="l" eaLnBrk="1" hangingPunct="1"/>
            <a:r>
              <a:rPr lang="en-US" altLang="en-US" sz="2400" smtClean="0"/>
              <a:t>Using in a web page</a:t>
            </a:r>
            <a:endParaRPr lang="en-US" altLang="en-US" smtClean="0"/>
          </a:p>
        </p:txBody>
      </p:sp>
      <p:sp>
        <p:nvSpPr>
          <p:cNvPr id="26628" name="Rectangle 12"/>
          <p:cNvSpPr>
            <a:spLocks noChangeArrowheads="1"/>
          </p:cNvSpPr>
          <p:nvPr/>
        </p:nvSpPr>
        <p:spPr bwMode="auto">
          <a:xfrm>
            <a:off x="8507413" y="-190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29" name="Rectangle 13"/>
          <p:cNvSpPr>
            <a:spLocks noChangeArrowheads="1"/>
          </p:cNvSpPr>
          <p:nvPr/>
        </p:nvSpPr>
        <p:spPr bwMode="auto">
          <a:xfrm>
            <a:off x="0" y="1524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  <a:ea typeface="+mn-ea"/>
                <a:cs typeface="Courier New" pitchFamily="49" charset="0"/>
              </a:rPr>
              <a:t>getElementById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Each part of a web page is called an element</a:t>
            </a:r>
          </a:p>
          <a:p>
            <a:r>
              <a:rPr lang="en-AU" altLang="en-US" smtClean="0"/>
              <a:t>To access an element use the </a:t>
            </a:r>
            <a:r>
              <a:rPr lang="en-AU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getElementById() </a:t>
            </a:r>
            <a:r>
              <a:rPr lang="en-AU" altLang="en-US" smtClean="0"/>
              <a:t>method</a:t>
            </a:r>
          </a:p>
          <a:p>
            <a:r>
              <a:rPr lang="en-AU" altLang="en-US" smtClean="0"/>
              <a:t>Allows access a particular container within a document  </a:t>
            </a:r>
            <a:endParaRPr lang="en-US" altLang="en-US" smtClean="0"/>
          </a:p>
          <a:p>
            <a:r>
              <a:rPr lang="en-AU" altLang="en-US" smtClean="0"/>
              <a:t>Each container must be marked with an identifier</a:t>
            </a:r>
          </a:p>
          <a:p>
            <a:r>
              <a:rPr lang="en-AU" altLang="en-US" smtClean="0"/>
              <a:t>Add an </a:t>
            </a:r>
            <a:r>
              <a:rPr lang="en-AU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AU" altLang="en-US" smtClean="0"/>
              <a:t> attribute to the HTML tag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  <a:ea typeface="+mn-ea"/>
                <a:cs typeface="Courier New" pitchFamily="49" charset="0"/>
              </a:rPr>
              <a:t>innerHTML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US" sz="2000" dirty="0"/>
              <a:t>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nerHTML</a:t>
            </a:r>
            <a:r>
              <a:rPr lang="en-US" sz="2000" dirty="0"/>
              <a:t> property sets or returns the inner HTML of an element.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fontAlgn="auto" hangingPunc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1. &lt;html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2. &lt;head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3. &lt;title&gt;Example&lt;/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title&gt;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4. &lt;script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type="text/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5. function 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6. {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7.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A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("puppy");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8.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("Your dog is not a terrier &lt;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 /&gt;");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9.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("It is a ");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 fontAlgn="auto" hangingPunct="0"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10.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.innerHTML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11.}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12.&lt;/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script&gt;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13.&lt;/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head&gt;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14.&lt;body&gt;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15.	&lt;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h1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id = "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puppy" 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()"&gt;Poodle&lt;/h1&gt;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16.&lt;/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body&gt;</a:t>
            </a:r>
            <a:br>
              <a:rPr lang="en-AU" sz="2000" dirty="0">
                <a:latin typeface="Courier New" pitchFamily="49" charset="0"/>
                <a:cs typeface="Courier New" pitchFamily="49" charset="0"/>
              </a:rPr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17.&lt;/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html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 hangingPunct="0">
              <a:spcAft>
                <a:spcPts val="0"/>
              </a:spcAft>
              <a:defRPr/>
            </a:pPr>
            <a:r>
              <a:rPr lang="en-AU" sz="2600" dirty="0"/>
              <a:t>The</a:t>
            </a:r>
            <a:r>
              <a:rPr lang="en-AU" sz="2600" dirty="0" smtClean="0">
                <a:latin typeface="Courier New" pitchFamily="49" charset="0"/>
                <a:cs typeface="Courier New" pitchFamily="49" charset="0"/>
              </a:rPr>
              <a:t> id </a:t>
            </a:r>
            <a:r>
              <a:rPr lang="en-AU" sz="2600" dirty="0"/>
              <a:t>of the</a:t>
            </a:r>
            <a:r>
              <a:rPr lang="en-AU" sz="2600" dirty="0" smtClean="0">
                <a:latin typeface="Courier New" pitchFamily="49" charset="0"/>
                <a:cs typeface="Courier New" pitchFamily="49" charset="0"/>
              </a:rPr>
              <a:t> &lt;h1&gt; </a:t>
            </a:r>
            <a:r>
              <a:rPr lang="en-AU" sz="2600" dirty="0"/>
              <a:t>tag is </a:t>
            </a:r>
            <a:r>
              <a:rPr lang="en-AU" sz="2600" dirty="0" smtClean="0">
                <a:latin typeface="Courier New" pitchFamily="49" charset="0"/>
                <a:cs typeface="Courier New" pitchFamily="49" charset="0"/>
              </a:rPr>
              <a:t>“puppy” </a:t>
            </a:r>
            <a:r>
              <a:rPr lang="en-AU" sz="2600" dirty="0"/>
              <a:t>(line 15).  </a:t>
            </a:r>
            <a:endParaRPr lang="en-AU" sz="2600" dirty="0" smtClean="0"/>
          </a:p>
          <a:p>
            <a:pPr fontAlgn="auto" hangingPunct="0">
              <a:spcAft>
                <a:spcPts val="0"/>
              </a:spcAft>
              <a:defRPr/>
            </a:pPr>
            <a:r>
              <a:rPr lang="en-AU" sz="2600" dirty="0" smtClean="0"/>
              <a:t>Line 6 gets the value of the contents of the element with the</a:t>
            </a:r>
            <a:r>
              <a:rPr lang="en-AU" sz="2600" dirty="0">
                <a:latin typeface="Courier New" pitchFamily="49" charset="0"/>
                <a:cs typeface="Courier New" pitchFamily="49" charset="0"/>
              </a:rPr>
              <a:t> id “puppy”</a:t>
            </a:r>
            <a:r>
              <a:rPr lang="en-AU" sz="2600" dirty="0" smtClean="0"/>
              <a:t>.</a:t>
            </a:r>
          </a:p>
          <a:p>
            <a:pPr fontAlgn="auto" hangingPunct="0">
              <a:spcAft>
                <a:spcPts val="0"/>
              </a:spcAft>
              <a:defRPr/>
            </a:pPr>
            <a:r>
              <a:rPr lang="en-AU" sz="2600" dirty="0" smtClean="0"/>
              <a:t>Line 10 uses that value in the output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/>
          <a:lstStyle/>
          <a:p>
            <a:r>
              <a:rPr lang="en-US" altLang="en-US" sz="3200" smtClean="0"/>
              <a:t>The </a:t>
            </a:r>
            <a:r>
              <a:rPr lang="en-US" altLang="en-US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&lt;script&gt;&lt;/script&gt;</a:t>
            </a:r>
            <a:r>
              <a:rPr lang="en-US" altLang="en-US" sz="3200" smtClean="0"/>
              <a:t> Tag Pair</a:t>
            </a:r>
            <a:br>
              <a:rPr lang="en-US" altLang="en-US" sz="3200" smtClean="0"/>
            </a:br>
            <a:r>
              <a:rPr lang="en-US" altLang="en-US" sz="3200" smtClean="0"/>
              <a:t>The </a:t>
            </a:r>
            <a:r>
              <a:rPr lang="en-US" altLang="en-US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&lt;noscript&gt;&lt;/noscript&gt;</a:t>
            </a:r>
            <a:r>
              <a:rPr lang="en-US" altLang="en-US" sz="3200" smtClean="0"/>
              <a:t> Tag Pair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&lt;script&gt;&lt;/script&gt;</a:t>
            </a:r>
            <a:r>
              <a:rPr lang="en-US" sz="2200" dirty="0" smtClean="0"/>
              <a:t>: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/>
              <a:t>	</a:t>
            </a:r>
            <a:r>
              <a:rPr lang="en-US" sz="2200" dirty="0" smtClean="0"/>
              <a:t>Used </a:t>
            </a:r>
            <a:r>
              <a:rPr lang="en-US" sz="2200" dirty="0"/>
              <a:t>to </a:t>
            </a:r>
            <a:r>
              <a:rPr lang="en-US" sz="2200" dirty="0" smtClean="0"/>
              <a:t>define a client-side script like JavaScript</a:t>
            </a:r>
            <a:endParaRPr lang="en-US" sz="22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noscript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noscript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200" dirty="0"/>
              <a:t>: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	Used to provide </a:t>
            </a:r>
            <a:r>
              <a:rPr lang="en-US" sz="2200" dirty="0" smtClean="0"/>
              <a:t>alternate </a:t>
            </a:r>
            <a:r>
              <a:rPr lang="en-US" sz="2200" dirty="0"/>
              <a:t>content for users </a:t>
            </a:r>
            <a:r>
              <a:rPr lang="en-US" sz="2200" dirty="0" smtClean="0"/>
              <a:t>who </a:t>
            </a:r>
            <a:r>
              <a:rPr lang="en-US" sz="2200" dirty="0"/>
              <a:t>have disabled scripts in their browsers </a:t>
            </a:r>
            <a:endParaRPr lang="en-US" sz="22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/>
              <a:t>	</a:t>
            </a:r>
            <a:r>
              <a:rPr lang="en-US" sz="2200" dirty="0" smtClean="0"/>
              <a:t>Used to provide alternate content for browsers </a:t>
            </a:r>
            <a:r>
              <a:rPr lang="en-US" sz="2200" dirty="0"/>
              <a:t>that </a:t>
            </a:r>
            <a:r>
              <a:rPr lang="en-US" sz="2200" dirty="0" smtClean="0"/>
              <a:t>don’t </a:t>
            </a:r>
            <a:r>
              <a:rPr lang="en-US" sz="2200" dirty="0"/>
              <a:t>support client-side </a:t>
            </a:r>
            <a:r>
              <a:rPr lang="en-US" sz="2200" dirty="0" smtClean="0"/>
              <a:t>scripting – rare today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noscript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Sorry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your browser doesn't support JavaScript.</a:t>
            </a:r>
          </a:p>
          <a:p>
            <a:pPr marL="40005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noscript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JavaScript in a Web Page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smtClean="0"/>
              <a:t>Using inline JavaScript with a button: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200" smtClean="0"/>
          </a:p>
          <a:p>
            <a:pPr marL="0" indent="0" hangingPunct="0">
              <a:buFont typeface="Arial" panose="020B0604020202020204" pitchFamily="34" charset="0"/>
              <a:buNone/>
            </a:pPr>
            <a:r>
              <a:rPr lang="en-US" altLang="en-US" sz="2400" smtClean="0"/>
              <a:t>Code to add a button to a web page: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type="button" id="myButton" value="Hi there!" 	onclick="alert('Well, hello my friend.');" /&gt;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smtClean="0"/>
              <a:t> Creates a button that looks like this: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smtClean="0"/>
              <a:t>When clicked, you get an alert that says: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smtClean="0"/>
              <a:t>		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Well, hello, my friend.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200" smtClean="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38613"/>
            <a:ext cx="12795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smtClean="0"/>
              <a:t>JavaScript in the Document 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 </a:t>
            </a:r>
            <a:r>
              <a:rPr lang="en-US" altLang="en-US" sz="1800" smtClean="0"/>
              <a:t>Section</a:t>
            </a:r>
            <a:br>
              <a:rPr lang="en-US" altLang="en-US" sz="1800" smtClean="0"/>
            </a:br>
            <a:r>
              <a:rPr lang="en-US" altLang="en-US" sz="1800" smtClean="0"/>
              <a:t>Most JavaScript we will write will be in 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altLang="en-US" sz="1800" smtClean="0"/>
              <a:t> section</a:t>
            </a:r>
            <a:br>
              <a:rPr lang="en-US" altLang="en-US" sz="1800" smtClean="0"/>
            </a:br>
            <a:r>
              <a:rPr lang="en-US" altLang="en-US" sz="1800" smtClean="0"/>
              <a:t>JavaScript executes when user does something in web page</a:t>
            </a:r>
            <a:br>
              <a:rPr lang="en-US" altLang="en-US" sz="1800" smtClean="0"/>
            </a:br>
            <a:endParaRPr lang="en-US" altLang="en-US" sz="1800" smtClean="0"/>
          </a:p>
        </p:txBody>
      </p:sp>
      <p:sp>
        <p:nvSpPr>
          <p:cNvPr id="29699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/>
          <a:p>
            <a:pPr marL="0" indent="0" hangingPunct="0">
              <a:buFont typeface="Arial" panose="020B0604020202020204" pitchFamily="34" charset="0"/>
              <a:buNone/>
            </a:pP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&lt;title&gt;Example&lt;/title&gt;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welcome()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alert("Hi there, friend!");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&lt;/&lt;head&gt;&gt;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&lt;h1&gt;A New Web Page&lt;/h1&gt;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&lt;h3&gt;Click the button! &lt;/h3&gt;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&lt;p&gt;&lt;input type="button“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id="myButton" value="Hi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there!" onclick =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"welcome();" /&gt;&lt;/p&gt;</a:t>
            </a: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Font typeface="Arial" panose="020B0604020202020204" pitchFamily="34" charset="0"/>
              <a:buNone/>
            </a:pP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700" name="Content Placeholder 9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714625"/>
            <a:ext cx="4038600" cy="22971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The </a:t>
            </a:r>
            <a:r>
              <a:rPr lang="en-US" altLang="en-US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 onload </a:t>
            </a:r>
            <a:r>
              <a:rPr lang="en-US" altLang="en-US" sz="3200" smtClean="0"/>
              <a:t>Event</a:t>
            </a:r>
          </a:p>
        </p:txBody>
      </p:sp>
      <p:sp>
        <p:nvSpPr>
          <p:cNvPr id="307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hangingPunct="0">
              <a:buFont typeface="Arial" panose="020B0604020202020204" pitchFamily="34" charset="0"/>
              <a:buNone/>
            </a:pPr>
            <a:r>
              <a:rPr lang="en-US" altLang="en-US" sz="2400" smtClean="0"/>
              <a:t>Loads JavaScript before user views the page, as it is loading</a:t>
            </a:r>
            <a:endParaRPr lang="en-AU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hangingPunct="0">
              <a:buFont typeface="Arial" panose="020B0604020202020204" pitchFamily="34" charset="0"/>
              <a:buNone/>
            </a:pP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&lt;title&gt;Example&lt;/title&gt;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welcome()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alert("Hi there, friend!");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&lt;/&lt;head&gt;&gt;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 onload = “welcome()”&gt;</a:t>
            </a:r>
            <a:br>
              <a:rPr lang="en-AU" altLang="en-US" sz="1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&lt;h1&gt;A New Web Page&lt;/h1&gt;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&lt;h3&gt;</a:t>
            </a:r>
            <a:r>
              <a:rPr lang="en-US" altLang="en-US" sz="1600" smtClean="0"/>
              <a:t> 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This site is nothing but fun!&lt;/h3&gt; </a:t>
            </a:r>
          </a:p>
          <a:p>
            <a:pPr marL="400050" lvl="1" indent="0" hangingPunct="0">
              <a:buFont typeface="Arial" panose="020B0604020202020204" pitchFamily="34" charset="0"/>
              <a:buNone/>
            </a:pP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1747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/>
          <a:lstStyle/>
          <a:p>
            <a:endParaRPr lang="en-US" altLang="en-US" sz="4000" smtClean="0"/>
          </a:p>
          <a:p>
            <a:r>
              <a:rPr lang="en-US" altLang="en-US" sz="400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Introduction to Objects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is an </a:t>
            </a:r>
            <a:r>
              <a:rPr lang="en-US" dirty="0"/>
              <a:t>Object?</a:t>
            </a:r>
            <a:br>
              <a:rPr lang="en-US" dirty="0"/>
            </a:br>
            <a:r>
              <a:rPr lang="en-US" dirty="0"/>
              <a:t>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Anything that has properties and a function (or functions) is an </a:t>
            </a:r>
            <a:r>
              <a:rPr lang="en-US" b="1" dirty="0"/>
              <a:t>object</a:t>
            </a:r>
            <a:r>
              <a:rPr lang="en-US" dirty="0"/>
              <a:t>. 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Properties </a:t>
            </a:r>
            <a:r>
              <a:rPr lang="en-US" dirty="0"/>
              <a:t>are qualities, traits, or attributes common to a specific thing—or object. </a:t>
            </a:r>
            <a:endParaRPr 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Properties (also called attributes) describe the object 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 </a:t>
            </a:r>
            <a:r>
              <a:rPr lang="en-US" dirty="0"/>
              <a:t>function, in this context, is a process or operation executed by or to the object</a:t>
            </a:r>
            <a:r>
              <a:rPr lang="en-US" dirty="0" smtClean="0"/>
              <a:t>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Methods (also called functions) are the things the object can do or have done to </a:t>
            </a:r>
            <a:r>
              <a:rPr lang="en-US" dirty="0" smtClean="0"/>
              <a:t>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Document Object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An HTML document is an object. </a:t>
            </a:r>
          </a:p>
          <a:p>
            <a:r>
              <a:rPr lang="en-US" altLang="en-US" smtClean="0"/>
              <a:t>It uses the </a:t>
            </a:r>
            <a:r>
              <a:rPr lang="en-US" altLang="en-US" b="1" smtClean="0"/>
              <a:t>Document Object Model</a:t>
            </a:r>
            <a:r>
              <a:rPr lang="en-US" altLang="en-US" smtClean="0"/>
              <a:t> (</a:t>
            </a:r>
            <a:r>
              <a:rPr lang="en-US" altLang="en-US" b="1" smtClean="0"/>
              <a:t>DOM</a:t>
            </a:r>
            <a:r>
              <a:rPr lang="en-US" altLang="en-US" smtClean="0"/>
              <a:t>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3200"/>
            <a:ext cx="3667125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You instruct the browser where to place content by using </a:t>
            </a:r>
            <a:r>
              <a:rPr lang="en-US" sz="2400" b="1" dirty="0"/>
              <a:t>dot notation</a:t>
            </a:r>
            <a:r>
              <a:rPr lang="en-US" sz="2400" dirty="0"/>
              <a:t>. </a:t>
            </a:r>
            <a:endParaRPr lang="en-US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The </a:t>
            </a:r>
            <a:r>
              <a:rPr lang="en-US" sz="2400" dirty="0"/>
              <a:t>object is accessed, then a dot, and then any further instructions (methods or attributes) are appended</a:t>
            </a:r>
            <a:r>
              <a:rPr lang="en-US" sz="2400" dirty="0" smtClean="0"/>
              <a:t>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("Welcome to my first JavaScript page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sz="2400" dirty="0" smtClean="0"/>
              <a:t> object is accessed. The dot says to use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write() </a:t>
            </a:r>
            <a:r>
              <a:rPr lang="en-US" sz="2400" dirty="0" smtClean="0"/>
              <a:t>method on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sz="2400" dirty="0" smtClean="0"/>
              <a:t>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JavaScript_Ancillary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Myriad Pro Semibold"/>
        <a:ea typeface="ＭＳ Ｐゴシック"/>
        <a:cs typeface="ＭＳ Ｐゴシック"/>
      </a:majorFont>
      <a:minorFont>
        <a:latin typeface="Myriad Pro Semi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ModernJavaScript_Ancillary.potx</Template>
  <TotalTime>926</TotalTime>
  <Words>320</Words>
  <Application>Microsoft Office PowerPoint</Application>
  <PresentationFormat>On-screen Show (4:3)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ＭＳ Ｐゴシック</vt:lpstr>
      <vt:lpstr>Myriad Pro Semibold</vt:lpstr>
      <vt:lpstr>Calibri</vt:lpstr>
      <vt:lpstr>Courier New</vt:lpstr>
      <vt:lpstr>Arial Rounded MT Bold</vt:lpstr>
      <vt:lpstr>ModernJavaScript_Ancillary</vt:lpstr>
      <vt:lpstr>Office Theme</vt:lpstr>
      <vt:lpstr>1_Office Theme</vt:lpstr>
      <vt:lpstr>JavaScript</vt:lpstr>
      <vt:lpstr>The &lt;script&gt;&lt;/script&gt; Tag Pair The &lt;noscript&gt;&lt;/noscript&gt; Tag Pair </vt:lpstr>
      <vt:lpstr>JavaScript in a Web Page &lt;body&gt;</vt:lpstr>
      <vt:lpstr>JavaScript in the Document &lt;head&gt; Section Most JavaScript we will write will be in &lt;head&gt; section JavaScript executes when user does something in web page </vt:lpstr>
      <vt:lpstr>The &lt;body&gt; onload Event</vt:lpstr>
      <vt:lpstr>PowerPoint Presentation</vt:lpstr>
      <vt:lpstr>What is an Object? Properties and Methods</vt:lpstr>
      <vt:lpstr>The Document Object</vt:lpstr>
      <vt:lpstr>Dot Notation</vt:lpstr>
      <vt:lpstr>The getElementById() Method</vt:lpstr>
      <vt:lpstr>The innerHTML Property</vt:lpstr>
    </vt:vector>
  </TitlesOfParts>
  <Company>Pearson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 Develop And Design</dc:title>
  <dc:creator>Pearson Inc.</dc:creator>
  <cp:lastModifiedBy>Douglas Roberts</cp:lastModifiedBy>
  <cp:revision>30</cp:revision>
  <dcterms:created xsi:type="dcterms:W3CDTF">2012-03-22T21:06:32Z</dcterms:created>
  <dcterms:modified xsi:type="dcterms:W3CDTF">2014-09-01T23:40:26Z</dcterms:modified>
</cp:coreProperties>
</file>