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8"/>
  </p:notesMasterIdLst>
  <p:handoutMasterIdLst>
    <p:handoutMasterId r:id="rId69"/>
  </p:handoutMasterIdLst>
  <p:sldIdLst>
    <p:sldId id="258" r:id="rId2"/>
    <p:sldId id="271" r:id="rId3"/>
    <p:sldId id="643" r:id="rId4"/>
    <p:sldId id="640" r:id="rId5"/>
    <p:sldId id="639" r:id="rId6"/>
    <p:sldId id="642" r:id="rId7"/>
    <p:sldId id="641" r:id="rId8"/>
    <p:sldId id="456" r:id="rId9"/>
    <p:sldId id="457" r:id="rId10"/>
    <p:sldId id="352" r:id="rId11"/>
    <p:sldId id="597" r:id="rId12"/>
    <p:sldId id="636" r:id="rId13"/>
    <p:sldId id="637" r:id="rId14"/>
    <p:sldId id="638" r:id="rId15"/>
    <p:sldId id="598" r:id="rId16"/>
    <p:sldId id="329" r:id="rId17"/>
    <p:sldId id="489" r:id="rId18"/>
    <p:sldId id="621" r:id="rId19"/>
    <p:sldId id="622" r:id="rId20"/>
    <p:sldId id="454" r:id="rId21"/>
    <p:sldId id="327" r:id="rId22"/>
    <p:sldId id="627" r:id="rId23"/>
    <p:sldId id="514" r:id="rId24"/>
    <p:sldId id="623" r:id="rId25"/>
    <p:sldId id="624" r:id="rId26"/>
    <p:sldId id="513" r:id="rId27"/>
    <p:sldId id="602" r:id="rId28"/>
    <p:sldId id="603" r:id="rId29"/>
    <p:sldId id="604" r:id="rId30"/>
    <p:sldId id="625" r:id="rId31"/>
    <p:sldId id="628" r:id="rId32"/>
    <p:sldId id="626" r:id="rId33"/>
    <p:sldId id="599" r:id="rId34"/>
    <p:sldId id="542" r:id="rId35"/>
    <p:sldId id="473" r:id="rId36"/>
    <p:sldId id="504" r:id="rId37"/>
    <p:sldId id="474" r:id="rId38"/>
    <p:sldId id="605" r:id="rId39"/>
    <p:sldId id="606" r:id="rId40"/>
    <p:sldId id="607" r:id="rId41"/>
    <p:sldId id="601" r:id="rId42"/>
    <p:sldId id="629" r:id="rId43"/>
    <p:sldId id="630" r:id="rId44"/>
    <p:sldId id="631" r:id="rId45"/>
    <p:sldId id="634" r:id="rId46"/>
    <p:sldId id="495" r:id="rId47"/>
    <p:sldId id="493" r:id="rId48"/>
    <p:sldId id="635" r:id="rId49"/>
    <p:sldId id="586" r:id="rId50"/>
    <p:sldId id="609" r:id="rId51"/>
    <p:sldId id="608" r:id="rId52"/>
    <p:sldId id="610" r:id="rId53"/>
    <p:sldId id="600" r:id="rId54"/>
    <p:sldId id="581" r:id="rId55"/>
    <p:sldId id="582" r:id="rId56"/>
    <p:sldId id="590" r:id="rId57"/>
    <p:sldId id="591" r:id="rId58"/>
    <p:sldId id="592" r:id="rId59"/>
    <p:sldId id="593" r:id="rId60"/>
    <p:sldId id="594" r:id="rId61"/>
    <p:sldId id="595" r:id="rId62"/>
    <p:sldId id="633" r:id="rId63"/>
    <p:sldId id="611" r:id="rId64"/>
    <p:sldId id="612" r:id="rId65"/>
    <p:sldId id="616" r:id="rId66"/>
    <p:sldId id="587" r:id="rId67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FF"/>
    <a:srgbClr val="D76D65"/>
    <a:srgbClr val="FF9933"/>
    <a:srgbClr val="9E36BA"/>
    <a:srgbClr val="FF3300"/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9" autoAdjust="0"/>
    <p:restoredTop sz="94602" autoAdjust="0"/>
  </p:normalViewPr>
  <p:slideViewPr>
    <p:cSldViewPr>
      <p:cViewPr varScale="1">
        <p:scale>
          <a:sx n="76" d="100"/>
          <a:sy n="76" d="100"/>
        </p:scale>
        <p:origin x="997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128C5-1E1A-4576-A267-2AD0148FB74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A49EE0-5A2E-49EE-907D-53CFE66E74B8}">
      <dgm:prSet phldrT="[텍스트]" custT="1"/>
      <dgm:spPr/>
      <dgm:t>
        <a:bodyPr/>
        <a:lstStyle/>
        <a:p>
          <a:pPr latinLnBrk="1"/>
          <a:r>
            <a:rPr lang="en-US" altLang="ko-KR" sz="1800" dirty="0"/>
            <a:t>Power </a:t>
          </a:r>
          <a:r>
            <a:rPr lang="en-US" altLang="ko-KR" sz="1800" dirty="0" smtClean="0"/>
            <a:t>Plant Project Management</a:t>
          </a:r>
          <a:endParaRPr lang="ko-KR" altLang="en-US" sz="1800" dirty="0"/>
        </a:p>
      </dgm:t>
    </dgm:pt>
    <dgm:pt modelId="{6E93632F-37E5-4FBC-95F8-F461037A78FB}" type="parTrans" cxnId="{C468A127-F1AC-4D97-B6F9-02B3328C6B83}">
      <dgm:prSet/>
      <dgm:spPr/>
      <dgm:t>
        <a:bodyPr/>
        <a:lstStyle/>
        <a:p>
          <a:pPr latinLnBrk="1"/>
          <a:endParaRPr lang="ko-KR" altLang="en-US"/>
        </a:p>
      </dgm:t>
    </dgm:pt>
    <dgm:pt modelId="{23701744-4FEE-4472-8CDC-61DE53C574B9}" type="sibTrans" cxnId="{C468A127-F1AC-4D97-B6F9-02B3328C6B83}">
      <dgm:prSet/>
      <dgm:spPr/>
      <dgm:t>
        <a:bodyPr/>
        <a:lstStyle/>
        <a:p>
          <a:pPr latinLnBrk="1"/>
          <a:endParaRPr lang="ko-KR" altLang="en-US"/>
        </a:p>
      </dgm:t>
    </dgm:pt>
    <dgm:pt modelId="{E136E384-9313-40EB-8956-18FF13EC9381}">
      <dgm:prSet phldrT="[텍스트]" custT="1"/>
      <dgm:spPr/>
      <dgm:t>
        <a:bodyPr/>
        <a:lstStyle/>
        <a:p>
          <a:pPr latinLnBrk="1"/>
          <a:r>
            <a:rPr lang="en-US" altLang="ko-KR" sz="900" dirty="0" smtClean="0"/>
            <a:t>Time, budget</a:t>
          </a:r>
          <a:r>
            <a:rPr lang="ko-KR" altLang="en-US" sz="900" dirty="0" smtClean="0"/>
            <a:t> </a:t>
          </a:r>
          <a:r>
            <a:rPr lang="en-US" altLang="ko-KR" sz="900" smtClean="0"/>
            <a:t>&amp; Risk </a:t>
          </a:r>
          <a:r>
            <a:rPr lang="en-US" altLang="ko-KR" sz="900" dirty="0"/>
            <a:t>control</a:t>
          </a:r>
          <a:endParaRPr lang="ko-KR" altLang="en-US" sz="900" dirty="0"/>
        </a:p>
      </dgm:t>
    </dgm:pt>
    <dgm:pt modelId="{FF76EA1B-0C73-4675-9D56-33DE9F3C5BD9}" type="parTrans" cxnId="{A12AFA91-7836-4E5A-A105-695D61015F82}">
      <dgm:prSet/>
      <dgm:spPr/>
      <dgm:t>
        <a:bodyPr/>
        <a:lstStyle/>
        <a:p>
          <a:pPr latinLnBrk="1"/>
          <a:endParaRPr lang="ko-KR" altLang="en-US"/>
        </a:p>
      </dgm:t>
    </dgm:pt>
    <dgm:pt modelId="{6506404A-845D-4659-8885-2609F7E1FD9C}" type="sibTrans" cxnId="{A12AFA91-7836-4E5A-A105-695D61015F82}">
      <dgm:prSet/>
      <dgm:spPr/>
      <dgm:t>
        <a:bodyPr/>
        <a:lstStyle/>
        <a:p>
          <a:pPr latinLnBrk="1"/>
          <a:endParaRPr lang="ko-KR" altLang="en-US"/>
        </a:p>
      </dgm:t>
    </dgm:pt>
    <dgm:pt modelId="{3D84623F-2276-4C25-B9C8-B01560F3A53F}">
      <dgm:prSet phldrT="[텍스트]" custT="1"/>
      <dgm:spPr/>
      <dgm:t>
        <a:bodyPr/>
        <a:lstStyle/>
        <a:p>
          <a:pPr latinLnBrk="1"/>
          <a:r>
            <a:rPr lang="en-US" altLang="ko-KR" sz="900" dirty="0"/>
            <a:t>Plant</a:t>
          </a:r>
          <a:endParaRPr lang="ko-KR" altLang="en-US" sz="900" dirty="0"/>
        </a:p>
      </dgm:t>
    </dgm:pt>
    <dgm:pt modelId="{3285E1E2-160E-4C2D-B8EB-8A500ED1B6F7}" type="parTrans" cxnId="{6CF544DA-2E88-4F37-8EEB-18FC4C6B2CF7}">
      <dgm:prSet/>
      <dgm:spPr/>
      <dgm:t>
        <a:bodyPr/>
        <a:lstStyle/>
        <a:p>
          <a:pPr latinLnBrk="1"/>
          <a:endParaRPr lang="ko-KR" altLang="en-US"/>
        </a:p>
      </dgm:t>
    </dgm:pt>
    <dgm:pt modelId="{5023F2E7-5A08-4676-B4C3-24A802EDB528}" type="sibTrans" cxnId="{6CF544DA-2E88-4F37-8EEB-18FC4C6B2CF7}">
      <dgm:prSet/>
      <dgm:spPr/>
      <dgm:t>
        <a:bodyPr/>
        <a:lstStyle/>
        <a:p>
          <a:pPr latinLnBrk="1"/>
          <a:endParaRPr lang="ko-KR" altLang="en-US"/>
        </a:p>
      </dgm:t>
    </dgm:pt>
    <dgm:pt modelId="{D99A2581-A14D-4F1E-AA43-5EC9B343C947}">
      <dgm:prSet phldrT="[텍스트]" custT="1"/>
      <dgm:spPr/>
      <dgm:t>
        <a:bodyPr/>
        <a:lstStyle/>
        <a:p>
          <a:pPr latinLnBrk="1"/>
          <a:r>
            <a:rPr lang="en-US" altLang="ko-KR" sz="900" dirty="0"/>
            <a:t>Manufacturing </a:t>
          </a:r>
        </a:p>
      </dgm:t>
    </dgm:pt>
    <dgm:pt modelId="{09DA8DD9-828A-41CA-8FF6-B1506F5030A8}" type="parTrans" cxnId="{D8CFCAF1-2E19-4A3D-9C29-FCBBE8D72C50}">
      <dgm:prSet/>
      <dgm:spPr/>
      <dgm:t>
        <a:bodyPr/>
        <a:lstStyle/>
        <a:p>
          <a:pPr latinLnBrk="1"/>
          <a:endParaRPr lang="ko-KR" altLang="en-US"/>
        </a:p>
      </dgm:t>
    </dgm:pt>
    <dgm:pt modelId="{FBF2B299-52F8-4853-B297-E55BF3FA81DF}" type="sibTrans" cxnId="{D8CFCAF1-2E19-4A3D-9C29-FCBBE8D72C50}">
      <dgm:prSet/>
      <dgm:spPr/>
      <dgm:t>
        <a:bodyPr/>
        <a:lstStyle/>
        <a:p>
          <a:pPr latinLnBrk="1"/>
          <a:endParaRPr lang="ko-KR" altLang="en-US"/>
        </a:p>
      </dgm:t>
    </dgm:pt>
    <dgm:pt modelId="{07183DEE-C27D-4414-AD24-97AEEC9587D0}">
      <dgm:prSet phldrT="[텍스트]" custT="1"/>
      <dgm:spPr/>
      <dgm:t>
        <a:bodyPr/>
        <a:lstStyle/>
        <a:p>
          <a:pPr latinLnBrk="1"/>
          <a:r>
            <a:rPr lang="en-US" altLang="ko-KR" sz="900" dirty="0"/>
            <a:t>Procurement</a:t>
          </a:r>
        </a:p>
      </dgm:t>
    </dgm:pt>
    <dgm:pt modelId="{E2FA5E3D-A418-4BF8-BF9D-9B54DFCE69AD}" type="parTrans" cxnId="{6B918827-CA64-40AA-901D-662D09C997C9}">
      <dgm:prSet/>
      <dgm:spPr/>
      <dgm:t>
        <a:bodyPr/>
        <a:lstStyle/>
        <a:p>
          <a:pPr latinLnBrk="1"/>
          <a:endParaRPr lang="ko-KR" altLang="en-US"/>
        </a:p>
      </dgm:t>
    </dgm:pt>
    <dgm:pt modelId="{8EDB53EA-A29B-4EB3-B9F5-B8DF988475A0}" type="sibTrans" cxnId="{6B918827-CA64-40AA-901D-662D09C997C9}">
      <dgm:prSet/>
      <dgm:spPr/>
      <dgm:t>
        <a:bodyPr/>
        <a:lstStyle/>
        <a:p>
          <a:pPr latinLnBrk="1"/>
          <a:endParaRPr lang="ko-KR" altLang="en-US"/>
        </a:p>
      </dgm:t>
    </dgm:pt>
    <dgm:pt modelId="{F864EC51-EE71-4E1C-9C3D-1BD795A34DBD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900" dirty="0"/>
            <a:t>Design</a:t>
          </a:r>
        </a:p>
      </dgm:t>
    </dgm:pt>
    <dgm:pt modelId="{DFD2270C-EA36-4850-96AE-F71C4CC89C96}" type="parTrans" cxnId="{61B31122-BF52-49BD-AB33-242126A74869}">
      <dgm:prSet/>
      <dgm:spPr/>
      <dgm:t>
        <a:bodyPr/>
        <a:lstStyle/>
        <a:p>
          <a:pPr latinLnBrk="1"/>
          <a:endParaRPr lang="ko-KR" altLang="en-US"/>
        </a:p>
      </dgm:t>
    </dgm:pt>
    <dgm:pt modelId="{36D7F378-0B27-4529-8105-696553647C39}" type="sibTrans" cxnId="{61B31122-BF52-49BD-AB33-242126A74869}">
      <dgm:prSet/>
      <dgm:spPr/>
      <dgm:t>
        <a:bodyPr/>
        <a:lstStyle/>
        <a:p>
          <a:pPr latinLnBrk="1"/>
          <a:endParaRPr lang="ko-KR" altLang="en-US"/>
        </a:p>
      </dgm:t>
    </dgm:pt>
    <dgm:pt modelId="{E3C153C6-D5F1-4356-8555-6B58CCC72F71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800" dirty="0"/>
            <a:t>Commissioning</a:t>
          </a:r>
        </a:p>
      </dgm:t>
    </dgm:pt>
    <dgm:pt modelId="{9CFF506A-7AA4-4394-B643-269A3D80AA2E}" type="parTrans" cxnId="{3ACFE5FD-BC8F-4DCE-B007-EA7153C84DFD}">
      <dgm:prSet/>
      <dgm:spPr/>
      <dgm:t>
        <a:bodyPr/>
        <a:lstStyle/>
        <a:p>
          <a:pPr latinLnBrk="1"/>
          <a:endParaRPr lang="ko-KR" altLang="en-US"/>
        </a:p>
      </dgm:t>
    </dgm:pt>
    <dgm:pt modelId="{F0BC85F9-05A8-4013-9A9C-1AC3D198F8A5}" type="sibTrans" cxnId="{3ACFE5FD-BC8F-4DCE-B007-EA7153C84DFD}">
      <dgm:prSet/>
      <dgm:spPr/>
      <dgm:t>
        <a:bodyPr/>
        <a:lstStyle/>
        <a:p>
          <a:pPr latinLnBrk="1"/>
          <a:endParaRPr lang="ko-KR" altLang="en-US"/>
        </a:p>
      </dgm:t>
    </dgm:pt>
    <dgm:pt modelId="{C7BBA779-984E-422E-8DD6-AAADEEC4C3A8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800" dirty="0"/>
            <a:t>Training</a:t>
          </a:r>
        </a:p>
      </dgm:t>
    </dgm:pt>
    <dgm:pt modelId="{B8378E4E-2B92-465F-A212-EA76F4374371}" type="parTrans" cxnId="{24061DCE-701A-44F9-B523-11DB681C8E68}">
      <dgm:prSet/>
      <dgm:spPr/>
      <dgm:t>
        <a:bodyPr/>
        <a:lstStyle/>
        <a:p>
          <a:pPr latinLnBrk="1"/>
          <a:endParaRPr lang="ko-KR" altLang="en-US"/>
        </a:p>
      </dgm:t>
    </dgm:pt>
    <dgm:pt modelId="{D61FBA02-9352-4B81-865E-5C91B27F024B}" type="sibTrans" cxnId="{24061DCE-701A-44F9-B523-11DB681C8E68}">
      <dgm:prSet/>
      <dgm:spPr/>
      <dgm:t>
        <a:bodyPr/>
        <a:lstStyle/>
        <a:p>
          <a:pPr latinLnBrk="1"/>
          <a:endParaRPr lang="ko-KR" altLang="en-US"/>
        </a:p>
      </dgm:t>
    </dgm:pt>
    <dgm:pt modelId="{3B8DCBF1-B80E-4277-9EA5-C186E626186B}">
      <dgm:prSet phldrT="[텍스트]" custT="1"/>
      <dgm:spPr/>
      <dgm:t>
        <a:bodyPr/>
        <a:lstStyle/>
        <a:p>
          <a:pPr latinLnBrk="1"/>
          <a:r>
            <a:rPr lang="en-US" altLang="ko-KR" sz="900" dirty="0"/>
            <a:t>Construction</a:t>
          </a:r>
        </a:p>
      </dgm:t>
    </dgm:pt>
    <dgm:pt modelId="{2F2142C0-19B5-4576-AF94-8E4770339D90}" type="parTrans" cxnId="{F6AC1EFB-184B-4C5A-9756-8E0ACDD02D02}">
      <dgm:prSet/>
      <dgm:spPr/>
      <dgm:t>
        <a:bodyPr/>
        <a:lstStyle/>
        <a:p>
          <a:pPr latinLnBrk="1"/>
          <a:endParaRPr lang="ko-KR" altLang="en-US"/>
        </a:p>
      </dgm:t>
    </dgm:pt>
    <dgm:pt modelId="{0B321D69-55FF-4512-A201-E806CF48E58A}" type="sibTrans" cxnId="{F6AC1EFB-184B-4C5A-9756-8E0ACDD02D02}">
      <dgm:prSet/>
      <dgm:spPr/>
      <dgm:t>
        <a:bodyPr/>
        <a:lstStyle/>
        <a:p>
          <a:pPr latinLnBrk="1"/>
          <a:endParaRPr lang="ko-KR" altLang="en-US"/>
        </a:p>
      </dgm:t>
    </dgm:pt>
    <dgm:pt modelId="{0A909E3F-874D-4AFB-8D8E-9DBEB41EF8AD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900" dirty="0" smtClean="0"/>
            <a:t>Plant Document</a:t>
          </a:r>
          <a:endParaRPr lang="en-US" altLang="ko-KR" sz="900" dirty="0"/>
        </a:p>
      </dgm:t>
    </dgm:pt>
    <dgm:pt modelId="{AFDB644C-BDED-45CA-A23D-2C36C31AEE15}" type="parTrans" cxnId="{BAD8914D-5B76-4386-A737-79D08F170FEE}">
      <dgm:prSet/>
      <dgm:spPr/>
      <dgm:t>
        <a:bodyPr/>
        <a:lstStyle/>
        <a:p>
          <a:pPr latinLnBrk="1"/>
          <a:endParaRPr lang="ko-KR" altLang="en-US"/>
        </a:p>
      </dgm:t>
    </dgm:pt>
    <dgm:pt modelId="{EC460C49-6F0A-4AD6-9E53-FB80A80EC3E1}" type="sibTrans" cxnId="{BAD8914D-5B76-4386-A737-79D08F170FEE}">
      <dgm:prSet/>
      <dgm:spPr/>
      <dgm:t>
        <a:bodyPr/>
        <a:lstStyle/>
        <a:p>
          <a:pPr latinLnBrk="1"/>
          <a:endParaRPr lang="ko-KR" altLang="en-US"/>
        </a:p>
      </dgm:t>
    </dgm:pt>
    <dgm:pt modelId="{3652CE53-7144-4A50-870D-F8A55B216731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900" smtClean="0"/>
            <a:t>Maintenance Manual</a:t>
          </a:r>
          <a:endParaRPr lang="en-US" altLang="ko-KR" sz="900" dirty="0"/>
        </a:p>
      </dgm:t>
    </dgm:pt>
    <dgm:pt modelId="{588BB1AA-FC82-4410-A391-2DF216A301C7}" type="parTrans" cxnId="{F6C0328B-390F-4B29-AB98-E6DEA83F95C3}">
      <dgm:prSet/>
      <dgm:spPr/>
      <dgm:t>
        <a:bodyPr/>
        <a:lstStyle/>
        <a:p>
          <a:pPr latinLnBrk="1"/>
          <a:endParaRPr lang="ko-KR" altLang="en-US"/>
        </a:p>
      </dgm:t>
    </dgm:pt>
    <dgm:pt modelId="{069CEA4F-300D-4E90-BCCB-F760BB42BFE4}" type="sibTrans" cxnId="{F6C0328B-390F-4B29-AB98-E6DEA83F95C3}">
      <dgm:prSet/>
      <dgm:spPr/>
      <dgm:t>
        <a:bodyPr/>
        <a:lstStyle/>
        <a:p>
          <a:pPr latinLnBrk="1"/>
          <a:endParaRPr lang="ko-KR" altLang="en-US"/>
        </a:p>
      </dgm:t>
    </dgm:pt>
    <dgm:pt modelId="{F6D33F29-D688-4013-A59F-67FBEB8098DE}" type="pres">
      <dgm:prSet presAssocID="{715128C5-1E1A-4576-A267-2AD0148FB7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EAF08-AEA9-49BB-B49A-EDE8941A3F18}" type="pres">
      <dgm:prSet presAssocID="{07A49EE0-5A2E-49EE-907D-53CFE66E74B8}" presName="hierRoot1" presStyleCnt="0"/>
      <dgm:spPr/>
    </dgm:pt>
    <dgm:pt modelId="{67001F20-E18D-4985-8D9C-C45C6B90A64D}" type="pres">
      <dgm:prSet presAssocID="{07A49EE0-5A2E-49EE-907D-53CFE66E74B8}" presName="composite" presStyleCnt="0"/>
      <dgm:spPr/>
    </dgm:pt>
    <dgm:pt modelId="{5299DC96-F8EC-41B0-B2B4-B37016724C86}" type="pres">
      <dgm:prSet presAssocID="{07A49EE0-5A2E-49EE-907D-53CFE66E74B8}" presName="background" presStyleLbl="node0" presStyleIdx="0" presStyleCnt="1"/>
      <dgm:spPr/>
    </dgm:pt>
    <dgm:pt modelId="{B1AEB094-7C6B-44E1-BE21-FD239F9A9303}" type="pres">
      <dgm:prSet presAssocID="{07A49EE0-5A2E-49EE-907D-53CFE66E74B8}" presName="text" presStyleLbl="fgAcc0" presStyleIdx="0" presStyleCnt="1" custScaleX="344273" custScaleY="194861" custLinFactNeighborX="98299" custLinFactNeighborY="-70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575991-F5E1-4A9C-AD4D-1678E6D848C2}" type="pres">
      <dgm:prSet presAssocID="{07A49EE0-5A2E-49EE-907D-53CFE66E74B8}" presName="hierChild2" presStyleCnt="0"/>
      <dgm:spPr/>
    </dgm:pt>
    <dgm:pt modelId="{D5AB5796-23DD-456F-9FA1-4C3A3415AFD1}" type="pres">
      <dgm:prSet presAssocID="{FF76EA1B-0C73-4675-9D56-33DE9F3C5BD9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D8CCC75-5034-42D6-962F-3D5AF66D1A71}" type="pres">
      <dgm:prSet presAssocID="{E136E384-9313-40EB-8956-18FF13EC9381}" presName="hierRoot2" presStyleCnt="0"/>
      <dgm:spPr/>
    </dgm:pt>
    <dgm:pt modelId="{191E4699-EA8E-4906-8568-06D91F109F75}" type="pres">
      <dgm:prSet presAssocID="{E136E384-9313-40EB-8956-18FF13EC9381}" presName="composite2" presStyleCnt="0"/>
      <dgm:spPr/>
    </dgm:pt>
    <dgm:pt modelId="{FAC912C8-F5BD-401C-8AEC-0A17728D6F92}" type="pres">
      <dgm:prSet presAssocID="{E136E384-9313-40EB-8956-18FF13EC9381}" presName="background2" presStyleLbl="node2" presStyleIdx="0" presStyleCnt="2"/>
      <dgm:spPr/>
    </dgm:pt>
    <dgm:pt modelId="{B1CA3D5F-6F43-4043-8A6C-0D7316C2B642}" type="pres">
      <dgm:prSet presAssocID="{E136E384-9313-40EB-8956-18FF13EC9381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8D8EEE-07D0-47D4-8C98-D0C91C0B882B}" type="pres">
      <dgm:prSet presAssocID="{E136E384-9313-40EB-8956-18FF13EC9381}" presName="hierChild3" presStyleCnt="0"/>
      <dgm:spPr/>
    </dgm:pt>
    <dgm:pt modelId="{3C383C75-800B-475C-B089-A295CC990C62}" type="pres">
      <dgm:prSet presAssocID="{3285E1E2-160E-4C2D-B8EB-8A500ED1B6F7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1DE745-8514-4936-8AA5-ED8FE6D0C441}" type="pres">
      <dgm:prSet presAssocID="{3D84623F-2276-4C25-B9C8-B01560F3A53F}" presName="hierRoot2" presStyleCnt="0"/>
      <dgm:spPr/>
    </dgm:pt>
    <dgm:pt modelId="{271A6E7A-CC38-40F4-95D5-F43A5E37EA85}" type="pres">
      <dgm:prSet presAssocID="{3D84623F-2276-4C25-B9C8-B01560F3A53F}" presName="composite2" presStyleCnt="0"/>
      <dgm:spPr/>
    </dgm:pt>
    <dgm:pt modelId="{35ECD298-A7E6-4E34-90C3-94798774EF68}" type="pres">
      <dgm:prSet presAssocID="{3D84623F-2276-4C25-B9C8-B01560F3A53F}" presName="background2" presStyleLbl="node2" presStyleIdx="1" presStyleCnt="2"/>
      <dgm:spPr/>
    </dgm:pt>
    <dgm:pt modelId="{D8DF1A13-1BA2-47BE-A9BC-E65929C8DBF2}" type="pres">
      <dgm:prSet presAssocID="{3D84623F-2276-4C25-B9C8-B01560F3A53F}" presName="text2" presStyleLbl="fgAcc2" presStyleIdx="1" presStyleCnt="2" custLinFactX="28853" custLinFactNeighborX="100000" custLinFactNeighborY="-156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23D002-7641-460E-9126-E0BC871AAEF8}" type="pres">
      <dgm:prSet presAssocID="{3D84623F-2276-4C25-B9C8-B01560F3A53F}" presName="hierChild3" presStyleCnt="0"/>
      <dgm:spPr/>
    </dgm:pt>
    <dgm:pt modelId="{FF94FA99-3A3B-4FB4-9603-82DD2BF7BF64}" type="pres">
      <dgm:prSet presAssocID="{DFD2270C-EA36-4850-96AE-F71C4CC89C96}" presName="Name17" presStyleLbl="parChTrans1D3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FFF50819-C003-468C-94DA-4A5E452E7760}" type="pres">
      <dgm:prSet presAssocID="{F864EC51-EE71-4E1C-9C3D-1BD795A34DBD}" presName="hierRoot3" presStyleCnt="0"/>
      <dgm:spPr/>
    </dgm:pt>
    <dgm:pt modelId="{8FAC7A92-F4E2-4632-8C87-B5FCDF502368}" type="pres">
      <dgm:prSet presAssocID="{F864EC51-EE71-4E1C-9C3D-1BD795A34DBD}" presName="composite3" presStyleCnt="0"/>
      <dgm:spPr/>
    </dgm:pt>
    <dgm:pt modelId="{69FC29C8-70E0-4F4C-A966-FB6EC62CE0E7}" type="pres">
      <dgm:prSet presAssocID="{F864EC51-EE71-4E1C-9C3D-1BD795A34DBD}" presName="background3" presStyleLbl="node3" presStyleIdx="0" presStyleCnt="6"/>
      <dgm:spPr/>
    </dgm:pt>
    <dgm:pt modelId="{14CD68BB-720A-4EFF-9A01-5ABB3D0D89DD}" type="pres">
      <dgm:prSet presAssocID="{F864EC51-EE71-4E1C-9C3D-1BD795A34DBD}" presName="text3" presStyleLbl="fgAcc3" presStyleIdx="0" presStyleCnt="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271B32-BAA0-46E7-A0B1-2E518A7156CB}" type="pres">
      <dgm:prSet presAssocID="{F864EC51-EE71-4E1C-9C3D-1BD795A34DBD}" presName="hierChild4" presStyleCnt="0"/>
      <dgm:spPr/>
    </dgm:pt>
    <dgm:pt modelId="{0A4AD936-D285-417F-82AD-D3C1328A9E9B}" type="pres">
      <dgm:prSet presAssocID="{AFDB644C-BDED-45CA-A23D-2C36C31AEE15}" presName="Name23" presStyleLbl="parChTrans1D4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017C91AB-6A51-4EB0-B3EF-E980B4D9A599}" type="pres">
      <dgm:prSet presAssocID="{0A909E3F-874D-4AFB-8D8E-9DBEB41EF8AD}" presName="hierRoot4" presStyleCnt="0"/>
      <dgm:spPr/>
    </dgm:pt>
    <dgm:pt modelId="{30422852-8F24-4E6C-9946-98B259B0B93E}" type="pres">
      <dgm:prSet presAssocID="{0A909E3F-874D-4AFB-8D8E-9DBEB41EF8AD}" presName="composite4" presStyleCnt="0"/>
      <dgm:spPr/>
    </dgm:pt>
    <dgm:pt modelId="{471C1F83-E690-4AFD-B5B3-9CD62E00CB0E}" type="pres">
      <dgm:prSet presAssocID="{0A909E3F-874D-4AFB-8D8E-9DBEB41EF8AD}" presName="background4" presStyleLbl="node4" presStyleIdx="0" presStyleCnt="2"/>
      <dgm:spPr/>
    </dgm:pt>
    <dgm:pt modelId="{4E9BB1F7-AEE1-42EE-A0F6-D1D470C76984}" type="pres">
      <dgm:prSet presAssocID="{0A909E3F-874D-4AFB-8D8E-9DBEB41EF8AD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1BC7EF1-6163-464E-A285-D90BF0F9AADD}" type="pres">
      <dgm:prSet presAssocID="{0A909E3F-874D-4AFB-8D8E-9DBEB41EF8AD}" presName="hierChild5" presStyleCnt="0"/>
      <dgm:spPr/>
    </dgm:pt>
    <dgm:pt modelId="{C484DB3A-471C-4E8A-B846-1DDF900EFD3F}" type="pres">
      <dgm:prSet presAssocID="{588BB1AA-FC82-4410-A391-2DF216A301C7}" presName="Name23" presStyleLbl="parChTrans1D4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C5CB3728-2042-4297-98C3-05FFDF0FDE3B}" type="pres">
      <dgm:prSet presAssocID="{3652CE53-7144-4A50-870D-F8A55B216731}" presName="hierRoot4" presStyleCnt="0"/>
      <dgm:spPr/>
    </dgm:pt>
    <dgm:pt modelId="{6D1B6DAD-5151-4B38-82D6-B80316C5BFF0}" type="pres">
      <dgm:prSet presAssocID="{3652CE53-7144-4A50-870D-F8A55B216731}" presName="composite4" presStyleCnt="0"/>
      <dgm:spPr/>
    </dgm:pt>
    <dgm:pt modelId="{352BB9BB-B715-4842-824B-A7E8BCB36716}" type="pres">
      <dgm:prSet presAssocID="{3652CE53-7144-4A50-870D-F8A55B216731}" presName="background4" presStyleLbl="node4" presStyleIdx="1" presStyleCnt="2"/>
      <dgm:spPr/>
    </dgm:pt>
    <dgm:pt modelId="{96691F77-51ED-489E-94AA-D600F2491346}" type="pres">
      <dgm:prSet presAssocID="{3652CE53-7144-4A50-870D-F8A55B216731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A9DDB54-3706-4C79-B60F-B107C8CED3BA}" type="pres">
      <dgm:prSet presAssocID="{3652CE53-7144-4A50-870D-F8A55B216731}" presName="hierChild5" presStyleCnt="0"/>
      <dgm:spPr/>
    </dgm:pt>
    <dgm:pt modelId="{5E352DE2-C9E0-4271-9027-490468C1A74D}" type="pres">
      <dgm:prSet presAssocID="{E2FA5E3D-A418-4BF8-BF9D-9B54DFCE69AD}" presName="Name17" presStyleLbl="parChTrans1D3" presStyleIdx="1" presStyleCnt="6"/>
      <dgm:spPr/>
      <dgm:t>
        <a:bodyPr/>
        <a:lstStyle/>
        <a:p>
          <a:pPr latinLnBrk="1"/>
          <a:endParaRPr lang="ko-KR" altLang="en-US"/>
        </a:p>
      </dgm:t>
    </dgm:pt>
    <dgm:pt modelId="{7FF32324-7675-4573-8A7C-FE2FAD4A5555}" type="pres">
      <dgm:prSet presAssocID="{07183DEE-C27D-4414-AD24-97AEEC9587D0}" presName="hierRoot3" presStyleCnt="0"/>
      <dgm:spPr/>
    </dgm:pt>
    <dgm:pt modelId="{21272AAA-776C-40F2-861B-54BE9AD585AB}" type="pres">
      <dgm:prSet presAssocID="{07183DEE-C27D-4414-AD24-97AEEC9587D0}" presName="composite3" presStyleCnt="0"/>
      <dgm:spPr/>
    </dgm:pt>
    <dgm:pt modelId="{FD6A2B46-A948-46F8-B6ED-B151A45700DA}" type="pres">
      <dgm:prSet presAssocID="{07183DEE-C27D-4414-AD24-97AEEC9587D0}" presName="background3" presStyleLbl="node3" presStyleIdx="1" presStyleCnt="6"/>
      <dgm:spPr/>
    </dgm:pt>
    <dgm:pt modelId="{F9E642C4-A67D-4043-A790-14757CBBDD63}" type="pres">
      <dgm:prSet presAssocID="{07183DEE-C27D-4414-AD24-97AEEC9587D0}" presName="text3" presStyleLbl="fgAcc3" presStyleIdx="1" presStyleCnt="6" custScaleX="129155" custLinFactNeighborX="-10069" custLinFactNeighborY="18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31B236-D4F3-4310-8C00-16E5D76EA626}" type="pres">
      <dgm:prSet presAssocID="{07183DEE-C27D-4414-AD24-97AEEC9587D0}" presName="hierChild4" presStyleCnt="0"/>
      <dgm:spPr/>
    </dgm:pt>
    <dgm:pt modelId="{4A2A3157-3C8D-4499-86BF-9343D4888E63}" type="pres">
      <dgm:prSet presAssocID="{09DA8DD9-828A-41CA-8FF6-B1506F5030A8}" presName="Name17" presStyleLbl="parChTrans1D3" presStyleIdx="2" presStyleCnt="6"/>
      <dgm:spPr/>
      <dgm:t>
        <a:bodyPr/>
        <a:lstStyle/>
        <a:p>
          <a:pPr latinLnBrk="1"/>
          <a:endParaRPr lang="ko-KR" altLang="en-US"/>
        </a:p>
      </dgm:t>
    </dgm:pt>
    <dgm:pt modelId="{CFA6B92A-C8A8-4D1A-AB43-A886AF37EE60}" type="pres">
      <dgm:prSet presAssocID="{D99A2581-A14D-4F1E-AA43-5EC9B343C947}" presName="hierRoot3" presStyleCnt="0"/>
      <dgm:spPr/>
    </dgm:pt>
    <dgm:pt modelId="{91ED9D66-B03C-4350-A184-F21A16AE5D2C}" type="pres">
      <dgm:prSet presAssocID="{D99A2581-A14D-4F1E-AA43-5EC9B343C947}" presName="composite3" presStyleCnt="0"/>
      <dgm:spPr/>
    </dgm:pt>
    <dgm:pt modelId="{8D7C36A5-14F0-4250-BD0F-674A402DB932}" type="pres">
      <dgm:prSet presAssocID="{D99A2581-A14D-4F1E-AA43-5EC9B343C947}" presName="background3" presStyleLbl="node3" presStyleIdx="2" presStyleCnt="6"/>
      <dgm:spPr/>
    </dgm:pt>
    <dgm:pt modelId="{63517AEA-0002-42CA-857D-5B959D39D9B6}" type="pres">
      <dgm:prSet presAssocID="{D99A2581-A14D-4F1E-AA43-5EC9B343C947}" presName="text3" presStyleLbl="fgAcc3" presStyleIdx="2" presStyleCnt="6" custScaleX="13186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23FB55-4ABD-42C2-B7EC-BCF95E1039DF}" type="pres">
      <dgm:prSet presAssocID="{D99A2581-A14D-4F1E-AA43-5EC9B343C947}" presName="hierChild4" presStyleCnt="0"/>
      <dgm:spPr/>
    </dgm:pt>
    <dgm:pt modelId="{1569B93C-37E2-41B3-BC26-33B5226406BD}" type="pres">
      <dgm:prSet presAssocID="{2F2142C0-19B5-4576-AF94-8E4770339D90}" presName="Name17" presStyleLbl="parChTrans1D3" presStyleIdx="3" presStyleCnt="6"/>
      <dgm:spPr/>
      <dgm:t>
        <a:bodyPr/>
        <a:lstStyle/>
        <a:p>
          <a:pPr latinLnBrk="1"/>
          <a:endParaRPr lang="ko-KR" altLang="en-US"/>
        </a:p>
      </dgm:t>
    </dgm:pt>
    <dgm:pt modelId="{001CDFD2-86B3-4EA6-8312-C68E49450182}" type="pres">
      <dgm:prSet presAssocID="{3B8DCBF1-B80E-4277-9EA5-C186E626186B}" presName="hierRoot3" presStyleCnt="0"/>
      <dgm:spPr/>
    </dgm:pt>
    <dgm:pt modelId="{5261FC2A-DE66-4C37-A3A4-7772397F4C9A}" type="pres">
      <dgm:prSet presAssocID="{3B8DCBF1-B80E-4277-9EA5-C186E626186B}" presName="composite3" presStyleCnt="0"/>
      <dgm:spPr/>
    </dgm:pt>
    <dgm:pt modelId="{81D77697-E63C-4569-96BA-FE90C598193F}" type="pres">
      <dgm:prSet presAssocID="{3B8DCBF1-B80E-4277-9EA5-C186E626186B}" presName="background3" presStyleLbl="node3" presStyleIdx="3" presStyleCnt="6"/>
      <dgm:spPr/>
    </dgm:pt>
    <dgm:pt modelId="{480F90D2-967C-4B6F-AE19-8B0A14B52548}" type="pres">
      <dgm:prSet presAssocID="{3B8DCBF1-B80E-4277-9EA5-C186E626186B}" presName="text3" presStyleLbl="fgAcc3" presStyleIdx="3" presStyleCnt="6" custScaleX="12757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62D4CD-E41F-4FBF-8B8F-DDDCAF455D85}" type="pres">
      <dgm:prSet presAssocID="{3B8DCBF1-B80E-4277-9EA5-C186E626186B}" presName="hierChild4" presStyleCnt="0"/>
      <dgm:spPr/>
    </dgm:pt>
    <dgm:pt modelId="{21E6449D-BAD9-4F1D-A47B-FD5FA0C9B0CE}" type="pres">
      <dgm:prSet presAssocID="{9CFF506A-7AA4-4394-B643-269A3D80AA2E}" presName="Name17" presStyleLbl="parChTrans1D3" presStyleIdx="4" presStyleCnt="6"/>
      <dgm:spPr/>
      <dgm:t>
        <a:bodyPr/>
        <a:lstStyle/>
        <a:p>
          <a:pPr latinLnBrk="1"/>
          <a:endParaRPr lang="ko-KR" altLang="en-US"/>
        </a:p>
      </dgm:t>
    </dgm:pt>
    <dgm:pt modelId="{A73EE60E-53B0-4821-9F14-ABEBBE2A7976}" type="pres">
      <dgm:prSet presAssocID="{E3C153C6-D5F1-4356-8555-6B58CCC72F71}" presName="hierRoot3" presStyleCnt="0"/>
      <dgm:spPr/>
    </dgm:pt>
    <dgm:pt modelId="{3E315197-41E9-4605-A181-DF11A635DBFA}" type="pres">
      <dgm:prSet presAssocID="{E3C153C6-D5F1-4356-8555-6B58CCC72F71}" presName="composite3" presStyleCnt="0"/>
      <dgm:spPr/>
    </dgm:pt>
    <dgm:pt modelId="{540F9464-AB80-4E15-8937-75C878C0B453}" type="pres">
      <dgm:prSet presAssocID="{E3C153C6-D5F1-4356-8555-6B58CCC72F71}" presName="background3" presStyleLbl="node3" presStyleIdx="4" presStyleCnt="6"/>
      <dgm:spPr/>
    </dgm:pt>
    <dgm:pt modelId="{662DE895-CC3D-4514-9042-145AB1DF1A86}" type="pres">
      <dgm:prSet presAssocID="{E3C153C6-D5F1-4356-8555-6B58CCC72F71}" presName="text3" presStyleLbl="fgAcc3" presStyleIdx="4" presStyleCnt="6" custScaleX="156800" custLinFactX="12379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5100F9-8086-4921-AAE5-B502B7DACEE5}" type="pres">
      <dgm:prSet presAssocID="{E3C153C6-D5F1-4356-8555-6B58CCC72F71}" presName="hierChild4" presStyleCnt="0"/>
      <dgm:spPr/>
    </dgm:pt>
    <dgm:pt modelId="{E7F5C626-E565-4900-802A-AC24F5385618}" type="pres">
      <dgm:prSet presAssocID="{B8378E4E-2B92-465F-A212-EA76F4374371}" presName="Name17" presStyleLbl="parChTrans1D3" presStyleIdx="5" presStyleCnt="6"/>
      <dgm:spPr/>
      <dgm:t>
        <a:bodyPr/>
        <a:lstStyle/>
        <a:p>
          <a:pPr latinLnBrk="1"/>
          <a:endParaRPr lang="ko-KR" altLang="en-US"/>
        </a:p>
      </dgm:t>
    </dgm:pt>
    <dgm:pt modelId="{791A659C-8CA7-4E00-86FE-759D34119CA2}" type="pres">
      <dgm:prSet presAssocID="{C7BBA779-984E-422E-8DD6-AAADEEC4C3A8}" presName="hierRoot3" presStyleCnt="0"/>
      <dgm:spPr/>
    </dgm:pt>
    <dgm:pt modelId="{C19D9962-5730-477B-BF82-67652FCF0A7B}" type="pres">
      <dgm:prSet presAssocID="{C7BBA779-984E-422E-8DD6-AAADEEC4C3A8}" presName="composite3" presStyleCnt="0"/>
      <dgm:spPr/>
    </dgm:pt>
    <dgm:pt modelId="{15CB72CD-AE40-487D-93F2-017FF5FF0C42}" type="pres">
      <dgm:prSet presAssocID="{C7BBA779-984E-422E-8DD6-AAADEEC4C3A8}" presName="background3" presStyleLbl="node3" presStyleIdx="5" presStyleCnt="6"/>
      <dgm:spPr/>
    </dgm:pt>
    <dgm:pt modelId="{34E61F3C-FAF8-4161-80CF-0AE047C0EC8D}" type="pres">
      <dgm:prSet presAssocID="{C7BBA779-984E-422E-8DD6-AAADEEC4C3A8}" presName="text3" presStyleLbl="fgAcc3" presStyleIdx="5" presStyleCnt="6" custScaleX="100830" custLinFactX="-77281" custLinFactNeighborX="-100000" custLinFactNeighborY="-3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4C22EF-394B-4CCE-B985-C6841160383A}" type="pres">
      <dgm:prSet presAssocID="{C7BBA779-984E-422E-8DD6-AAADEEC4C3A8}" presName="hierChild4" presStyleCnt="0"/>
      <dgm:spPr/>
    </dgm:pt>
  </dgm:ptLst>
  <dgm:cxnLst>
    <dgm:cxn modelId="{929B71F5-B3A7-4000-933B-8AE31696447B}" type="presOf" srcId="{3285E1E2-160E-4C2D-B8EB-8A500ED1B6F7}" destId="{3C383C75-800B-475C-B089-A295CC990C62}" srcOrd="0" destOrd="0" presId="urn:microsoft.com/office/officeart/2005/8/layout/hierarchy1"/>
    <dgm:cxn modelId="{24061DCE-701A-44F9-B523-11DB681C8E68}" srcId="{3D84623F-2276-4C25-B9C8-B01560F3A53F}" destId="{C7BBA779-984E-422E-8DD6-AAADEEC4C3A8}" srcOrd="5" destOrd="0" parTransId="{B8378E4E-2B92-465F-A212-EA76F4374371}" sibTransId="{D61FBA02-9352-4B81-865E-5C91B27F024B}"/>
    <dgm:cxn modelId="{FBA07A14-BE95-4BED-A54B-20CAF5D4D5CA}" type="presOf" srcId="{0A909E3F-874D-4AFB-8D8E-9DBEB41EF8AD}" destId="{4E9BB1F7-AEE1-42EE-A0F6-D1D470C76984}" srcOrd="0" destOrd="0" presId="urn:microsoft.com/office/officeart/2005/8/layout/hierarchy1"/>
    <dgm:cxn modelId="{BAD8914D-5B76-4386-A737-79D08F170FEE}" srcId="{F864EC51-EE71-4E1C-9C3D-1BD795A34DBD}" destId="{0A909E3F-874D-4AFB-8D8E-9DBEB41EF8AD}" srcOrd="0" destOrd="0" parTransId="{AFDB644C-BDED-45CA-A23D-2C36C31AEE15}" sibTransId="{EC460C49-6F0A-4AD6-9E53-FB80A80EC3E1}"/>
    <dgm:cxn modelId="{A12AFA91-7836-4E5A-A105-695D61015F82}" srcId="{07A49EE0-5A2E-49EE-907D-53CFE66E74B8}" destId="{E136E384-9313-40EB-8956-18FF13EC9381}" srcOrd="0" destOrd="0" parTransId="{FF76EA1B-0C73-4675-9D56-33DE9F3C5BD9}" sibTransId="{6506404A-845D-4659-8885-2609F7E1FD9C}"/>
    <dgm:cxn modelId="{BEAE4EC5-9107-46F6-B60C-CB8FFDECD776}" type="presOf" srcId="{3652CE53-7144-4A50-870D-F8A55B216731}" destId="{96691F77-51ED-489E-94AA-D600F2491346}" srcOrd="0" destOrd="0" presId="urn:microsoft.com/office/officeart/2005/8/layout/hierarchy1"/>
    <dgm:cxn modelId="{6CF544DA-2E88-4F37-8EEB-18FC4C6B2CF7}" srcId="{07A49EE0-5A2E-49EE-907D-53CFE66E74B8}" destId="{3D84623F-2276-4C25-B9C8-B01560F3A53F}" srcOrd="1" destOrd="0" parTransId="{3285E1E2-160E-4C2D-B8EB-8A500ED1B6F7}" sibTransId="{5023F2E7-5A08-4676-B4C3-24A802EDB528}"/>
    <dgm:cxn modelId="{6B918827-CA64-40AA-901D-662D09C997C9}" srcId="{3D84623F-2276-4C25-B9C8-B01560F3A53F}" destId="{07183DEE-C27D-4414-AD24-97AEEC9587D0}" srcOrd="1" destOrd="0" parTransId="{E2FA5E3D-A418-4BF8-BF9D-9B54DFCE69AD}" sibTransId="{8EDB53EA-A29B-4EB3-B9F5-B8DF988475A0}"/>
    <dgm:cxn modelId="{8325AE77-D3F5-4D22-97FA-DEE78697E6F8}" type="presOf" srcId="{07183DEE-C27D-4414-AD24-97AEEC9587D0}" destId="{F9E642C4-A67D-4043-A790-14757CBBDD63}" srcOrd="0" destOrd="0" presId="urn:microsoft.com/office/officeart/2005/8/layout/hierarchy1"/>
    <dgm:cxn modelId="{A1C094B4-C524-4960-A03A-63C07B046A46}" type="presOf" srcId="{3B8DCBF1-B80E-4277-9EA5-C186E626186B}" destId="{480F90D2-967C-4B6F-AE19-8B0A14B52548}" srcOrd="0" destOrd="0" presId="urn:microsoft.com/office/officeart/2005/8/layout/hierarchy1"/>
    <dgm:cxn modelId="{F6C0328B-390F-4B29-AB98-E6DEA83F95C3}" srcId="{F864EC51-EE71-4E1C-9C3D-1BD795A34DBD}" destId="{3652CE53-7144-4A50-870D-F8A55B216731}" srcOrd="1" destOrd="0" parTransId="{588BB1AA-FC82-4410-A391-2DF216A301C7}" sibTransId="{069CEA4F-300D-4E90-BCCB-F760BB42BFE4}"/>
    <dgm:cxn modelId="{B2C7EC5D-ED30-4F7B-8ED6-85EA562A6021}" type="presOf" srcId="{2F2142C0-19B5-4576-AF94-8E4770339D90}" destId="{1569B93C-37E2-41B3-BC26-33B5226406BD}" srcOrd="0" destOrd="0" presId="urn:microsoft.com/office/officeart/2005/8/layout/hierarchy1"/>
    <dgm:cxn modelId="{73FEA710-80B7-411A-9C22-C802BAD72221}" type="presOf" srcId="{09DA8DD9-828A-41CA-8FF6-B1506F5030A8}" destId="{4A2A3157-3C8D-4499-86BF-9343D4888E63}" srcOrd="0" destOrd="0" presId="urn:microsoft.com/office/officeart/2005/8/layout/hierarchy1"/>
    <dgm:cxn modelId="{D9239338-7387-467B-AEAA-211F4653C42C}" type="presOf" srcId="{C7BBA779-984E-422E-8DD6-AAADEEC4C3A8}" destId="{34E61F3C-FAF8-4161-80CF-0AE047C0EC8D}" srcOrd="0" destOrd="0" presId="urn:microsoft.com/office/officeart/2005/8/layout/hierarchy1"/>
    <dgm:cxn modelId="{8B89AE9A-68CE-4885-B9E8-F7BF86C38A1D}" type="presOf" srcId="{FF76EA1B-0C73-4675-9D56-33DE9F3C5BD9}" destId="{D5AB5796-23DD-456F-9FA1-4C3A3415AFD1}" srcOrd="0" destOrd="0" presId="urn:microsoft.com/office/officeart/2005/8/layout/hierarchy1"/>
    <dgm:cxn modelId="{5A4B79A6-8167-4DEF-A822-530291959BD6}" type="presOf" srcId="{AFDB644C-BDED-45CA-A23D-2C36C31AEE15}" destId="{0A4AD936-D285-417F-82AD-D3C1328A9E9B}" srcOrd="0" destOrd="0" presId="urn:microsoft.com/office/officeart/2005/8/layout/hierarchy1"/>
    <dgm:cxn modelId="{25C683B1-0918-4020-9134-9EBFB1D805EF}" type="presOf" srcId="{9CFF506A-7AA4-4394-B643-269A3D80AA2E}" destId="{21E6449D-BAD9-4F1D-A47B-FD5FA0C9B0CE}" srcOrd="0" destOrd="0" presId="urn:microsoft.com/office/officeart/2005/8/layout/hierarchy1"/>
    <dgm:cxn modelId="{8586B184-0856-487E-B040-E7652238B753}" type="presOf" srcId="{E2FA5E3D-A418-4BF8-BF9D-9B54DFCE69AD}" destId="{5E352DE2-C9E0-4271-9027-490468C1A74D}" srcOrd="0" destOrd="0" presId="urn:microsoft.com/office/officeart/2005/8/layout/hierarchy1"/>
    <dgm:cxn modelId="{6CF404D2-229B-4BBF-A80F-C44C481E6FBB}" type="presOf" srcId="{E3C153C6-D5F1-4356-8555-6B58CCC72F71}" destId="{662DE895-CC3D-4514-9042-145AB1DF1A86}" srcOrd="0" destOrd="0" presId="urn:microsoft.com/office/officeart/2005/8/layout/hierarchy1"/>
    <dgm:cxn modelId="{309BF3DF-309B-4232-B564-5B84DA7AB7D0}" type="presOf" srcId="{F864EC51-EE71-4E1C-9C3D-1BD795A34DBD}" destId="{14CD68BB-720A-4EFF-9A01-5ABB3D0D89DD}" srcOrd="0" destOrd="0" presId="urn:microsoft.com/office/officeart/2005/8/layout/hierarchy1"/>
    <dgm:cxn modelId="{C52B264C-6F84-4860-BF02-449AB8633E28}" type="presOf" srcId="{D99A2581-A14D-4F1E-AA43-5EC9B343C947}" destId="{63517AEA-0002-42CA-857D-5B959D39D9B6}" srcOrd="0" destOrd="0" presId="urn:microsoft.com/office/officeart/2005/8/layout/hierarchy1"/>
    <dgm:cxn modelId="{31329401-3ACF-4FE5-B357-3FBD2C3988A0}" type="presOf" srcId="{715128C5-1E1A-4576-A267-2AD0148FB74F}" destId="{F6D33F29-D688-4013-A59F-67FBEB8098DE}" srcOrd="0" destOrd="0" presId="urn:microsoft.com/office/officeart/2005/8/layout/hierarchy1"/>
    <dgm:cxn modelId="{A0A162E3-5D67-4A3D-8D62-239DC32F8D46}" type="presOf" srcId="{07A49EE0-5A2E-49EE-907D-53CFE66E74B8}" destId="{B1AEB094-7C6B-44E1-BE21-FD239F9A9303}" srcOrd="0" destOrd="0" presId="urn:microsoft.com/office/officeart/2005/8/layout/hierarchy1"/>
    <dgm:cxn modelId="{8519D07C-3E1D-4B74-9E17-EAF548D87E78}" type="presOf" srcId="{E136E384-9313-40EB-8956-18FF13EC9381}" destId="{B1CA3D5F-6F43-4043-8A6C-0D7316C2B642}" srcOrd="0" destOrd="0" presId="urn:microsoft.com/office/officeart/2005/8/layout/hierarchy1"/>
    <dgm:cxn modelId="{3ACFE5FD-BC8F-4DCE-B007-EA7153C84DFD}" srcId="{3D84623F-2276-4C25-B9C8-B01560F3A53F}" destId="{E3C153C6-D5F1-4356-8555-6B58CCC72F71}" srcOrd="4" destOrd="0" parTransId="{9CFF506A-7AA4-4394-B643-269A3D80AA2E}" sibTransId="{F0BC85F9-05A8-4013-9A9C-1AC3D198F8A5}"/>
    <dgm:cxn modelId="{C468A127-F1AC-4D97-B6F9-02B3328C6B83}" srcId="{715128C5-1E1A-4576-A267-2AD0148FB74F}" destId="{07A49EE0-5A2E-49EE-907D-53CFE66E74B8}" srcOrd="0" destOrd="0" parTransId="{6E93632F-37E5-4FBC-95F8-F461037A78FB}" sibTransId="{23701744-4FEE-4472-8CDC-61DE53C574B9}"/>
    <dgm:cxn modelId="{7748F1F0-B14A-4A1A-9282-8DB6C8C51569}" type="presOf" srcId="{B8378E4E-2B92-465F-A212-EA76F4374371}" destId="{E7F5C626-E565-4900-802A-AC24F5385618}" srcOrd="0" destOrd="0" presId="urn:microsoft.com/office/officeart/2005/8/layout/hierarchy1"/>
    <dgm:cxn modelId="{61B31122-BF52-49BD-AB33-242126A74869}" srcId="{3D84623F-2276-4C25-B9C8-B01560F3A53F}" destId="{F864EC51-EE71-4E1C-9C3D-1BD795A34DBD}" srcOrd="0" destOrd="0" parTransId="{DFD2270C-EA36-4850-96AE-F71C4CC89C96}" sibTransId="{36D7F378-0B27-4529-8105-696553647C39}"/>
    <dgm:cxn modelId="{F6AC1EFB-184B-4C5A-9756-8E0ACDD02D02}" srcId="{3D84623F-2276-4C25-B9C8-B01560F3A53F}" destId="{3B8DCBF1-B80E-4277-9EA5-C186E626186B}" srcOrd="3" destOrd="0" parTransId="{2F2142C0-19B5-4576-AF94-8E4770339D90}" sibTransId="{0B321D69-55FF-4512-A201-E806CF48E58A}"/>
    <dgm:cxn modelId="{C52A5A17-5C1F-4959-B870-C2E5EC928374}" type="presOf" srcId="{588BB1AA-FC82-4410-A391-2DF216A301C7}" destId="{C484DB3A-471C-4E8A-B846-1DDF900EFD3F}" srcOrd="0" destOrd="0" presId="urn:microsoft.com/office/officeart/2005/8/layout/hierarchy1"/>
    <dgm:cxn modelId="{D8CFCAF1-2E19-4A3D-9C29-FCBBE8D72C50}" srcId="{3D84623F-2276-4C25-B9C8-B01560F3A53F}" destId="{D99A2581-A14D-4F1E-AA43-5EC9B343C947}" srcOrd="2" destOrd="0" parTransId="{09DA8DD9-828A-41CA-8FF6-B1506F5030A8}" sibTransId="{FBF2B299-52F8-4853-B297-E55BF3FA81DF}"/>
    <dgm:cxn modelId="{D40B6B9C-AD70-4530-BF82-7BF35EACDFC9}" type="presOf" srcId="{3D84623F-2276-4C25-B9C8-B01560F3A53F}" destId="{D8DF1A13-1BA2-47BE-A9BC-E65929C8DBF2}" srcOrd="0" destOrd="0" presId="urn:microsoft.com/office/officeart/2005/8/layout/hierarchy1"/>
    <dgm:cxn modelId="{E612B114-65DA-432D-9654-7A201701A8FC}" type="presOf" srcId="{DFD2270C-EA36-4850-96AE-F71C4CC89C96}" destId="{FF94FA99-3A3B-4FB4-9603-82DD2BF7BF64}" srcOrd="0" destOrd="0" presId="urn:microsoft.com/office/officeart/2005/8/layout/hierarchy1"/>
    <dgm:cxn modelId="{193176CE-7972-4F16-A6B0-0FBE9FDF4B42}" type="presParOf" srcId="{F6D33F29-D688-4013-A59F-67FBEB8098DE}" destId="{EDEEAF08-AEA9-49BB-B49A-EDE8941A3F18}" srcOrd="0" destOrd="0" presId="urn:microsoft.com/office/officeart/2005/8/layout/hierarchy1"/>
    <dgm:cxn modelId="{E25911FF-C9C2-423B-9FE9-2D46E85840B8}" type="presParOf" srcId="{EDEEAF08-AEA9-49BB-B49A-EDE8941A3F18}" destId="{67001F20-E18D-4985-8D9C-C45C6B90A64D}" srcOrd="0" destOrd="0" presId="urn:microsoft.com/office/officeart/2005/8/layout/hierarchy1"/>
    <dgm:cxn modelId="{B4E862D6-1ADA-42CE-AC60-A37B86B0762F}" type="presParOf" srcId="{67001F20-E18D-4985-8D9C-C45C6B90A64D}" destId="{5299DC96-F8EC-41B0-B2B4-B37016724C86}" srcOrd="0" destOrd="0" presId="urn:microsoft.com/office/officeart/2005/8/layout/hierarchy1"/>
    <dgm:cxn modelId="{2E34DD25-A900-4B88-BDE6-CECE63BC91B1}" type="presParOf" srcId="{67001F20-E18D-4985-8D9C-C45C6B90A64D}" destId="{B1AEB094-7C6B-44E1-BE21-FD239F9A9303}" srcOrd="1" destOrd="0" presId="urn:microsoft.com/office/officeart/2005/8/layout/hierarchy1"/>
    <dgm:cxn modelId="{00BD61BD-3348-4E4A-A4F3-D538A29FAD86}" type="presParOf" srcId="{EDEEAF08-AEA9-49BB-B49A-EDE8941A3F18}" destId="{6E575991-F5E1-4A9C-AD4D-1678E6D848C2}" srcOrd="1" destOrd="0" presId="urn:microsoft.com/office/officeart/2005/8/layout/hierarchy1"/>
    <dgm:cxn modelId="{13B3A8D8-60C4-412C-83FF-F1FE14E30048}" type="presParOf" srcId="{6E575991-F5E1-4A9C-AD4D-1678E6D848C2}" destId="{D5AB5796-23DD-456F-9FA1-4C3A3415AFD1}" srcOrd="0" destOrd="0" presId="urn:microsoft.com/office/officeart/2005/8/layout/hierarchy1"/>
    <dgm:cxn modelId="{B272223D-73FD-4667-85F1-F16DDD49AF2E}" type="presParOf" srcId="{6E575991-F5E1-4A9C-AD4D-1678E6D848C2}" destId="{9D8CCC75-5034-42D6-962F-3D5AF66D1A71}" srcOrd="1" destOrd="0" presId="urn:microsoft.com/office/officeart/2005/8/layout/hierarchy1"/>
    <dgm:cxn modelId="{E577B630-9DD5-43E6-8E12-D31994E2DC04}" type="presParOf" srcId="{9D8CCC75-5034-42D6-962F-3D5AF66D1A71}" destId="{191E4699-EA8E-4906-8568-06D91F109F75}" srcOrd="0" destOrd="0" presId="urn:microsoft.com/office/officeart/2005/8/layout/hierarchy1"/>
    <dgm:cxn modelId="{879A93EF-0765-4ADC-923A-5F8B6F4326A4}" type="presParOf" srcId="{191E4699-EA8E-4906-8568-06D91F109F75}" destId="{FAC912C8-F5BD-401C-8AEC-0A17728D6F92}" srcOrd="0" destOrd="0" presId="urn:microsoft.com/office/officeart/2005/8/layout/hierarchy1"/>
    <dgm:cxn modelId="{8578D2C4-18FC-426F-BAA7-D8C0F7C71CBD}" type="presParOf" srcId="{191E4699-EA8E-4906-8568-06D91F109F75}" destId="{B1CA3D5F-6F43-4043-8A6C-0D7316C2B642}" srcOrd="1" destOrd="0" presId="urn:microsoft.com/office/officeart/2005/8/layout/hierarchy1"/>
    <dgm:cxn modelId="{0C859848-8871-4548-BF89-AA219D75344F}" type="presParOf" srcId="{9D8CCC75-5034-42D6-962F-3D5AF66D1A71}" destId="{638D8EEE-07D0-47D4-8C98-D0C91C0B882B}" srcOrd="1" destOrd="0" presId="urn:microsoft.com/office/officeart/2005/8/layout/hierarchy1"/>
    <dgm:cxn modelId="{F706FAFF-491F-4F03-80B9-E79D9B8CF740}" type="presParOf" srcId="{6E575991-F5E1-4A9C-AD4D-1678E6D848C2}" destId="{3C383C75-800B-475C-B089-A295CC990C62}" srcOrd="2" destOrd="0" presId="urn:microsoft.com/office/officeart/2005/8/layout/hierarchy1"/>
    <dgm:cxn modelId="{8B77A341-C139-45DE-88AE-E96F28A20CAA}" type="presParOf" srcId="{6E575991-F5E1-4A9C-AD4D-1678E6D848C2}" destId="{6D1DE745-8514-4936-8AA5-ED8FE6D0C441}" srcOrd="3" destOrd="0" presId="urn:microsoft.com/office/officeart/2005/8/layout/hierarchy1"/>
    <dgm:cxn modelId="{C8FA8CB2-73B6-4AFC-A295-08DF0352FC30}" type="presParOf" srcId="{6D1DE745-8514-4936-8AA5-ED8FE6D0C441}" destId="{271A6E7A-CC38-40F4-95D5-F43A5E37EA85}" srcOrd="0" destOrd="0" presId="urn:microsoft.com/office/officeart/2005/8/layout/hierarchy1"/>
    <dgm:cxn modelId="{103E2390-3AC1-4D2C-A660-66B93142CD16}" type="presParOf" srcId="{271A6E7A-CC38-40F4-95D5-F43A5E37EA85}" destId="{35ECD298-A7E6-4E34-90C3-94798774EF68}" srcOrd="0" destOrd="0" presId="urn:microsoft.com/office/officeart/2005/8/layout/hierarchy1"/>
    <dgm:cxn modelId="{52DF6A99-2C9D-4474-AF63-8E81E29261F2}" type="presParOf" srcId="{271A6E7A-CC38-40F4-95D5-F43A5E37EA85}" destId="{D8DF1A13-1BA2-47BE-A9BC-E65929C8DBF2}" srcOrd="1" destOrd="0" presId="urn:microsoft.com/office/officeart/2005/8/layout/hierarchy1"/>
    <dgm:cxn modelId="{708CAC6C-3636-4D2D-BEF1-733BDF90571F}" type="presParOf" srcId="{6D1DE745-8514-4936-8AA5-ED8FE6D0C441}" destId="{E923D002-7641-460E-9126-E0BC871AAEF8}" srcOrd="1" destOrd="0" presId="urn:microsoft.com/office/officeart/2005/8/layout/hierarchy1"/>
    <dgm:cxn modelId="{5C625EBA-EF1F-44FC-B829-86FB77E50E98}" type="presParOf" srcId="{E923D002-7641-460E-9126-E0BC871AAEF8}" destId="{FF94FA99-3A3B-4FB4-9603-82DD2BF7BF64}" srcOrd="0" destOrd="0" presId="urn:microsoft.com/office/officeart/2005/8/layout/hierarchy1"/>
    <dgm:cxn modelId="{6D5D2366-5739-4896-9BBF-21CE3AA76226}" type="presParOf" srcId="{E923D002-7641-460E-9126-E0BC871AAEF8}" destId="{FFF50819-C003-468C-94DA-4A5E452E7760}" srcOrd="1" destOrd="0" presId="urn:microsoft.com/office/officeart/2005/8/layout/hierarchy1"/>
    <dgm:cxn modelId="{B55EAF69-4B0F-4DF5-A2FC-3B28E92A3B01}" type="presParOf" srcId="{FFF50819-C003-468C-94DA-4A5E452E7760}" destId="{8FAC7A92-F4E2-4632-8C87-B5FCDF502368}" srcOrd="0" destOrd="0" presId="urn:microsoft.com/office/officeart/2005/8/layout/hierarchy1"/>
    <dgm:cxn modelId="{D04355F2-7958-4123-B1AE-F3913BE34061}" type="presParOf" srcId="{8FAC7A92-F4E2-4632-8C87-B5FCDF502368}" destId="{69FC29C8-70E0-4F4C-A966-FB6EC62CE0E7}" srcOrd="0" destOrd="0" presId="urn:microsoft.com/office/officeart/2005/8/layout/hierarchy1"/>
    <dgm:cxn modelId="{1404D88F-8A53-4366-B024-B84A5708CB30}" type="presParOf" srcId="{8FAC7A92-F4E2-4632-8C87-B5FCDF502368}" destId="{14CD68BB-720A-4EFF-9A01-5ABB3D0D89DD}" srcOrd="1" destOrd="0" presId="urn:microsoft.com/office/officeart/2005/8/layout/hierarchy1"/>
    <dgm:cxn modelId="{85BC5E3B-805F-4189-9C3F-5FD9541A39CB}" type="presParOf" srcId="{FFF50819-C003-468C-94DA-4A5E452E7760}" destId="{7D271B32-BAA0-46E7-A0B1-2E518A7156CB}" srcOrd="1" destOrd="0" presId="urn:microsoft.com/office/officeart/2005/8/layout/hierarchy1"/>
    <dgm:cxn modelId="{3A0B07B7-52F3-48F6-92FD-45E0BAA85531}" type="presParOf" srcId="{7D271B32-BAA0-46E7-A0B1-2E518A7156CB}" destId="{0A4AD936-D285-417F-82AD-D3C1328A9E9B}" srcOrd="0" destOrd="0" presId="urn:microsoft.com/office/officeart/2005/8/layout/hierarchy1"/>
    <dgm:cxn modelId="{82003B85-CCE2-4091-89A0-8B092BCA5095}" type="presParOf" srcId="{7D271B32-BAA0-46E7-A0B1-2E518A7156CB}" destId="{017C91AB-6A51-4EB0-B3EF-E980B4D9A599}" srcOrd="1" destOrd="0" presId="urn:microsoft.com/office/officeart/2005/8/layout/hierarchy1"/>
    <dgm:cxn modelId="{593D3CA7-BA19-43E3-AC74-C2EB75E96630}" type="presParOf" srcId="{017C91AB-6A51-4EB0-B3EF-E980B4D9A599}" destId="{30422852-8F24-4E6C-9946-98B259B0B93E}" srcOrd="0" destOrd="0" presId="urn:microsoft.com/office/officeart/2005/8/layout/hierarchy1"/>
    <dgm:cxn modelId="{F7C432B5-97ED-482B-94A8-A50B9F5A463C}" type="presParOf" srcId="{30422852-8F24-4E6C-9946-98B259B0B93E}" destId="{471C1F83-E690-4AFD-B5B3-9CD62E00CB0E}" srcOrd="0" destOrd="0" presId="urn:microsoft.com/office/officeart/2005/8/layout/hierarchy1"/>
    <dgm:cxn modelId="{D2DAC2B3-8519-4564-917A-4B29181F88C5}" type="presParOf" srcId="{30422852-8F24-4E6C-9946-98B259B0B93E}" destId="{4E9BB1F7-AEE1-42EE-A0F6-D1D470C76984}" srcOrd="1" destOrd="0" presId="urn:microsoft.com/office/officeart/2005/8/layout/hierarchy1"/>
    <dgm:cxn modelId="{A7AE103B-6E53-4BAA-BA40-7D7345E2F62C}" type="presParOf" srcId="{017C91AB-6A51-4EB0-B3EF-E980B4D9A599}" destId="{51BC7EF1-6163-464E-A285-D90BF0F9AADD}" srcOrd="1" destOrd="0" presId="urn:microsoft.com/office/officeart/2005/8/layout/hierarchy1"/>
    <dgm:cxn modelId="{B7FB41F1-A2E5-47F2-B876-FAAED73301CA}" type="presParOf" srcId="{7D271B32-BAA0-46E7-A0B1-2E518A7156CB}" destId="{C484DB3A-471C-4E8A-B846-1DDF900EFD3F}" srcOrd="2" destOrd="0" presId="urn:microsoft.com/office/officeart/2005/8/layout/hierarchy1"/>
    <dgm:cxn modelId="{B41EB086-D08C-48D1-997F-23B53FE39EAE}" type="presParOf" srcId="{7D271B32-BAA0-46E7-A0B1-2E518A7156CB}" destId="{C5CB3728-2042-4297-98C3-05FFDF0FDE3B}" srcOrd="3" destOrd="0" presId="urn:microsoft.com/office/officeart/2005/8/layout/hierarchy1"/>
    <dgm:cxn modelId="{13915A2A-341A-4447-A721-B2454183199E}" type="presParOf" srcId="{C5CB3728-2042-4297-98C3-05FFDF0FDE3B}" destId="{6D1B6DAD-5151-4B38-82D6-B80316C5BFF0}" srcOrd="0" destOrd="0" presId="urn:microsoft.com/office/officeart/2005/8/layout/hierarchy1"/>
    <dgm:cxn modelId="{F0E49CC6-8975-45D5-9B1F-BA224017303B}" type="presParOf" srcId="{6D1B6DAD-5151-4B38-82D6-B80316C5BFF0}" destId="{352BB9BB-B715-4842-824B-A7E8BCB36716}" srcOrd="0" destOrd="0" presId="urn:microsoft.com/office/officeart/2005/8/layout/hierarchy1"/>
    <dgm:cxn modelId="{064C00DC-AA83-4F00-9053-814E2385713F}" type="presParOf" srcId="{6D1B6DAD-5151-4B38-82D6-B80316C5BFF0}" destId="{96691F77-51ED-489E-94AA-D600F2491346}" srcOrd="1" destOrd="0" presId="urn:microsoft.com/office/officeart/2005/8/layout/hierarchy1"/>
    <dgm:cxn modelId="{2040FDD0-6BDF-42BD-83CC-4B7F0328BE8D}" type="presParOf" srcId="{C5CB3728-2042-4297-98C3-05FFDF0FDE3B}" destId="{9A9DDB54-3706-4C79-B60F-B107C8CED3BA}" srcOrd="1" destOrd="0" presId="urn:microsoft.com/office/officeart/2005/8/layout/hierarchy1"/>
    <dgm:cxn modelId="{338A61F4-F8F0-4299-961D-5272FFAC8D24}" type="presParOf" srcId="{E923D002-7641-460E-9126-E0BC871AAEF8}" destId="{5E352DE2-C9E0-4271-9027-490468C1A74D}" srcOrd="2" destOrd="0" presId="urn:microsoft.com/office/officeart/2005/8/layout/hierarchy1"/>
    <dgm:cxn modelId="{3D67F467-FA0E-463D-BB3F-2FA631E02508}" type="presParOf" srcId="{E923D002-7641-460E-9126-E0BC871AAEF8}" destId="{7FF32324-7675-4573-8A7C-FE2FAD4A5555}" srcOrd="3" destOrd="0" presId="urn:microsoft.com/office/officeart/2005/8/layout/hierarchy1"/>
    <dgm:cxn modelId="{ECC3D79D-115D-40F9-9D89-95A199B74AEC}" type="presParOf" srcId="{7FF32324-7675-4573-8A7C-FE2FAD4A5555}" destId="{21272AAA-776C-40F2-861B-54BE9AD585AB}" srcOrd="0" destOrd="0" presId="urn:microsoft.com/office/officeart/2005/8/layout/hierarchy1"/>
    <dgm:cxn modelId="{6C719DB6-95A5-4A17-8217-62ABD289C671}" type="presParOf" srcId="{21272AAA-776C-40F2-861B-54BE9AD585AB}" destId="{FD6A2B46-A948-46F8-B6ED-B151A45700DA}" srcOrd="0" destOrd="0" presId="urn:microsoft.com/office/officeart/2005/8/layout/hierarchy1"/>
    <dgm:cxn modelId="{933707CF-AEC4-4911-A280-B9705822AFA6}" type="presParOf" srcId="{21272AAA-776C-40F2-861B-54BE9AD585AB}" destId="{F9E642C4-A67D-4043-A790-14757CBBDD63}" srcOrd="1" destOrd="0" presId="urn:microsoft.com/office/officeart/2005/8/layout/hierarchy1"/>
    <dgm:cxn modelId="{0DB5E357-4E36-4620-965B-B8696CC9876A}" type="presParOf" srcId="{7FF32324-7675-4573-8A7C-FE2FAD4A5555}" destId="{FA31B236-D4F3-4310-8C00-16E5D76EA626}" srcOrd="1" destOrd="0" presId="urn:microsoft.com/office/officeart/2005/8/layout/hierarchy1"/>
    <dgm:cxn modelId="{0D3499D3-B91D-4FAF-9EA6-C1FF19B2A6A0}" type="presParOf" srcId="{E923D002-7641-460E-9126-E0BC871AAEF8}" destId="{4A2A3157-3C8D-4499-86BF-9343D4888E63}" srcOrd="4" destOrd="0" presId="urn:microsoft.com/office/officeart/2005/8/layout/hierarchy1"/>
    <dgm:cxn modelId="{84032A2D-0980-4D1B-B6EF-1E5B7DEBDD1E}" type="presParOf" srcId="{E923D002-7641-460E-9126-E0BC871AAEF8}" destId="{CFA6B92A-C8A8-4D1A-AB43-A886AF37EE60}" srcOrd="5" destOrd="0" presId="urn:microsoft.com/office/officeart/2005/8/layout/hierarchy1"/>
    <dgm:cxn modelId="{427577F8-7FB3-48BE-85C5-88D4CF320F74}" type="presParOf" srcId="{CFA6B92A-C8A8-4D1A-AB43-A886AF37EE60}" destId="{91ED9D66-B03C-4350-A184-F21A16AE5D2C}" srcOrd="0" destOrd="0" presId="urn:microsoft.com/office/officeart/2005/8/layout/hierarchy1"/>
    <dgm:cxn modelId="{C52AB116-EFA9-41DC-8488-A8982A2D4DE8}" type="presParOf" srcId="{91ED9D66-B03C-4350-A184-F21A16AE5D2C}" destId="{8D7C36A5-14F0-4250-BD0F-674A402DB932}" srcOrd="0" destOrd="0" presId="urn:microsoft.com/office/officeart/2005/8/layout/hierarchy1"/>
    <dgm:cxn modelId="{6EF87D5E-5B95-4E45-A2AB-43710F1AE2AB}" type="presParOf" srcId="{91ED9D66-B03C-4350-A184-F21A16AE5D2C}" destId="{63517AEA-0002-42CA-857D-5B959D39D9B6}" srcOrd="1" destOrd="0" presId="urn:microsoft.com/office/officeart/2005/8/layout/hierarchy1"/>
    <dgm:cxn modelId="{512CB3BC-7D62-453D-B5BE-F9688CB61D7F}" type="presParOf" srcId="{CFA6B92A-C8A8-4D1A-AB43-A886AF37EE60}" destId="{0623FB55-4ABD-42C2-B7EC-BCF95E1039DF}" srcOrd="1" destOrd="0" presId="urn:microsoft.com/office/officeart/2005/8/layout/hierarchy1"/>
    <dgm:cxn modelId="{CCCF338B-FF19-4D7A-8A7C-9EED74DC3CD8}" type="presParOf" srcId="{E923D002-7641-460E-9126-E0BC871AAEF8}" destId="{1569B93C-37E2-41B3-BC26-33B5226406BD}" srcOrd="6" destOrd="0" presId="urn:microsoft.com/office/officeart/2005/8/layout/hierarchy1"/>
    <dgm:cxn modelId="{002588A6-3C2B-486F-997F-F783A7370BA7}" type="presParOf" srcId="{E923D002-7641-460E-9126-E0BC871AAEF8}" destId="{001CDFD2-86B3-4EA6-8312-C68E49450182}" srcOrd="7" destOrd="0" presId="urn:microsoft.com/office/officeart/2005/8/layout/hierarchy1"/>
    <dgm:cxn modelId="{A988B8C4-DE62-42B1-B3C3-F7829580B219}" type="presParOf" srcId="{001CDFD2-86B3-4EA6-8312-C68E49450182}" destId="{5261FC2A-DE66-4C37-A3A4-7772397F4C9A}" srcOrd="0" destOrd="0" presId="urn:microsoft.com/office/officeart/2005/8/layout/hierarchy1"/>
    <dgm:cxn modelId="{B563B336-10BC-471B-905A-9BEC07DCC617}" type="presParOf" srcId="{5261FC2A-DE66-4C37-A3A4-7772397F4C9A}" destId="{81D77697-E63C-4569-96BA-FE90C598193F}" srcOrd="0" destOrd="0" presId="urn:microsoft.com/office/officeart/2005/8/layout/hierarchy1"/>
    <dgm:cxn modelId="{16CB8D97-19C7-4D23-8AE6-E2A69EA1C64A}" type="presParOf" srcId="{5261FC2A-DE66-4C37-A3A4-7772397F4C9A}" destId="{480F90D2-967C-4B6F-AE19-8B0A14B52548}" srcOrd="1" destOrd="0" presId="urn:microsoft.com/office/officeart/2005/8/layout/hierarchy1"/>
    <dgm:cxn modelId="{2E381D9A-AE5D-4BD9-A189-FA5DE972E098}" type="presParOf" srcId="{001CDFD2-86B3-4EA6-8312-C68E49450182}" destId="{9262D4CD-E41F-4FBF-8B8F-DDDCAF455D85}" srcOrd="1" destOrd="0" presId="urn:microsoft.com/office/officeart/2005/8/layout/hierarchy1"/>
    <dgm:cxn modelId="{3683B8A9-1CB6-4A8D-B348-74A13EC8726D}" type="presParOf" srcId="{E923D002-7641-460E-9126-E0BC871AAEF8}" destId="{21E6449D-BAD9-4F1D-A47B-FD5FA0C9B0CE}" srcOrd="8" destOrd="0" presId="urn:microsoft.com/office/officeart/2005/8/layout/hierarchy1"/>
    <dgm:cxn modelId="{7771FF28-E1D8-4B85-9BAC-D048745258E1}" type="presParOf" srcId="{E923D002-7641-460E-9126-E0BC871AAEF8}" destId="{A73EE60E-53B0-4821-9F14-ABEBBE2A7976}" srcOrd="9" destOrd="0" presId="urn:microsoft.com/office/officeart/2005/8/layout/hierarchy1"/>
    <dgm:cxn modelId="{3B3683D7-9782-4B86-8AD0-5FFE648C6599}" type="presParOf" srcId="{A73EE60E-53B0-4821-9F14-ABEBBE2A7976}" destId="{3E315197-41E9-4605-A181-DF11A635DBFA}" srcOrd="0" destOrd="0" presId="urn:microsoft.com/office/officeart/2005/8/layout/hierarchy1"/>
    <dgm:cxn modelId="{963DB5F4-9B05-47BE-ADD9-EFB4242E45A3}" type="presParOf" srcId="{3E315197-41E9-4605-A181-DF11A635DBFA}" destId="{540F9464-AB80-4E15-8937-75C878C0B453}" srcOrd="0" destOrd="0" presId="urn:microsoft.com/office/officeart/2005/8/layout/hierarchy1"/>
    <dgm:cxn modelId="{8C184298-4BD3-4B42-8F11-B1D729DB15F1}" type="presParOf" srcId="{3E315197-41E9-4605-A181-DF11A635DBFA}" destId="{662DE895-CC3D-4514-9042-145AB1DF1A86}" srcOrd="1" destOrd="0" presId="urn:microsoft.com/office/officeart/2005/8/layout/hierarchy1"/>
    <dgm:cxn modelId="{5FD6E6C5-3E0A-4CBB-B1B4-FF3D947AB95E}" type="presParOf" srcId="{A73EE60E-53B0-4821-9F14-ABEBBE2A7976}" destId="{635100F9-8086-4921-AAE5-B502B7DACEE5}" srcOrd="1" destOrd="0" presId="urn:microsoft.com/office/officeart/2005/8/layout/hierarchy1"/>
    <dgm:cxn modelId="{DD70EF49-94C0-4881-A71B-41B139A98F4C}" type="presParOf" srcId="{E923D002-7641-460E-9126-E0BC871AAEF8}" destId="{E7F5C626-E565-4900-802A-AC24F5385618}" srcOrd="10" destOrd="0" presId="urn:microsoft.com/office/officeart/2005/8/layout/hierarchy1"/>
    <dgm:cxn modelId="{7761A470-6234-4C5C-8B16-1BCC95A43F32}" type="presParOf" srcId="{E923D002-7641-460E-9126-E0BC871AAEF8}" destId="{791A659C-8CA7-4E00-86FE-759D34119CA2}" srcOrd="11" destOrd="0" presId="urn:microsoft.com/office/officeart/2005/8/layout/hierarchy1"/>
    <dgm:cxn modelId="{52FDBE7C-493C-4843-BA92-7D547B86A529}" type="presParOf" srcId="{791A659C-8CA7-4E00-86FE-759D34119CA2}" destId="{C19D9962-5730-477B-BF82-67652FCF0A7B}" srcOrd="0" destOrd="0" presId="urn:microsoft.com/office/officeart/2005/8/layout/hierarchy1"/>
    <dgm:cxn modelId="{03473A5C-3D12-424B-A41C-2BF9386C84F7}" type="presParOf" srcId="{C19D9962-5730-477B-BF82-67652FCF0A7B}" destId="{15CB72CD-AE40-487D-93F2-017FF5FF0C42}" srcOrd="0" destOrd="0" presId="urn:microsoft.com/office/officeart/2005/8/layout/hierarchy1"/>
    <dgm:cxn modelId="{F48482F9-F9F9-4B47-8697-69CC8A9B432E}" type="presParOf" srcId="{C19D9962-5730-477B-BF82-67652FCF0A7B}" destId="{34E61F3C-FAF8-4161-80CF-0AE047C0EC8D}" srcOrd="1" destOrd="0" presId="urn:microsoft.com/office/officeart/2005/8/layout/hierarchy1"/>
    <dgm:cxn modelId="{381D6200-82A7-49A4-A1DC-805E29376EF6}" type="presParOf" srcId="{791A659C-8CA7-4E00-86FE-759D34119CA2}" destId="{154C22EF-394B-4CCE-B985-C684116038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C626-E565-4900-802A-AC24F5385618}">
      <dsp:nvSpPr>
        <dsp:cNvPr id="0" name=""/>
        <dsp:cNvSpPr/>
      </dsp:nvSpPr>
      <dsp:spPr>
        <a:xfrm>
          <a:off x="5495799" y="2304197"/>
          <a:ext cx="640588" cy="264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649"/>
              </a:lnTo>
              <a:lnTo>
                <a:pt x="640588" y="182649"/>
              </a:lnTo>
              <a:lnTo>
                <a:pt x="640588" y="2649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6449D-BAD9-4F1D-A47B-FD5FA0C9B0CE}">
      <dsp:nvSpPr>
        <dsp:cNvPr id="0" name=""/>
        <dsp:cNvSpPr/>
      </dsp:nvSpPr>
      <dsp:spPr>
        <a:xfrm>
          <a:off x="5495799" y="2304197"/>
          <a:ext cx="1871896" cy="267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849"/>
              </a:lnTo>
              <a:lnTo>
                <a:pt x="1871896" y="184849"/>
              </a:lnTo>
              <a:lnTo>
                <a:pt x="1871896" y="2671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9B93C-37E2-41B3-BC26-33B5226406BD}">
      <dsp:nvSpPr>
        <dsp:cNvPr id="0" name=""/>
        <dsp:cNvSpPr/>
      </dsp:nvSpPr>
      <dsp:spPr>
        <a:xfrm>
          <a:off x="4909132" y="2304197"/>
          <a:ext cx="586666" cy="267135"/>
        </a:xfrm>
        <a:custGeom>
          <a:avLst/>
          <a:gdLst/>
          <a:ahLst/>
          <a:cxnLst/>
          <a:rect l="0" t="0" r="0" b="0"/>
          <a:pathLst>
            <a:path>
              <a:moveTo>
                <a:pt x="586666" y="0"/>
              </a:moveTo>
              <a:lnTo>
                <a:pt x="586666" y="184849"/>
              </a:lnTo>
              <a:lnTo>
                <a:pt x="0" y="184849"/>
              </a:lnTo>
              <a:lnTo>
                <a:pt x="0" y="2671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A3157-3C8D-4499-86BF-9343D4888E63}">
      <dsp:nvSpPr>
        <dsp:cNvPr id="0" name=""/>
        <dsp:cNvSpPr/>
      </dsp:nvSpPr>
      <dsp:spPr>
        <a:xfrm>
          <a:off x="3559520" y="2304197"/>
          <a:ext cx="1936279" cy="267135"/>
        </a:xfrm>
        <a:custGeom>
          <a:avLst/>
          <a:gdLst/>
          <a:ahLst/>
          <a:cxnLst/>
          <a:rect l="0" t="0" r="0" b="0"/>
          <a:pathLst>
            <a:path>
              <a:moveTo>
                <a:pt x="1936279" y="0"/>
              </a:moveTo>
              <a:lnTo>
                <a:pt x="1936279" y="184849"/>
              </a:lnTo>
              <a:lnTo>
                <a:pt x="0" y="184849"/>
              </a:lnTo>
              <a:lnTo>
                <a:pt x="0" y="2671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52DE2-C9E0-4271-9027-490468C1A74D}">
      <dsp:nvSpPr>
        <dsp:cNvPr id="0" name=""/>
        <dsp:cNvSpPr/>
      </dsp:nvSpPr>
      <dsp:spPr>
        <a:xfrm>
          <a:off x="2113457" y="2304197"/>
          <a:ext cx="3382341" cy="277333"/>
        </a:xfrm>
        <a:custGeom>
          <a:avLst/>
          <a:gdLst/>
          <a:ahLst/>
          <a:cxnLst/>
          <a:rect l="0" t="0" r="0" b="0"/>
          <a:pathLst>
            <a:path>
              <a:moveTo>
                <a:pt x="3382341" y="0"/>
              </a:moveTo>
              <a:lnTo>
                <a:pt x="3382341" y="195047"/>
              </a:lnTo>
              <a:lnTo>
                <a:pt x="0" y="195047"/>
              </a:lnTo>
              <a:lnTo>
                <a:pt x="0" y="27733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4DB3A-471C-4E8A-B846-1DDF900EFD3F}">
      <dsp:nvSpPr>
        <dsp:cNvPr id="0" name=""/>
        <dsp:cNvSpPr/>
      </dsp:nvSpPr>
      <dsp:spPr>
        <a:xfrm>
          <a:off x="987779" y="3135368"/>
          <a:ext cx="542815" cy="258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044"/>
              </a:lnTo>
              <a:lnTo>
                <a:pt x="542815" y="176044"/>
              </a:lnTo>
              <a:lnTo>
                <a:pt x="542815" y="258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4AD936-D285-417F-82AD-D3C1328A9E9B}">
      <dsp:nvSpPr>
        <dsp:cNvPr id="0" name=""/>
        <dsp:cNvSpPr/>
      </dsp:nvSpPr>
      <dsp:spPr>
        <a:xfrm>
          <a:off x="444963" y="3135368"/>
          <a:ext cx="542815" cy="258330"/>
        </a:xfrm>
        <a:custGeom>
          <a:avLst/>
          <a:gdLst/>
          <a:ahLst/>
          <a:cxnLst/>
          <a:rect l="0" t="0" r="0" b="0"/>
          <a:pathLst>
            <a:path>
              <a:moveTo>
                <a:pt x="542815" y="0"/>
              </a:moveTo>
              <a:lnTo>
                <a:pt x="542815" y="176044"/>
              </a:lnTo>
              <a:lnTo>
                <a:pt x="0" y="176044"/>
              </a:lnTo>
              <a:lnTo>
                <a:pt x="0" y="25833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4FA99-3A3B-4FB4-9603-82DD2BF7BF64}">
      <dsp:nvSpPr>
        <dsp:cNvPr id="0" name=""/>
        <dsp:cNvSpPr/>
      </dsp:nvSpPr>
      <dsp:spPr>
        <a:xfrm>
          <a:off x="987779" y="2304197"/>
          <a:ext cx="4508019" cy="267135"/>
        </a:xfrm>
        <a:custGeom>
          <a:avLst/>
          <a:gdLst/>
          <a:ahLst/>
          <a:cxnLst/>
          <a:rect l="0" t="0" r="0" b="0"/>
          <a:pathLst>
            <a:path>
              <a:moveTo>
                <a:pt x="4508019" y="0"/>
              </a:moveTo>
              <a:lnTo>
                <a:pt x="4508019" y="184849"/>
              </a:lnTo>
              <a:lnTo>
                <a:pt x="0" y="184849"/>
              </a:lnTo>
              <a:lnTo>
                <a:pt x="0" y="26713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83C75-800B-475C-B089-A295CC990C62}">
      <dsp:nvSpPr>
        <dsp:cNvPr id="0" name=""/>
        <dsp:cNvSpPr/>
      </dsp:nvSpPr>
      <dsp:spPr>
        <a:xfrm>
          <a:off x="4681589" y="1450601"/>
          <a:ext cx="814209" cy="289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275"/>
              </a:lnTo>
              <a:lnTo>
                <a:pt x="814209" y="207275"/>
              </a:lnTo>
              <a:lnTo>
                <a:pt x="814209" y="2895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B5796-23DD-456F-9FA1-4C3A3415AFD1}">
      <dsp:nvSpPr>
        <dsp:cNvPr id="0" name=""/>
        <dsp:cNvSpPr/>
      </dsp:nvSpPr>
      <dsp:spPr>
        <a:xfrm>
          <a:off x="3265639" y="1450601"/>
          <a:ext cx="1415950" cy="298366"/>
        </a:xfrm>
        <a:custGeom>
          <a:avLst/>
          <a:gdLst/>
          <a:ahLst/>
          <a:cxnLst/>
          <a:rect l="0" t="0" r="0" b="0"/>
          <a:pathLst>
            <a:path>
              <a:moveTo>
                <a:pt x="1415950" y="0"/>
              </a:moveTo>
              <a:lnTo>
                <a:pt x="1415950" y="216080"/>
              </a:lnTo>
              <a:lnTo>
                <a:pt x="0" y="216080"/>
              </a:lnTo>
              <a:lnTo>
                <a:pt x="0" y="29836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9DC96-F8EC-41B0-B2B4-B37016724C86}">
      <dsp:nvSpPr>
        <dsp:cNvPr id="0" name=""/>
        <dsp:cNvSpPr/>
      </dsp:nvSpPr>
      <dsp:spPr>
        <a:xfrm>
          <a:off x="3152597" y="351517"/>
          <a:ext cx="3057983" cy="10990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EB094-7C6B-44E1-BE21-FD239F9A9303}">
      <dsp:nvSpPr>
        <dsp:cNvPr id="0" name=""/>
        <dsp:cNvSpPr/>
      </dsp:nvSpPr>
      <dsp:spPr>
        <a:xfrm>
          <a:off x="3251291" y="445276"/>
          <a:ext cx="3057983" cy="10990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Power </a:t>
          </a:r>
          <a:r>
            <a:rPr lang="en-US" altLang="ko-KR" sz="1800" kern="1200" dirty="0" smtClean="0"/>
            <a:t>Plant Project Management</a:t>
          </a:r>
          <a:endParaRPr lang="ko-KR" altLang="en-US" sz="1800" kern="1200" dirty="0"/>
        </a:p>
      </dsp:txBody>
      <dsp:txXfrm>
        <a:off x="3283482" y="477467"/>
        <a:ext cx="2993601" cy="1034701"/>
      </dsp:txXfrm>
    </dsp:sp>
    <dsp:sp modelId="{FAC912C8-F5BD-401C-8AEC-0A17728D6F92}">
      <dsp:nvSpPr>
        <dsp:cNvPr id="0" name=""/>
        <dsp:cNvSpPr/>
      </dsp:nvSpPr>
      <dsp:spPr>
        <a:xfrm>
          <a:off x="2821517" y="1748967"/>
          <a:ext cx="888243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3D5F-6F43-4043-8A6C-0D7316C2B642}">
      <dsp:nvSpPr>
        <dsp:cNvPr id="0" name=""/>
        <dsp:cNvSpPr/>
      </dsp:nvSpPr>
      <dsp:spPr>
        <a:xfrm>
          <a:off x="2920211" y="1842726"/>
          <a:ext cx="888243" cy="564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Time, budget</a:t>
          </a:r>
          <a:r>
            <a:rPr lang="ko-KR" altLang="en-US" sz="900" kern="1200" dirty="0" smtClean="0"/>
            <a:t> </a:t>
          </a:r>
          <a:r>
            <a:rPr lang="en-US" altLang="ko-KR" sz="900" kern="1200" smtClean="0"/>
            <a:t>&amp; Risk </a:t>
          </a:r>
          <a:r>
            <a:rPr lang="en-US" altLang="ko-KR" sz="900" kern="1200" dirty="0"/>
            <a:t>control</a:t>
          </a:r>
          <a:endParaRPr lang="ko-KR" altLang="en-US" sz="900" kern="1200" dirty="0"/>
        </a:p>
      </dsp:txBody>
      <dsp:txXfrm>
        <a:off x="2936731" y="1859246"/>
        <a:ext cx="855203" cy="530994"/>
      </dsp:txXfrm>
    </dsp:sp>
    <dsp:sp modelId="{35ECD298-A7E6-4E34-90C3-94798774EF68}">
      <dsp:nvSpPr>
        <dsp:cNvPr id="0" name=""/>
        <dsp:cNvSpPr/>
      </dsp:nvSpPr>
      <dsp:spPr>
        <a:xfrm>
          <a:off x="5051677" y="1740163"/>
          <a:ext cx="888243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F1A13-1BA2-47BE-A9BC-E65929C8DBF2}">
      <dsp:nvSpPr>
        <dsp:cNvPr id="0" name=""/>
        <dsp:cNvSpPr/>
      </dsp:nvSpPr>
      <dsp:spPr>
        <a:xfrm>
          <a:off x="5150371" y="1833922"/>
          <a:ext cx="888243" cy="564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Plant</a:t>
          </a:r>
          <a:endParaRPr lang="ko-KR" altLang="en-US" sz="900" kern="1200" dirty="0"/>
        </a:p>
      </dsp:txBody>
      <dsp:txXfrm>
        <a:off x="5166891" y="1850442"/>
        <a:ext cx="855203" cy="530994"/>
      </dsp:txXfrm>
    </dsp:sp>
    <dsp:sp modelId="{69FC29C8-70E0-4F4C-A966-FB6EC62CE0E7}">
      <dsp:nvSpPr>
        <dsp:cNvPr id="0" name=""/>
        <dsp:cNvSpPr/>
      </dsp:nvSpPr>
      <dsp:spPr>
        <a:xfrm>
          <a:off x="543657" y="2571333"/>
          <a:ext cx="888243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D68BB-720A-4EFF-9A01-5ABB3D0D89DD}">
      <dsp:nvSpPr>
        <dsp:cNvPr id="0" name=""/>
        <dsp:cNvSpPr/>
      </dsp:nvSpPr>
      <dsp:spPr>
        <a:xfrm>
          <a:off x="642351" y="2665092"/>
          <a:ext cx="888243" cy="56403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Design</a:t>
          </a:r>
        </a:p>
      </dsp:txBody>
      <dsp:txXfrm>
        <a:off x="658871" y="2681612"/>
        <a:ext cx="855203" cy="530994"/>
      </dsp:txXfrm>
    </dsp:sp>
    <dsp:sp modelId="{471C1F83-E690-4AFD-B5B3-9CD62E00CB0E}">
      <dsp:nvSpPr>
        <dsp:cNvPr id="0" name=""/>
        <dsp:cNvSpPr/>
      </dsp:nvSpPr>
      <dsp:spPr>
        <a:xfrm>
          <a:off x="841" y="3393699"/>
          <a:ext cx="888243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BB1F7-AEE1-42EE-A0F6-D1D470C76984}">
      <dsp:nvSpPr>
        <dsp:cNvPr id="0" name=""/>
        <dsp:cNvSpPr/>
      </dsp:nvSpPr>
      <dsp:spPr>
        <a:xfrm>
          <a:off x="99535" y="3487458"/>
          <a:ext cx="888243" cy="56403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 smtClean="0"/>
            <a:t>Plant Document</a:t>
          </a:r>
          <a:endParaRPr lang="en-US" altLang="ko-KR" sz="900" kern="1200" dirty="0"/>
        </a:p>
      </dsp:txBody>
      <dsp:txXfrm>
        <a:off x="116055" y="3503978"/>
        <a:ext cx="855203" cy="530994"/>
      </dsp:txXfrm>
    </dsp:sp>
    <dsp:sp modelId="{352BB9BB-B715-4842-824B-A7E8BCB36716}">
      <dsp:nvSpPr>
        <dsp:cNvPr id="0" name=""/>
        <dsp:cNvSpPr/>
      </dsp:nvSpPr>
      <dsp:spPr>
        <a:xfrm>
          <a:off x="1086473" y="3393699"/>
          <a:ext cx="888243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1F77-51ED-489E-94AA-D600F2491346}">
      <dsp:nvSpPr>
        <dsp:cNvPr id="0" name=""/>
        <dsp:cNvSpPr/>
      </dsp:nvSpPr>
      <dsp:spPr>
        <a:xfrm>
          <a:off x="1185166" y="3487458"/>
          <a:ext cx="888243" cy="56403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smtClean="0"/>
            <a:t>Maintenance Manual</a:t>
          </a:r>
          <a:endParaRPr lang="en-US" altLang="ko-KR" sz="900" kern="1200" dirty="0"/>
        </a:p>
      </dsp:txBody>
      <dsp:txXfrm>
        <a:off x="1201686" y="3503978"/>
        <a:ext cx="855203" cy="530994"/>
      </dsp:txXfrm>
    </dsp:sp>
    <dsp:sp modelId="{FD6A2B46-A948-46F8-B6ED-B151A45700DA}">
      <dsp:nvSpPr>
        <dsp:cNvPr id="0" name=""/>
        <dsp:cNvSpPr/>
      </dsp:nvSpPr>
      <dsp:spPr>
        <a:xfrm>
          <a:off x="1539851" y="2581531"/>
          <a:ext cx="1147211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642C4-A67D-4043-A790-14757CBBDD63}">
      <dsp:nvSpPr>
        <dsp:cNvPr id="0" name=""/>
        <dsp:cNvSpPr/>
      </dsp:nvSpPr>
      <dsp:spPr>
        <a:xfrm>
          <a:off x="1638545" y="2675290"/>
          <a:ext cx="1147211" cy="564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Procurement</a:t>
          </a:r>
        </a:p>
      </dsp:txBody>
      <dsp:txXfrm>
        <a:off x="1655065" y="2691810"/>
        <a:ext cx="1114171" cy="530994"/>
      </dsp:txXfrm>
    </dsp:sp>
    <dsp:sp modelId="{8D7C36A5-14F0-4250-BD0F-674A402DB932}">
      <dsp:nvSpPr>
        <dsp:cNvPr id="0" name=""/>
        <dsp:cNvSpPr/>
      </dsp:nvSpPr>
      <dsp:spPr>
        <a:xfrm>
          <a:off x="2973887" y="2571333"/>
          <a:ext cx="1171264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17AEA-0002-42CA-857D-5B959D39D9B6}">
      <dsp:nvSpPr>
        <dsp:cNvPr id="0" name=""/>
        <dsp:cNvSpPr/>
      </dsp:nvSpPr>
      <dsp:spPr>
        <a:xfrm>
          <a:off x="3072581" y="2665092"/>
          <a:ext cx="1171264" cy="564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Manufacturing </a:t>
          </a:r>
        </a:p>
      </dsp:txBody>
      <dsp:txXfrm>
        <a:off x="3089101" y="2681612"/>
        <a:ext cx="1138224" cy="530994"/>
      </dsp:txXfrm>
    </dsp:sp>
    <dsp:sp modelId="{81D77697-E63C-4569-96BA-FE90C598193F}">
      <dsp:nvSpPr>
        <dsp:cNvPr id="0" name=""/>
        <dsp:cNvSpPr/>
      </dsp:nvSpPr>
      <dsp:spPr>
        <a:xfrm>
          <a:off x="4342539" y="2571333"/>
          <a:ext cx="1133185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F90D2-967C-4B6F-AE19-8B0A14B52548}">
      <dsp:nvSpPr>
        <dsp:cNvPr id="0" name=""/>
        <dsp:cNvSpPr/>
      </dsp:nvSpPr>
      <dsp:spPr>
        <a:xfrm>
          <a:off x="4441233" y="2665092"/>
          <a:ext cx="1133185" cy="564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Construction</a:t>
          </a:r>
        </a:p>
      </dsp:txBody>
      <dsp:txXfrm>
        <a:off x="4457753" y="2681612"/>
        <a:ext cx="1100145" cy="530994"/>
      </dsp:txXfrm>
    </dsp:sp>
    <dsp:sp modelId="{540F9464-AB80-4E15-8937-75C878C0B453}">
      <dsp:nvSpPr>
        <dsp:cNvPr id="0" name=""/>
        <dsp:cNvSpPr/>
      </dsp:nvSpPr>
      <dsp:spPr>
        <a:xfrm>
          <a:off x="6671312" y="2571333"/>
          <a:ext cx="1392766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E895-CC3D-4514-9042-145AB1DF1A86}">
      <dsp:nvSpPr>
        <dsp:cNvPr id="0" name=""/>
        <dsp:cNvSpPr/>
      </dsp:nvSpPr>
      <dsp:spPr>
        <a:xfrm>
          <a:off x="6770006" y="2665092"/>
          <a:ext cx="1392766" cy="56403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/>
            <a:t>Commissioning</a:t>
          </a:r>
        </a:p>
      </dsp:txBody>
      <dsp:txXfrm>
        <a:off x="6786526" y="2681612"/>
        <a:ext cx="1359726" cy="530994"/>
      </dsp:txXfrm>
    </dsp:sp>
    <dsp:sp modelId="{15CB72CD-AE40-487D-93F2-017FF5FF0C42}">
      <dsp:nvSpPr>
        <dsp:cNvPr id="0" name=""/>
        <dsp:cNvSpPr/>
      </dsp:nvSpPr>
      <dsp:spPr>
        <a:xfrm>
          <a:off x="5688579" y="2569133"/>
          <a:ext cx="895616" cy="5640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1F3C-FAF8-4161-80CF-0AE047C0EC8D}">
      <dsp:nvSpPr>
        <dsp:cNvPr id="0" name=""/>
        <dsp:cNvSpPr/>
      </dsp:nvSpPr>
      <dsp:spPr>
        <a:xfrm>
          <a:off x="5787273" y="2662892"/>
          <a:ext cx="895616" cy="56403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/>
            <a:t>Training</a:t>
          </a:r>
        </a:p>
      </dsp:txBody>
      <dsp:txXfrm>
        <a:off x="5803793" y="2679412"/>
        <a:ext cx="862576" cy="530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fld id="{E1435AC3-CB03-478A-A9E5-EF37D904DB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4498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1A77C31-1390-466A-AB65-96279B3FA4B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8067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4E156F2-2B32-423A-8D99-687FB2A2D17F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>
                <a:latin typeface="굴림" charset="-127"/>
                <a:ea typeface="굴림" charset="-127"/>
              </a:rPr>
              <a:t>산업용 보일러의 운전특성을 요약하였다</a:t>
            </a:r>
            <a:r>
              <a:rPr lang="en-US" altLang="ko-KR" smtClean="0">
                <a:latin typeface="굴림" charset="-127"/>
                <a:ea typeface="굴림" charset="-127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654362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FF65F09-A3ED-4B6A-BE9B-200B9D39AF41}" type="slidenum">
              <a:rPr lang="en-US" altLang="ko-KR" smtClean="0">
                <a:latin typeface="Times New Roman" pitchFamily="18" charset="0"/>
              </a:rPr>
              <a:pPr eaLnBrk="1" hangingPunct="1"/>
              <a:t>2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4421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A77C31-1390-466A-AB65-96279B3FA4B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603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FF65F09-A3ED-4B6A-BE9B-200B9D39AF41}" type="slidenum">
              <a:rPr lang="en-US" altLang="ko-KR" smtClean="0">
                <a:latin typeface="Times New Roman" pitchFamily="18" charset="0"/>
              </a:rPr>
              <a:pPr eaLnBrk="1" hangingPunct="1"/>
              <a:t>5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15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C149966-EFAF-4FDD-B971-F626F8875D8E}" type="slidenum">
              <a:rPr lang="en-US" altLang="ko-KR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25943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3C2E4A1F-0ED6-496F-A8E0-54AA9986D8AD}" type="slidenum">
              <a:rPr lang="en-US" altLang="ko-KR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9359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1F3A0D9E-0E0E-4D83-AC9E-D4D4FE952CCC}" type="slidenum">
              <a:rPr lang="en-US" altLang="ko-KR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3691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8AB27141-DDA9-4257-BE69-70868B9081A7}" type="slidenum">
              <a:rPr lang="en-US" altLang="ko-KR">
                <a:latin typeface="Times New Roman" panose="02020603050405020304" pitchFamily="18" charset="0"/>
              </a:rPr>
              <a:pPr eaLnBrk="1" hangingPunct="1"/>
              <a:t>32</a:t>
            </a:fld>
            <a:endParaRPr lang="en-US" altLang="ko-KR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54232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518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519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F0582-5219-4A61-81D3-C3868A021E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926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ABD71-F0B4-4838-B69E-883EA989EB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765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65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65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892AB-69B5-4DFA-BBD4-F4786267E7A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5199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4B3F8-C752-420E-98E5-102105A88C9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4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F837F-CA2F-4E5C-B45F-8147ECE8A09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110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557C0-2E09-441E-9D88-09A22DF524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306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219200"/>
            <a:ext cx="7759700" cy="472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59700" cy="5334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pic>
        <p:nvPicPr>
          <p:cNvPr id="6" name="Picture 72" descr="KIER-logo-new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78993" y="6364882"/>
            <a:ext cx="1729315" cy="368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672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CDD60-2180-4057-A0D9-98D16BB031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689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73B9B-7755-4AC7-B780-ED767713A6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37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F70E6-FDE1-4D15-894B-89BFA88B1E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364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65D0-9713-44C4-879F-7E0A9E7DAB9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44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6BABA-8A4A-4961-9B6D-9E82866190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214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B731E-A665-4E43-A07C-455808AF449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036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A718A0-1D6E-4FC5-A90F-AE94096F04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65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2BCEE-12B9-45A6-B463-549A006236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330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27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96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7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8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5468D00-B870-4CFC-953F-0A848277BEE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99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7" r:id="rId1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jpeg"/><Relationship Id="rId10" Type="http://schemas.openxmlformats.org/officeDocument/2006/relationships/image" Target="../media/image16.jpeg"/><Relationship Id="rId4" Type="http://schemas.openxmlformats.org/officeDocument/2006/relationships/image" Target="../media/image10.emf"/><Relationship Id="rId9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921625" cy="1905000"/>
          </a:xfrm>
        </p:spPr>
        <p:txBody>
          <a:bodyPr/>
          <a:lstStyle/>
          <a:p>
            <a:pPr eaLnBrk="1" hangingPunct="1"/>
            <a:r>
              <a:rPr lang="en-US" altLang="ko-KR" sz="3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3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32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Design Basis</a:t>
            </a:r>
            <a:endParaRPr lang="en-US" altLang="ko-KR" sz="36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052197" y="4292600"/>
            <a:ext cx="49904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Dowon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SHUN</a:t>
            </a:r>
          </a:p>
          <a:p>
            <a:pPr algn="ctr" eaLnBrk="1" hangingPunct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Korea Institute of Energy Research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00" name="Text Box 6"/>
          <p:cNvSpPr txBox="1">
            <a:spLocks noChangeArrowheads="1"/>
          </p:cNvSpPr>
          <p:nvPr/>
        </p:nvSpPr>
        <p:spPr bwMode="auto">
          <a:xfrm>
            <a:off x="92039" y="573088"/>
            <a:ext cx="8910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Circulating Fluidized Bed Boiler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Design criteria of combustor</a:t>
            </a:r>
            <a:endParaRPr lang="ko-KR" altLang="en-US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dirty="0" smtClean="0"/>
              <a:t>Simple </a:t>
            </a:r>
            <a:r>
              <a:rPr lang="en-US" altLang="ko-KR" sz="2800" dirty="0"/>
              <a:t>→</a:t>
            </a:r>
            <a:r>
              <a:rPr lang="en-US" altLang="ko-KR" sz="2800" dirty="0" smtClean="0"/>
              <a:t> low cost, easy maintenance(unit module)</a:t>
            </a:r>
          </a:p>
          <a:p>
            <a:pPr eaLnBrk="1" hangingPunct="1"/>
            <a:r>
              <a:rPr lang="en-US" altLang="ko-KR" sz="2800" dirty="0" smtClean="0"/>
              <a:t>Easy </a:t>
            </a:r>
            <a:r>
              <a:rPr lang="en-US" altLang="ko-KR" sz="2800" dirty="0"/>
              <a:t>operation </a:t>
            </a:r>
            <a:r>
              <a:rPr lang="en-US" altLang="ko-KR" sz="2800" dirty="0" smtClean="0"/>
              <a:t>→ No hot spot, stable air distribution</a:t>
            </a:r>
            <a:endParaRPr lang="ko-KR" altLang="en-US" sz="2800" dirty="0" smtClean="0"/>
          </a:p>
          <a:p>
            <a:pPr eaLnBrk="1" hangingPunct="1"/>
            <a:r>
              <a:rPr lang="en-US" altLang="ko-KR" sz="2800" dirty="0" smtClean="0"/>
              <a:t>Efficiency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→ </a:t>
            </a:r>
            <a:r>
              <a:rPr lang="en-US" altLang="ko-KR" sz="2800" dirty="0" smtClean="0"/>
              <a:t>Minimize dynamic resistance, high yield of steam </a:t>
            </a:r>
          </a:p>
          <a:p>
            <a:pPr eaLnBrk="1" hangingPunct="1"/>
            <a:r>
              <a:rPr lang="en-US" altLang="ko-KR" sz="2800" dirty="0" smtClean="0"/>
              <a:t>Environmental factor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→ </a:t>
            </a:r>
            <a:r>
              <a:rPr lang="en-US" altLang="ko-KR" sz="2800" dirty="0" smtClean="0"/>
              <a:t>low emission, no leak</a:t>
            </a:r>
            <a:endParaRPr lang="ko-KR" altLang="en-US" sz="2800" dirty="0" smtClean="0"/>
          </a:p>
          <a:p>
            <a:pPr eaLnBrk="1" hangingPunct="1"/>
            <a:r>
              <a:rPr lang="en-US" altLang="ko-KR" sz="2800" dirty="0" smtClean="0"/>
              <a:t>Durability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→ </a:t>
            </a:r>
            <a:r>
              <a:rPr lang="en-US" altLang="ko-KR" sz="2800" dirty="0" smtClean="0"/>
              <a:t>Thermal corrosion, erosion, Clinker deposit, Chloride attack</a:t>
            </a:r>
            <a:endParaRPr lang="ko-KR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factor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Site specific factor </a:t>
            </a:r>
          </a:p>
          <a:p>
            <a:pPr lvl="1"/>
            <a:r>
              <a:rPr lang="en-US" altLang="ko-KR" sz="2400" dirty="0" smtClean="0"/>
              <a:t>Fuel and water availability, New or retrofit Plant, Power or steam generation purpose</a:t>
            </a:r>
          </a:p>
          <a:p>
            <a:r>
              <a:rPr lang="en-US" altLang="ko-KR" sz="2800" dirty="0" smtClean="0"/>
              <a:t>Design variables</a:t>
            </a:r>
          </a:p>
          <a:p>
            <a:pPr lvl="1"/>
            <a:r>
              <a:rPr lang="en-US" altLang="ko-KR" sz="2400" dirty="0" smtClean="0"/>
              <a:t>Boiler configuration, heat transfer method</a:t>
            </a:r>
          </a:p>
          <a:p>
            <a:r>
              <a:rPr lang="en-US" altLang="ko-KR" sz="2800" dirty="0" smtClean="0"/>
              <a:t>Operating variables</a:t>
            </a:r>
          </a:p>
          <a:p>
            <a:pPr lvl="1"/>
            <a:r>
              <a:rPr lang="en-US" altLang="ko-KR" sz="2400" dirty="0" smtClean="0"/>
              <a:t>Emission, Erosion, Clinker</a:t>
            </a:r>
          </a:p>
          <a:p>
            <a:r>
              <a:rPr lang="en-US" altLang="ko-KR" sz="2800" dirty="0" smtClean="0"/>
              <a:t>Economics</a:t>
            </a:r>
          </a:p>
          <a:p>
            <a:pPr lvl="1"/>
            <a:r>
              <a:rPr lang="en-US" altLang="ko-KR" sz="2400" dirty="0" smtClean="0"/>
              <a:t>Construction cost, operation cost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84264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CFB Boiler for </a:t>
            </a:r>
            <a:r>
              <a:rPr lang="en-US" altLang="ko-KR" sz="3600" dirty="0"/>
              <a:t>Fluff Fuel</a:t>
            </a:r>
            <a:r>
              <a:rPr lang="ko-KR" altLang="en-US" sz="3600" dirty="0"/>
              <a:t/>
            </a:r>
            <a:br>
              <a:rPr lang="ko-KR" altLang="en-US" sz="3600" dirty="0"/>
            </a:br>
            <a:endParaRPr lang="ko-KR" altLang="en-US" sz="3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701224" y="1172321"/>
            <a:ext cx="5490956" cy="4752975"/>
            <a:chOff x="628018" y="950913"/>
            <a:chExt cx="6517661" cy="4752975"/>
          </a:xfrm>
        </p:grpSpPr>
        <p:sp>
          <p:nvSpPr>
            <p:cNvPr id="2" name="정육면체 1"/>
            <p:cNvSpPr/>
            <p:nvPr/>
          </p:nvSpPr>
          <p:spPr>
            <a:xfrm>
              <a:off x="1066800" y="1311275"/>
              <a:ext cx="1368425" cy="4392613"/>
            </a:xfrm>
            <a:prstGeom prst="cube">
              <a:avLst>
                <a:gd name="adj" fmla="val 2221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원통 2"/>
            <p:cNvSpPr/>
            <p:nvPr/>
          </p:nvSpPr>
          <p:spPr>
            <a:xfrm>
              <a:off x="2795588" y="1314450"/>
              <a:ext cx="1008062" cy="1292225"/>
            </a:xfrm>
            <a:prstGeom prst="can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4" name="정육면체 3"/>
            <p:cNvSpPr/>
            <p:nvPr/>
          </p:nvSpPr>
          <p:spPr>
            <a:xfrm>
              <a:off x="3141663" y="4787900"/>
              <a:ext cx="935037" cy="776288"/>
            </a:xfrm>
            <a:prstGeom prst="cub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4164013" y="950913"/>
              <a:ext cx="935037" cy="4679950"/>
            </a:xfrm>
            <a:prstGeom prst="cube">
              <a:avLst>
                <a:gd name="adj" fmla="val 3035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정육면체 5"/>
            <p:cNvSpPr/>
            <p:nvPr/>
          </p:nvSpPr>
          <p:spPr>
            <a:xfrm>
              <a:off x="4791876" y="960339"/>
              <a:ext cx="1368425" cy="4679950"/>
            </a:xfrm>
            <a:prstGeom prst="cube">
              <a:avLst>
                <a:gd name="adj" fmla="val 20544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227388" y="3759200"/>
              <a:ext cx="182562" cy="73025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연결선 8"/>
            <p:cNvCxnSpPr>
              <a:endCxn id="7" idx="2"/>
            </p:cNvCxnSpPr>
            <p:nvPr/>
          </p:nvCxnSpPr>
          <p:spPr>
            <a:xfrm>
              <a:off x="2798763" y="2463800"/>
              <a:ext cx="428625" cy="1331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7" idx="6"/>
            </p:cNvCxnSpPr>
            <p:nvPr/>
          </p:nvCxnSpPr>
          <p:spPr>
            <a:xfrm flipH="1">
              <a:off x="3409950" y="2463800"/>
              <a:ext cx="396875" cy="1331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50" name="그룹 20"/>
            <p:cNvGrpSpPr>
              <a:grpSpLocks/>
            </p:cNvGrpSpPr>
            <p:nvPr/>
          </p:nvGrpSpPr>
          <p:grpSpPr bwMode="auto">
            <a:xfrm>
              <a:off x="2867025" y="4048125"/>
              <a:ext cx="903288" cy="431800"/>
              <a:chOff x="3203848" y="4149080"/>
              <a:chExt cx="903163" cy="432048"/>
            </a:xfrm>
          </p:grpSpPr>
          <p:sp>
            <p:nvSpPr>
              <p:cNvPr id="17" name="정육면체 16"/>
              <p:cNvSpPr/>
              <p:nvPr/>
            </p:nvSpPr>
            <p:spPr>
              <a:xfrm>
                <a:off x="3203848" y="4149080"/>
                <a:ext cx="360313" cy="432048"/>
              </a:xfrm>
              <a:prstGeom prst="cube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8" name="정육면체 17"/>
              <p:cNvSpPr/>
              <p:nvPr/>
            </p:nvSpPr>
            <p:spPr>
              <a:xfrm>
                <a:off x="3478448" y="4149080"/>
                <a:ext cx="358725" cy="432048"/>
              </a:xfrm>
              <a:prstGeom prst="cube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" name="정육면체 19"/>
              <p:cNvSpPr/>
              <p:nvPr/>
            </p:nvSpPr>
            <p:spPr>
              <a:xfrm>
                <a:off x="3746698" y="4149080"/>
                <a:ext cx="360313" cy="432048"/>
              </a:xfrm>
              <a:prstGeom prst="cube">
                <a:avLst/>
              </a:prstGeom>
              <a:solidFill>
                <a:schemeClr val="accent1">
                  <a:alpha val="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8" name="원통 27"/>
            <p:cNvSpPr/>
            <p:nvPr/>
          </p:nvSpPr>
          <p:spPr>
            <a:xfrm>
              <a:off x="3228975" y="3759200"/>
              <a:ext cx="184150" cy="360363"/>
            </a:xfrm>
            <a:prstGeom prst="can">
              <a:avLst>
                <a:gd name="adj" fmla="val 39308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 rot="3415007">
              <a:off x="2547937" y="4006851"/>
              <a:ext cx="149225" cy="717550"/>
            </a:xfrm>
            <a:prstGeom prst="can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원통 29"/>
            <p:cNvSpPr/>
            <p:nvPr/>
          </p:nvSpPr>
          <p:spPr>
            <a:xfrm>
              <a:off x="3729038" y="4191000"/>
              <a:ext cx="149225" cy="715963"/>
            </a:xfrm>
            <a:prstGeom prst="can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원통 30"/>
            <p:cNvSpPr/>
            <p:nvPr/>
          </p:nvSpPr>
          <p:spPr>
            <a:xfrm rot="4390005">
              <a:off x="2712244" y="4541044"/>
              <a:ext cx="149225" cy="1039813"/>
            </a:xfrm>
            <a:prstGeom prst="can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2147888" y="1455738"/>
              <a:ext cx="650875" cy="1428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3" idx="1"/>
            </p:cNvCxnSpPr>
            <p:nvPr/>
          </p:nvCxnSpPr>
          <p:spPr>
            <a:xfrm>
              <a:off x="2435225" y="1314450"/>
              <a:ext cx="863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2133600" y="2174875"/>
              <a:ext cx="652463" cy="1444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444750" y="2081213"/>
              <a:ext cx="3508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통 45"/>
            <p:cNvSpPr/>
            <p:nvPr/>
          </p:nvSpPr>
          <p:spPr>
            <a:xfrm>
              <a:off x="3119438" y="1023938"/>
              <a:ext cx="360362" cy="431800"/>
            </a:xfrm>
            <a:prstGeom prst="can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48" name="직선 연결선 47"/>
            <p:cNvCxnSpPr>
              <a:stCxn id="46" idx="1"/>
            </p:cNvCxnSpPr>
            <p:nvPr/>
          </p:nvCxnSpPr>
          <p:spPr>
            <a:xfrm flipV="1">
              <a:off x="3298825" y="950913"/>
              <a:ext cx="1223963" cy="730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6" idx="0"/>
            </p:cNvCxnSpPr>
            <p:nvPr/>
          </p:nvCxnSpPr>
          <p:spPr>
            <a:xfrm>
              <a:off x="3298825" y="1112838"/>
              <a:ext cx="865188" cy="127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6" idx="3"/>
            </p:cNvCxnSpPr>
            <p:nvPr/>
          </p:nvCxnSpPr>
          <p:spPr>
            <a:xfrm>
              <a:off x="3298825" y="1455738"/>
              <a:ext cx="865188" cy="1428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4811713" y="4624388"/>
              <a:ext cx="287337" cy="282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65" name="TextBox 7"/>
            <p:cNvSpPr txBox="1">
              <a:spLocks noChangeArrowheads="1"/>
            </p:cNvSpPr>
            <p:nvPr/>
          </p:nvSpPr>
          <p:spPr bwMode="auto">
            <a:xfrm rot="-5400000">
              <a:off x="916781" y="3499644"/>
              <a:ext cx="13684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Combustor</a:t>
              </a:r>
              <a:endParaRPr lang="ko-KR" altLang="en-US"/>
            </a:p>
          </p:txBody>
        </p:sp>
        <p:sp>
          <p:nvSpPr>
            <p:cNvPr id="10266" name="TextBox 11"/>
            <p:cNvSpPr txBox="1">
              <a:spLocks noChangeArrowheads="1"/>
            </p:cNvSpPr>
            <p:nvPr/>
          </p:nvSpPr>
          <p:spPr bwMode="auto">
            <a:xfrm>
              <a:off x="2722563" y="1844675"/>
              <a:ext cx="1055687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Cyclone</a:t>
              </a:r>
              <a:endParaRPr lang="ko-KR" altLang="en-US"/>
            </a:p>
          </p:txBody>
        </p:sp>
        <p:sp>
          <p:nvSpPr>
            <p:cNvPr id="10267" name="TextBox 12"/>
            <p:cNvSpPr txBox="1">
              <a:spLocks noChangeArrowheads="1"/>
            </p:cNvSpPr>
            <p:nvPr/>
          </p:nvSpPr>
          <p:spPr bwMode="auto">
            <a:xfrm>
              <a:off x="3179763" y="5099050"/>
              <a:ext cx="64135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EHE</a:t>
              </a:r>
              <a:endParaRPr lang="ko-KR" altLang="en-US"/>
            </a:p>
          </p:txBody>
        </p:sp>
        <p:sp>
          <p:nvSpPr>
            <p:cNvPr id="10268" name="TextBox 13"/>
            <p:cNvSpPr txBox="1">
              <a:spLocks noChangeArrowheads="1"/>
            </p:cNvSpPr>
            <p:nvPr/>
          </p:nvSpPr>
          <p:spPr bwMode="auto">
            <a:xfrm rot="-5400000">
              <a:off x="3725069" y="3001169"/>
              <a:ext cx="1444625" cy="369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Empty pass</a:t>
              </a:r>
              <a:endParaRPr lang="ko-KR" altLang="en-US"/>
            </a:p>
          </p:txBody>
        </p:sp>
        <p:sp>
          <p:nvSpPr>
            <p:cNvPr id="10269" name="TextBox 14"/>
            <p:cNvSpPr txBox="1">
              <a:spLocks noChangeArrowheads="1"/>
            </p:cNvSpPr>
            <p:nvPr/>
          </p:nvSpPr>
          <p:spPr bwMode="auto">
            <a:xfrm rot="-5400000">
              <a:off x="4498975" y="3152775"/>
              <a:ext cx="19939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/>
                <a:t>Convection pass</a:t>
              </a:r>
              <a:endParaRPr lang="ko-KR" altLang="en-US"/>
            </a:p>
          </p:txBody>
        </p:sp>
        <p:sp>
          <p:nvSpPr>
            <p:cNvPr id="8" name="정육면체 7"/>
            <p:cNvSpPr/>
            <p:nvPr/>
          </p:nvSpPr>
          <p:spPr>
            <a:xfrm>
              <a:off x="5891213" y="962025"/>
              <a:ext cx="576262" cy="998538"/>
            </a:xfrm>
            <a:prstGeom prst="cube">
              <a:avLst>
                <a:gd name="adj" fmla="val 47486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정육면체 11"/>
            <p:cNvSpPr/>
            <p:nvPr/>
          </p:nvSpPr>
          <p:spPr>
            <a:xfrm>
              <a:off x="6184900" y="962025"/>
              <a:ext cx="960779" cy="2224088"/>
            </a:xfrm>
            <a:prstGeom prst="cube">
              <a:avLst>
                <a:gd name="adj" fmla="val 24427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272" name="TextBox 12"/>
            <p:cNvSpPr txBox="1">
              <a:spLocks noChangeArrowheads="1"/>
            </p:cNvSpPr>
            <p:nvPr/>
          </p:nvSpPr>
          <p:spPr bwMode="auto">
            <a:xfrm rot="-5400000">
              <a:off x="6057106" y="2062957"/>
              <a:ext cx="12160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Air</a:t>
              </a:r>
              <a:r>
                <a:rPr lang="ko-KR" altLang="en-US" dirty="0"/>
                <a:t> </a:t>
              </a:r>
              <a:r>
                <a:rPr lang="en-US" altLang="ko-KR" dirty="0"/>
                <a:t>heater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8018" y="2708722"/>
              <a:ext cx="1912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Low gas velocity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74644" y="1574525"/>
              <a:ext cx="1933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Post combustion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5425585" y="4312993"/>
          <a:ext cx="3453660" cy="2014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95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35~75ton/h(5~15MWe)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Steam quality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425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45~60bara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0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Waste to Energy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2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827584" y="1232756"/>
            <a:ext cx="4581662" cy="4770438"/>
            <a:chOff x="2343150" y="1408427"/>
            <a:chExt cx="5265738" cy="4770438"/>
          </a:xfrm>
        </p:grpSpPr>
        <p:sp>
          <p:nvSpPr>
            <p:cNvPr id="5" name="정육면체 4"/>
            <p:cNvSpPr/>
            <p:nvPr/>
          </p:nvSpPr>
          <p:spPr>
            <a:xfrm>
              <a:off x="5440363" y="1425890"/>
              <a:ext cx="935037" cy="4679950"/>
            </a:xfrm>
            <a:prstGeom prst="cube">
              <a:avLst>
                <a:gd name="adj" fmla="val 3035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49" name="정육면체 48"/>
            <p:cNvSpPr/>
            <p:nvPr/>
          </p:nvSpPr>
          <p:spPr>
            <a:xfrm>
              <a:off x="6099175" y="4767577"/>
              <a:ext cx="1368425" cy="1338263"/>
            </a:xfrm>
            <a:prstGeom prst="cube">
              <a:avLst>
                <a:gd name="adj" fmla="val 21661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Dryer</a:t>
              </a:r>
              <a:r>
                <a:rPr lang="ko-KR" altLang="en-US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7" name="정육면체 46"/>
            <p:cNvSpPr/>
            <p:nvPr/>
          </p:nvSpPr>
          <p:spPr>
            <a:xfrm>
              <a:off x="6099175" y="3340415"/>
              <a:ext cx="1368425" cy="1725612"/>
            </a:xfrm>
            <a:prstGeom prst="cube">
              <a:avLst>
                <a:gd name="adj" fmla="val 21661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r>
                <a:rPr lang="en-US" altLang="ko-KR" dirty="0">
                  <a:solidFill>
                    <a:schemeClr val="tx1"/>
                  </a:solidFill>
                </a:rPr>
                <a:t>ECO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정육면체 1"/>
            <p:cNvSpPr/>
            <p:nvPr/>
          </p:nvSpPr>
          <p:spPr>
            <a:xfrm>
              <a:off x="2343150" y="1786252"/>
              <a:ext cx="1368425" cy="4392613"/>
            </a:xfrm>
            <a:prstGeom prst="cube">
              <a:avLst>
                <a:gd name="adj" fmla="val 2221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3" name="원통 2"/>
            <p:cNvSpPr/>
            <p:nvPr/>
          </p:nvSpPr>
          <p:spPr>
            <a:xfrm>
              <a:off x="4071938" y="1789427"/>
              <a:ext cx="1008062" cy="1292225"/>
            </a:xfrm>
            <a:prstGeom prst="can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4503738" y="4234177"/>
              <a:ext cx="182562" cy="73025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cxnSp>
          <p:nvCxnSpPr>
            <p:cNvPr id="9" name="직선 연결선 8"/>
            <p:cNvCxnSpPr>
              <a:endCxn id="7" idx="2"/>
            </p:cNvCxnSpPr>
            <p:nvPr/>
          </p:nvCxnSpPr>
          <p:spPr>
            <a:xfrm>
              <a:off x="4075113" y="2938777"/>
              <a:ext cx="428625" cy="1331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endCxn id="7" idx="6"/>
            </p:cNvCxnSpPr>
            <p:nvPr/>
          </p:nvCxnSpPr>
          <p:spPr>
            <a:xfrm flipH="1">
              <a:off x="4686300" y="2938777"/>
              <a:ext cx="396875" cy="13319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정육면체 16"/>
            <p:cNvSpPr/>
            <p:nvPr/>
          </p:nvSpPr>
          <p:spPr bwMode="auto">
            <a:xfrm>
              <a:off x="4130675" y="4507227"/>
              <a:ext cx="587375" cy="431800"/>
            </a:xfrm>
            <a:prstGeom prst="cube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8" name="원통 27"/>
            <p:cNvSpPr/>
            <p:nvPr/>
          </p:nvSpPr>
          <p:spPr>
            <a:xfrm>
              <a:off x="4505325" y="4234177"/>
              <a:ext cx="184150" cy="360363"/>
            </a:xfrm>
            <a:prstGeom prst="can">
              <a:avLst>
                <a:gd name="adj" fmla="val 39308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29" name="원통 28"/>
            <p:cNvSpPr/>
            <p:nvPr/>
          </p:nvSpPr>
          <p:spPr>
            <a:xfrm rot="3415007">
              <a:off x="3824287" y="4481828"/>
              <a:ext cx="149225" cy="717550"/>
            </a:xfrm>
            <a:prstGeom prst="can">
              <a:avLst/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cxnSp>
          <p:nvCxnSpPr>
            <p:cNvPr id="35" name="직선 연결선 34"/>
            <p:cNvCxnSpPr/>
            <p:nvPr/>
          </p:nvCxnSpPr>
          <p:spPr>
            <a:xfrm flipV="1">
              <a:off x="3424238" y="1930715"/>
              <a:ext cx="650875" cy="1428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endCxn id="3" idx="1"/>
            </p:cNvCxnSpPr>
            <p:nvPr/>
          </p:nvCxnSpPr>
          <p:spPr>
            <a:xfrm>
              <a:off x="3711575" y="1789427"/>
              <a:ext cx="8636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3409950" y="2649852"/>
              <a:ext cx="652463" cy="14446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3721100" y="2556190"/>
              <a:ext cx="35083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원통 45"/>
            <p:cNvSpPr/>
            <p:nvPr/>
          </p:nvSpPr>
          <p:spPr>
            <a:xfrm>
              <a:off x="4395788" y="1498915"/>
              <a:ext cx="360362" cy="431800"/>
            </a:xfrm>
            <a:prstGeom prst="can">
              <a:avLst/>
            </a:prstGeom>
            <a:solidFill>
              <a:schemeClr val="accent1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cxnSp>
          <p:nvCxnSpPr>
            <p:cNvPr id="48" name="직선 연결선 47"/>
            <p:cNvCxnSpPr>
              <a:stCxn id="46" idx="1"/>
            </p:cNvCxnSpPr>
            <p:nvPr/>
          </p:nvCxnSpPr>
          <p:spPr>
            <a:xfrm flipV="1">
              <a:off x="4575175" y="1425890"/>
              <a:ext cx="1223963" cy="7302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stCxn id="46" idx="0"/>
            </p:cNvCxnSpPr>
            <p:nvPr/>
          </p:nvCxnSpPr>
          <p:spPr>
            <a:xfrm>
              <a:off x="4575175" y="1587815"/>
              <a:ext cx="865188" cy="1270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46" idx="3"/>
            </p:cNvCxnSpPr>
            <p:nvPr/>
          </p:nvCxnSpPr>
          <p:spPr>
            <a:xfrm>
              <a:off x="4575175" y="1930715"/>
              <a:ext cx="865188" cy="1428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6088063" y="5099365"/>
              <a:ext cx="287337" cy="282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3" name="TextBox 7"/>
            <p:cNvSpPr txBox="1">
              <a:spLocks noChangeArrowheads="1"/>
            </p:cNvSpPr>
            <p:nvPr/>
          </p:nvSpPr>
          <p:spPr bwMode="auto">
            <a:xfrm rot="-5400000">
              <a:off x="2193131" y="3974621"/>
              <a:ext cx="1368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Combustor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44" name="TextBox 11"/>
            <p:cNvSpPr txBox="1">
              <a:spLocks noChangeArrowheads="1"/>
            </p:cNvSpPr>
            <p:nvPr/>
          </p:nvSpPr>
          <p:spPr bwMode="auto">
            <a:xfrm>
              <a:off x="3998913" y="2319652"/>
              <a:ext cx="105568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Cyclone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45" name="TextBox 12"/>
            <p:cNvSpPr txBox="1">
              <a:spLocks noChangeArrowheads="1"/>
            </p:cNvSpPr>
            <p:nvPr/>
          </p:nvSpPr>
          <p:spPr bwMode="auto">
            <a:xfrm>
              <a:off x="4456113" y="5574027"/>
              <a:ext cx="6413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EHE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5146" name="TextBox 13"/>
            <p:cNvSpPr txBox="1">
              <a:spLocks noChangeArrowheads="1"/>
            </p:cNvSpPr>
            <p:nvPr/>
          </p:nvSpPr>
          <p:spPr bwMode="auto">
            <a:xfrm rot="-5400000">
              <a:off x="5001419" y="3476146"/>
              <a:ext cx="14446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Empty pass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41" name="직선 연결선 40"/>
            <p:cNvCxnSpPr/>
            <p:nvPr/>
          </p:nvCxnSpPr>
          <p:spPr>
            <a:xfrm flipV="1">
              <a:off x="6075363" y="5132702"/>
              <a:ext cx="287337" cy="28257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정육면체 42"/>
            <p:cNvSpPr/>
            <p:nvPr/>
          </p:nvSpPr>
          <p:spPr>
            <a:xfrm>
              <a:off x="6088063" y="1408427"/>
              <a:ext cx="1368425" cy="2239963"/>
            </a:xfrm>
            <a:prstGeom prst="cube">
              <a:avLst>
                <a:gd name="adj" fmla="val 21661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5149" name="TextBox 12"/>
            <p:cNvSpPr txBox="1">
              <a:spLocks noChangeArrowheads="1"/>
            </p:cNvSpPr>
            <p:nvPr/>
          </p:nvSpPr>
          <p:spPr bwMode="auto">
            <a:xfrm>
              <a:off x="6384925" y="2446652"/>
              <a:ext cx="12239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Air</a:t>
              </a:r>
              <a:r>
                <a:rPr lang="ko-KR" altLang="en-US" sz="180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endParaRPr lang="en-US" altLang="ko-KR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heater</a:t>
              </a: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3508" y="229754"/>
            <a:ext cx="8786483" cy="1143000"/>
          </a:xfrm>
        </p:spPr>
        <p:txBody>
          <a:bodyPr/>
          <a:lstStyle/>
          <a:p>
            <a:r>
              <a:rPr lang="en-US" altLang="ko-KR" sz="4000" dirty="0" smtClean="0"/>
              <a:t>CFB Boiler for Sludge/Plastics fuel</a:t>
            </a:r>
            <a:endParaRPr lang="ko-KR" altLang="en-US" sz="4000" dirty="0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5409246" y="4362811"/>
          <a:ext cx="3520745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3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10~30ton/h(5~15MWe)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Steam quality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10~15bara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Steam for Industry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39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2195736" y="1412776"/>
            <a:ext cx="2976562" cy="5113717"/>
            <a:chOff x="3059832" y="1043910"/>
            <a:chExt cx="2976562" cy="5113717"/>
          </a:xfrm>
        </p:grpSpPr>
        <p:sp>
          <p:nvSpPr>
            <p:cNvPr id="13" name="원통 12"/>
            <p:cNvSpPr/>
            <p:nvPr/>
          </p:nvSpPr>
          <p:spPr>
            <a:xfrm rot="13369747">
              <a:off x="4355839" y="5246402"/>
              <a:ext cx="412750" cy="911225"/>
            </a:xfrm>
            <a:prstGeom prst="can">
              <a:avLst>
                <a:gd name="adj" fmla="val 867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5" name="정육면체 4"/>
            <p:cNvSpPr/>
            <p:nvPr/>
          </p:nvSpPr>
          <p:spPr>
            <a:xfrm>
              <a:off x="4113932" y="1593083"/>
              <a:ext cx="593725" cy="3986213"/>
            </a:xfrm>
            <a:prstGeom prst="cube">
              <a:avLst>
                <a:gd name="adj" fmla="val 5755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47" name="정육면체 46"/>
            <p:cNvSpPr/>
            <p:nvPr/>
          </p:nvSpPr>
          <p:spPr>
            <a:xfrm>
              <a:off x="5207719" y="1612133"/>
              <a:ext cx="828675" cy="1819275"/>
            </a:xfrm>
            <a:prstGeom prst="cube">
              <a:avLst>
                <a:gd name="adj" fmla="val 34643"/>
              </a:avLst>
            </a:prstGeom>
            <a:solidFill>
              <a:schemeClr val="accent1">
                <a:alpha val="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정육면체 1"/>
            <p:cNvSpPr/>
            <p:nvPr/>
          </p:nvSpPr>
          <p:spPr>
            <a:xfrm>
              <a:off x="3059832" y="1596258"/>
              <a:ext cx="1368425" cy="4392613"/>
            </a:xfrm>
            <a:prstGeom prst="cube">
              <a:avLst>
                <a:gd name="adj" fmla="val 2221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8199" name="TextBox 7"/>
            <p:cNvSpPr txBox="1">
              <a:spLocks noChangeArrowheads="1"/>
            </p:cNvSpPr>
            <p:nvPr/>
          </p:nvSpPr>
          <p:spPr bwMode="auto">
            <a:xfrm rot="-5400000">
              <a:off x="2881238" y="3735415"/>
              <a:ext cx="13684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Combustor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200" name="TextBox 13"/>
            <p:cNvSpPr txBox="1">
              <a:spLocks noChangeArrowheads="1"/>
            </p:cNvSpPr>
            <p:nvPr/>
          </p:nvSpPr>
          <p:spPr bwMode="auto">
            <a:xfrm rot="-5400000">
              <a:off x="3505125" y="2989290"/>
              <a:ext cx="14446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Empty pass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5" name="원통 14"/>
            <p:cNvSpPr/>
            <p:nvPr/>
          </p:nvSpPr>
          <p:spPr>
            <a:xfrm rot="13369747">
              <a:off x="3305254" y="1043910"/>
              <a:ext cx="552450" cy="1149350"/>
            </a:xfrm>
            <a:prstGeom prst="can">
              <a:avLst>
                <a:gd name="adj" fmla="val 867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/>
                <a:t>Drum</a:t>
              </a:r>
              <a:endParaRPr lang="ko-KR" altLang="en-US" dirty="0"/>
            </a:p>
          </p:txBody>
        </p:sp>
        <p:sp>
          <p:nvSpPr>
            <p:cNvPr id="14" name="정육면체 13"/>
            <p:cNvSpPr/>
            <p:nvPr/>
          </p:nvSpPr>
          <p:spPr>
            <a:xfrm>
              <a:off x="4452069" y="1593083"/>
              <a:ext cx="935038" cy="2981325"/>
            </a:xfrm>
            <a:prstGeom prst="cube">
              <a:avLst>
                <a:gd name="adj" fmla="val 30355"/>
              </a:avLst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8206" name="TextBox 2"/>
            <p:cNvSpPr txBox="1">
              <a:spLocks noChangeArrowheads="1"/>
            </p:cNvSpPr>
            <p:nvPr/>
          </p:nvSpPr>
          <p:spPr bwMode="auto">
            <a:xfrm rot="-5400000">
              <a:off x="4328244" y="2880546"/>
              <a:ext cx="10874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2</a:t>
              </a:r>
              <a:r>
                <a:rPr lang="en-US" altLang="ko-KR" sz="1800" baseline="30000">
                  <a:latin typeface="굴림" panose="020B0600000101010101" pitchFamily="50" charset="-127"/>
                  <a:ea typeface="굴림" panose="020B0600000101010101" pitchFamily="50" charset="-127"/>
                </a:rPr>
                <a:t>nd</a:t>
              </a: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 W/W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8207" name="TextBox 3"/>
            <p:cNvSpPr txBox="1">
              <a:spLocks noChangeArrowheads="1"/>
            </p:cNvSpPr>
            <p:nvPr/>
          </p:nvSpPr>
          <p:spPr bwMode="auto">
            <a:xfrm rot="-5400000">
              <a:off x="5102944" y="2543996"/>
              <a:ext cx="6715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latinLnBrk="0">
                <a:spcBef>
                  <a:spcPct val="0"/>
                </a:spcBef>
                <a:buFontTx/>
                <a:buNone/>
              </a:pPr>
              <a:r>
                <a:rPr lang="en-US" altLang="ko-KR" sz="1800">
                  <a:latin typeface="굴림" panose="020B0600000101010101" pitchFamily="50" charset="-127"/>
                  <a:ea typeface="굴림" panose="020B0600000101010101" pitchFamily="50" charset="-127"/>
                </a:rPr>
                <a:t>ECO</a:t>
              </a:r>
              <a:endParaRPr lang="ko-KR" altLang="en-US" sz="18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BFB Boiler for Biomass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5256076" y="4267535"/>
          <a:ext cx="3661556" cy="201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9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Capacity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10~20ton/h(5~15MWe)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Steam quality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℃ 10~15bara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Steam for Industry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8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Conceptual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8006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Conceptual design</a:t>
            </a:r>
            <a:r>
              <a:rPr lang="ko-KR" altLang="en-US" sz="4000" dirty="0" smtClean="0"/>
              <a:t/>
            </a:r>
            <a:br>
              <a:rPr lang="ko-KR" altLang="en-US" sz="4000" dirty="0" smtClean="0"/>
            </a:br>
            <a:r>
              <a:rPr lang="en-US" altLang="ko-KR" sz="4000" dirty="0" smtClean="0"/>
              <a:t>CFBC Co-generation Boiler </a:t>
            </a:r>
            <a:endParaRPr lang="ko-KR" altLang="en-US" sz="4000" dirty="0" smtClean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04800" y="1668463"/>
            <a:ext cx="8726488" cy="4381500"/>
            <a:chOff x="192" y="1051"/>
            <a:chExt cx="5497" cy="2760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/>
          </p:nvSpPr>
          <p:spPr bwMode="auto">
            <a:xfrm>
              <a:off x="192" y="1051"/>
              <a:ext cx="5424" cy="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088" y="3162"/>
              <a:ext cx="132" cy="48"/>
            </a:xfrm>
            <a:prstGeom prst="rect">
              <a:avLst/>
            </a:pr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>
              <a:off x="5081" y="3155"/>
              <a:ext cx="146" cy="62"/>
            </a:xfrm>
            <a:custGeom>
              <a:avLst/>
              <a:gdLst>
                <a:gd name="T0" fmla="*/ 132 w 146"/>
                <a:gd name="T1" fmla="*/ 55 h 62"/>
                <a:gd name="T2" fmla="*/ 139 w 146"/>
                <a:gd name="T3" fmla="*/ 48 h 62"/>
                <a:gd name="T4" fmla="*/ 7 w 146"/>
                <a:gd name="T5" fmla="*/ 48 h 62"/>
                <a:gd name="T6" fmla="*/ 14 w 146"/>
                <a:gd name="T7" fmla="*/ 55 h 62"/>
                <a:gd name="T8" fmla="*/ 14 w 146"/>
                <a:gd name="T9" fmla="*/ 7 h 62"/>
                <a:gd name="T10" fmla="*/ 7 w 146"/>
                <a:gd name="T11" fmla="*/ 14 h 62"/>
                <a:gd name="T12" fmla="*/ 139 w 146"/>
                <a:gd name="T13" fmla="*/ 14 h 62"/>
                <a:gd name="T14" fmla="*/ 132 w 146"/>
                <a:gd name="T15" fmla="*/ 7 h 62"/>
                <a:gd name="T16" fmla="*/ 132 w 146"/>
                <a:gd name="T17" fmla="*/ 55 h 62"/>
                <a:gd name="T18" fmla="*/ 146 w 146"/>
                <a:gd name="T19" fmla="*/ 62 h 62"/>
                <a:gd name="T20" fmla="*/ 146 w 146"/>
                <a:gd name="T21" fmla="*/ 0 h 62"/>
                <a:gd name="T22" fmla="*/ 0 w 146"/>
                <a:gd name="T23" fmla="*/ 0 h 62"/>
                <a:gd name="T24" fmla="*/ 0 w 146"/>
                <a:gd name="T25" fmla="*/ 62 h 62"/>
                <a:gd name="T26" fmla="*/ 146 w 146"/>
                <a:gd name="T27" fmla="*/ 62 h 62"/>
                <a:gd name="T28" fmla="*/ 132 w 146"/>
                <a:gd name="T29" fmla="*/ 55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6" h="62">
                  <a:moveTo>
                    <a:pt x="132" y="55"/>
                  </a:moveTo>
                  <a:lnTo>
                    <a:pt x="139" y="48"/>
                  </a:lnTo>
                  <a:lnTo>
                    <a:pt x="7" y="48"/>
                  </a:lnTo>
                  <a:lnTo>
                    <a:pt x="14" y="55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139" y="14"/>
                  </a:lnTo>
                  <a:lnTo>
                    <a:pt x="132" y="7"/>
                  </a:lnTo>
                  <a:lnTo>
                    <a:pt x="132" y="55"/>
                  </a:lnTo>
                  <a:lnTo>
                    <a:pt x="146" y="62"/>
                  </a:lnTo>
                  <a:lnTo>
                    <a:pt x="146" y="0"/>
                  </a:lnTo>
                  <a:lnTo>
                    <a:pt x="0" y="0"/>
                  </a:lnTo>
                  <a:lnTo>
                    <a:pt x="0" y="62"/>
                  </a:lnTo>
                  <a:lnTo>
                    <a:pt x="146" y="62"/>
                  </a:lnTo>
                  <a:lnTo>
                    <a:pt x="132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Freeform 7"/>
            <p:cNvSpPr>
              <a:spLocks/>
            </p:cNvSpPr>
            <p:nvPr/>
          </p:nvSpPr>
          <p:spPr bwMode="auto">
            <a:xfrm>
              <a:off x="1268" y="1236"/>
              <a:ext cx="366" cy="2067"/>
            </a:xfrm>
            <a:custGeom>
              <a:avLst/>
              <a:gdLst>
                <a:gd name="T0" fmla="*/ 0 w 366"/>
                <a:gd name="T1" fmla="*/ 0 h 2067"/>
                <a:gd name="T2" fmla="*/ 366 w 366"/>
                <a:gd name="T3" fmla="*/ 0 h 2067"/>
                <a:gd name="T4" fmla="*/ 366 w 366"/>
                <a:gd name="T5" fmla="*/ 1463 h 2067"/>
                <a:gd name="T6" fmla="*/ 315 w 366"/>
                <a:gd name="T7" fmla="*/ 2067 h 2067"/>
                <a:gd name="T8" fmla="*/ 40 w 366"/>
                <a:gd name="T9" fmla="*/ 2067 h 2067"/>
                <a:gd name="T10" fmla="*/ 0 w 366"/>
                <a:gd name="T11" fmla="*/ 1463 h 2067"/>
                <a:gd name="T12" fmla="*/ 0 w 366"/>
                <a:gd name="T13" fmla="*/ 0 h 2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6" h="2067">
                  <a:moveTo>
                    <a:pt x="0" y="0"/>
                  </a:moveTo>
                  <a:lnTo>
                    <a:pt x="366" y="0"/>
                  </a:lnTo>
                  <a:lnTo>
                    <a:pt x="366" y="1463"/>
                  </a:lnTo>
                  <a:lnTo>
                    <a:pt x="315" y="2067"/>
                  </a:lnTo>
                  <a:lnTo>
                    <a:pt x="40" y="2067"/>
                  </a:lnTo>
                  <a:lnTo>
                    <a:pt x="0" y="14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"/>
            <p:cNvSpPr>
              <a:spLocks/>
            </p:cNvSpPr>
            <p:nvPr/>
          </p:nvSpPr>
          <p:spPr bwMode="auto">
            <a:xfrm>
              <a:off x="1261" y="1229"/>
              <a:ext cx="380" cy="2081"/>
            </a:xfrm>
            <a:custGeom>
              <a:avLst/>
              <a:gdLst>
                <a:gd name="T0" fmla="*/ 14 w 380"/>
                <a:gd name="T1" fmla="*/ 7 h 2081"/>
                <a:gd name="T2" fmla="*/ 7 w 380"/>
                <a:gd name="T3" fmla="*/ 14 h 2081"/>
                <a:gd name="T4" fmla="*/ 373 w 380"/>
                <a:gd name="T5" fmla="*/ 14 h 2081"/>
                <a:gd name="T6" fmla="*/ 366 w 380"/>
                <a:gd name="T7" fmla="*/ 7 h 2081"/>
                <a:gd name="T8" fmla="*/ 366 w 380"/>
                <a:gd name="T9" fmla="*/ 1470 h 2081"/>
                <a:gd name="T10" fmla="*/ 315 w 380"/>
                <a:gd name="T11" fmla="*/ 2074 h 2081"/>
                <a:gd name="T12" fmla="*/ 322 w 380"/>
                <a:gd name="T13" fmla="*/ 2067 h 2081"/>
                <a:gd name="T14" fmla="*/ 47 w 380"/>
                <a:gd name="T15" fmla="*/ 2067 h 2081"/>
                <a:gd name="T16" fmla="*/ 54 w 380"/>
                <a:gd name="T17" fmla="*/ 2074 h 2081"/>
                <a:gd name="T18" fmla="*/ 14 w 380"/>
                <a:gd name="T19" fmla="*/ 1470 h 2081"/>
                <a:gd name="T20" fmla="*/ 14 w 380"/>
                <a:gd name="T21" fmla="*/ 7 h 2081"/>
                <a:gd name="T22" fmla="*/ 0 w 380"/>
                <a:gd name="T23" fmla="*/ 0 h 2081"/>
                <a:gd name="T24" fmla="*/ 0 w 380"/>
                <a:gd name="T25" fmla="*/ 1470 h 2081"/>
                <a:gd name="T26" fmla="*/ 42 w 380"/>
                <a:gd name="T27" fmla="*/ 2081 h 2081"/>
                <a:gd name="T28" fmla="*/ 328 w 380"/>
                <a:gd name="T29" fmla="*/ 2081 h 2081"/>
                <a:gd name="T30" fmla="*/ 380 w 380"/>
                <a:gd name="T31" fmla="*/ 1470 h 2081"/>
                <a:gd name="T32" fmla="*/ 380 w 380"/>
                <a:gd name="T33" fmla="*/ 0 h 2081"/>
                <a:gd name="T34" fmla="*/ 0 w 380"/>
                <a:gd name="T35" fmla="*/ 0 h 2081"/>
                <a:gd name="T36" fmla="*/ 14 w 380"/>
                <a:gd name="T37" fmla="*/ 7 h 2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0" h="2081">
                  <a:moveTo>
                    <a:pt x="14" y="7"/>
                  </a:moveTo>
                  <a:lnTo>
                    <a:pt x="7" y="14"/>
                  </a:lnTo>
                  <a:lnTo>
                    <a:pt x="373" y="14"/>
                  </a:lnTo>
                  <a:lnTo>
                    <a:pt x="366" y="7"/>
                  </a:lnTo>
                  <a:lnTo>
                    <a:pt x="366" y="1470"/>
                  </a:lnTo>
                  <a:lnTo>
                    <a:pt x="315" y="2074"/>
                  </a:lnTo>
                  <a:lnTo>
                    <a:pt x="322" y="2067"/>
                  </a:lnTo>
                  <a:lnTo>
                    <a:pt x="47" y="2067"/>
                  </a:lnTo>
                  <a:lnTo>
                    <a:pt x="54" y="2074"/>
                  </a:lnTo>
                  <a:lnTo>
                    <a:pt x="14" y="1470"/>
                  </a:lnTo>
                  <a:lnTo>
                    <a:pt x="14" y="7"/>
                  </a:lnTo>
                  <a:lnTo>
                    <a:pt x="0" y="0"/>
                  </a:lnTo>
                  <a:lnTo>
                    <a:pt x="0" y="1470"/>
                  </a:lnTo>
                  <a:lnTo>
                    <a:pt x="42" y="2081"/>
                  </a:lnTo>
                  <a:lnTo>
                    <a:pt x="328" y="2081"/>
                  </a:lnTo>
                  <a:lnTo>
                    <a:pt x="380" y="1470"/>
                  </a:lnTo>
                  <a:lnTo>
                    <a:pt x="380" y="0"/>
                  </a:lnTo>
                  <a:lnTo>
                    <a:pt x="0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"/>
            <p:cNvSpPr>
              <a:spLocks/>
            </p:cNvSpPr>
            <p:nvPr/>
          </p:nvSpPr>
          <p:spPr bwMode="auto">
            <a:xfrm>
              <a:off x="1857" y="1178"/>
              <a:ext cx="203" cy="693"/>
            </a:xfrm>
            <a:custGeom>
              <a:avLst/>
              <a:gdLst>
                <a:gd name="T0" fmla="*/ 49 w 203"/>
                <a:gd name="T1" fmla="*/ 693 h 693"/>
                <a:gd name="T2" fmla="*/ 0 w 203"/>
                <a:gd name="T3" fmla="*/ 243 h 693"/>
                <a:gd name="T4" fmla="*/ 0 w 203"/>
                <a:gd name="T5" fmla="*/ 0 h 693"/>
                <a:gd name="T6" fmla="*/ 203 w 203"/>
                <a:gd name="T7" fmla="*/ 0 h 693"/>
                <a:gd name="T8" fmla="*/ 203 w 203"/>
                <a:gd name="T9" fmla="*/ 243 h 693"/>
                <a:gd name="T10" fmla="*/ 133 w 203"/>
                <a:gd name="T11" fmla="*/ 693 h 693"/>
                <a:gd name="T12" fmla="*/ 49 w 203"/>
                <a:gd name="T13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693">
                  <a:moveTo>
                    <a:pt x="49" y="69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203" y="243"/>
                  </a:lnTo>
                  <a:lnTo>
                    <a:pt x="133" y="693"/>
                  </a:lnTo>
                  <a:lnTo>
                    <a:pt x="49" y="693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1850" y="1171"/>
              <a:ext cx="217" cy="707"/>
            </a:xfrm>
            <a:custGeom>
              <a:avLst/>
              <a:gdLst>
                <a:gd name="T0" fmla="*/ 56 w 217"/>
                <a:gd name="T1" fmla="*/ 693 h 707"/>
                <a:gd name="T2" fmla="*/ 63 w 217"/>
                <a:gd name="T3" fmla="*/ 700 h 707"/>
                <a:gd name="T4" fmla="*/ 14 w 217"/>
                <a:gd name="T5" fmla="*/ 250 h 707"/>
                <a:gd name="T6" fmla="*/ 14 w 217"/>
                <a:gd name="T7" fmla="*/ 7 h 707"/>
                <a:gd name="T8" fmla="*/ 7 w 217"/>
                <a:gd name="T9" fmla="*/ 14 h 707"/>
                <a:gd name="T10" fmla="*/ 210 w 217"/>
                <a:gd name="T11" fmla="*/ 14 h 707"/>
                <a:gd name="T12" fmla="*/ 203 w 217"/>
                <a:gd name="T13" fmla="*/ 7 h 707"/>
                <a:gd name="T14" fmla="*/ 203 w 217"/>
                <a:gd name="T15" fmla="*/ 250 h 707"/>
                <a:gd name="T16" fmla="*/ 203 w 217"/>
                <a:gd name="T17" fmla="*/ 249 h 707"/>
                <a:gd name="T18" fmla="*/ 133 w 217"/>
                <a:gd name="T19" fmla="*/ 698 h 707"/>
                <a:gd name="T20" fmla="*/ 140 w 217"/>
                <a:gd name="T21" fmla="*/ 693 h 707"/>
                <a:gd name="T22" fmla="*/ 56 w 217"/>
                <a:gd name="T23" fmla="*/ 693 h 707"/>
                <a:gd name="T24" fmla="*/ 51 w 217"/>
                <a:gd name="T25" fmla="*/ 707 h 707"/>
                <a:gd name="T26" fmla="*/ 145 w 217"/>
                <a:gd name="T27" fmla="*/ 707 h 707"/>
                <a:gd name="T28" fmla="*/ 217 w 217"/>
                <a:gd name="T29" fmla="*/ 252 h 707"/>
                <a:gd name="T30" fmla="*/ 217 w 217"/>
                <a:gd name="T31" fmla="*/ 250 h 707"/>
                <a:gd name="T32" fmla="*/ 217 w 217"/>
                <a:gd name="T33" fmla="*/ 0 h 707"/>
                <a:gd name="T34" fmla="*/ 0 w 217"/>
                <a:gd name="T35" fmla="*/ 0 h 707"/>
                <a:gd name="T36" fmla="*/ 0 w 217"/>
                <a:gd name="T37" fmla="*/ 250 h 707"/>
                <a:gd name="T38" fmla="*/ 51 w 217"/>
                <a:gd name="T39" fmla="*/ 707 h 707"/>
                <a:gd name="T40" fmla="*/ 56 w 217"/>
                <a:gd name="T41" fmla="*/ 693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7" h="707">
                  <a:moveTo>
                    <a:pt x="56" y="693"/>
                  </a:moveTo>
                  <a:lnTo>
                    <a:pt x="63" y="700"/>
                  </a:lnTo>
                  <a:lnTo>
                    <a:pt x="14" y="250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210" y="14"/>
                  </a:lnTo>
                  <a:lnTo>
                    <a:pt x="203" y="7"/>
                  </a:lnTo>
                  <a:lnTo>
                    <a:pt x="203" y="250"/>
                  </a:lnTo>
                  <a:lnTo>
                    <a:pt x="203" y="249"/>
                  </a:lnTo>
                  <a:lnTo>
                    <a:pt x="133" y="698"/>
                  </a:lnTo>
                  <a:lnTo>
                    <a:pt x="140" y="693"/>
                  </a:lnTo>
                  <a:lnTo>
                    <a:pt x="56" y="693"/>
                  </a:lnTo>
                  <a:lnTo>
                    <a:pt x="51" y="707"/>
                  </a:lnTo>
                  <a:lnTo>
                    <a:pt x="145" y="707"/>
                  </a:lnTo>
                  <a:lnTo>
                    <a:pt x="217" y="252"/>
                  </a:lnTo>
                  <a:lnTo>
                    <a:pt x="217" y="250"/>
                  </a:lnTo>
                  <a:lnTo>
                    <a:pt x="217" y="0"/>
                  </a:lnTo>
                  <a:lnTo>
                    <a:pt x="0" y="0"/>
                  </a:lnTo>
                  <a:lnTo>
                    <a:pt x="0" y="250"/>
                  </a:lnTo>
                  <a:lnTo>
                    <a:pt x="51" y="707"/>
                  </a:lnTo>
                  <a:lnTo>
                    <a:pt x="56" y="6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634" y="1212"/>
              <a:ext cx="219" cy="79"/>
            </a:xfrm>
            <a:prstGeom prst="rect">
              <a:avLst/>
            </a:pr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627" y="1205"/>
              <a:ext cx="237" cy="98"/>
            </a:xfrm>
            <a:custGeom>
              <a:avLst/>
              <a:gdLst>
                <a:gd name="T0" fmla="*/ 0 w 237"/>
                <a:gd name="T1" fmla="*/ 0 h 98"/>
                <a:gd name="T2" fmla="*/ 0 w 237"/>
                <a:gd name="T3" fmla="*/ 98 h 98"/>
                <a:gd name="T4" fmla="*/ 237 w 237"/>
                <a:gd name="T5" fmla="*/ 98 h 98"/>
                <a:gd name="T6" fmla="*/ 237 w 237"/>
                <a:gd name="T7" fmla="*/ 0 h 98"/>
                <a:gd name="T8" fmla="*/ 0 w 237"/>
                <a:gd name="T9" fmla="*/ 0 h 98"/>
                <a:gd name="T10" fmla="*/ 7 w 237"/>
                <a:gd name="T11" fmla="*/ 14 h 98"/>
                <a:gd name="T12" fmla="*/ 230 w 237"/>
                <a:gd name="T13" fmla="*/ 14 h 98"/>
                <a:gd name="T14" fmla="*/ 223 w 237"/>
                <a:gd name="T15" fmla="*/ 7 h 98"/>
                <a:gd name="T16" fmla="*/ 223 w 237"/>
                <a:gd name="T17" fmla="*/ 91 h 98"/>
                <a:gd name="T18" fmla="*/ 230 w 237"/>
                <a:gd name="T19" fmla="*/ 84 h 98"/>
                <a:gd name="T20" fmla="*/ 7 w 237"/>
                <a:gd name="T21" fmla="*/ 84 h 98"/>
                <a:gd name="T22" fmla="*/ 14 w 237"/>
                <a:gd name="T23" fmla="*/ 91 h 98"/>
                <a:gd name="T24" fmla="*/ 14 w 237"/>
                <a:gd name="T25" fmla="*/ 7 h 98"/>
                <a:gd name="T26" fmla="*/ 7 w 237"/>
                <a:gd name="T27" fmla="*/ 14 h 98"/>
                <a:gd name="T28" fmla="*/ 0 w 237"/>
                <a:gd name="T2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7" h="98">
                  <a:moveTo>
                    <a:pt x="0" y="0"/>
                  </a:moveTo>
                  <a:lnTo>
                    <a:pt x="0" y="98"/>
                  </a:lnTo>
                  <a:lnTo>
                    <a:pt x="237" y="98"/>
                  </a:lnTo>
                  <a:lnTo>
                    <a:pt x="237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230" y="14"/>
                  </a:lnTo>
                  <a:lnTo>
                    <a:pt x="223" y="7"/>
                  </a:lnTo>
                  <a:lnTo>
                    <a:pt x="223" y="91"/>
                  </a:lnTo>
                  <a:lnTo>
                    <a:pt x="230" y="84"/>
                  </a:lnTo>
                  <a:lnTo>
                    <a:pt x="7" y="84"/>
                  </a:lnTo>
                  <a:lnTo>
                    <a:pt x="14" y="91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2286" y="1123"/>
              <a:ext cx="521" cy="1808"/>
            </a:xfrm>
            <a:custGeom>
              <a:avLst/>
              <a:gdLst>
                <a:gd name="T0" fmla="*/ 0 w 521"/>
                <a:gd name="T1" fmla="*/ 0 h 1808"/>
                <a:gd name="T2" fmla="*/ 340 w 521"/>
                <a:gd name="T3" fmla="*/ 63 h 1808"/>
                <a:gd name="T4" fmla="*/ 340 w 521"/>
                <a:gd name="T5" fmla="*/ 1599 h 1808"/>
                <a:gd name="T6" fmla="*/ 459 w 521"/>
                <a:gd name="T7" fmla="*/ 1535 h 1808"/>
                <a:gd name="T8" fmla="*/ 521 w 521"/>
                <a:gd name="T9" fmla="*/ 1724 h 1808"/>
                <a:gd name="T10" fmla="*/ 340 w 521"/>
                <a:gd name="T11" fmla="*/ 1808 h 1808"/>
                <a:gd name="T12" fmla="*/ 100 w 521"/>
                <a:gd name="T13" fmla="*/ 1808 h 1808"/>
                <a:gd name="T14" fmla="*/ 0 w 521"/>
                <a:gd name="T15" fmla="*/ 1514 h 1808"/>
                <a:gd name="T16" fmla="*/ 0 w 521"/>
                <a:gd name="T17" fmla="*/ 0 h 18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1" h="1808">
                  <a:moveTo>
                    <a:pt x="0" y="0"/>
                  </a:moveTo>
                  <a:lnTo>
                    <a:pt x="340" y="63"/>
                  </a:lnTo>
                  <a:lnTo>
                    <a:pt x="340" y="1599"/>
                  </a:lnTo>
                  <a:lnTo>
                    <a:pt x="459" y="1535"/>
                  </a:lnTo>
                  <a:lnTo>
                    <a:pt x="521" y="1724"/>
                  </a:lnTo>
                  <a:lnTo>
                    <a:pt x="340" y="1808"/>
                  </a:lnTo>
                  <a:lnTo>
                    <a:pt x="100" y="1808"/>
                  </a:lnTo>
                  <a:lnTo>
                    <a:pt x="0" y="15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2279" y="1114"/>
              <a:ext cx="536" cy="1824"/>
            </a:xfrm>
            <a:custGeom>
              <a:avLst/>
              <a:gdLst>
                <a:gd name="T0" fmla="*/ 14 w 536"/>
                <a:gd name="T1" fmla="*/ 9 h 1824"/>
                <a:gd name="T2" fmla="*/ 5 w 536"/>
                <a:gd name="T3" fmla="*/ 16 h 1824"/>
                <a:gd name="T4" fmla="*/ 345 w 536"/>
                <a:gd name="T5" fmla="*/ 79 h 1824"/>
                <a:gd name="T6" fmla="*/ 340 w 536"/>
                <a:gd name="T7" fmla="*/ 72 h 1824"/>
                <a:gd name="T8" fmla="*/ 340 w 536"/>
                <a:gd name="T9" fmla="*/ 1618 h 1824"/>
                <a:gd name="T10" fmla="*/ 470 w 536"/>
                <a:gd name="T11" fmla="*/ 1551 h 1824"/>
                <a:gd name="T12" fmla="*/ 459 w 536"/>
                <a:gd name="T13" fmla="*/ 1546 h 1824"/>
                <a:gd name="T14" fmla="*/ 521 w 536"/>
                <a:gd name="T15" fmla="*/ 1734 h 1824"/>
                <a:gd name="T16" fmla="*/ 524 w 536"/>
                <a:gd name="T17" fmla="*/ 1726 h 1824"/>
                <a:gd name="T18" fmla="*/ 344 w 536"/>
                <a:gd name="T19" fmla="*/ 1810 h 1824"/>
                <a:gd name="T20" fmla="*/ 347 w 536"/>
                <a:gd name="T21" fmla="*/ 1810 h 1824"/>
                <a:gd name="T22" fmla="*/ 107 w 536"/>
                <a:gd name="T23" fmla="*/ 1810 h 1824"/>
                <a:gd name="T24" fmla="*/ 114 w 536"/>
                <a:gd name="T25" fmla="*/ 1815 h 1824"/>
                <a:gd name="T26" fmla="*/ 14 w 536"/>
                <a:gd name="T27" fmla="*/ 1522 h 1824"/>
                <a:gd name="T28" fmla="*/ 14 w 536"/>
                <a:gd name="T29" fmla="*/ 1523 h 1824"/>
                <a:gd name="T30" fmla="*/ 14 w 536"/>
                <a:gd name="T31" fmla="*/ 9 h 1824"/>
                <a:gd name="T32" fmla="*/ 0 w 536"/>
                <a:gd name="T33" fmla="*/ 0 h 1824"/>
                <a:gd name="T34" fmla="*/ 0 w 536"/>
                <a:gd name="T35" fmla="*/ 1525 h 1824"/>
                <a:gd name="T36" fmla="*/ 103 w 536"/>
                <a:gd name="T37" fmla="*/ 1822 h 1824"/>
                <a:gd name="T38" fmla="*/ 349 w 536"/>
                <a:gd name="T39" fmla="*/ 1824 h 1824"/>
                <a:gd name="T40" fmla="*/ 536 w 536"/>
                <a:gd name="T41" fmla="*/ 1736 h 1824"/>
                <a:gd name="T42" fmla="*/ 470 w 536"/>
                <a:gd name="T43" fmla="*/ 1534 h 1824"/>
                <a:gd name="T44" fmla="*/ 344 w 536"/>
                <a:gd name="T45" fmla="*/ 1601 h 1824"/>
                <a:gd name="T46" fmla="*/ 354 w 536"/>
                <a:gd name="T47" fmla="*/ 1608 h 1824"/>
                <a:gd name="T48" fmla="*/ 354 w 536"/>
                <a:gd name="T49" fmla="*/ 67 h 1824"/>
                <a:gd name="T50" fmla="*/ 0 w 536"/>
                <a:gd name="T51" fmla="*/ 0 h 1824"/>
                <a:gd name="T52" fmla="*/ 14 w 536"/>
                <a:gd name="T53" fmla="*/ 9 h 1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36" h="1824">
                  <a:moveTo>
                    <a:pt x="14" y="9"/>
                  </a:moveTo>
                  <a:lnTo>
                    <a:pt x="5" y="16"/>
                  </a:lnTo>
                  <a:lnTo>
                    <a:pt x="345" y="79"/>
                  </a:lnTo>
                  <a:lnTo>
                    <a:pt x="340" y="72"/>
                  </a:lnTo>
                  <a:lnTo>
                    <a:pt x="340" y="1618"/>
                  </a:lnTo>
                  <a:lnTo>
                    <a:pt x="470" y="1551"/>
                  </a:lnTo>
                  <a:lnTo>
                    <a:pt x="459" y="1546"/>
                  </a:lnTo>
                  <a:lnTo>
                    <a:pt x="521" y="1734"/>
                  </a:lnTo>
                  <a:lnTo>
                    <a:pt x="524" y="1726"/>
                  </a:lnTo>
                  <a:lnTo>
                    <a:pt x="344" y="1810"/>
                  </a:lnTo>
                  <a:lnTo>
                    <a:pt x="347" y="1810"/>
                  </a:lnTo>
                  <a:lnTo>
                    <a:pt x="107" y="1810"/>
                  </a:lnTo>
                  <a:lnTo>
                    <a:pt x="114" y="1815"/>
                  </a:lnTo>
                  <a:lnTo>
                    <a:pt x="14" y="1522"/>
                  </a:lnTo>
                  <a:lnTo>
                    <a:pt x="14" y="1523"/>
                  </a:lnTo>
                  <a:lnTo>
                    <a:pt x="14" y="9"/>
                  </a:lnTo>
                  <a:lnTo>
                    <a:pt x="0" y="0"/>
                  </a:lnTo>
                  <a:lnTo>
                    <a:pt x="0" y="1525"/>
                  </a:lnTo>
                  <a:lnTo>
                    <a:pt x="103" y="1822"/>
                  </a:lnTo>
                  <a:lnTo>
                    <a:pt x="349" y="1824"/>
                  </a:lnTo>
                  <a:lnTo>
                    <a:pt x="536" y="1736"/>
                  </a:lnTo>
                  <a:lnTo>
                    <a:pt x="470" y="1534"/>
                  </a:lnTo>
                  <a:lnTo>
                    <a:pt x="344" y="1601"/>
                  </a:lnTo>
                  <a:lnTo>
                    <a:pt x="354" y="1608"/>
                  </a:lnTo>
                  <a:lnTo>
                    <a:pt x="354" y="67"/>
                  </a:lnTo>
                  <a:lnTo>
                    <a:pt x="0" y="0"/>
                  </a:lnTo>
                  <a:lnTo>
                    <a:pt x="1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688" y="1809"/>
              <a:ext cx="536" cy="463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16"/>
            <p:cNvSpPr>
              <a:spLocks/>
            </p:cNvSpPr>
            <p:nvPr/>
          </p:nvSpPr>
          <p:spPr bwMode="auto">
            <a:xfrm>
              <a:off x="3681" y="1802"/>
              <a:ext cx="554" cy="482"/>
            </a:xfrm>
            <a:custGeom>
              <a:avLst/>
              <a:gdLst>
                <a:gd name="T0" fmla="*/ 0 w 554"/>
                <a:gd name="T1" fmla="*/ 0 h 482"/>
                <a:gd name="T2" fmla="*/ 0 w 554"/>
                <a:gd name="T3" fmla="*/ 482 h 482"/>
                <a:gd name="T4" fmla="*/ 554 w 554"/>
                <a:gd name="T5" fmla="*/ 482 h 482"/>
                <a:gd name="T6" fmla="*/ 554 w 554"/>
                <a:gd name="T7" fmla="*/ 0 h 482"/>
                <a:gd name="T8" fmla="*/ 0 w 554"/>
                <a:gd name="T9" fmla="*/ 0 h 482"/>
                <a:gd name="T10" fmla="*/ 7 w 554"/>
                <a:gd name="T11" fmla="*/ 14 h 482"/>
                <a:gd name="T12" fmla="*/ 547 w 554"/>
                <a:gd name="T13" fmla="*/ 14 h 482"/>
                <a:gd name="T14" fmla="*/ 540 w 554"/>
                <a:gd name="T15" fmla="*/ 7 h 482"/>
                <a:gd name="T16" fmla="*/ 540 w 554"/>
                <a:gd name="T17" fmla="*/ 475 h 482"/>
                <a:gd name="T18" fmla="*/ 547 w 554"/>
                <a:gd name="T19" fmla="*/ 468 h 482"/>
                <a:gd name="T20" fmla="*/ 7 w 554"/>
                <a:gd name="T21" fmla="*/ 468 h 482"/>
                <a:gd name="T22" fmla="*/ 14 w 554"/>
                <a:gd name="T23" fmla="*/ 475 h 482"/>
                <a:gd name="T24" fmla="*/ 14 w 554"/>
                <a:gd name="T25" fmla="*/ 7 h 482"/>
                <a:gd name="T26" fmla="*/ 7 w 554"/>
                <a:gd name="T27" fmla="*/ 14 h 482"/>
                <a:gd name="T28" fmla="*/ 0 w 554"/>
                <a:gd name="T29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54" h="482">
                  <a:moveTo>
                    <a:pt x="0" y="0"/>
                  </a:moveTo>
                  <a:lnTo>
                    <a:pt x="0" y="482"/>
                  </a:lnTo>
                  <a:lnTo>
                    <a:pt x="554" y="482"/>
                  </a:lnTo>
                  <a:lnTo>
                    <a:pt x="554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547" y="14"/>
                  </a:lnTo>
                  <a:lnTo>
                    <a:pt x="540" y="7"/>
                  </a:lnTo>
                  <a:lnTo>
                    <a:pt x="540" y="475"/>
                  </a:lnTo>
                  <a:lnTo>
                    <a:pt x="547" y="468"/>
                  </a:lnTo>
                  <a:lnTo>
                    <a:pt x="7" y="468"/>
                  </a:lnTo>
                  <a:lnTo>
                    <a:pt x="14" y="475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3634" y="1905"/>
              <a:ext cx="51" cy="20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3627" y="1898"/>
              <a:ext cx="68" cy="225"/>
            </a:xfrm>
            <a:custGeom>
              <a:avLst/>
              <a:gdLst>
                <a:gd name="T0" fmla="*/ 0 w 68"/>
                <a:gd name="T1" fmla="*/ 0 h 225"/>
                <a:gd name="T2" fmla="*/ 0 w 68"/>
                <a:gd name="T3" fmla="*/ 225 h 225"/>
                <a:gd name="T4" fmla="*/ 68 w 68"/>
                <a:gd name="T5" fmla="*/ 225 h 225"/>
                <a:gd name="T6" fmla="*/ 68 w 68"/>
                <a:gd name="T7" fmla="*/ 0 h 225"/>
                <a:gd name="T8" fmla="*/ 0 w 68"/>
                <a:gd name="T9" fmla="*/ 0 h 225"/>
                <a:gd name="T10" fmla="*/ 7 w 68"/>
                <a:gd name="T11" fmla="*/ 14 h 225"/>
                <a:gd name="T12" fmla="*/ 61 w 68"/>
                <a:gd name="T13" fmla="*/ 14 h 225"/>
                <a:gd name="T14" fmla="*/ 54 w 68"/>
                <a:gd name="T15" fmla="*/ 7 h 225"/>
                <a:gd name="T16" fmla="*/ 54 w 68"/>
                <a:gd name="T17" fmla="*/ 218 h 225"/>
                <a:gd name="T18" fmla="*/ 61 w 68"/>
                <a:gd name="T19" fmla="*/ 211 h 225"/>
                <a:gd name="T20" fmla="*/ 7 w 68"/>
                <a:gd name="T21" fmla="*/ 211 h 225"/>
                <a:gd name="T22" fmla="*/ 14 w 68"/>
                <a:gd name="T23" fmla="*/ 218 h 225"/>
                <a:gd name="T24" fmla="*/ 14 w 68"/>
                <a:gd name="T25" fmla="*/ 7 h 225"/>
                <a:gd name="T26" fmla="*/ 7 w 68"/>
                <a:gd name="T27" fmla="*/ 14 h 225"/>
                <a:gd name="T28" fmla="*/ 0 w 68"/>
                <a:gd name="T2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225">
                  <a:moveTo>
                    <a:pt x="0" y="0"/>
                  </a:moveTo>
                  <a:lnTo>
                    <a:pt x="0" y="225"/>
                  </a:lnTo>
                  <a:lnTo>
                    <a:pt x="68" y="225"/>
                  </a:lnTo>
                  <a:lnTo>
                    <a:pt x="68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61" y="14"/>
                  </a:lnTo>
                  <a:lnTo>
                    <a:pt x="54" y="7"/>
                  </a:lnTo>
                  <a:lnTo>
                    <a:pt x="54" y="218"/>
                  </a:lnTo>
                  <a:lnTo>
                    <a:pt x="61" y="211"/>
                  </a:lnTo>
                  <a:lnTo>
                    <a:pt x="7" y="211"/>
                  </a:lnTo>
                  <a:lnTo>
                    <a:pt x="14" y="218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4228" y="1895"/>
              <a:ext cx="56" cy="2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"/>
            <p:cNvSpPr>
              <a:spLocks/>
            </p:cNvSpPr>
            <p:nvPr/>
          </p:nvSpPr>
          <p:spPr bwMode="auto">
            <a:xfrm>
              <a:off x="4221" y="1888"/>
              <a:ext cx="73" cy="223"/>
            </a:xfrm>
            <a:custGeom>
              <a:avLst/>
              <a:gdLst>
                <a:gd name="T0" fmla="*/ 0 w 73"/>
                <a:gd name="T1" fmla="*/ 0 h 223"/>
                <a:gd name="T2" fmla="*/ 0 w 73"/>
                <a:gd name="T3" fmla="*/ 223 h 223"/>
                <a:gd name="T4" fmla="*/ 73 w 73"/>
                <a:gd name="T5" fmla="*/ 223 h 223"/>
                <a:gd name="T6" fmla="*/ 73 w 73"/>
                <a:gd name="T7" fmla="*/ 0 h 223"/>
                <a:gd name="T8" fmla="*/ 0 w 73"/>
                <a:gd name="T9" fmla="*/ 0 h 223"/>
                <a:gd name="T10" fmla="*/ 7 w 73"/>
                <a:gd name="T11" fmla="*/ 14 h 223"/>
                <a:gd name="T12" fmla="*/ 66 w 73"/>
                <a:gd name="T13" fmla="*/ 14 h 223"/>
                <a:gd name="T14" fmla="*/ 59 w 73"/>
                <a:gd name="T15" fmla="*/ 7 h 223"/>
                <a:gd name="T16" fmla="*/ 59 w 73"/>
                <a:gd name="T17" fmla="*/ 216 h 223"/>
                <a:gd name="T18" fmla="*/ 66 w 73"/>
                <a:gd name="T19" fmla="*/ 209 h 223"/>
                <a:gd name="T20" fmla="*/ 7 w 73"/>
                <a:gd name="T21" fmla="*/ 209 h 223"/>
                <a:gd name="T22" fmla="*/ 14 w 73"/>
                <a:gd name="T23" fmla="*/ 216 h 223"/>
                <a:gd name="T24" fmla="*/ 14 w 73"/>
                <a:gd name="T25" fmla="*/ 7 h 223"/>
                <a:gd name="T26" fmla="*/ 7 w 73"/>
                <a:gd name="T27" fmla="*/ 14 h 223"/>
                <a:gd name="T28" fmla="*/ 0 w 73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223">
                  <a:moveTo>
                    <a:pt x="0" y="0"/>
                  </a:moveTo>
                  <a:lnTo>
                    <a:pt x="0" y="223"/>
                  </a:lnTo>
                  <a:lnTo>
                    <a:pt x="73" y="223"/>
                  </a:lnTo>
                  <a:lnTo>
                    <a:pt x="73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66" y="14"/>
                  </a:lnTo>
                  <a:lnTo>
                    <a:pt x="59" y="7"/>
                  </a:lnTo>
                  <a:lnTo>
                    <a:pt x="59" y="216"/>
                  </a:lnTo>
                  <a:lnTo>
                    <a:pt x="66" y="209"/>
                  </a:lnTo>
                  <a:lnTo>
                    <a:pt x="7" y="209"/>
                  </a:lnTo>
                  <a:lnTo>
                    <a:pt x="14" y="216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3812" y="2277"/>
              <a:ext cx="97" cy="227"/>
            </a:xfrm>
            <a:custGeom>
              <a:avLst/>
              <a:gdLst>
                <a:gd name="T0" fmla="*/ 0 w 97"/>
                <a:gd name="T1" fmla="*/ 0 h 227"/>
                <a:gd name="T2" fmla="*/ 28 w 97"/>
                <a:gd name="T3" fmla="*/ 227 h 227"/>
                <a:gd name="T4" fmla="*/ 71 w 97"/>
                <a:gd name="T5" fmla="*/ 227 h 227"/>
                <a:gd name="T6" fmla="*/ 97 w 97"/>
                <a:gd name="T7" fmla="*/ 0 h 227"/>
                <a:gd name="T8" fmla="*/ 0 w 97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27">
                  <a:moveTo>
                    <a:pt x="0" y="0"/>
                  </a:moveTo>
                  <a:lnTo>
                    <a:pt x="28" y="227"/>
                  </a:lnTo>
                  <a:lnTo>
                    <a:pt x="71" y="22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2"/>
            <p:cNvSpPr>
              <a:spLocks/>
            </p:cNvSpPr>
            <p:nvPr/>
          </p:nvSpPr>
          <p:spPr bwMode="auto">
            <a:xfrm>
              <a:off x="3805" y="2270"/>
              <a:ext cx="111" cy="241"/>
            </a:xfrm>
            <a:custGeom>
              <a:avLst/>
              <a:gdLst>
                <a:gd name="T0" fmla="*/ 0 w 111"/>
                <a:gd name="T1" fmla="*/ 0 h 241"/>
                <a:gd name="T2" fmla="*/ 30 w 111"/>
                <a:gd name="T3" fmla="*/ 241 h 241"/>
                <a:gd name="T4" fmla="*/ 83 w 111"/>
                <a:gd name="T5" fmla="*/ 241 h 241"/>
                <a:gd name="T6" fmla="*/ 111 w 111"/>
                <a:gd name="T7" fmla="*/ 0 h 241"/>
                <a:gd name="T8" fmla="*/ 0 w 111"/>
                <a:gd name="T9" fmla="*/ 0 h 241"/>
                <a:gd name="T10" fmla="*/ 7 w 111"/>
                <a:gd name="T11" fmla="*/ 14 h 241"/>
                <a:gd name="T12" fmla="*/ 104 w 111"/>
                <a:gd name="T13" fmla="*/ 14 h 241"/>
                <a:gd name="T14" fmla="*/ 97 w 111"/>
                <a:gd name="T15" fmla="*/ 7 h 241"/>
                <a:gd name="T16" fmla="*/ 71 w 111"/>
                <a:gd name="T17" fmla="*/ 234 h 241"/>
                <a:gd name="T18" fmla="*/ 78 w 111"/>
                <a:gd name="T19" fmla="*/ 227 h 241"/>
                <a:gd name="T20" fmla="*/ 35 w 111"/>
                <a:gd name="T21" fmla="*/ 227 h 241"/>
                <a:gd name="T22" fmla="*/ 42 w 111"/>
                <a:gd name="T23" fmla="*/ 234 h 241"/>
                <a:gd name="T24" fmla="*/ 14 w 111"/>
                <a:gd name="T25" fmla="*/ 7 h 241"/>
                <a:gd name="T26" fmla="*/ 7 w 111"/>
                <a:gd name="T27" fmla="*/ 14 h 241"/>
                <a:gd name="T28" fmla="*/ 0 w 111"/>
                <a:gd name="T2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41">
                  <a:moveTo>
                    <a:pt x="0" y="0"/>
                  </a:moveTo>
                  <a:lnTo>
                    <a:pt x="30" y="241"/>
                  </a:lnTo>
                  <a:lnTo>
                    <a:pt x="83" y="24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04" y="14"/>
                  </a:lnTo>
                  <a:lnTo>
                    <a:pt x="97" y="7"/>
                  </a:lnTo>
                  <a:lnTo>
                    <a:pt x="71" y="234"/>
                  </a:lnTo>
                  <a:lnTo>
                    <a:pt x="78" y="227"/>
                  </a:lnTo>
                  <a:lnTo>
                    <a:pt x="35" y="227"/>
                  </a:lnTo>
                  <a:lnTo>
                    <a:pt x="42" y="234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3"/>
            <p:cNvSpPr>
              <a:spLocks/>
            </p:cNvSpPr>
            <p:nvPr/>
          </p:nvSpPr>
          <p:spPr bwMode="auto">
            <a:xfrm>
              <a:off x="3909" y="2277"/>
              <a:ext cx="98" cy="227"/>
            </a:xfrm>
            <a:custGeom>
              <a:avLst/>
              <a:gdLst>
                <a:gd name="T0" fmla="*/ 0 w 98"/>
                <a:gd name="T1" fmla="*/ 0 h 227"/>
                <a:gd name="T2" fmla="*/ 28 w 98"/>
                <a:gd name="T3" fmla="*/ 227 h 227"/>
                <a:gd name="T4" fmla="*/ 70 w 98"/>
                <a:gd name="T5" fmla="*/ 227 h 227"/>
                <a:gd name="T6" fmla="*/ 98 w 98"/>
                <a:gd name="T7" fmla="*/ 0 h 227"/>
                <a:gd name="T8" fmla="*/ 0 w 98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7">
                  <a:moveTo>
                    <a:pt x="0" y="0"/>
                  </a:moveTo>
                  <a:lnTo>
                    <a:pt x="28" y="227"/>
                  </a:lnTo>
                  <a:lnTo>
                    <a:pt x="70" y="227"/>
                  </a:lnTo>
                  <a:lnTo>
                    <a:pt x="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3902" y="2270"/>
              <a:ext cx="112" cy="241"/>
            </a:xfrm>
            <a:custGeom>
              <a:avLst/>
              <a:gdLst>
                <a:gd name="T0" fmla="*/ 0 w 112"/>
                <a:gd name="T1" fmla="*/ 0 h 241"/>
                <a:gd name="T2" fmla="*/ 30 w 112"/>
                <a:gd name="T3" fmla="*/ 241 h 241"/>
                <a:gd name="T4" fmla="*/ 82 w 112"/>
                <a:gd name="T5" fmla="*/ 241 h 241"/>
                <a:gd name="T6" fmla="*/ 112 w 112"/>
                <a:gd name="T7" fmla="*/ 0 h 241"/>
                <a:gd name="T8" fmla="*/ 0 w 112"/>
                <a:gd name="T9" fmla="*/ 0 h 241"/>
                <a:gd name="T10" fmla="*/ 7 w 112"/>
                <a:gd name="T11" fmla="*/ 14 h 241"/>
                <a:gd name="T12" fmla="*/ 105 w 112"/>
                <a:gd name="T13" fmla="*/ 14 h 241"/>
                <a:gd name="T14" fmla="*/ 98 w 112"/>
                <a:gd name="T15" fmla="*/ 7 h 241"/>
                <a:gd name="T16" fmla="*/ 70 w 112"/>
                <a:gd name="T17" fmla="*/ 234 h 241"/>
                <a:gd name="T18" fmla="*/ 77 w 112"/>
                <a:gd name="T19" fmla="*/ 227 h 241"/>
                <a:gd name="T20" fmla="*/ 35 w 112"/>
                <a:gd name="T21" fmla="*/ 227 h 241"/>
                <a:gd name="T22" fmla="*/ 42 w 112"/>
                <a:gd name="T23" fmla="*/ 234 h 241"/>
                <a:gd name="T24" fmla="*/ 14 w 112"/>
                <a:gd name="T25" fmla="*/ 7 h 241"/>
                <a:gd name="T26" fmla="*/ 7 w 112"/>
                <a:gd name="T27" fmla="*/ 14 h 241"/>
                <a:gd name="T28" fmla="*/ 0 w 112"/>
                <a:gd name="T2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241">
                  <a:moveTo>
                    <a:pt x="0" y="0"/>
                  </a:moveTo>
                  <a:lnTo>
                    <a:pt x="30" y="241"/>
                  </a:lnTo>
                  <a:lnTo>
                    <a:pt x="82" y="241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05" y="14"/>
                  </a:lnTo>
                  <a:lnTo>
                    <a:pt x="98" y="7"/>
                  </a:lnTo>
                  <a:lnTo>
                    <a:pt x="70" y="234"/>
                  </a:lnTo>
                  <a:lnTo>
                    <a:pt x="77" y="227"/>
                  </a:lnTo>
                  <a:lnTo>
                    <a:pt x="35" y="227"/>
                  </a:lnTo>
                  <a:lnTo>
                    <a:pt x="42" y="234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4007" y="2277"/>
              <a:ext cx="96" cy="227"/>
            </a:xfrm>
            <a:custGeom>
              <a:avLst/>
              <a:gdLst>
                <a:gd name="T0" fmla="*/ 0 w 96"/>
                <a:gd name="T1" fmla="*/ 0 h 227"/>
                <a:gd name="T2" fmla="*/ 26 w 96"/>
                <a:gd name="T3" fmla="*/ 227 h 227"/>
                <a:gd name="T4" fmla="*/ 68 w 96"/>
                <a:gd name="T5" fmla="*/ 227 h 227"/>
                <a:gd name="T6" fmla="*/ 96 w 96"/>
                <a:gd name="T7" fmla="*/ 0 h 227"/>
                <a:gd name="T8" fmla="*/ 0 w 96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7">
                  <a:moveTo>
                    <a:pt x="0" y="0"/>
                  </a:moveTo>
                  <a:lnTo>
                    <a:pt x="26" y="227"/>
                  </a:lnTo>
                  <a:lnTo>
                    <a:pt x="68" y="227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4000" y="2270"/>
              <a:ext cx="110" cy="241"/>
            </a:xfrm>
            <a:custGeom>
              <a:avLst/>
              <a:gdLst>
                <a:gd name="T0" fmla="*/ 0 w 110"/>
                <a:gd name="T1" fmla="*/ 0 h 241"/>
                <a:gd name="T2" fmla="*/ 28 w 110"/>
                <a:gd name="T3" fmla="*/ 241 h 241"/>
                <a:gd name="T4" fmla="*/ 81 w 110"/>
                <a:gd name="T5" fmla="*/ 241 h 241"/>
                <a:gd name="T6" fmla="*/ 110 w 110"/>
                <a:gd name="T7" fmla="*/ 0 h 241"/>
                <a:gd name="T8" fmla="*/ 0 w 110"/>
                <a:gd name="T9" fmla="*/ 0 h 241"/>
                <a:gd name="T10" fmla="*/ 7 w 110"/>
                <a:gd name="T11" fmla="*/ 14 h 241"/>
                <a:gd name="T12" fmla="*/ 103 w 110"/>
                <a:gd name="T13" fmla="*/ 14 h 241"/>
                <a:gd name="T14" fmla="*/ 96 w 110"/>
                <a:gd name="T15" fmla="*/ 7 h 241"/>
                <a:gd name="T16" fmla="*/ 68 w 110"/>
                <a:gd name="T17" fmla="*/ 234 h 241"/>
                <a:gd name="T18" fmla="*/ 75 w 110"/>
                <a:gd name="T19" fmla="*/ 227 h 241"/>
                <a:gd name="T20" fmla="*/ 33 w 110"/>
                <a:gd name="T21" fmla="*/ 227 h 241"/>
                <a:gd name="T22" fmla="*/ 40 w 110"/>
                <a:gd name="T23" fmla="*/ 234 h 241"/>
                <a:gd name="T24" fmla="*/ 14 w 110"/>
                <a:gd name="T25" fmla="*/ 7 h 241"/>
                <a:gd name="T26" fmla="*/ 7 w 110"/>
                <a:gd name="T27" fmla="*/ 14 h 241"/>
                <a:gd name="T28" fmla="*/ 0 w 110"/>
                <a:gd name="T2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41">
                  <a:moveTo>
                    <a:pt x="0" y="0"/>
                  </a:moveTo>
                  <a:lnTo>
                    <a:pt x="28" y="241"/>
                  </a:lnTo>
                  <a:lnTo>
                    <a:pt x="81" y="241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03" y="14"/>
                  </a:lnTo>
                  <a:lnTo>
                    <a:pt x="96" y="7"/>
                  </a:lnTo>
                  <a:lnTo>
                    <a:pt x="68" y="234"/>
                  </a:lnTo>
                  <a:lnTo>
                    <a:pt x="75" y="227"/>
                  </a:lnTo>
                  <a:lnTo>
                    <a:pt x="33" y="227"/>
                  </a:lnTo>
                  <a:lnTo>
                    <a:pt x="40" y="234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3716" y="2277"/>
              <a:ext cx="96" cy="227"/>
            </a:xfrm>
            <a:custGeom>
              <a:avLst/>
              <a:gdLst>
                <a:gd name="T0" fmla="*/ 0 w 96"/>
                <a:gd name="T1" fmla="*/ 0 h 227"/>
                <a:gd name="T2" fmla="*/ 28 w 96"/>
                <a:gd name="T3" fmla="*/ 227 h 227"/>
                <a:gd name="T4" fmla="*/ 68 w 96"/>
                <a:gd name="T5" fmla="*/ 227 h 227"/>
                <a:gd name="T6" fmla="*/ 96 w 96"/>
                <a:gd name="T7" fmla="*/ 0 h 227"/>
                <a:gd name="T8" fmla="*/ 0 w 96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227">
                  <a:moveTo>
                    <a:pt x="0" y="0"/>
                  </a:moveTo>
                  <a:lnTo>
                    <a:pt x="28" y="227"/>
                  </a:lnTo>
                  <a:lnTo>
                    <a:pt x="68" y="227"/>
                  </a:lnTo>
                  <a:lnTo>
                    <a:pt x="9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3709" y="2270"/>
              <a:ext cx="110" cy="241"/>
            </a:xfrm>
            <a:custGeom>
              <a:avLst/>
              <a:gdLst>
                <a:gd name="T0" fmla="*/ 0 w 110"/>
                <a:gd name="T1" fmla="*/ 0 h 241"/>
                <a:gd name="T2" fmla="*/ 30 w 110"/>
                <a:gd name="T3" fmla="*/ 241 h 241"/>
                <a:gd name="T4" fmla="*/ 81 w 110"/>
                <a:gd name="T5" fmla="*/ 241 h 241"/>
                <a:gd name="T6" fmla="*/ 110 w 110"/>
                <a:gd name="T7" fmla="*/ 0 h 241"/>
                <a:gd name="T8" fmla="*/ 0 w 110"/>
                <a:gd name="T9" fmla="*/ 0 h 241"/>
                <a:gd name="T10" fmla="*/ 7 w 110"/>
                <a:gd name="T11" fmla="*/ 14 h 241"/>
                <a:gd name="T12" fmla="*/ 103 w 110"/>
                <a:gd name="T13" fmla="*/ 14 h 241"/>
                <a:gd name="T14" fmla="*/ 96 w 110"/>
                <a:gd name="T15" fmla="*/ 7 h 241"/>
                <a:gd name="T16" fmla="*/ 68 w 110"/>
                <a:gd name="T17" fmla="*/ 234 h 241"/>
                <a:gd name="T18" fmla="*/ 75 w 110"/>
                <a:gd name="T19" fmla="*/ 227 h 241"/>
                <a:gd name="T20" fmla="*/ 35 w 110"/>
                <a:gd name="T21" fmla="*/ 227 h 241"/>
                <a:gd name="T22" fmla="*/ 42 w 110"/>
                <a:gd name="T23" fmla="*/ 234 h 241"/>
                <a:gd name="T24" fmla="*/ 14 w 110"/>
                <a:gd name="T25" fmla="*/ 7 h 241"/>
                <a:gd name="T26" fmla="*/ 7 w 110"/>
                <a:gd name="T27" fmla="*/ 14 h 241"/>
                <a:gd name="T28" fmla="*/ 0 w 110"/>
                <a:gd name="T2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0" h="241">
                  <a:moveTo>
                    <a:pt x="0" y="0"/>
                  </a:moveTo>
                  <a:lnTo>
                    <a:pt x="30" y="241"/>
                  </a:lnTo>
                  <a:lnTo>
                    <a:pt x="81" y="241"/>
                  </a:lnTo>
                  <a:lnTo>
                    <a:pt x="110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03" y="14"/>
                  </a:lnTo>
                  <a:lnTo>
                    <a:pt x="96" y="7"/>
                  </a:lnTo>
                  <a:lnTo>
                    <a:pt x="68" y="234"/>
                  </a:lnTo>
                  <a:lnTo>
                    <a:pt x="75" y="227"/>
                  </a:lnTo>
                  <a:lnTo>
                    <a:pt x="35" y="227"/>
                  </a:lnTo>
                  <a:lnTo>
                    <a:pt x="42" y="234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4103" y="2277"/>
              <a:ext cx="97" cy="227"/>
            </a:xfrm>
            <a:custGeom>
              <a:avLst/>
              <a:gdLst>
                <a:gd name="T0" fmla="*/ 0 w 97"/>
                <a:gd name="T1" fmla="*/ 0 h 227"/>
                <a:gd name="T2" fmla="*/ 28 w 97"/>
                <a:gd name="T3" fmla="*/ 227 h 227"/>
                <a:gd name="T4" fmla="*/ 69 w 97"/>
                <a:gd name="T5" fmla="*/ 227 h 227"/>
                <a:gd name="T6" fmla="*/ 97 w 97"/>
                <a:gd name="T7" fmla="*/ 0 h 227"/>
                <a:gd name="T8" fmla="*/ 0 w 97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227">
                  <a:moveTo>
                    <a:pt x="0" y="0"/>
                  </a:moveTo>
                  <a:lnTo>
                    <a:pt x="28" y="227"/>
                  </a:lnTo>
                  <a:lnTo>
                    <a:pt x="69" y="227"/>
                  </a:lnTo>
                  <a:lnTo>
                    <a:pt x="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4096" y="2270"/>
              <a:ext cx="111" cy="241"/>
            </a:xfrm>
            <a:custGeom>
              <a:avLst/>
              <a:gdLst>
                <a:gd name="T0" fmla="*/ 0 w 111"/>
                <a:gd name="T1" fmla="*/ 0 h 241"/>
                <a:gd name="T2" fmla="*/ 30 w 111"/>
                <a:gd name="T3" fmla="*/ 241 h 241"/>
                <a:gd name="T4" fmla="*/ 81 w 111"/>
                <a:gd name="T5" fmla="*/ 241 h 241"/>
                <a:gd name="T6" fmla="*/ 111 w 111"/>
                <a:gd name="T7" fmla="*/ 0 h 241"/>
                <a:gd name="T8" fmla="*/ 0 w 111"/>
                <a:gd name="T9" fmla="*/ 0 h 241"/>
                <a:gd name="T10" fmla="*/ 7 w 111"/>
                <a:gd name="T11" fmla="*/ 14 h 241"/>
                <a:gd name="T12" fmla="*/ 104 w 111"/>
                <a:gd name="T13" fmla="*/ 14 h 241"/>
                <a:gd name="T14" fmla="*/ 97 w 111"/>
                <a:gd name="T15" fmla="*/ 7 h 241"/>
                <a:gd name="T16" fmla="*/ 69 w 111"/>
                <a:gd name="T17" fmla="*/ 234 h 241"/>
                <a:gd name="T18" fmla="*/ 76 w 111"/>
                <a:gd name="T19" fmla="*/ 227 h 241"/>
                <a:gd name="T20" fmla="*/ 35 w 111"/>
                <a:gd name="T21" fmla="*/ 227 h 241"/>
                <a:gd name="T22" fmla="*/ 42 w 111"/>
                <a:gd name="T23" fmla="*/ 234 h 241"/>
                <a:gd name="T24" fmla="*/ 14 w 111"/>
                <a:gd name="T25" fmla="*/ 7 h 241"/>
                <a:gd name="T26" fmla="*/ 7 w 111"/>
                <a:gd name="T27" fmla="*/ 14 h 241"/>
                <a:gd name="T28" fmla="*/ 0 w 111"/>
                <a:gd name="T2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241">
                  <a:moveTo>
                    <a:pt x="0" y="0"/>
                  </a:moveTo>
                  <a:lnTo>
                    <a:pt x="30" y="241"/>
                  </a:lnTo>
                  <a:lnTo>
                    <a:pt x="81" y="241"/>
                  </a:lnTo>
                  <a:lnTo>
                    <a:pt x="111" y="0"/>
                  </a:lnTo>
                  <a:lnTo>
                    <a:pt x="0" y="0"/>
                  </a:lnTo>
                  <a:lnTo>
                    <a:pt x="7" y="14"/>
                  </a:lnTo>
                  <a:lnTo>
                    <a:pt x="104" y="14"/>
                  </a:lnTo>
                  <a:lnTo>
                    <a:pt x="97" y="7"/>
                  </a:lnTo>
                  <a:lnTo>
                    <a:pt x="69" y="234"/>
                  </a:lnTo>
                  <a:lnTo>
                    <a:pt x="76" y="227"/>
                  </a:lnTo>
                  <a:lnTo>
                    <a:pt x="35" y="227"/>
                  </a:lnTo>
                  <a:lnTo>
                    <a:pt x="42" y="234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5018" y="3152"/>
              <a:ext cx="168" cy="197"/>
            </a:xfrm>
            <a:custGeom>
              <a:avLst/>
              <a:gdLst>
                <a:gd name="T0" fmla="*/ 84 w 168"/>
                <a:gd name="T1" fmla="*/ 197 h 197"/>
                <a:gd name="T2" fmla="*/ 67 w 168"/>
                <a:gd name="T3" fmla="*/ 196 h 197"/>
                <a:gd name="T4" fmla="*/ 53 w 168"/>
                <a:gd name="T5" fmla="*/ 190 h 197"/>
                <a:gd name="T6" fmla="*/ 37 w 168"/>
                <a:gd name="T7" fmla="*/ 180 h 197"/>
                <a:gd name="T8" fmla="*/ 25 w 168"/>
                <a:gd name="T9" fmla="*/ 170 h 197"/>
                <a:gd name="T10" fmla="*/ 14 w 168"/>
                <a:gd name="T11" fmla="*/ 154 h 197"/>
                <a:gd name="T12" fmla="*/ 7 w 168"/>
                <a:gd name="T13" fmla="*/ 137 h 197"/>
                <a:gd name="T14" fmla="*/ 2 w 168"/>
                <a:gd name="T15" fmla="*/ 120 h 197"/>
                <a:gd name="T16" fmla="*/ 0 w 168"/>
                <a:gd name="T17" fmla="*/ 99 h 197"/>
                <a:gd name="T18" fmla="*/ 2 w 168"/>
                <a:gd name="T19" fmla="*/ 79 h 197"/>
                <a:gd name="T20" fmla="*/ 7 w 168"/>
                <a:gd name="T21" fmla="*/ 60 h 197"/>
                <a:gd name="T22" fmla="*/ 14 w 168"/>
                <a:gd name="T23" fmla="*/ 45 h 197"/>
                <a:gd name="T24" fmla="*/ 25 w 168"/>
                <a:gd name="T25" fmla="*/ 29 h 197"/>
                <a:gd name="T26" fmla="*/ 37 w 168"/>
                <a:gd name="T27" fmla="*/ 17 h 197"/>
                <a:gd name="T28" fmla="*/ 53 w 168"/>
                <a:gd name="T29" fmla="*/ 9 h 197"/>
                <a:gd name="T30" fmla="*/ 67 w 168"/>
                <a:gd name="T31" fmla="*/ 2 h 197"/>
                <a:gd name="T32" fmla="*/ 84 w 168"/>
                <a:gd name="T33" fmla="*/ 0 h 197"/>
                <a:gd name="T34" fmla="*/ 102 w 168"/>
                <a:gd name="T35" fmla="*/ 2 h 197"/>
                <a:gd name="T36" fmla="*/ 117 w 168"/>
                <a:gd name="T37" fmla="*/ 9 h 197"/>
                <a:gd name="T38" fmla="*/ 131 w 168"/>
                <a:gd name="T39" fmla="*/ 17 h 197"/>
                <a:gd name="T40" fmla="*/ 144 w 168"/>
                <a:gd name="T41" fmla="*/ 29 h 197"/>
                <a:gd name="T42" fmla="*/ 154 w 168"/>
                <a:gd name="T43" fmla="*/ 45 h 197"/>
                <a:gd name="T44" fmla="*/ 161 w 168"/>
                <a:gd name="T45" fmla="*/ 60 h 197"/>
                <a:gd name="T46" fmla="*/ 167 w 168"/>
                <a:gd name="T47" fmla="*/ 79 h 197"/>
                <a:gd name="T48" fmla="*/ 168 w 168"/>
                <a:gd name="T49" fmla="*/ 99 h 197"/>
                <a:gd name="T50" fmla="*/ 167 w 168"/>
                <a:gd name="T51" fmla="*/ 120 h 197"/>
                <a:gd name="T52" fmla="*/ 161 w 168"/>
                <a:gd name="T53" fmla="*/ 137 h 197"/>
                <a:gd name="T54" fmla="*/ 154 w 168"/>
                <a:gd name="T55" fmla="*/ 154 h 197"/>
                <a:gd name="T56" fmla="*/ 144 w 168"/>
                <a:gd name="T57" fmla="*/ 170 h 197"/>
                <a:gd name="T58" fmla="*/ 131 w 168"/>
                <a:gd name="T59" fmla="*/ 180 h 197"/>
                <a:gd name="T60" fmla="*/ 117 w 168"/>
                <a:gd name="T61" fmla="*/ 190 h 197"/>
                <a:gd name="T62" fmla="*/ 102 w 168"/>
                <a:gd name="T63" fmla="*/ 196 h 197"/>
                <a:gd name="T64" fmla="*/ 84 w 168"/>
                <a:gd name="T65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" h="197">
                  <a:moveTo>
                    <a:pt x="84" y="197"/>
                  </a:moveTo>
                  <a:lnTo>
                    <a:pt x="67" y="196"/>
                  </a:lnTo>
                  <a:lnTo>
                    <a:pt x="53" y="190"/>
                  </a:lnTo>
                  <a:lnTo>
                    <a:pt x="37" y="180"/>
                  </a:lnTo>
                  <a:lnTo>
                    <a:pt x="25" y="170"/>
                  </a:lnTo>
                  <a:lnTo>
                    <a:pt x="14" y="154"/>
                  </a:lnTo>
                  <a:lnTo>
                    <a:pt x="7" y="137"/>
                  </a:lnTo>
                  <a:lnTo>
                    <a:pt x="2" y="120"/>
                  </a:lnTo>
                  <a:lnTo>
                    <a:pt x="0" y="99"/>
                  </a:lnTo>
                  <a:lnTo>
                    <a:pt x="2" y="79"/>
                  </a:lnTo>
                  <a:lnTo>
                    <a:pt x="7" y="60"/>
                  </a:lnTo>
                  <a:lnTo>
                    <a:pt x="14" y="45"/>
                  </a:lnTo>
                  <a:lnTo>
                    <a:pt x="25" y="29"/>
                  </a:lnTo>
                  <a:lnTo>
                    <a:pt x="37" y="17"/>
                  </a:lnTo>
                  <a:lnTo>
                    <a:pt x="53" y="9"/>
                  </a:lnTo>
                  <a:lnTo>
                    <a:pt x="67" y="2"/>
                  </a:lnTo>
                  <a:lnTo>
                    <a:pt x="84" y="0"/>
                  </a:lnTo>
                  <a:lnTo>
                    <a:pt x="102" y="2"/>
                  </a:lnTo>
                  <a:lnTo>
                    <a:pt x="117" y="9"/>
                  </a:lnTo>
                  <a:lnTo>
                    <a:pt x="131" y="17"/>
                  </a:lnTo>
                  <a:lnTo>
                    <a:pt x="144" y="29"/>
                  </a:lnTo>
                  <a:lnTo>
                    <a:pt x="154" y="45"/>
                  </a:lnTo>
                  <a:lnTo>
                    <a:pt x="161" y="60"/>
                  </a:lnTo>
                  <a:lnTo>
                    <a:pt x="167" y="79"/>
                  </a:lnTo>
                  <a:lnTo>
                    <a:pt x="168" y="99"/>
                  </a:lnTo>
                  <a:lnTo>
                    <a:pt x="167" y="120"/>
                  </a:lnTo>
                  <a:lnTo>
                    <a:pt x="161" y="137"/>
                  </a:lnTo>
                  <a:lnTo>
                    <a:pt x="154" y="154"/>
                  </a:lnTo>
                  <a:lnTo>
                    <a:pt x="144" y="170"/>
                  </a:lnTo>
                  <a:lnTo>
                    <a:pt x="131" y="180"/>
                  </a:lnTo>
                  <a:lnTo>
                    <a:pt x="117" y="190"/>
                  </a:lnTo>
                  <a:lnTo>
                    <a:pt x="102" y="196"/>
                  </a:lnTo>
                  <a:lnTo>
                    <a:pt x="84" y="197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5011" y="3145"/>
              <a:ext cx="182" cy="211"/>
            </a:xfrm>
            <a:custGeom>
              <a:avLst/>
              <a:gdLst>
                <a:gd name="T0" fmla="*/ 79 w 182"/>
                <a:gd name="T1" fmla="*/ 196 h 211"/>
                <a:gd name="T2" fmla="*/ 68 w 182"/>
                <a:gd name="T3" fmla="*/ 192 h 211"/>
                <a:gd name="T4" fmla="*/ 47 w 182"/>
                <a:gd name="T5" fmla="*/ 182 h 211"/>
                <a:gd name="T6" fmla="*/ 39 w 182"/>
                <a:gd name="T7" fmla="*/ 175 h 211"/>
                <a:gd name="T8" fmla="*/ 32 w 182"/>
                <a:gd name="T9" fmla="*/ 165 h 211"/>
                <a:gd name="T10" fmla="*/ 25 w 182"/>
                <a:gd name="T11" fmla="*/ 153 h 211"/>
                <a:gd name="T12" fmla="*/ 18 w 182"/>
                <a:gd name="T13" fmla="*/ 137 h 211"/>
                <a:gd name="T14" fmla="*/ 14 w 182"/>
                <a:gd name="T15" fmla="*/ 88 h 211"/>
                <a:gd name="T16" fmla="*/ 21 w 182"/>
                <a:gd name="T17" fmla="*/ 65 h 211"/>
                <a:gd name="T18" fmla="*/ 28 w 182"/>
                <a:gd name="T19" fmla="*/ 50 h 211"/>
                <a:gd name="T20" fmla="*/ 37 w 182"/>
                <a:gd name="T21" fmla="*/ 40 h 211"/>
                <a:gd name="T22" fmla="*/ 54 w 182"/>
                <a:gd name="T23" fmla="*/ 24 h 211"/>
                <a:gd name="T24" fmla="*/ 72 w 182"/>
                <a:gd name="T25" fmla="*/ 16 h 211"/>
                <a:gd name="T26" fmla="*/ 102 w 182"/>
                <a:gd name="T27" fmla="*/ 14 h 211"/>
                <a:gd name="T28" fmla="*/ 119 w 182"/>
                <a:gd name="T29" fmla="*/ 21 h 211"/>
                <a:gd name="T30" fmla="*/ 133 w 182"/>
                <a:gd name="T31" fmla="*/ 28 h 211"/>
                <a:gd name="T32" fmla="*/ 147 w 182"/>
                <a:gd name="T33" fmla="*/ 43 h 211"/>
                <a:gd name="T34" fmla="*/ 158 w 182"/>
                <a:gd name="T35" fmla="*/ 57 h 211"/>
                <a:gd name="T36" fmla="*/ 163 w 182"/>
                <a:gd name="T37" fmla="*/ 74 h 211"/>
                <a:gd name="T38" fmla="*/ 167 w 182"/>
                <a:gd name="T39" fmla="*/ 103 h 211"/>
                <a:gd name="T40" fmla="*/ 167 w 182"/>
                <a:gd name="T41" fmla="*/ 108 h 211"/>
                <a:gd name="T42" fmla="*/ 163 w 182"/>
                <a:gd name="T43" fmla="*/ 137 h 211"/>
                <a:gd name="T44" fmla="*/ 158 w 182"/>
                <a:gd name="T45" fmla="*/ 153 h 211"/>
                <a:gd name="T46" fmla="*/ 147 w 182"/>
                <a:gd name="T47" fmla="*/ 168 h 211"/>
                <a:gd name="T48" fmla="*/ 135 w 182"/>
                <a:gd name="T49" fmla="*/ 179 h 211"/>
                <a:gd name="T50" fmla="*/ 128 w 182"/>
                <a:gd name="T51" fmla="*/ 187 h 211"/>
                <a:gd name="T52" fmla="*/ 110 w 182"/>
                <a:gd name="T53" fmla="*/ 194 h 211"/>
                <a:gd name="T54" fmla="*/ 93 w 182"/>
                <a:gd name="T55" fmla="*/ 196 h 211"/>
                <a:gd name="T56" fmla="*/ 89 w 182"/>
                <a:gd name="T57" fmla="*/ 211 h 211"/>
                <a:gd name="T58" fmla="*/ 105 w 182"/>
                <a:gd name="T59" fmla="*/ 209 h 211"/>
                <a:gd name="T60" fmla="*/ 126 w 182"/>
                <a:gd name="T61" fmla="*/ 203 h 211"/>
                <a:gd name="T62" fmla="*/ 138 w 182"/>
                <a:gd name="T63" fmla="*/ 194 h 211"/>
                <a:gd name="T64" fmla="*/ 147 w 182"/>
                <a:gd name="T65" fmla="*/ 187 h 211"/>
                <a:gd name="T66" fmla="*/ 161 w 182"/>
                <a:gd name="T67" fmla="*/ 172 h 211"/>
                <a:gd name="T68" fmla="*/ 172 w 182"/>
                <a:gd name="T69" fmla="*/ 156 h 211"/>
                <a:gd name="T70" fmla="*/ 177 w 182"/>
                <a:gd name="T71" fmla="*/ 141 h 211"/>
                <a:gd name="T72" fmla="*/ 181 w 182"/>
                <a:gd name="T73" fmla="*/ 112 h 211"/>
                <a:gd name="T74" fmla="*/ 181 w 182"/>
                <a:gd name="T75" fmla="*/ 100 h 211"/>
                <a:gd name="T76" fmla="*/ 177 w 182"/>
                <a:gd name="T77" fmla="*/ 70 h 211"/>
                <a:gd name="T78" fmla="*/ 168 w 182"/>
                <a:gd name="T79" fmla="*/ 50 h 211"/>
                <a:gd name="T80" fmla="*/ 158 w 182"/>
                <a:gd name="T81" fmla="*/ 36 h 211"/>
                <a:gd name="T82" fmla="*/ 144 w 182"/>
                <a:gd name="T83" fmla="*/ 17 h 211"/>
                <a:gd name="T84" fmla="*/ 126 w 182"/>
                <a:gd name="T85" fmla="*/ 7 h 211"/>
                <a:gd name="T86" fmla="*/ 105 w 182"/>
                <a:gd name="T87" fmla="*/ 0 h 211"/>
                <a:gd name="T88" fmla="*/ 72 w 182"/>
                <a:gd name="T89" fmla="*/ 2 h 211"/>
                <a:gd name="T90" fmla="*/ 51 w 182"/>
                <a:gd name="T91" fmla="*/ 10 h 211"/>
                <a:gd name="T92" fmla="*/ 28 w 182"/>
                <a:gd name="T93" fmla="*/ 29 h 211"/>
                <a:gd name="T94" fmla="*/ 21 w 182"/>
                <a:gd name="T95" fmla="*/ 40 h 211"/>
                <a:gd name="T96" fmla="*/ 11 w 182"/>
                <a:gd name="T97" fmla="*/ 55 h 211"/>
                <a:gd name="T98" fmla="*/ 4 w 182"/>
                <a:gd name="T99" fmla="*/ 74 h 211"/>
                <a:gd name="T100" fmla="*/ 0 w 182"/>
                <a:gd name="T101" fmla="*/ 127 h 211"/>
                <a:gd name="T102" fmla="*/ 5 w 182"/>
                <a:gd name="T103" fmla="*/ 148 h 211"/>
                <a:gd name="T104" fmla="*/ 14 w 182"/>
                <a:gd name="T105" fmla="*/ 160 h 211"/>
                <a:gd name="T106" fmla="*/ 21 w 182"/>
                <a:gd name="T107" fmla="*/ 172 h 211"/>
                <a:gd name="T108" fmla="*/ 28 w 182"/>
                <a:gd name="T109" fmla="*/ 182 h 211"/>
                <a:gd name="T110" fmla="*/ 40 w 182"/>
                <a:gd name="T111" fmla="*/ 192 h 211"/>
                <a:gd name="T112" fmla="*/ 61 w 182"/>
                <a:gd name="T113" fmla="*/ 206 h 211"/>
                <a:gd name="T114" fmla="*/ 75 w 182"/>
                <a:gd name="T115" fmla="*/ 209 h 211"/>
                <a:gd name="T116" fmla="*/ 93 w 182"/>
                <a:gd name="T117" fmla="*/ 19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2" h="211">
                  <a:moveTo>
                    <a:pt x="93" y="197"/>
                  </a:moveTo>
                  <a:lnTo>
                    <a:pt x="88" y="196"/>
                  </a:lnTo>
                  <a:lnTo>
                    <a:pt x="79" y="196"/>
                  </a:lnTo>
                  <a:lnTo>
                    <a:pt x="75" y="194"/>
                  </a:lnTo>
                  <a:lnTo>
                    <a:pt x="72" y="194"/>
                  </a:lnTo>
                  <a:lnTo>
                    <a:pt x="68" y="192"/>
                  </a:lnTo>
                  <a:lnTo>
                    <a:pt x="54" y="187"/>
                  </a:lnTo>
                  <a:lnTo>
                    <a:pt x="51" y="184"/>
                  </a:lnTo>
                  <a:lnTo>
                    <a:pt x="47" y="182"/>
                  </a:lnTo>
                  <a:lnTo>
                    <a:pt x="44" y="179"/>
                  </a:lnTo>
                  <a:lnTo>
                    <a:pt x="40" y="177"/>
                  </a:lnTo>
                  <a:lnTo>
                    <a:pt x="39" y="175"/>
                  </a:lnTo>
                  <a:lnTo>
                    <a:pt x="37" y="172"/>
                  </a:lnTo>
                  <a:lnTo>
                    <a:pt x="33" y="168"/>
                  </a:lnTo>
                  <a:lnTo>
                    <a:pt x="32" y="165"/>
                  </a:lnTo>
                  <a:lnTo>
                    <a:pt x="28" y="161"/>
                  </a:lnTo>
                  <a:lnTo>
                    <a:pt x="28" y="158"/>
                  </a:lnTo>
                  <a:lnTo>
                    <a:pt x="25" y="153"/>
                  </a:lnTo>
                  <a:lnTo>
                    <a:pt x="21" y="149"/>
                  </a:lnTo>
                  <a:lnTo>
                    <a:pt x="21" y="144"/>
                  </a:lnTo>
                  <a:lnTo>
                    <a:pt x="18" y="137"/>
                  </a:lnTo>
                  <a:lnTo>
                    <a:pt x="18" y="134"/>
                  </a:lnTo>
                  <a:lnTo>
                    <a:pt x="14" y="124"/>
                  </a:lnTo>
                  <a:lnTo>
                    <a:pt x="14" y="88"/>
                  </a:lnTo>
                  <a:lnTo>
                    <a:pt x="18" y="77"/>
                  </a:lnTo>
                  <a:lnTo>
                    <a:pt x="18" y="74"/>
                  </a:lnTo>
                  <a:lnTo>
                    <a:pt x="21" y="65"/>
                  </a:lnTo>
                  <a:lnTo>
                    <a:pt x="21" y="62"/>
                  </a:lnTo>
                  <a:lnTo>
                    <a:pt x="25" y="57"/>
                  </a:lnTo>
                  <a:lnTo>
                    <a:pt x="28" y="50"/>
                  </a:lnTo>
                  <a:lnTo>
                    <a:pt x="32" y="46"/>
                  </a:lnTo>
                  <a:lnTo>
                    <a:pt x="33" y="43"/>
                  </a:lnTo>
                  <a:lnTo>
                    <a:pt x="37" y="40"/>
                  </a:lnTo>
                  <a:lnTo>
                    <a:pt x="39" y="36"/>
                  </a:lnTo>
                  <a:lnTo>
                    <a:pt x="47" y="28"/>
                  </a:lnTo>
                  <a:lnTo>
                    <a:pt x="54" y="24"/>
                  </a:lnTo>
                  <a:lnTo>
                    <a:pt x="58" y="21"/>
                  </a:lnTo>
                  <a:lnTo>
                    <a:pt x="68" y="17"/>
                  </a:lnTo>
                  <a:lnTo>
                    <a:pt x="72" y="16"/>
                  </a:lnTo>
                  <a:lnTo>
                    <a:pt x="75" y="16"/>
                  </a:lnTo>
                  <a:lnTo>
                    <a:pt x="79" y="14"/>
                  </a:lnTo>
                  <a:lnTo>
                    <a:pt x="102" y="14"/>
                  </a:lnTo>
                  <a:lnTo>
                    <a:pt x="105" y="16"/>
                  </a:lnTo>
                  <a:lnTo>
                    <a:pt x="110" y="16"/>
                  </a:lnTo>
                  <a:lnTo>
                    <a:pt x="119" y="21"/>
                  </a:lnTo>
                  <a:lnTo>
                    <a:pt x="124" y="21"/>
                  </a:lnTo>
                  <a:lnTo>
                    <a:pt x="128" y="24"/>
                  </a:lnTo>
                  <a:lnTo>
                    <a:pt x="133" y="28"/>
                  </a:lnTo>
                  <a:lnTo>
                    <a:pt x="135" y="29"/>
                  </a:lnTo>
                  <a:lnTo>
                    <a:pt x="146" y="40"/>
                  </a:lnTo>
                  <a:lnTo>
                    <a:pt x="147" y="43"/>
                  </a:lnTo>
                  <a:lnTo>
                    <a:pt x="151" y="46"/>
                  </a:lnTo>
                  <a:lnTo>
                    <a:pt x="154" y="53"/>
                  </a:lnTo>
                  <a:lnTo>
                    <a:pt x="158" y="57"/>
                  </a:lnTo>
                  <a:lnTo>
                    <a:pt x="158" y="62"/>
                  </a:lnTo>
                  <a:lnTo>
                    <a:pt x="160" y="65"/>
                  </a:lnTo>
                  <a:lnTo>
                    <a:pt x="163" y="74"/>
                  </a:lnTo>
                  <a:lnTo>
                    <a:pt x="163" y="77"/>
                  </a:lnTo>
                  <a:lnTo>
                    <a:pt x="167" y="88"/>
                  </a:lnTo>
                  <a:lnTo>
                    <a:pt x="167" y="103"/>
                  </a:lnTo>
                  <a:lnTo>
                    <a:pt x="168" y="108"/>
                  </a:lnTo>
                  <a:lnTo>
                    <a:pt x="168" y="103"/>
                  </a:lnTo>
                  <a:lnTo>
                    <a:pt x="167" y="108"/>
                  </a:lnTo>
                  <a:lnTo>
                    <a:pt x="167" y="124"/>
                  </a:lnTo>
                  <a:lnTo>
                    <a:pt x="163" y="134"/>
                  </a:lnTo>
                  <a:lnTo>
                    <a:pt x="163" y="137"/>
                  </a:lnTo>
                  <a:lnTo>
                    <a:pt x="160" y="144"/>
                  </a:lnTo>
                  <a:lnTo>
                    <a:pt x="158" y="149"/>
                  </a:lnTo>
                  <a:lnTo>
                    <a:pt x="158" y="153"/>
                  </a:lnTo>
                  <a:lnTo>
                    <a:pt x="154" y="158"/>
                  </a:lnTo>
                  <a:lnTo>
                    <a:pt x="151" y="165"/>
                  </a:lnTo>
                  <a:lnTo>
                    <a:pt x="147" y="168"/>
                  </a:lnTo>
                  <a:lnTo>
                    <a:pt x="146" y="172"/>
                  </a:lnTo>
                  <a:lnTo>
                    <a:pt x="140" y="177"/>
                  </a:lnTo>
                  <a:lnTo>
                    <a:pt x="135" y="179"/>
                  </a:lnTo>
                  <a:lnTo>
                    <a:pt x="133" y="182"/>
                  </a:lnTo>
                  <a:lnTo>
                    <a:pt x="131" y="184"/>
                  </a:lnTo>
                  <a:lnTo>
                    <a:pt x="128" y="187"/>
                  </a:lnTo>
                  <a:lnTo>
                    <a:pt x="124" y="187"/>
                  </a:lnTo>
                  <a:lnTo>
                    <a:pt x="119" y="189"/>
                  </a:lnTo>
                  <a:lnTo>
                    <a:pt x="110" y="194"/>
                  </a:lnTo>
                  <a:lnTo>
                    <a:pt x="105" y="194"/>
                  </a:lnTo>
                  <a:lnTo>
                    <a:pt x="102" y="196"/>
                  </a:lnTo>
                  <a:lnTo>
                    <a:pt x="93" y="196"/>
                  </a:lnTo>
                  <a:lnTo>
                    <a:pt x="88" y="197"/>
                  </a:lnTo>
                  <a:lnTo>
                    <a:pt x="93" y="197"/>
                  </a:lnTo>
                  <a:lnTo>
                    <a:pt x="89" y="211"/>
                  </a:lnTo>
                  <a:lnTo>
                    <a:pt x="95" y="211"/>
                  </a:lnTo>
                  <a:lnTo>
                    <a:pt x="96" y="209"/>
                  </a:lnTo>
                  <a:lnTo>
                    <a:pt x="105" y="209"/>
                  </a:lnTo>
                  <a:lnTo>
                    <a:pt x="109" y="208"/>
                  </a:lnTo>
                  <a:lnTo>
                    <a:pt x="114" y="208"/>
                  </a:lnTo>
                  <a:lnTo>
                    <a:pt x="126" y="203"/>
                  </a:lnTo>
                  <a:lnTo>
                    <a:pt x="131" y="201"/>
                  </a:lnTo>
                  <a:lnTo>
                    <a:pt x="135" y="197"/>
                  </a:lnTo>
                  <a:lnTo>
                    <a:pt x="138" y="194"/>
                  </a:lnTo>
                  <a:lnTo>
                    <a:pt x="144" y="192"/>
                  </a:lnTo>
                  <a:lnTo>
                    <a:pt x="146" y="189"/>
                  </a:lnTo>
                  <a:lnTo>
                    <a:pt x="147" y="187"/>
                  </a:lnTo>
                  <a:lnTo>
                    <a:pt x="156" y="179"/>
                  </a:lnTo>
                  <a:lnTo>
                    <a:pt x="158" y="175"/>
                  </a:lnTo>
                  <a:lnTo>
                    <a:pt x="161" y="172"/>
                  </a:lnTo>
                  <a:lnTo>
                    <a:pt x="165" y="165"/>
                  </a:lnTo>
                  <a:lnTo>
                    <a:pt x="168" y="160"/>
                  </a:lnTo>
                  <a:lnTo>
                    <a:pt x="172" y="156"/>
                  </a:lnTo>
                  <a:lnTo>
                    <a:pt x="174" y="151"/>
                  </a:lnTo>
                  <a:lnTo>
                    <a:pt x="175" y="148"/>
                  </a:lnTo>
                  <a:lnTo>
                    <a:pt x="177" y="141"/>
                  </a:lnTo>
                  <a:lnTo>
                    <a:pt x="177" y="137"/>
                  </a:lnTo>
                  <a:lnTo>
                    <a:pt x="181" y="127"/>
                  </a:lnTo>
                  <a:lnTo>
                    <a:pt x="181" y="112"/>
                  </a:lnTo>
                  <a:lnTo>
                    <a:pt x="182" y="110"/>
                  </a:lnTo>
                  <a:lnTo>
                    <a:pt x="182" y="105"/>
                  </a:lnTo>
                  <a:lnTo>
                    <a:pt x="181" y="100"/>
                  </a:lnTo>
                  <a:lnTo>
                    <a:pt x="181" y="84"/>
                  </a:lnTo>
                  <a:lnTo>
                    <a:pt x="177" y="74"/>
                  </a:lnTo>
                  <a:lnTo>
                    <a:pt x="177" y="70"/>
                  </a:lnTo>
                  <a:lnTo>
                    <a:pt x="174" y="58"/>
                  </a:lnTo>
                  <a:lnTo>
                    <a:pt x="172" y="55"/>
                  </a:lnTo>
                  <a:lnTo>
                    <a:pt x="168" y="50"/>
                  </a:lnTo>
                  <a:lnTo>
                    <a:pt x="165" y="46"/>
                  </a:lnTo>
                  <a:lnTo>
                    <a:pt x="161" y="40"/>
                  </a:lnTo>
                  <a:lnTo>
                    <a:pt x="158" y="36"/>
                  </a:lnTo>
                  <a:lnTo>
                    <a:pt x="156" y="33"/>
                  </a:lnTo>
                  <a:lnTo>
                    <a:pt x="146" y="22"/>
                  </a:lnTo>
                  <a:lnTo>
                    <a:pt x="144" y="17"/>
                  </a:lnTo>
                  <a:lnTo>
                    <a:pt x="135" y="14"/>
                  </a:lnTo>
                  <a:lnTo>
                    <a:pt x="131" y="10"/>
                  </a:lnTo>
                  <a:lnTo>
                    <a:pt x="126" y="7"/>
                  </a:lnTo>
                  <a:lnTo>
                    <a:pt x="114" y="2"/>
                  </a:lnTo>
                  <a:lnTo>
                    <a:pt x="109" y="2"/>
                  </a:lnTo>
                  <a:lnTo>
                    <a:pt x="105" y="0"/>
                  </a:lnTo>
                  <a:lnTo>
                    <a:pt x="91" y="0"/>
                  </a:lnTo>
                  <a:lnTo>
                    <a:pt x="75" y="0"/>
                  </a:lnTo>
                  <a:lnTo>
                    <a:pt x="72" y="2"/>
                  </a:lnTo>
                  <a:lnTo>
                    <a:pt x="68" y="2"/>
                  </a:lnTo>
                  <a:lnTo>
                    <a:pt x="61" y="4"/>
                  </a:lnTo>
                  <a:lnTo>
                    <a:pt x="51" y="10"/>
                  </a:lnTo>
                  <a:lnTo>
                    <a:pt x="47" y="14"/>
                  </a:lnTo>
                  <a:lnTo>
                    <a:pt x="40" y="17"/>
                  </a:lnTo>
                  <a:lnTo>
                    <a:pt x="28" y="29"/>
                  </a:lnTo>
                  <a:lnTo>
                    <a:pt x="26" y="33"/>
                  </a:lnTo>
                  <a:lnTo>
                    <a:pt x="23" y="36"/>
                  </a:lnTo>
                  <a:lnTo>
                    <a:pt x="21" y="40"/>
                  </a:lnTo>
                  <a:lnTo>
                    <a:pt x="18" y="43"/>
                  </a:lnTo>
                  <a:lnTo>
                    <a:pt x="14" y="50"/>
                  </a:lnTo>
                  <a:lnTo>
                    <a:pt x="11" y="55"/>
                  </a:lnTo>
                  <a:lnTo>
                    <a:pt x="7" y="58"/>
                  </a:lnTo>
                  <a:lnTo>
                    <a:pt x="4" y="70"/>
                  </a:lnTo>
                  <a:lnTo>
                    <a:pt x="4" y="74"/>
                  </a:lnTo>
                  <a:lnTo>
                    <a:pt x="0" y="84"/>
                  </a:lnTo>
                  <a:lnTo>
                    <a:pt x="0" y="106"/>
                  </a:lnTo>
                  <a:lnTo>
                    <a:pt x="0" y="127"/>
                  </a:lnTo>
                  <a:lnTo>
                    <a:pt x="4" y="137"/>
                  </a:lnTo>
                  <a:lnTo>
                    <a:pt x="4" y="141"/>
                  </a:lnTo>
                  <a:lnTo>
                    <a:pt x="5" y="148"/>
                  </a:lnTo>
                  <a:lnTo>
                    <a:pt x="7" y="151"/>
                  </a:lnTo>
                  <a:lnTo>
                    <a:pt x="11" y="156"/>
                  </a:lnTo>
                  <a:lnTo>
                    <a:pt x="14" y="160"/>
                  </a:lnTo>
                  <a:lnTo>
                    <a:pt x="14" y="165"/>
                  </a:lnTo>
                  <a:lnTo>
                    <a:pt x="18" y="168"/>
                  </a:lnTo>
                  <a:lnTo>
                    <a:pt x="21" y="172"/>
                  </a:lnTo>
                  <a:lnTo>
                    <a:pt x="23" y="175"/>
                  </a:lnTo>
                  <a:lnTo>
                    <a:pt x="26" y="179"/>
                  </a:lnTo>
                  <a:lnTo>
                    <a:pt x="28" y="182"/>
                  </a:lnTo>
                  <a:lnTo>
                    <a:pt x="33" y="187"/>
                  </a:lnTo>
                  <a:lnTo>
                    <a:pt x="37" y="189"/>
                  </a:lnTo>
                  <a:lnTo>
                    <a:pt x="40" y="192"/>
                  </a:lnTo>
                  <a:lnTo>
                    <a:pt x="44" y="194"/>
                  </a:lnTo>
                  <a:lnTo>
                    <a:pt x="47" y="197"/>
                  </a:lnTo>
                  <a:lnTo>
                    <a:pt x="61" y="206"/>
                  </a:lnTo>
                  <a:lnTo>
                    <a:pt x="68" y="208"/>
                  </a:lnTo>
                  <a:lnTo>
                    <a:pt x="72" y="208"/>
                  </a:lnTo>
                  <a:lnTo>
                    <a:pt x="75" y="209"/>
                  </a:lnTo>
                  <a:lnTo>
                    <a:pt x="84" y="209"/>
                  </a:lnTo>
                  <a:lnTo>
                    <a:pt x="89" y="211"/>
                  </a:lnTo>
                  <a:lnTo>
                    <a:pt x="93" y="1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4" name="Freeform 33"/>
            <p:cNvSpPr>
              <a:spLocks/>
            </p:cNvSpPr>
            <p:nvPr/>
          </p:nvSpPr>
          <p:spPr bwMode="auto">
            <a:xfrm>
              <a:off x="5025" y="3330"/>
              <a:ext cx="153" cy="66"/>
            </a:xfrm>
            <a:custGeom>
              <a:avLst/>
              <a:gdLst>
                <a:gd name="T0" fmla="*/ 28 w 153"/>
                <a:gd name="T1" fmla="*/ 0 h 66"/>
                <a:gd name="T2" fmla="*/ 0 w 153"/>
                <a:gd name="T3" fmla="*/ 66 h 66"/>
                <a:gd name="T4" fmla="*/ 153 w 153"/>
                <a:gd name="T5" fmla="*/ 66 h 66"/>
                <a:gd name="T6" fmla="*/ 124 w 153"/>
                <a:gd name="T7" fmla="*/ 0 h 66"/>
                <a:gd name="T8" fmla="*/ 28 w 153"/>
                <a:gd name="T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66">
                  <a:moveTo>
                    <a:pt x="28" y="0"/>
                  </a:moveTo>
                  <a:lnTo>
                    <a:pt x="0" y="66"/>
                  </a:lnTo>
                  <a:lnTo>
                    <a:pt x="153" y="66"/>
                  </a:lnTo>
                  <a:lnTo>
                    <a:pt x="124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F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5" name="Freeform 34"/>
            <p:cNvSpPr>
              <a:spLocks/>
            </p:cNvSpPr>
            <p:nvPr/>
          </p:nvSpPr>
          <p:spPr bwMode="auto">
            <a:xfrm>
              <a:off x="5015" y="3325"/>
              <a:ext cx="173" cy="77"/>
            </a:xfrm>
            <a:custGeom>
              <a:avLst/>
              <a:gdLst>
                <a:gd name="T0" fmla="*/ 35 w 173"/>
                <a:gd name="T1" fmla="*/ 0 h 77"/>
                <a:gd name="T2" fmla="*/ 0 w 173"/>
                <a:gd name="T3" fmla="*/ 77 h 77"/>
                <a:gd name="T4" fmla="*/ 173 w 173"/>
                <a:gd name="T5" fmla="*/ 77 h 77"/>
                <a:gd name="T6" fmla="*/ 138 w 173"/>
                <a:gd name="T7" fmla="*/ 0 h 77"/>
                <a:gd name="T8" fmla="*/ 35 w 173"/>
                <a:gd name="T9" fmla="*/ 0 h 77"/>
                <a:gd name="T10" fmla="*/ 38 w 173"/>
                <a:gd name="T11" fmla="*/ 12 h 77"/>
                <a:gd name="T12" fmla="*/ 134 w 173"/>
                <a:gd name="T13" fmla="*/ 12 h 77"/>
                <a:gd name="T14" fmla="*/ 127 w 173"/>
                <a:gd name="T15" fmla="*/ 9 h 77"/>
                <a:gd name="T16" fmla="*/ 156 w 173"/>
                <a:gd name="T17" fmla="*/ 74 h 77"/>
                <a:gd name="T18" fmla="*/ 163 w 173"/>
                <a:gd name="T19" fmla="*/ 64 h 77"/>
                <a:gd name="T20" fmla="*/ 10 w 173"/>
                <a:gd name="T21" fmla="*/ 64 h 77"/>
                <a:gd name="T22" fmla="*/ 17 w 173"/>
                <a:gd name="T23" fmla="*/ 74 h 77"/>
                <a:gd name="T24" fmla="*/ 45 w 173"/>
                <a:gd name="T25" fmla="*/ 9 h 77"/>
                <a:gd name="T26" fmla="*/ 38 w 173"/>
                <a:gd name="T27" fmla="*/ 12 h 77"/>
                <a:gd name="T28" fmla="*/ 35 w 173"/>
                <a:gd name="T2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3" h="77">
                  <a:moveTo>
                    <a:pt x="35" y="0"/>
                  </a:moveTo>
                  <a:lnTo>
                    <a:pt x="0" y="77"/>
                  </a:lnTo>
                  <a:lnTo>
                    <a:pt x="173" y="77"/>
                  </a:lnTo>
                  <a:lnTo>
                    <a:pt x="138" y="0"/>
                  </a:lnTo>
                  <a:lnTo>
                    <a:pt x="35" y="0"/>
                  </a:lnTo>
                  <a:lnTo>
                    <a:pt x="38" y="12"/>
                  </a:lnTo>
                  <a:lnTo>
                    <a:pt x="134" y="12"/>
                  </a:lnTo>
                  <a:lnTo>
                    <a:pt x="127" y="9"/>
                  </a:lnTo>
                  <a:lnTo>
                    <a:pt x="156" y="74"/>
                  </a:lnTo>
                  <a:lnTo>
                    <a:pt x="163" y="64"/>
                  </a:lnTo>
                  <a:lnTo>
                    <a:pt x="10" y="64"/>
                  </a:lnTo>
                  <a:lnTo>
                    <a:pt x="17" y="74"/>
                  </a:lnTo>
                  <a:lnTo>
                    <a:pt x="45" y="9"/>
                  </a:lnTo>
                  <a:lnTo>
                    <a:pt x="38" y="1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8" name="Rectangle 35"/>
            <p:cNvSpPr>
              <a:spLocks noChangeArrowheads="1"/>
            </p:cNvSpPr>
            <p:nvPr/>
          </p:nvSpPr>
          <p:spPr bwMode="auto">
            <a:xfrm>
              <a:off x="2782" y="3385"/>
              <a:ext cx="258" cy="79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69" name="Freeform 36"/>
            <p:cNvSpPr>
              <a:spLocks/>
            </p:cNvSpPr>
            <p:nvPr/>
          </p:nvSpPr>
          <p:spPr bwMode="auto">
            <a:xfrm>
              <a:off x="2775" y="3378"/>
              <a:ext cx="272" cy="93"/>
            </a:xfrm>
            <a:custGeom>
              <a:avLst/>
              <a:gdLst>
                <a:gd name="T0" fmla="*/ 0 w 272"/>
                <a:gd name="T1" fmla="*/ 93 h 93"/>
                <a:gd name="T2" fmla="*/ 272 w 272"/>
                <a:gd name="T3" fmla="*/ 93 h 93"/>
                <a:gd name="T4" fmla="*/ 272 w 272"/>
                <a:gd name="T5" fmla="*/ 0 h 93"/>
                <a:gd name="T6" fmla="*/ 0 w 272"/>
                <a:gd name="T7" fmla="*/ 0 h 93"/>
                <a:gd name="T8" fmla="*/ 0 w 272"/>
                <a:gd name="T9" fmla="*/ 93 h 93"/>
                <a:gd name="T10" fmla="*/ 14 w 272"/>
                <a:gd name="T11" fmla="*/ 86 h 93"/>
                <a:gd name="T12" fmla="*/ 14 w 272"/>
                <a:gd name="T13" fmla="*/ 7 h 93"/>
                <a:gd name="T14" fmla="*/ 7 w 272"/>
                <a:gd name="T15" fmla="*/ 14 h 93"/>
                <a:gd name="T16" fmla="*/ 265 w 272"/>
                <a:gd name="T17" fmla="*/ 14 h 93"/>
                <a:gd name="T18" fmla="*/ 258 w 272"/>
                <a:gd name="T19" fmla="*/ 7 h 93"/>
                <a:gd name="T20" fmla="*/ 258 w 272"/>
                <a:gd name="T21" fmla="*/ 86 h 93"/>
                <a:gd name="T22" fmla="*/ 265 w 272"/>
                <a:gd name="T23" fmla="*/ 79 h 93"/>
                <a:gd name="T24" fmla="*/ 7 w 272"/>
                <a:gd name="T25" fmla="*/ 79 h 93"/>
                <a:gd name="T26" fmla="*/ 14 w 272"/>
                <a:gd name="T27" fmla="*/ 86 h 93"/>
                <a:gd name="T28" fmla="*/ 0 w 272"/>
                <a:gd name="T2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93">
                  <a:moveTo>
                    <a:pt x="0" y="93"/>
                  </a:moveTo>
                  <a:lnTo>
                    <a:pt x="272" y="93"/>
                  </a:lnTo>
                  <a:lnTo>
                    <a:pt x="272" y="0"/>
                  </a:lnTo>
                  <a:lnTo>
                    <a:pt x="0" y="0"/>
                  </a:lnTo>
                  <a:lnTo>
                    <a:pt x="0" y="93"/>
                  </a:lnTo>
                  <a:lnTo>
                    <a:pt x="14" y="86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265" y="14"/>
                  </a:lnTo>
                  <a:lnTo>
                    <a:pt x="258" y="7"/>
                  </a:lnTo>
                  <a:lnTo>
                    <a:pt x="258" y="86"/>
                  </a:lnTo>
                  <a:lnTo>
                    <a:pt x="265" y="79"/>
                  </a:lnTo>
                  <a:lnTo>
                    <a:pt x="7" y="79"/>
                  </a:lnTo>
                  <a:lnTo>
                    <a:pt x="14" y="86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0" name="Freeform 37"/>
            <p:cNvSpPr>
              <a:spLocks/>
            </p:cNvSpPr>
            <p:nvPr/>
          </p:nvSpPr>
          <p:spPr bwMode="auto">
            <a:xfrm>
              <a:off x="2901" y="3380"/>
              <a:ext cx="289" cy="252"/>
            </a:xfrm>
            <a:custGeom>
              <a:avLst/>
              <a:gdLst>
                <a:gd name="T0" fmla="*/ 144 w 289"/>
                <a:gd name="T1" fmla="*/ 252 h 252"/>
                <a:gd name="T2" fmla="*/ 174 w 289"/>
                <a:gd name="T3" fmla="*/ 251 h 252"/>
                <a:gd name="T4" fmla="*/ 200 w 289"/>
                <a:gd name="T5" fmla="*/ 242 h 252"/>
                <a:gd name="T6" fmla="*/ 224 w 289"/>
                <a:gd name="T7" fmla="*/ 230 h 252"/>
                <a:gd name="T8" fmla="*/ 247 w 289"/>
                <a:gd name="T9" fmla="*/ 216 h 252"/>
                <a:gd name="T10" fmla="*/ 265 w 289"/>
                <a:gd name="T11" fmla="*/ 197 h 252"/>
                <a:gd name="T12" fmla="*/ 279 w 289"/>
                <a:gd name="T13" fmla="*/ 175 h 252"/>
                <a:gd name="T14" fmla="*/ 286 w 289"/>
                <a:gd name="T15" fmla="*/ 153 h 252"/>
                <a:gd name="T16" fmla="*/ 289 w 289"/>
                <a:gd name="T17" fmla="*/ 127 h 252"/>
                <a:gd name="T18" fmla="*/ 286 w 289"/>
                <a:gd name="T19" fmla="*/ 101 h 252"/>
                <a:gd name="T20" fmla="*/ 279 w 289"/>
                <a:gd name="T21" fmla="*/ 77 h 252"/>
                <a:gd name="T22" fmla="*/ 265 w 289"/>
                <a:gd name="T23" fmla="*/ 57 h 252"/>
                <a:gd name="T24" fmla="*/ 247 w 289"/>
                <a:gd name="T25" fmla="*/ 38 h 252"/>
                <a:gd name="T26" fmla="*/ 224 w 289"/>
                <a:gd name="T27" fmla="*/ 22 h 252"/>
                <a:gd name="T28" fmla="*/ 200 w 289"/>
                <a:gd name="T29" fmla="*/ 10 h 252"/>
                <a:gd name="T30" fmla="*/ 174 w 289"/>
                <a:gd name="T31" fmla="*/ 2 h 252"/>
                <a:gd name="T32" fmla="*/ 144 w 289"/>
                <a:gd name="T33" fmla="*/ 0 h 252"/>
                <a:gd name="T34" fmla="*/ 116 w 289"/>
                <a:gd name="T35" fmla="*/ 2 h 252"/>
                <a:gd name="T36" fmla="*/ 88 w 289"/>
                <a:gd name="T37" fmla="*/ 10 h 252"/>
                <a:gd name="T38" fmla="*/ 63 w 289"/>
                <a:gd name="T39" fmla="*/ 22 h 252"/>
                <a:gd name="T40" fmla="*/ 42 w 289"/>
                <a:gd name="T41" fmla="*/ 38 h 252"/>
                <a:gd name="T42" fmla="*/ 25 w 289"/>
                <a:gd name="T43" fmla="*/ 57 h 252"/>
                <a:gd name="T44" fmla="*/ 11 w 289"/>
                <a:gd name="T45" fmla="*/ 77 h 252"/>
                <a:gd name="T46" fmla="*/ 4 w 289"/>
                <a:gd name="T47" fmla="*/ 101 h 252"/>
                <a:gd name="T48" fmla="*/ 0 w 289"/>
                <a:gd name="T49" fmla="*/ 127 h 252"/>
                <a:gd name="T50" fmla="*/ 4 w 289"/>
                <a:gd name="T51" fmla="*/ 153 h 252"/>
                <a:gd name="T52" fmla="*/ 11 w 289"/>
                <a:gd name="T53" fmla="*/ 175 h 252"/>
                <a:gd name="T54" fmla="*/ 25 w 289"/>
                <a:gd name="T55" fmla="*/ 197 h 252"/>
                <a:gd name="T56" fmla="*/ 42 w 289"/>
                <a:gd name="T57" fmla="*/ 216 h 252"/>
                <a:gd name="T58" fmla="*/ 63 w 289"/>
                <a:gd name="T59" fmla="*/ 230 h 252"/>
                <a:gd name="T60" fmla="*/ 88 w 289"/>
                <a:gd name="T61" fmla="*/ 242 h 252"/>
                <a:gd name="T62" fmla="*/ 116 w 289"/>
                <a:gd name="T63" fmla="*/ 251 h 252"/>
                <a:gd name="T64" fmla="*/ 144 w 289"/>
                <a:gd name="T65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9" h="252">
                  <a:moveTo>
                    <a:pt x="144" y="252"/>
                  </a:moveTo>
                  <a:lnTo>
                    <a:pt x="174" y="251"/>
                  </a:lnTo>
                  <a:lnTo>
                    <a:pt x="200" y="242"/>
                  </a:lnTo>
                  <a:lnTo>
                    <a:pt x="224" y="230"/>
                  </a:lnTo>
                  <a:lnTo>
                    <a:pt x="247" y="216"/>
                  </a:lnTo>
                  <a:lnTo>
                    <a:pt x="265" y="197"/>
                  </a:lnTo>
                  <a:lnTo>
                    <a:pt x="279" y="175"/>
                  </a:lnTo>
                  <a:lnTo>
                    <a:pt x="286" y="153"/>
                  </a:lnTo>
                  <a:lnTo>
                    <a:pt x="289" y="127"/>
                  </a:lnTo>
                  <a:lnTo>
                    <a:pt x="286" y="101"/>
                  </a:lnTo>
                  <a:lnTo>
                    <a:pt x="279" y="77"/>
                  </a:lnTo>
                  <a:lnTo>
                    <a:pt x="265" y="57"/>
                  </a:lnTo>
                  <a:lnTo>
                    <a:pt x="247" y="38"/>
                  </a:lnTo>
                  <a:lnTo>
                    <a:pt x="224" y="22"/>
                  </a:lnTo>
                  <a:lnTo>
                    <a:pt x="200" y="10"/>
                  </a:lnTo>
                  <a:lnTo>
                    <a:pt x="174" y="2"/>
                  </a:lnTo>
                  <a:lnTo>
                    <a:pt x="144" y="0"/>
                  </a:lnTo>
                  <a:lnTo>
                    <a:pt x="116" y="2"/>
                  </a:lnTo>
                  <a:lnTo>
                    <a:pt x="88" y="10"/>
                  </a:lnTo>
                  <a:lnTo>
                    <a:pt x="63" y="22"/>
                  </a:lnTo>
                  <a:lnTo>
                    <a:pt x="42" y="38"/>
                  </a:lnTo>
                  <a:lnTo>
                    <a:pt x="25" y="57"/>
                  </a:lnTo>
                  <a:lnTo>
                    <a:pt x="11" y="77"/>
                  </a:lnTo>
                  <a:lnTo>
                    <a:pt x="4" y="101"/>
                  </a:lnTo>
                  <a:lnTo>
                    <a:pt x="0" y="127"/>
                  </a:lnTo>
                  <a:lnTo>
                    <a:pt x="4" y="153"/>
                  </a:lnTo>
                  <a:lnTo>
                    <a:pt x="11" y="175"/>
                  </a:lnTo>
                  <a:lnTo>
                    <a:pt x="25" y="197"/>
                  </a:lnTo>
                  <a:lnTo>
                    <a:pt x="42" y="216"/>
                  </a:lnTo>
                  <a:lnTo>
                    <a:pt x="63" y="230"/>
                  </a:lnTo>
                  <a:lnTo>
                    <a:pt x="88" y="242"/>
                  </a:lnTo>
                  <a:lnTo>
                    <a:pt x="116" y="251"/>
                  </a:lnTo>
                  <a:lnTo>
                    <a:pt x="144" y="252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1" name="Freeform 38"/>
            <p:cNvSpPr>
              <a:spLocks/>
            </p:cNvSpPr>
            <p:nvPr/>
          </p:nvSpPr>
          <p:spPr bwMode="auto">
            <a:xfrm>
              <a:off x="2894" y="3373"/>
              <a:ext cx="303" cy="266"/>
            </a:xfrm>
            <a:custGeom>
              <a:avLst/>
              <a:gdLst>
                <a:gd name="T0" fmla="*/ 172 w 303"/>
                <a:gd name="T1" fmla="*/ 264 h 266"/>
                <a:gd name="T2" fmla="*/ 223 w 303"/>
                <a:gd name="T3" fmla="*/ 251 h 266"/>
                <a:gd name="T4" fmla="*/ 253 w 303"/>
                <a:gd name="T5" fmla="*/ 230 h 266"/>
                <a:gd name="T6" fmla="*/ 268 w 303"/>
                <a:gd name="T7" fmla="*/ 218 h 266"/>
                <a:gd name="T8" fmla="*/ 286 w 303"/>
                <a:gd name="T9" fmla="*/ 196 h 266"/>
                <a:gd name="T10" fmla="*/ 293 w 303"/>
                <a:gd name="T11" fmla="*/ 179 h 266"/>
                <a:gd name="T12" fmla="*/ 302 w 303"/>
                <a:gd name="T13" fmla="*/ 155 h 266"/>
                <a:gd name="T14" fmla="*/ 303 w 303"/>
                <a:gd name="T15" fmla="*/ 132 h 266"/>
                <a:gd name="T16" fmla="*/ 300 w 303"/>
                <a:gd name="T17" fmla="*/ 107 h 266"/>
                <a:gd name="T18" fmla="*/ 291 w 303"/>
                <a:gd name="T19" fmla="*/ 81 h 266"/>
                <a:gd name="T20" fmla="*/ 281 w 303"/>
                <a:gd name="T21" fmla="*/ 62 h 266"/>
                <a:gd name="T22" fmla="*/ 263 w 303"/>
                <a:gd name="T23" fmla="*/ 43 h 266"/>
                <a:gd name="T24" fmla="*/ 247 w 303"/>
                <a:gd name="T25" fmla="*/ 29 h 266"/>
                <a:gd name="T26" fmla="*/ 217 w 303"/>
                <a:gd name="T27" fmla="*/ 12 h 266"/>
                <a:gd name="T28" fmla="*/ 128 w 303"/>
                <a:gd name="T29" fmla="*/ 0 h 266"/>
                <a:gd name="T30" fmla="*/ 84 w 303"/>
                <a:gd name="T31" fmla="*/ 12 h 266"/>
                <a:gd name="T32" fmla="*/ 62 w 303"/>
                <a:gd name="T33" fmla="*/ 26 h 266"/>
                <a:gd name="T34" fmla="*/ 33 w 303"/>
                <a:gd name="T35" fmla="*/ 47 h 266"/>
                <a:gd name="T36" fmla="*/ 16 w 303"/>
                <a:gd name="T37" fmla="*/ 69 h 266"/>
                <a:gd name="T38" fmla="*/ 9 w 303"/>
                <a:gd name="T39" fmla="*/ 86 h 266"/>
                <a:gd name="T40" fmla="*/ 0 w 303"/>
                <a:gd name="T41" fmla="*/ 112 h 266"/>
                <a:gd name="T42" fmla="*/ 5 w 303"/>
                <a:gd name="T43" fmla="*/ 173 h 266"/>
                <a:gd name="T44" fmla="*/ 14 w 303"/>
                <a:gd name="T45" fmla="*/ 191 h 266"/>
                <a:gd name="T46" fmla="*/ 26 w 303"/>
                <a:gd name="T47" fmla="*/ 208 h 266"/>
                <a:gd name="T48" fmla="*/ 55 w 303"/>
                <a:gd name="T49" fmla="*/ 235 h 266"/>
                <a:gd name="T50" fmla="*/ 79 w 303"/>
                <a:gd name="T51" fmla="*/ 251 h 266"/>
                <a:gd name="T52" fmla="*/ 98 w 303"/>
                <a:gd name="T53" fmla="*/ 258 h 266"/>
                <a:gd name="T54" fmla="*/ 149 w 303"/>
                <a:gd name="T55" fmla="*/ 266 h 266"/>
                <a:gd name="T56" fmla="*/ 153 w 303"/>
                <a:gd name="T57" fmla="*/ 252 h 266"/>
                <a:gd name="T58" fmla="*/ 102 w 303"/>
                <a:gd name="T59" fmla="*/ 244 h 266"/>
                <a:gd name="T60" fmla="*/ 86 w 303"/>
                <a:gd name="T61" fmla="*/ 237 h 266"/>
                <a:gd name="T62" fmla="*/ 62 w 303"/>
                <a:gd name="T63" fmla="*/ 225 h 266"/>
                <a:gd name="T64" fmla="*/ 37 w 303"/>
                <a:gd name="T65" fmla="*/ 198 h 266"/>
                <a:gd name="T66" fmla="*/ 28 w 303"/>
                <a:gd name="T67" fmla="*/ 184 h 266"/>
                <a:gd name="T68" fmla="*/ 19 w 303"/>
                <a:gd name="T69" fmla="*/ 167 h 266"/>
                <a:gd name="T70" fmla="*/ 14 w 303"/>
                <a:gd name="T71" fmla="*/ 151 h 266"/>
                <a:gd name="T72" fmla="*/ 16 w 303"/>
                <a:gd name="T73" fmla="*/ 110 h 266"/>
                <a:gd name="T74" fmla="*/ 25 w 303"/>
                <a:gd name="T75" fmla="*/ 88 h 266"/>
                <a:gd name="T76" fmla="*/ 32 w 303"/>
                <a:gd name="T77" fmla="*/ 72 h 266"/>
                <a:gd name="T78" fmla="*/ 49 w 303"/>
                <a:gd name="T79" fmla="*/ 53 h 266"/>
                <a:gd name="T80" fmla="*/ 79 w 303"/>
                <a:gd name="T81" fmla="*/ 29 h 266"/>
                <a:gd name="T82" fmla="*/ 98 w 303"/>
                <a:gd name="T83" fmla="*/ 23 h 266"/>
                <a:gd name="T84" fmla="*/ 151 w 303"/>
                <a:gd name="T85" fmla="*/ 14 h 266"/>
                <a:gd name="T86" fmla="*/ 210 w 303"/>
                <a:gd name="T87" fmla="*/ 26 h 266"/>
                <a:gd name="T88" fmla="*/ 237 w 303"/>
                <a:gd name="T89" fmla="*/ 40 h 266"/>
                <a:gd name="T90" fmla="*/ 253 w 303"/>
                <a:gd name="T91" fmla="*/ 53 h 266"/>
                <a:gd name="T92" fmla="*/ 270 w 303"/>
                <a:gd name="T93" fmla="*/ 72 h 266"/>
                <a:gd name="T94" fmla="*/ 277 w 303"/>
                <a:gd name="T95" fmla="*/ 88 h 266"/>
                <a:gd name="T96" fmla="*/ 286 w 303"/>
                <a:gd name="T97" fmla="*/ 110 h 266"/>
                <a:gd name="T98" fmla="*/ 289 w 303"/>
                <a:gd name="T99" fmla="*/ 136 h 266"/>
                <a:gd name="T100" fmla="*/ 288 w 303"/>
                <a:gd name="T101" fmla="*/ 151 h 266"/>
                <a:gd name="T102" fmla="*/ 282 w 303"/>
                <a:gd name="T103" fmla="*/ 167 h 266"/>
                <a:gd name="T104" fmla="*/ 274 w 303"/>
                <a:gd name="T105" fmla="*/ 184 h 266"/>
                <a:gd name="T106" fmla="*/ 265 w 303"/>
                <a:gd name="T107" fmla="*/ 198 h 266"/>
                <a:gd name="T108" fmla="*/ 247 w 303"/>
                <a:gd name="T109" fmla="*/ 216 h 266"/>
                <a:gd name="T110" fmla="*/ 223 w 303"/>
                <a:gd name="T111" fmla="*/ 235 h 266"/>
                <a:gd name="T112" fmla="*/ 205 w 303"/>
                <a:gd name="T113" fmla="*/ 242 h 266"/>
                <a:gd name="T114" fmla="*/ 149 w 303"/>
                <a:gd name="T115" fmla="*/ 252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03" h="266">
                  <a:moveTo>
                    <a:pt x="153" y="266"/>
                  </a:moveTo>
                  <a:lnTo>
                    <a:pt x="158" y="264"/>
                  </a:lnTo>
                  <a:lnTo>
                    <a:pt x="172" y="264"/>
                  </a:lnTo>
                  <a:lnTo>
                    <a:pt x="209" y="256"/>
                  </a:lnTo>
                  <a:lnTo>
                    <a:pt x="217" y="252"/>
                  </a:lnTo>
                  <a:lnTo>
                    <a:pt x="223" y="251"/>
                  </a:lnTo>
                  <a:lnTo>
                    <a:pt x="230" y="246"/>
                  </a:lnTo>
                  <a:lnTo>
                    <a:pt x="247" y="235"/>
                  </a:lnTo>
                  <a:lnTo>
                    <a:pt x="253" y="230"/>
                  </a:lnTo>
                  <a:lnTo>
                    <a:pt x="258" y="227"/>
                  </a:lnTo>
                  <a:lnTo>
                    <a:pt x="263" y="222"/>
                  </a:lnTo>
                  <a:lnTo>
                    <a:pt x="268" y="218"/>
                  </a:lnTo>
                  <a:lnTo>
                    <a:pt x="275" y="208"/>
                  </a:lnTo>
                  <a:lnTo>
                    <a:pt x="281" y="203"/>
                  </a:lnTo>
                  <a:lnTo>
                    <a:pt x="286" y="196"/>
                  </a:lnTo>
                  <a:lnTo>
                    <a:pt x="288" y="191"/>
                  </a:lnTo>
                  <a:lnTo>
                    <a:pt x="291" y="186"/>
                  </a:lnTo>
                  <a:lnTo>
                    <a:pt x="293" y="179"/>
                  </a:lnTo>
                  <a:lnTo>
                    <a:pt x="296" y="173"/>
                  </a:lnTo>
                  <a:lnTo>
                    <a:pt x="300" y="160"/>
                  </a:lnTo>
                  <a:lnTo>
                    <a:pt x="302" y="155"/>
                  </a:lnTo>
                  <a:lnTo>
                    <a:pt x="302" y="141"/>
                  </a:lnTo>
                  <a:lnTo>
                    <a:pt x="303" y="136"/>
                  </a:lnTo>
                  <a:lnTo>
                    <a:pt x="303" y="132"/>
                  </a:lnTo>
                  <a:lnTo>
                    <a:pt x="302" y="127"/>
                  </a:lnTo>
                  <a:lnTo>
                    <a:pt x="302" y="112"/>
                  </a:lnTo>
                  <a:lnTo>
                    <a:pt x="300" y="107"/>
                  </a:lnTo>
                  <a:lnTo>
                    <a:pt x="296" y="91"/>
                  </a:lnTo>
                  <a:lnTo>
                    <a:pt x="293" y="86"/>
                  </a:lnTo>
                  <a:lnTo>
                    <a:pt x="291" y="81"/>
                  </a:lnTo>
                  <a:lnTo>
                    <a:pt x="288" y="74"/>
                  </a:lnTo>
                  <a:lnTo>
                    <a:pt x="286" y="69"/>
                  </a:lnTo>
                  <a:lnTo>
                    <a:pt x="281" y="62"/>
                  </a:lnTo>
                  <a:lnTo>
                    <a:pt x="275" y="57"/>
                  </a:lnTo>
                  <a:lnTo>
                    <a:pt x="268" y="47"/>
                  </a:lnTo>
                  <a:lnTo>
                    <a:pt x="263" y="43"/>
                  </a:lnTo>
                  <a:lnTo>
                    <a:pt x="258" y="38"/>
                  </a:lnTo>
                  <a:lnTo>
                    <a:pt x="253" y="35"/>
                  </a:lnTo>
                  <a:lnTo>
                    <a:pt x="247" y="29"/>
                  </a:lnTo>
                  <a:lnTo>
                    <a:pt x="230" y="19"/>
                  </a:lnTo>
                  <a:lnTo>
                    <a:pt x="223" y="14"/>
                  </a:lnTo>
                  <a:lnTo>
                    <a:pt x="217" y="12"/>
                  </a:lnTo>
                  <a:lnTo>
                    <a:pt x="209" y="9"/>
                  </a:lnTo>
                  <a:lnTo>
                    <a:pt x="172" y="0"/>
                  </a:lnTo>
                  <a:lnTo>
                    <a:pt x="128" y="0"/>
                  </a:lnTo>
                  <a:lnTo>
                    <a:pt x="98" y="7"/>
                  </a:lnTo>
                  <a:lnTo>
                    <a:pt x="91" y="9"/>
                  </a:lnTo>
                  <a:lnTo>
                    <a:pt x="84" y="12"/>
                  </a:lnTo>
                  <a:lnTo>
                    <a:pt x="79" y="14"/>
                  </a:lnTo>
                  <a:lnTo>
                    <a:pt x="72" y="19"/>
                  </a:lnTo>
                  <a:lnTo>
                    <a:pt x="62" y="26"/>
                  </a:lnTo>
                  <a:lnTo>
                    <a:pt x="55" y="29"/>
                  </a:lnTo>
                  <a:lnTo>
                    <a:pt x="39" y="43"/>
                  </a:lnTo>
                  <a:lnTo>
                    <a:pt x="33" y="47"/>
                  </a:lnTo>
                  <a:lnTo>
                    <a:pt x="26" y="57"/>
                  </a:lnTo>
                  <a:lnTo>
                    <a:pt x="21" y="62"/>
                  </a:lnTo>
                  <a:lnTo>
                    <a:pt x="16" y="69"/>
                  </a:lnTo>
                  <a:lnTo>
                    <a:pt x="14" y="74"/>
                  </a:lnTo>
                  <a:lnTo>
                    <a:pt x="11" y="81"/>
                  </a:lnTo>
                  <a:lnTo>
                    <a:pt x="9" y="86"/>
                  </a:lnTo>
                  <a:lnTo>
                    <a:pt x="5" y="91"/>
                  </a:lnTo>
                  <a:lnTo>
                    <a:pt x="2" y="107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2" y="160"/>
                  </a:lnTo>
                  <a:lnTo>
                    <a:pt x="5" y="173"/>
                  </a:lnTo>
                  <a:lnTo>
                    <a:pt x="9" y="179"/>
                  </a:lnTo>
                  <a:lnTo>
                    <a:pt x="11" y="186"/>
                  </a:lnTo>
                  <a:lnTo>
                    <a:pt x="14" y="191"/>
                  </a:lnTo>
                  <a:lnTo>
                    <a:pt x="16" y="196"/>
                  </a:lnTo>
                  <a:lnTo>
                    <a:pt x="21" y="203"/>
                  </a:lnTo>
                  <a:lnTo>
                    <a:pt x="26" y="208"/>
                  </a:lnTo>
                  <a:lnTo>
                    <a:pt x="33" y="218"/>
                  </a:lnTo>
                  <a:lnTo>
                    <a:pt x="39" y="222"/>
                  </a:lnTo>
                  <a:lnTo>
                    <a:pt x="55" y="235"/>
                  </a:lnTo>
                  <a:lnTo>
                    <a:pt x="62" y="239"/>
                  </a:lnTo>
                  <a:lnTo>
                    <a:pt x="72" y="246"/>
                  </a:lnTo>
                  <a:lnTo>
                    <a:pt x="79" y="251"/>
                  </a:lnTo>
                  <a:lnTo>
                    <a:pt x="84" y="252"/>
                  </a:lnTo>
                  <a:lnTo>
                    <a:pt x="91" y="256"/>
                  </a:lnTo>
                  <a:lnTo>
                    <a:pt x="98" y="258"/>
                  </a:lnTo>
                  <a:lnTo>
                    <a:pt x="128" y="264"/>
                  </a:lnTo>
                  <a:lnTo>
                    <a:pt x="142" y="264"/>
                  </a:lnTo>
                  <a:lnTo>
                    <a:pt x="149" y="266"/>
                  </a:lnTo>
                  <a:lnTo>
                    <a:pt x="153" y="266"/>
                  </a:lnTo>
                  <a:lnTo>
                    <a:pt x="149" y="252"/>
                  </a:lnTo>
                  <a:lnTo>
                    <a:pt x="153" y="252"/>
                  </a:lnTo>
                  <a:lnTo>
                    <a:pt x="142" y="251"/>
                  </a:lnTo>
                  <a:lnTo>
                    <a:pt x="128" y="251"/>
                  </a:lnTo>
                  <a:lnTo>
                    <a:pt x="102" y="244"/>
                  </a:lnTo>
                  <a:lnTo>
                    <a:pt x="98" y="242"/>
                  </a:lnTo>
                  <a:lnTo>
                    <a:pt x="91" y="239"/>
                  </a:lnTo>
                  <a:lnTo>
                    <a:pt x="86" y="237"/>
                  </a:lnTo>
                  <a:lnTo>
                    <a:pt x="79" y="235"/>
                  </a:lnTo>
                  <a:lnTo>
                    <a:pt x="69" y="228"/>
                  </a:lnTo>
                  <a:lnTo>
                    <a:pt x="62" y="225"/>
                  </a:lnTo>
                  <a:lnTo>
                    <a:pt x="49" y="211"/>
                  </a:lnTo>
                  <a:lnTo>
                    <a:pt x="44" y="208"/>
                  </a:lnTo>
                  <a:lnTo>
                    <a:pt x="37" y="198"/>
                  </a:lnTo>
                  <a:lnTo>
                    <a:pt x="32" y="192"/>
                  </a:lnTo>
                  <a:lnTo>
                    <a:pt x="30" y="189"/>
                  </a:lnTo>
                  <a:lnTo>
                    <a:pt x="28" y="184"/>
                  </a:lnTo>
                  <a:lnTo>
                    <a:pt x="25" y="179"/>
                  </a:lnTo>
                  <a:lnTo>
                    <a:pt x="23" y="172"/>
                  </a:lnTo>
                  <a:lnTo>
                    <a:pt x="19" y="167"/>
                  </a:lnTo>
                  <a:lnTo>
                    <a:pt x="18" y="163"/>
                  </a:lnTo>
                  <a:lnTo>
                    <a:pt x="16" y="156"/>
                  </a:lnTo>
                  <a:lnTo>
                    <a:pt x="14" y="151"/>
                  </a:lnTo>
                  <a:lnTo>
                    <a:pt x="14" y="134"/>
                  </a:lnTo>
                  <a:lnTo>
                    <a:pt x="14" y="115"/>
                  </a:lnTo>
                  <a:lnTo>
                    <a:pt x="16" y="110"/>
                  </a:lnTo>
                  <a:lnTo>
                    <a:pt x="19" y="98"/>
                  </a:lnTo>
                  <a:lnTo>
                    <a:pt x="23" y="93"/>
                  </a:lnTo>
                  <a:lnTo>
                    <a:pt x="25" y="88"/>
                  </a:lnTo>
                  <a:lnTo>
                    <a:pt x="28" y="81"/>
                  </a:lnTo>
                  <a:lnTo>
                    <a:pt x="30" y="76"/>
                  </a:lnTo>
                  <a:lnTo>
                    <a:pt x="32" y="72"/>
                  </a:lnTo>
                  <a:lnTo>
                    <a:pt x="37" y="67"/>
                  </a:lnTo>
                  <a:lnTo>
                    <a:pt x="44" y="57"/>
                  </a:lnTo>
                  <a:lnTo>
                    <a:pt x="49" y="53"/>
                  </a:lnTo>
                  <a:lnTo>
                    <a:pt x="62" y="40"/>
                  </a:lnTo>
                  <a:lnTo>
                    <a:pt x="69" y="36"/>
                  </a:lnTo>
                  <a:lnTo>
                    <a:pt x="79" y="29"/>
                  </a:lnTo>
                  <a:lnTo>
                    <a:pt x="86" y="28"/>
                  </a:lnTo>
                  <a:lnTo>
                    <a:pt x="91" y="26"/>
                  </a:lnTo>
                  <a:lnTo>
                    <a:pt x="98" y="23"/>
                  </a:lnTo>
                  <a:lnTo>
                    <a:pt x="102" y="21"/>
                  </a:lnTo>
                  <a:lnTo>
                    <a:pt x="128" y="14"/>
                  </a:lnTo>
                  <a:lnTo>
                    <a:pt x="151" y="14"/>
                  </a:lnTo>
                  <a:lnTo>
                    <a:pt x="172" y="14"/>
                  </a:lnTo>
                  <a:lnTo>
                    <a:pt x="205" y="23"/>
                  </a:lnTo>
                  <a:lnTo>
                    <a:pt x="210" y="26"/>
                  </a:lnTo>
                  <a:lnTo>
                    <a:pt x="216" y="28"/>
                  </a:lnTo>
                  <a:lnTo>
                    <a:pt x="223" y="29"/>
                  </a:lnTo>
                  <a:lnTo>
                    <a:pt x="237" y="40"/>
                  </a:lnTo>
                  <a:lnTo>
                    <a:pt x="242" y="45"/>
                  </a:lnTo>
                  <a:lnTo>
                    <a:pt x="247" y="48"/>
                  </a:lnTo>
                  <a:lnTo>
                    <a:pt x="253" y="53"/>
                  </a:lnTo>
                  <a:lnTo>
                    <a:pt x="258" y="57"/>
                  </a:lnTo>
                  <a:lnTo>
                    <a:pt x="265" y="67"/>
                  </a:lnTo>
                  <a:lnTo>
                    <a:pt x="270" y="72"/>
                  </a:lnTo>
                  <a:lnTo>
                    <a:pt x="272" y="76"/>
                  </a:lnTo>
                  <a:lnTo>
                    <a:pt x="274" y="81"/>
                  </a:lnTo>
                  <a:lnTo>
                    <a:pt x="277" y="88"/>
                  </a:lnTo>
                  <a:lnTo>
                    <a:pt x="279" y="93"/>
                  </a:lnTo>
                  <a:lnTo>
                    <a:pt x="282" y="98"/>
                  </a:lnTo>
                  <a:lnTo>
                    <a:pt x="286" y="110"/>
                  </a:lnTo>
                  <a:lnTo>
                    <a:pt x="288" y="115"/>
                  </a:lnTo>
                  <a:lnTo>
                    <a:pt x="288" y="127"/>
                  </a:lnTo>
                  <a:lnTo>
                    <a:pt x="289" y="136"/>
                  </a:lnTo>
                  <a:lnTo>
                    <a:pt x="289" y="132"/>
                  </a:lnTo>
                  <a:lnTo>
                    <a:pt x="288" y="137"/>
                  </a:lnTo>
                  <a:lnTo>
                    <a:pt x="288" y="151"/>
                  </a:lnTo>
                  <a:lnTo>
                    <a:pt x="286" y="156"/>
                  </a:lnTo>
                  <a:lnTo>
                    <a:pt x="284" y="163"/>
                  </a:lnTo>
                  <a:lnTo>
                    <a:pt x="282" y="167"/>
                  </a:lnTo>
                  <a:lnTo>
                    <a:pt x="279" y="172"/>
                  </a:lnTo>
                  <a:lnTo>
                    <a:pt x="277" y="179"/>
                  </a:lnTo>
                  <a:lnTo>
                    <a:pt x="274" y="184"/>
                  </a:lnTo>
                  <a:lnTo>
                    <a:pt x="272" y="189"/>
                  </a:lnTo>
                  <a:lnTo>
                    <a:pt x="270" y="192"/>
                  </a:lnTo>
                  <a:lnTo>
                    <a:pt x="265" y="198"/>
                  </a:lnTo>
                  <a:lnTo>
                    <a:pt x="258" y="208"/>
                  </a:lnTo>
                  <a:lnTo>
                    <a:pt x="253" y="211"/>
                  </a:lnTo>
                  <a:lnTo>
                    <a:pt x="247" y="216"/>
                  </a:lnTo>
                  <a:lnTo>
                    <a:pt x="242" y="220"/>
                  </a:lnTo>
                  <a:lnTo>
                    <a:pt x="237" y="225"/>
                  </a:lnTo>
                  <a:lnTo>
                    <a:pt x="223" y="235"/>
                  </a:lnTo>
                  <a:lnTo>
                    <a:pt x="216" y="237"/>
                  </a:lnTo>
                  <a:lnTo>
                    <a:pt x="210" y="239"/>
                  </a:lnTo>
                  <a:lnTo>
                    <a:pt x="205" y="242"/>
                  </a:lnTo>
                  <a:lnTo>
                    <a:pt x="172" y="251"/>
                  </a:lnTo>
                  <a:lnTo>
                    <a:pt x="158" y="251"/>
                  </a:lnTo>
                  <a:lnTo>
                    <a:pt x="149" y="252"/>
                  </a:lnTo>
                  <a:lnTo>
                    <a:pt x="153" y="2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2" name="Freeform 39"/>
            <p:cNvSpPr>
              <a:spLocks/>
            </p:cNvSpPr>
            <p:nvPr/>
          </p:nvSpPr>
          <p:spPr bwMode="auto">
            <a:xfrm>
              <a:off x="2917" y="3608"/>
              <a:ext cx="259" cy="84"/>
            </a:xfrm>
            <a:custGeom>
              <a:avLst/>
              <a:gdLst>
                <a:gd name="T0" fmla="*/ 212 w 259"/>
                <a:gd name="T1" fmla="*/ 0 h 84"/>
                <a:gd name="T2" fmla="*/ 259 w 259"/>
                <a:gd name="T3" fmla="*/ 84 h 84"/>
                <a:gd name="T4" fmla="*/ 0 w 259"/>
                <a:gd name="T5" fmla="*/ 84 h 84"/>
                <a:gd name="T6" fmla="*/ 47 w 259"/>
                <a:gd name="T7" fmla="*/ 0 h 84"/>
                <a:gd name="T8" fmla="*/ 212 w 259"/>
                <a:gd name="T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" h="84">
                  <a:moveTo>
                    <a:pt x="212" y="0"/>
                  </a:moveTo>
                  <a:lnTo>
                    <a:pt x="259" y="84"/>
                  </a:lnTo>
                  <a:lnTo>
                    <a:pt x="0" y="84"/>
                  </a:lnTo>
                  <a:lnTo>
                    <a:pt x="47" y="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3" name="Freeform 40"/>
            <p:cNvSpPr>
              <a:spLocks/>
            </p:cNvSpPr>
            <p:nvPr/>
          </p:nvSpPr>
          <p:spPr bwMode="auto">
            <a:xfrm>
              <a:off x="2906" y="3603"/>
              <a:ext cx="281" cy="96"/>
            </a:xfrm>
            <a:custGeom>
              <a:avLst/>
              <a:gdLst>
                <a:gd name="T0" fmla="*/ 223 w 281"/>
                <a:gd name="T1" fmla="*/ 12 h 96"/>
                <a:gd name="T2" fmla="*/ 216 w 281"/>
                <a:gd name="T3" fmla="*/ 9 h 96"/>
                <a:gd name="T4" fmla="*/ 263 w 281"/>
                <a:gd name="T5" fmla="*/ 93 h 96"/>
                <a:gd name="T6" fmla="*/ 270 w 281"/>
                <a:gd name="T7" fmla="*/ 82 h 96"/>
                <a:gd name="T8" fmla="*/ 11 w 281"/>
                <a:gd name="T9" fmla="*/ 82 h 96"/>
                <a:gd name="T10" fmla="*/ 18 w 281"/>
                <a:gd name="T11" fmla="*/ 93 h 96"/>
                <a:gd name="T12" fmla="*/ 65 w 281"/>
                <a:gd name="T13" fmla="*/ 9 h 96"/>
                <a:gd name="T14" fmla="*/ 58 w 281"/>
                <a:gd name="T15" fmla="*/ 12 h 96"/>
                <a:gd name="T16" fmla="*/ 223 w 281"/>
                <a:gd name="T17" fmla="*/ 12 h 96"/>
                <a:gd name="T18" fmla="*/ 227 w 281"/>
                <a:gd name="T19" fmla="*/ 0 h 96"/>
                <a:gd name="T20" fmla="*/ 55 w 281"/>
                <a:gd name="T21" fmla="*/ 0 h 96"/>
                <a:gd name="T22" fmla="*/ 0 w 281"/>
                <a:gd name="T23" fmla="*/ 96 h 96"/>
                <a:gd name="T24" fmla="*/ 281 w 281"/>
                <a:gd name="T25" fmla="*/ 96 h 96"/>
                <a:gd name="T26" fmla="*/ 227 w 281"/>
                <a:gd name="T27" fmla="*/ 0 h 96"/>
                <a:gd name="T28" fmla="*/ 223 w 281"/>
                <a:gd name="T2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1" h="96">
                  <a:moveTo>
                    <a:pt x="223" y="12"/>
                  </a:moveTo>
                  <a:lnTo>
                    <a:pt x="216" y="9"/>
                  </a:lnTo>
                  <a:lnTo>
                    <a:pt x="263" y="93"/>
                  </a:lnTo>
                  <a:lnTo>
                    <a:pt x="270" y="82"/>
                  </a:lnTo>
                  <a:lnTo>
                    <a:pt x="11" y="82"/>
                  </a:lnTo>
                  <a:lnTo>
                    <a:pt x="18" y="93"/>
                  </a:lnTo>
                  <a:lnTo>
                    <a:pt x="65" y="9"/>
                  </a:lnTo>
                  <a:lnTo>
                    <a:pt x="58" y="12"/>
                  </a:lnTo>
                  <a:lnTo>
                    <a:pt x="223" y="12"/>
                  </a:lnTo>
                  <a:lnTo>
                    <a:pt x="227" y="0"/>
                  </a:lnTo>
                  <a:lnTo>
                    <a:pt x="55" y="0"/>
                  </a:lnTo>
                  <a:lnTo>
                    <a:pt x="0" y="96"/>
                  </a:lnTo>
                  <a:lnTo>
                    <a:pt x="281" y="96"/>
                  </a:lnTo>
                  <a:lnTo>
                    <a:pt x="227" y="0"/>
                  </a:lnTo>
                  <a:lnTo>
                    <a:pt x="223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4" name="Freeform 41"/>
            <p:cNvSpPr>
              <a:spLocks/>
            </p:cNvSpPr>
            <p:nvPr/>
          </p:nvSpPr>
          <p:spPr bwMode="auto">
            <a:xfrm>
              <a:off x="5426" y="1312"/>
              <a:ext cx="181" cy="2245"/>
            </a:xfrm>
            <a:custGeom>
              <a:avLst/>
              <a:gdLst>
                <a:gd name="T0" fmla="*/ 56 w 181"/>
                <a:gd name="T1" fmla="*/ 0 h 2245"/>
                <a:gd name="T2" fmla="*/ 125 w 181"/>
                <a:gd name="T3" fmla="*/ 0 h 2245"/>
                <a:gd name="T4" fmla="*/ 181 w 181"/>
                <a:gd name="T5" fmla="*/ 2245 h 2245"/>
                <a:gd name="T6" fmla="*/ 56 w 181"/>
                <a:gd name="T7" fmla="*/ 2245 h 2245"/>
                <a:gd name="T8" fmla="*/ 0 w 181"/>
                <a:gd name="T9" fmla="*/ 2245 h 2245"/>
                <a:gd name="T10" fmla="*/ 56 w 181"/>
                <a:gd name="T11" fmla="*/ 0 h 2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" h="2245">
                  <a:moveTo>
                    <a:pt x="56" y="0"/>
                  </a:moveTo>
                  <a:lnTo>
                    <a:pt x="125" y="0"/>
                  </a:lnTo>
                  <a:lnTo>
                    <a:pt x="181" y="2245"/>
                  </a:lnTo>
                  <a:lnTo>
                    <a:pt x="56" y="2245"/>
                  </a:lnTo>
                  <a:lnTo>
                    <a:pt x="0" y="224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5" name="Freeform 42"/>
            <p:cNvSpPr>
              <a:spLocks/>
            </p:cNvSpPr>
            <p:nvPr/>
          </p:nvSpPr>
          <p:spPr bwMode="auto">
            <a:xfrm>
              <a:off x="5419" y="1305"/>
              <a:ext cx="195" cy="2257"/>
            </a:xfrm>
            <a:custGeom>
              <a:avLst/>
              <a:gdLst>
                <a:gd name="T0" fmla="*/ 70 w 195"/>
                <a:gd name="T1" fmla="*/ 7 h 2257"/>
                <a:gd name="T2" fmla="*/ 63 w 195"/>
                <a:gd name="T3" fmla="*/ 14 h 2257"/>
                <a:gd name="T4" fmla="*/ 132 w 195"/>
                <a:gd name="T5" fmla="*/ 14 h 2257"/>
                <a:gd name="T6" fmla="*/ 125 w 195"/>
                <a:gd name="T7" fmla="*/ 7 h 2257"/>
                <a:gd name="T8" fmla="*/ 181 w 195"/>
                <a:gd name="T9" fmla="*/ 2252 h 2257"/>
                <a:gd name="T10" fmla="*/ 188 w 195"/>
                <a:gd name="T11" fmla="*/ 2245 h 2257"/>
                <a:gd name="T12" fmla="*/ 7 w 195"/>
                <a:gd name="T13" fmla="*/ 2245 h 2257"/>
                <a:gd name="T14" fmla="*/ 14 w 195"/>
                <a:gd name="T15" fmla="*/ 2252 h 2257"/>
                <a:gd name="T16" fmla="*/ 70 w 195"/>
                <a:gd name="T17" fmla="*/ 7 h 2257"/>
                <a:gd name="T18" fmla="*/ 58 w 195"/>
                <a:gd name="T19" fmla="*/ 0 h 2257"/>
                <a:gd name="T20" fmla="*/ 0 w 195"/>
                <a:gd name="T21" fmla="*/ 2257 h 2257"/>
                <a:gd name="T22" fmla="*/ 195 w 195"/>
                <a:gd name="T23" fmla="*/ 2257 h 2257"/>
                <a:gd name="T24" fmla="*/ 137 w 195"/>
                <a:gd name="T25" fmla="*/ 0 h 2257"/>
                <a:gd name="T26" fmla="*/ 58 w 195"/>
                <a:gd name="T27" fmla="*/ 0 h 2257"/>
                <a:gd name="T28" fmla="*/ 70 w 195"/>
                <a:gd name="T29" fmla="*/ 7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5" h="2257">
                  <a:moveTo>
                    <a:pt x="70" y="7"/>
                  </a:moveTo>
                  <a:lnTo>
                    <a:pt x="63" y="14"/>
                  </a:lnTo>
                  <a:lnTo>
                    <a:pt x="132" y="14"/>
                  </a:lnTo>
                  <a:lnTo>
                    <a:pt x="125" y="7"/>
                  </a:lnTo>
                  <a:lnTo>
                    <a:pt x="181" y="2252"/>
                  </a:lnTo>
                  <a:lnTo>
                    <a:pt x="188" y="2245"/>
                  </a:lnTo>
                  <a:lnTo>
                    <a:pt x="7" y="2245"/>
                  </a:lnTo>
                  <a:lnTo>
                    <a:pt x="14" y="2252"/>
                  </a:lnTo>
                  <a:lnTo>
                    <a:pt x="70" y="7"/>
                  </a:lnTo>
                  <a:lnTo>
                    <a:pt x="58" y="0"/>
                  </a:lnTo>
                  <a:lnTo>
                    <a:pt x="0" y="2257"/>
                  </a:lnTo>
                  <a:lnTo>
                    <a:pt x="195" y="2257"/>
                  </a:lnTo>
                  <a:lnTo>
                    <a:pt x="137" y="0"/>
                  </a:lnTo>
                  <a:lnTo>
                    <a:pt x="58" y="0"/>
                  </a:lnTo>
                  <a:lnTo>
                    <a:pt x="7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6" name="Rectangle 43"/>
            <p:cNvSpPr>
              <a:spLocks noChangeArrowheads="1"/>
            </p:cNvSpPr>
            <p:nvPr/>
          </p:nvSpPr>
          <p:spPr bwMode="auto">
            <a:xfrm>
              <a:off x="5220" y="3179"/>
              <a:ext cx="189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7" name="Freeform 44"/>
            <p:cNvSpPr>
              <a:spLocks/>
            </p:cNvSpPr>
            <p:nvPr/>
          </p:nvSpPr>
          <p:spPr bwMode="auto">
            <a:xfrm>
              <a:off x="5393" y="3164"/>
              <a:ext cx="18" cy="45"/>
            </a:xfrm>
            <a:custGeom>
              <a:avLst/>
              <a:gdLst>
                <a:gd name="T0" fmla="*/ 0 w 18"/>
                <a:gd name="T1" fmla="*/ 0 h 45"/>
                <a:gd name="T2" fmla="*/ 0 w 18"/>
                <a:gd name="T3" fmla="*/ 45 h 45"/>
                <a:gd name="T4" fmla="*/ 2 w 18"/>
                <a:gd name="T5" fmla="*/ 45 h 45"/>
                <a:gd name="T6" fmla="*/ 18 w 18"/>
                <a:gd name="T7" fmla="*/ 22 h 45"/>
                <a:gd name="T8" fmla="*/ 2 w 18"/>
                <a:gd name="T9" fmla="*/ 0 h 45"/>
                <a:gd name="T10" fmla="*/ 0 w 18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0" y="0"/>
                  </a:moveTo>
                  <a:lnTo>
                    <a:pt x="0" y="45"/>
                  </a:lnTo>
                  <a:lnTo>
                    <a:pt x="2" y="45"/>
                  </a:lnTo>
                  <a:lnTo>
                    <a:pt x="18" y="2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8" name="Freeform 45"/>
            <p:cNvSpPr>
              <a:spLocks/>
            </p:cNvSpPr>
            <p:nvPr/>
          </p:nvSpPr>
          <p:spPr bwMode="auto">
            <a:xfrm>
              <a:off x="5383" y="3157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9 h 57"/>
                <a:gd name="T4" fmla="*/ 0 w 57"/>
                <a:gd name="T5" fmla="*/ 57 h 57"/>
                <a:gd name="T6" fmla="*/ 28 w 57"/>
                <a:gd name="T7" fmla="*/ 29 h 57"/>
                <a:gd name="T8" fmla="*/ 0 w 5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9"/>
                  </a:lnTo>
                  <a:lnTo>
                    <a:pt x="0" y="57"/>
                  </a:lnTo>
                  <a:lnTo>
                    <a:pt x="28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79" name="Freeform 46"/>
            <p:cNvSpPr>
              <a:spLocks/>
            </p:cNvSpPr>
            <p:nvPr/>
          </p:nvSpPr>
          <p:spPr bwMode="auto">
            <a:xfrm>
              <a:off x="1422" y="2637"/>
              <a:ext cx="1369" cy="923"/>
            </a:xfrm>
            <a:custGeom>
              <a:avLst/>
              <a:gdLst>
                <a:gd name="T0" fmla="*/ 1369 w 1369"/>
                <a:gd name="T1" fmla="*/ 774 h 923"/>
                <a:gd name="T2" fmla="*/ 866 w 1369"/>
                <a:gd name="T3" fmla="*/ 774 h 923"/>
                <a:gd name="T4" fmla="*/ 882 w 1369"/>
                <a:gd name="T5" fmla="*/ 789 h 923"/>
                <a:gd name="T6" fmla="*/ 876 w 1369"/>
                <a:gd name="T7" fmla="*/ 122 h 923"/>
                <a:gd name="T8" fmla="*/ 861 w 1369"/>
                <a:gd name="T9" fmla="*/ 138 h 923"/>
                <a:gd name="T10" fmla="*/ 1169 w 1369"/>
                <a:gd name="T11" fmla="*/ 136 h 923"/>
                <a:gd name="T12" fmla="*/ 1169 w 1369"/>
                <a:gd name="T13" fmla="*/ 0 h 923"/>
                <a:gd name="T14" fmla="*/ 754 w 1369"/>
                <a:gd name="T15" fmla="*/ 0 h 923"/>
                <a:gd name="T16" fmla="*/ 752 w 1369"/>
                <a:gd name="T17" fmla="*/ 909 h 923"/>
                <a:gd name="T18" fmla="*/ 768 w 1369"/>
                <a:gd name="T19" fmla="*/ 894 h 923"/>
                <a:gd name="T20" fmla="*/ 16 w 1369"/>
                <a:gd name="T21" fmla="*/ 894 h 923"/>
                <a:gd name="T22" fmla="*/ 32 w 1369"/>
                <a:gd name="T23" fmla="*/ 909 h 923"/>
                <a:gd name="T24" fmla="*/ 32 w 1369"/>
                <a:gd name="T25" fmla="*/ 690 h 923"/>
                <a:gd name="T26" fmla="*/ 0 w 1369"/>
                <a:gd name="T27" fmla="*/ 690 h 923"/>
                <a:gd name="T28" fmla="*/ 2 w 1369"/>
                <a:gd name="T29" fmla="*/ 923 h 923"/>
                <a:gd name="T30" fmla="*/ 782 w 1369"/>
                <a:gd name="T31" fmla="*/ 923 h 923"/>
                <a:gd name="T32" fmla="*/ 783 w 1369"/>
                <a:gd name="T33" fmla="*/ 14 h 923"/>
                <a:gd name="T34" fmla="*/ 768 w 1369"/>
                <a:gd name="T35" fmla="*/ 30 h 923"/>
                <a:gd name="T36" fmla="*/ 1155 w 1369"/>
                <a:gd name="T37" fmla="*/ 30 h 923"/>
                <a:gd name="T38" fmla="*/ 1139 w 1369"/>
                <a:gd name="T39" fmla="*/ 14 h 923"/>
                <a:gd name="T40" fmla="*/ 1139 w 1369"/>
                <a:gd name="T41" fmla="*/ 122 h 923"/>
                <a:gd name="T42" fmla="*/ 1155 w 1369"/>
                <a:gd name="T43" fmla="*/ 107 h 923"/>
                <a:gd name="T44" fmla="*/ 845 w 1369"/>
                <a:gd name="T45" fmla="*/ 109 h 923"/>
                <a:gd name="T46" fmla="*/ 852 w 1369"/>
                <a:gd name="T47" fmla="*/ 805 h 923"/>
                <a:gd name="T48" fmla="*/ 1369 w 1369"/>
                <a:gd name="T49" fmla="*/ 805 h 923"/>
                <a:gd name="T50" fmla="*/ 1369 w 1369"/>
                <a:gd name="T51" fmla="*/ 774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69" h="923">
                  <a:moveTo>
                    <a:pt x="1369" y="774"/>
                  </a:moveTo>
                  <a:lnTo>
                    <a:pt x="866" y="774"/>
                  </a:lnTo>
                  <a:lnTo>
                    <a:pt x="882" y="789"/>
                  </a:lnTo>
                  <a:lnTo>
                    <a:pt x="876" y="122"/>
                  </a:lnTo>
                  <a:lnTo>
                    <a:pt x="861" y="138"/>
                  </a:lnTo>
                  <a:lnTo>
                    <a:pt x="1169" y="136"/>
                  </a:lnTo>
                  <a:lnTo>
                    <a:pt x="1169" y="0"/>
                  </a:lnTo>
                  <a:lnTo>
                    <a:pt x="754" y="0"/>
                  </a:lnTo>
                  <a:lnTo>
                    <a:pt x="752" y="909"/>
                  </a:lnTo>
                  <a:lnTo>
                    <a:pt x="768" y="894"/>
                  </a:lnTo>
                  <a:lnTo>
                    <a:pt x="16" y="894"/>
                  </a:lnTo>
                  <a:lnTo>
                    <a:pt x="32" y="909"/>
                  </a:lnTo>
                  <a:lnTo>
                    <a:pt x="32" y="690"/>
                  </a:lnTo>
                  <a:lnTo>
                    <a:pt x="0" y="690"/>
                  </a:lnTo>
                  <a:lnTo>
                    <a:pt x="2" y="923"/>
                  </a:lnTo>
                  <a:lnTo>
                    <a:pt x="782" y="923"/>
                  </a:lnTo>
                  <a:lnTo>
                    <a:pt x="783" y="14"/>
                  </a:lnTo>
                  <a:lnTo>
                    <a:pt x="768" y="30"/>
                  </a:lnTo>
                  <a:lnTo>
                    <a:pt x="1155" y="30"/>
                  </a:lnTo>
                  <a:lnTo>
                    <a:pt x="1139" y="14"/>
                  </a:lnTo>
                  <a:lnTo>
                    <a:pt x="1139" y="122"/>
                  </a:lnTo>
                  <a:lnTo>
                    <a:pt x="1155" y="107"/>
                  </a:lnTo>
                  <a:lnTo>
                    <a:pt x="845" y="109"/>
                  </a:lnTo>
                  <a:lnTo>
                    <a:pt x="852" y="805"/>
                  </a:lnTo>
                  <a:lnTo>
                    <a:pt x="1369" y="805"/>
                  </a:lnTo>
                  <a:lnTo>
                    <a:pt x="1369" y="774"/>
                  </a:lnTo>
                  <a:close/>
                </a:path>
              </a:pathLst>
            </a:custGeom>
            <a:solidFill>
              <a:srgbClr val="00F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0" name="Freeform 47"/>
            <p:cNvSpPr>
              <a:spLocks/>
            </p:cNvSpPr>
            <p:nvPr/>
          </p:nvSpPr>
          <p:spPr bwMode="auto">
            <a:xfrm>
              <a:off x="1403" y="3342"/>
              <a:ext cx="70" cy="11"/>
            </a:xfrm>
            <a:custGeom>
              <a:avLst/>
              <a:gdLst>
                <a:gd name="T0" fmla="*/ 0 w 70"/>
                <a:gd name="T1" fmla="*/ 11 h 11"/>
                <a:gd name="T2" fmla="*/ 70 w 70"/>
                <a:gd name="T3" fmla="*/ 11 h 11"/>
                <a:gd name="T4" fmla="*/ 35 w 70"/>
                <a:gd name="T5" fmla="*/ 0 h 11"/>
                <a:gd name="T6" fmla="*/ 0 w 70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11">
                  <a:moveTo>
                    <a:pt x="0" y="11"/>
                  </a:moveTo>
                  <a:lnTo>
                    <a:pt x="70" y="11"/>
                  </a:lnTo>
                  <a:lnTo>
                    <a:pt x="35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F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1" name="Freeform 48"/>
            <p:cNvSpPr>
              <a:spLocks/>
            </p:cNvSpPr>
            <p:nvPr/>
          </p:nvSpPr>
          <p:spPr bwMode="auto">
            <a:xfrm>
              <a:off x="1380" y="3286"/>
              <a:ext cx="116" cy="115"/>
            </a:xfrm>
            <a:custGeom>
              <a:avLst/>
              <a:gdLst>
                <a:gd name="T0" fmla="*/ 0 w 116"/>
                <a:gd name="T1" fmla="*/ 115 h 115"/>
                <a:gd name="T2" fmla="*/ 58 w 116"/>
                <a:gd name="T3" fmla="*/ 0 h 115"/>
                <a:gd name="T4" fmla="*/ 116 w 116"/>
                <a:gd name="T5" fmla="*/ 115 h 115"/>
                <a:gd name="T6" fmla="*/ 58 w 116"/>
                <a:gd name="T7" fmla="*/ 56 h 115"/>
                <a:gd name="T8" fmla="*/ 0 w 116"/>
                <a:gd name="T9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15">
                  <a:moveTo>
                    <a:pt x="0" y="115"/>
                  </a:moveTo>
                  <a:lnTo>
                    <a:pt x="58" y="0"/>
                  </a:lnTo>
                  <a:lnTo>
                    <a:pt x="116" y="115"/>
                  </a:lnTo>
                  <a:lnTo>
                    <a:pt x="58" y="56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2" name="Freeform 49"/>
            <p:cNvSpPr>
              <a:spLocks/>
            </p:cNvSpPr>
            <p:nvPr/>
          </p:nvSpPr>
          <p:spPr bwMode="auto">
            <a:xfrm>
              <a:off x="1871" y="1866"/>
              <a:ext cx="154" cy="1211"/>
            </a:xfrm>
            <a:custGeom>
              <a:avLst/>
              <a:gdLst>
                <a:gd name="T0" fmla="*/ 119 w 154"/>
                <a:gd name="T1" fmla="*/ 0 h 1211"/>
                <a:gd name="T2" fmla="*/ 119 w 154"/>
                <a:gd name="T3" fmla="*/ 936 h 1211"/>
                <a:gd name="T4" fmla="*/ 154 w 154"/>
                <a:gd name="T5" fmla="*/ 969 h 1211"/>
                <a:gd name="T6" fmla="*/ 154 w 154"/>
                <a:gd name="T7" fmla="*/ 1211 h 1211"/>
                <a:gd name="T8" fmla="*/ 0 w 154"/>
                <a:gd name="T9" fmla="*/ 1211 h 1211"/>
                <a:gd name="T10" fmla="*/ 0 w 154"/>
                <a:gd name="T11" fmla="*/ 969 h 1211"/>
                <a:gd name="T12" fmla="*/ 35 w 154"/>
                <a:gd name="T13" fmla="*/ 936 h 1211"/>
                <a:gd name="T14" fmla="*/ 35 w 154"/>
                <a:gd name="T15" fmla="*/ 0 h 1211"/>
                <a:gd name="T16" fmla="*/ 119 w 154"/>
                <a:gd name="T17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11">
                  <a:moveTo>
                    <a:pt x="119" y="0"/>
                  </a:moveTo>
                  <a:lnTo>
                    <a:pt x="119" y="936"/>
                  </a:lnTo>
                  <a:lnTo>
                    <a:pt x="154" y="969"/>
                  </a:lnTo>
                  <a:lnTo>
                    <a:pt x="154" y="1211"/>
                  </a:lnTo>
                  <a:lnTo>
                    <a:pt x="0" y="1211"/>
                  </a:lnTo>
                  <a:lnTo>
                    <a:pt x="0" y="969"/>
                  </a:lnTo>
                  <a:lnTo>
                    <a:pt x="35" y="936"/>
                  </a:lnTo>
                  <a:lnTo>
                    <a:pt x="35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3" name="Freeform 50"/>
            <p:cNvSpPr>
              <a:spLocks/>
            </p:cNvSpPr>
            <p:nvPr/>
          </p:nvSpPr>
          <p:spPr bwMode="auto">
            <a:xfrm>
              <a:off x="1864" y="1859"/>
              <a:ext cx="168" cy="1224"/>
            </a:xfrm>
            <a:custGeom>
              <a:avLst/>
              <a:gdLst>
                <a:gd name="T0" fmla="*/ 126 w 168"/>
                <a:gd name="T1" fmla="*/ 14 h 1224"/>
                <a:gd name="T2" fmla="*/ 119 w 168"/>
                <a:gd name="T3" fmla="*/ 7 h 1224"/>
                <a:gd name="T4" fmla="*/ 119 w 168"/>
                <a:gd name="T5" fmla="*/ 947 h 1224"/>
                <a:gd name="T6" fmla="*/ 156 w 168"/>
                <a:gd name="T7" fmla="*/ 981 h 1224"/>
                <a:gd name="T8" fmla="*/ 154 w 168"/>
                <a:gd name="T9" fmla="*/ 976 h 1224"/>
                <a:gd name="T10" fmla="*/ 154 w 168"/>
                <a:gd name="T11" fmla="*/ 1218 h 1224"/>
                <a:gd name="T12" fmla="*/ 161 w 168"/>
                <a:gd name="T13" fmla="*/ 1211 h 1224"/>
                <a:gd name="T14" fmla="*/ 7 w 168"/>
                <a:gd name="T15" fmla="*/ 1211 h 1224"/>
                <a:gd name="T16" fmla="*/ 14 w 168"/>
                <a:gd name="T17" fmla="*/ 1218 h 1224"/>
                <a:gd name="T18" fmla="*/ 14 w 168"/>
                <a:gd name="T19" fmla="*/ 976 h 1224"/>
                <a:gd name="T20" fmla="*/ 12 w 168"/>
                <a:gd name="T21" fmla="*/ 981 h 1224"/>
                <a:gd name="T22" fmla="*/ 49 w 168"/>
                <a:gd name="T23" fmla="*/ 947 h 1224"/>
                <a:gd name="T24" fmla="*/ 49 w 168"/>
                <a:gd name="T25" fmla="*/ 7 h 1224"/>
                <a:gd name="T26" fmla="*/ 42 w 168"/>
                <a:gd name="T27" fmla="*/ 14 h 1224"/>
                <a:gd name="T28" fmla="*/ 126 w 168"/>
                <a:gd name="T29" fmla="*/ 14 h 1224"/>
                <a:gd name="T30" fmla="*/ 133 w 168"/>
                <a:gd name="T31" fmla="*/ 0 h 1224"/>
                <a:gd name="T32" fmla="*/ 35 w 168"/>
                <a:gd name="T33" fmla="*/ 0 h 1224"/>
                <a:gd name="T34" fmla="*/ 35 w 168"/>
                <a:gd name="T35" fmla="*/ 943 h 1224"/>
                <a:gd name="T36" fmla="*/ 37 w 168"/>
                <a:gd name="T37" fmla="*/ 938 h 1224"/>
                <a:gd name="T38" fmla="*/ 0 w 168"/>
                <a:gd name="T39" fmla="*/ 972 h 1224"/>
                <a:gd name="T40" fmla="*/ 0 w 168"/>
                <a:gd name="T41" fmla="*/ 1224 h 1224"/>
                <a:gd name="T42" fmla="*/ 168 w 168"/>
                <a:gd name="T43" fmla="*/ 1224 h 1224"/>
                <a:gd name="T44" fmla="*/ 168 w 168"/>
                <a:gd name="T45" fmla="*/ 972 h 1224"/>
                <a:gd name="T46" fmla="*/ 131 w 168"/>
                <a:gd name="T47" fmla="*/ 938 h 1224"/>
                <a:gd name="T48" fmla="*/ 133 w 168"/>
                <a:gd name="T49" fmla="*/ 943 h 1224"/>
                <a:gd name="T50" fmla="*/ 133 w 168"/>
                <a:gd name="T51" fmla="*/ 0 h 1224"/>
                <a:gd name="T52" fmla="*/ 126 w 168"/>
                <a:gd name="T53" fmla="*/ 14 h 1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8" h="1224">
                  <a:moveTo>
                    <a:pt x="126" y="14"/>
                  </a:moveTo>
                  <a:lnTo>
                    <a:pt x="119" y="7"/>
                  </a:lnTo>
                  <a:lnTo>
                    <a:pt x="119" y="947"/>
                  </a:lnTo>
                  <a:lnTo>
                    <a:pt x="156" y="981"/>
                  </a:lnTo>
                  <a:lnTo>
                    <a:pt x="154" y="976"/>
                  </a:lnTo>
                  <a:lnTo>
                    <a:pt x="154" y="1218"/>
                  </a:lnTo>
                  <a:lnTo>
                    <a:pt x="161" y="1211"/>
                  </a:lnTo>
                  <a:lnTo>
                    <a:pt x="7" y="1211"/>
                  </a:lnTo>
                  <a:lnTo>
                    <a:pt x="14" y="1218"/>
                  </a:lnTo>
                  <a:lnTo>
                    <a:pt x="14" y="976"/>
                  </a:lnTo>
                  <a:lnTo>
                    <a:pt x="12" y="981"/>
                  </a:lnTo>
                  <a:lnTo>
                    <a:pt x="49" y="947"/>
                  </a:lnTo>
                  <a:lnTo>
                    <a:pt x="49" y="7"/>
                  </a:lnTo>
                  <a:lnTo>
                    <a:pt x="42" y="14"/>
                  </a:lnTo>
                  <a:lnTo>
                    <a:pt x="126" y="14"/>
                  </a:lnTo>
                  <a:lnTo>
                    <a:pt x="133" y="0"/>
                  </a:lnTo>
                  <a:lnTo>
                    <a:pt x="35" y="0"/>
                  </a:lnTo>
                  <a:lnTo>
                    <a:pt x="35" y="943"/>
                  </a:lnTo>
                  <a:lnTo>
                    <a:pt x="37" y="938"/>
                  </a:lnTo>
                  <a:lnTo>
                    <a:pt x="0" y="972"/>
                  </a:lnTo>
                  <a:lnTo>
                    <a:pt x="0" y="1224"/>
                  </a:lnTo>
                  <a:lnTo>
                    <a:pt x="168" y="1224"/>
                  </a:lnTo>
                  <a:lnTo>
                    <a:pt x="168" y="972"/>
                  </a:lnTo>
                  <a:lnTo>
                    <a:pt x="131" y="938"/>
                  </a:lnTo>
                  <a:lnTo>
                    <a:pt x="133" y="943"/>
                  </a:lnTo>
                  <a:lnTo>
                    <a:pt x="133" y="0"/>
                  </a:lnTo>
                  <a:lnTo>
                    <a:pt x="126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4" name="Freeform 51"/>
            <p:cNvSpPr>
              <a:spLocks/>
            </p:cNvSpPr>
            <p:nvPr/>
          </p:nvSpPr>
          <p:spPr bwMode="auto">
            <a:xfrm>
              <a:off x="1587" y="2867"/>
              <a:ext cx="284" cy="419"/>
            </a:xfrm>
            <a:custGeom>
              <a:avLst/>
              <a:gdLst>
                <a:gd name="T0" fmla="*/ 284 w 284"/>
                <a:gd name="T1" fmla="*/ 0 h 419"/>
                <a:gd name="T2" fmla="*/ 142 w 284"/>
                <a:gd name="T3" fmla="*/ 96 h 419"/>
                <a:gd name="T4" fmla="*/ 142 w 284"/>
                <a:gd name="T5" fmla="*/ 64 h 419"/>
                <a:gd name="T6" fmla="*/ 95 w 284"/>
                <a:gd name="T7" fmla="*/ 64 h 419"/>
                <a:gd name="T8" fmla="*/ 95 w 284"/>
                <a:gd name="T9" fmla="*/ 144 h 419"/>
                <a:gd name="T10" fmla="*/ 82 w 284"/>
                <a:gd name="T11" fmla="*/ 162 h 419"/>
                <a:gd name="T12" fmla="*/ 82 w 284"/>
                <a:gd name="T13" fmla="*/ 225 h 419"/>
                <a:gd name="T14" fmla="*/ 12 w 284"/>
                <a:gd name="T15" fmla="*/ 306 h 419"/>
                <a:gd name="T16" fmla="*/ 0 w 284"/>
                <a:gd name="T17" fmla="*/ 419 h 419"/>
                <a:gd name="T18" fmla="*/ 142 w 284"/>
                <a:gd name="T19" fmla="*/ 258 h 419"/>
                <a:gd name="T20" fmla="*/ 142 w 284"/>
                <a:gd name="T21" fmla="*/ 177 h 419"/>
                <a:gd name="T22" fmla="*/ 284 w 284"/>
                <a:gd name="T23" fmla="*/ 81 h 419"/>
                <a:gd name="T24" fmla="*/ 284 w 284"/>
                <a:gd name="T2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19">
                  <a:moveTo>
                    <a:pt x="284" y="0"/>
                  </a:moveTo>
                  <a:lnTo>
                    <a:pt x="142" y="96"/>
                  </a:lnTo>
                  <a:lnTo>
                    <a:pt x="142" y="64"/>
                  </a:lnTo>
                  <a:lnTo>
                    <a:pt x="95" y="64"/>
                  </a:lnTo>
                  <a:lnTo>
                    <a:pt x="95" y="144"/>
                  </a:lnTo>
                  <a:lnTo>
                    <a:pt x="82" y="162"/>
                  </a:lnTo>
                  <a:lnTo>
                    <a:pt x="82" y="225"/>
                  </a:lnTo>
                  <a:lnTo>
                    <a:pt x="12" y="306"/>
                  </a:lnTo>
                  <a:lnTo>
                    <a:pt x="0" y="419"/>
                  </a:lnTo>
                  <a:lnTo>
                    <a:pt x="142" y="258"/>
                  </a:lnTo>
                  <a:lnTo>
                    <a:pt x="142" y="177"/>
                  </a:lnTo>
                  <a:lnTo>
                    <a:pt x="284" y="8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5" name="Freeform 52"/>
            <p:cNvSpPr>
              <a:spLocks/>
            </p:cNvSpPr>
            <p:nvPr/>
          </p:nvSpPr>
          <p:spPr bwMode="auto">
            <a:xfrm>
              <a:off x="1578" y="2855"/>
              <a:ext cx="300" cy="451"/>
            </a:xfrm>
            <a:custGeom>
              <a:avLst/>
              <a:gdLst>
                <a:gd name="T0" fmla="*/ 300 w 300"/>
                <a:gd name="T1" fmla="*/ 0 h 451"/>
                <a:gd name="T2" fmla="*/ 147 w 300"/>
                <a:gd name="T3" fmla="*/ 103 h 451"/>
                <a:gd name="T4" fmla="*/ 158 w 300"/>
                <a:gd name="T5" fmla="*/ 108 h 451"/>
                <a:gd name="T6" fmla="*/ 158 w 300"/>
                <a:gd name="T7" fmla="*/ 69 h 451"/>
                <a:gd name="T8" fmla="*/ 97 w 300"/>
                <a:gd name="T9" fmla="*/ 69 h 451"/>
                <a:gd name="T10" fmla="*/ 97 w 300"/>
                <a:gd name="T11" fmla="*/ 156 h 451"/>
                <a:gd name="T12" fmla="*/ 98 w 300"/>
                <a:gd name="T13" fmla="*/ 153 h 451"/>
                <a:gd name="T14" fmla="*/ 84 w 300"/>
                <a:gd name="T15" fmla="*/ 172 h 451"/>
                <a:gd name="T16" fmla="*/ 84 w 300"/>
                <a:gd name="T17" fmla="*/ 237 h 451"/>
                <a:gd name="T18" fmla="*/ 86 w 300"/>
                <a:gd name="T19" fmla="*/ 232 h 451"/>
                <a:gd name="T20" fmla="*/ 14 w 300"/>
                <a:gd name="T21" fmla="*/ 314 h 451"/>
                <a:gd name="T22" fmla="*/ 0 w 300"/>
                <a:gd name="T23" fmla="*/ 451 h 451"/>
                <a:gd name="T24" fmla="*/ 158 w 300"/>
                <a:gd name="T25" fmla="*/ 271 h 451"/>
                <a:gd name="T26" fmla="*/ 158 w 300"/>
                <a:gd name="T27" fmla="*/ 189 h 451"/>
                <a:gd name="T28" fmla="*/ 154 w 300"/>
                <a:gd name="T29" fmla="*/ 194 h 451"/>
                <a:gd name="T30" fmla="*/ 300 w 300"/>
                <a:gd name="T31" fmla="*/ 96 h 451"/>
                <a:gd name="T32" fmla="*/ 300 w 300"/>
                <a:gd name="T33" fmla="*/ 0 h 451"/>
                <a:gd name="T34" fmla="*/ 286 w 300"/>
                <a:gd name="T35" fmla="*/ 12 h 451"/>
                <a:gd name="T36" fmla="*/ 286 w 300"/>
                <a:gd name="T37" fmla="*/ 93 h 451"/>
                <a:gd name="T38" fmla="*/ 289 w 300"/>
                <a:gd name="T39" fmla="*/ 88 h 451"/>
                <a:gd name="T40" fmla="*/ 144 w 300"/>
                <a:gd name="T41" fmla="*/ 186 h 451"/>
                <a:gd name="T42" fmla="*/ 144 w 300"/>
                <a:gd name="T43" fmla="*/ 270 h 451"/>
                <a:gd name="T44" fmla="*/ 146 w 300"/>
                <a:gd name="T45" fmla="*/ 264 h 451"/>
                <a:gd name="T46" fmla="*/ 4 w 300"/>
                <a:gd name="T47" fmla="*/ 426 h 451"/>
                <a:gd name="T48" fmla="*/ 16 w 300"/>
                <a:gd name="T49" fmla="*/ 431 h 451"/>
                <a:gd name="T50" fmla="*/ 28 w 300"/>
                <a:gd name="T51" fmla="*/ 318 h 451"/>
                <a:gd name="T52" fmla="*/ 26 w 300"/>
                <a:gd name="T53" fmla="*/ 323 h 451"/>
                <a:gd name="T54" fmla="*/ 98 w 300"/>
                <a:gd name="T55" fmla="*/ 239 h 451"/>
                <a:gd name="T56" fmla="*/ 98 w 300"/>
                <a:gd name="T57" fmla="*/ 174 h 451"/>
                <a:gd name="T58" fmla="*/ 97 w 300"/>
                <a:gd name="T59" fmla="*/ 177 h 451"/>
                <a:gd name="T60" fmla="*/ 111 w 300"/>
                <a:gd name="T61" fmla="*/ 158 h 451"/>
                <a:gd name="T62" fmla="*/ 111 w 300"/>
                <a:gd name="T63" fmla="*/ 76 h 451"/>
                <a:gd name="T64" fmla="*/ 104 w 300"/>
                <a:gd name="T65" fmla="*/ 83 h 451"/>
                <a:gd name="T66" fmla="*/ 151 w 300"/>
                <a:gd name="T67" fmla="*/ 83 h 451"/>
                <a:gd name="T68" fmla="*/ 144 w 300"/>
                <a:gd name="T69" fmla="*/ 76 h 451"/>
                <a:gd name="T70" fmla="*/ 144 w 300"/>
                <a:gd name="T71" fmla="*/ 120 h 451"/>
                <a:gd name="T72" fmla="*/ 296 w 300"/>
                <a:gd name="T73" fmla="*/ 17 h 451"/>
                <a:gd name="T74" fmla="*/ 286 w 300"/>
                <a:gd name="T75" fmla="*/ 12 h 451"/>
                <a:gd name="T76" fmla="*/ 300 w 300"/>
                <a:gd name="T7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0" h="451">
                  <a:moveTo>
                    <a:pt x="300" y="0"/>
                  </a:moveTo>
                  <a:lnTo>
                    <a:pt x="147" y="103"/>
                  </a:lnTo>
                  <a:lnTo>
                    <a:pt x="158" y="108"/>
                  </a:lnTo>
                  <a:lnTo>
                    <a:pt x="158" y="69"/>
                  </a:lnTo>
                  <a:lnTo>
                    <a:pt x="97" y="69"/>
                  </a:lnTo>
                  <a:lnTo>
                    <a:pt x="97" y="156"/>
                  </a:lnTo>
                  <a:lnTo>
                    <a:pt x="98" y="153"/>
                  </a:lnTo>
                  <a:lnTo>
                    <a:pt x="84" y="172"/>
                  </a:lnTo>
                  <a:lnTo>
                    <a:pt x="84" y="237"/>
                  </a:lnTo>
                  <a:lnTo>
                    <a:pt x="86" y="232"/>
                  </a:lnTo>
                  <a:lnTo>
                    <a:pt x="14" y="314"/>
                  </a:lnTo>
                  <a:lnTo>
                    <a:pt x="0" y="451"/>
                  </a:lnTo>
                  <a:lnTo>
                    <a:pt x="158" y="271"/>
                  </a:lnTo>
                  <a:lnTo>
                    <a:pt x="158" y="189"/>
                  </a:lnTo>
                  <a:lnTo>
                    <a:pt x="154" y="194"/>
                  </a:lnTo>
                  <a:lnTo>
                    <a:pt x="300" y="96"/>
                  </a:lnTo>
                  <a:lnTo>
                    <a:pt x="300" y="0"/>
                  </a:lnTo>
                  <a:lnTo>
                    <a:pt x="286" y="12"/>
                  </a:lnTo>
                  <a:lnTo>
                    <a:pt x="286" y="93"/>
                  </a:lnTo>
                  <a:lnTo>
                    <a:pt x="289" y="88"/>
                  </a:lnTo>
                  <a:lnTo>
                    <a:pt x="144" y="186"/>
                  </a:lnTo>
                  <a:lnTo>
                    <a:pt x="144" y="270"/>
                  </a:lnTo>
                  <a:lnTo>
                    <a:pt x="146" y="264"/>
                  </a:lnTo>
                  <a:lnTo>
                    <a:pt x="4" y="426"/>
                  </a:lnTo>
                  <a:lnTo>
                    <a:pt x="16" y="431"/>
                  </a:lnTo>
                  <a:lnTo>
                    <a:pt x="28" y="318"/>
                  </a:lnTo>
                  <a:lnTo>
                    <a:pt x="26" y="323"/>
                  </a:lnTo>
                  <a:lnTo>
                    <a:pt x="98" y="239"/>
                  </a:lnTo>
                  <a:lnTo>
                    <a:pt x="98" y="174"/>
                  </a:lnTo>
                  <a:lnTo>
                    <a:pt x="97" y="177"/>
                  </a:lnTo>
                  <a:lnTo>
                    <a:pt x="111" y="158"/>
                  </a:lnTo>
                  <a:lnTo>
                    <a:pt x="111" y="76"/>
                  </a:lnTo>
                  <a:lnTo>
                    <a:pt x="104" y="83"/>
                  </a:lnTo>
                  <a:lnTo>
                    <a:pt x="151" y="83"/>
                  </a:lnTo>
                  <a:lnTo>
                    <a:pt x="144" y="76"/>
                  </a:lnTo>
                  <a:lnTo>
                    <a:pt x="144" y="120"/>
                  </a:lnTo>
                  <a:lnTo>
                    <a:pt x="296" y="17"/>
                  </a:lnTo>
                  <a:lnTo>
                    <a:pt x="286" y="1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6" name="Rectangle 53"/>
            <p:cNvSpPr>
              <a:spLocks noChangeArrowheads="1"/>
            </p:cNvSpPr>
            <p:nvPr/>
          </p:nvSpPr>
          <p:spPr bwMode="auto">
            <a:xfrm>
              <a:off x="1699" y="2835"/>
              <a:ext cx="14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7" name="Freeform 54"/>
            <p:cNvSpPr>
              <a:spLocks/>
            </p:cNvSpPr>
            <p:nvPr/>
          </p:nvSpPr>
          <p:spPr bwMode="auto">
            <a:xfrm>
              <a:off x="1682" y="2886"/>
              <a:ext cx="47" cy="17"/>
            </a:xfrm>
            <a:custGeom>
              <a:avLst/>
              <a:gdLst>
                <a:gd name="T0" fmla="*/ 47 w 47"/>
                <a:gd name="T1" fmla="*/ 0 h 17"/>
                <a:gd name="T2" fmla="*/ 0 w 47"/>
                <a:gd name="T3" fmla="*/ 0 h 17"/>
                <a:gd name="T4" fmla="*/ 24 w 47"/>
                <a:gd name="T5" fmla="*/ 17 h 17"/>
                <a:gd name="T6" fmla="*/ 47 w 4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7">
                  <a:moveTo>
                    <a:pt x="47" y="0"/>
                  </a:moveTo>
                  <a:lnTo>
                    <a:pt x="0" y="0"/>
                  </a:lnTo>
                  <a:lnTo>
                    <a:pt x="24" y="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8" name="Freeform 55"/>
            <p:cNvSpPr>
              <a:spLocks/>
            </p:cNvSpPr>
            <p:nvPr/>
          </p:nvSpPr>
          <p:spPr bwMode="auto">
            <a:xfrm>
              <a:off x="1676" y="2874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30 w 58"/>
                <a:gd name="T3" fmla="*/ 57 h 57"/>
                <a:gd name="T4" fmla="*/ 0 w 58"/>
                <a:gd name="T5" fmla="*/ 0 h 57"/>
                <a:gd name="T6" fmla="*/ 30 w 58"/>
                <a:gd name="T7" fmla="*/ 29 h 57"/>
                <a:gd name="T8" fmla="*/ 58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58" y="0"/>
                  </a:moveTo>
                  <a:lnTo>
                    <a:pt x="30" y="57"/>
                  </a:lnTo>
                  <a:lnTo>
                    <a:pt x="0" y="0"/>
                  </a:lnTo>
                  <a:lnTo>
                    <a:pt x="30" y="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89" name="Freeform 56"/>
            <p:cNvSpPr>
              <a:spLocks/>
            </p:cNvSpPr>
            <p:nvPr/>
          </p:nvSpPr>
          <p:spPr bwMode="auto">
            <a:xfrm>
              <a:off x="1587" y="2867"/>
              <a:ext cx="284" cy="419"/>
            </a:xfrm>
            <a:custGeom>
              <a:avLst/>
              <a:gdLst>
                <a:gd name="T0" fmla="*/ 284 w 284"/>
                <a:gd name="T1" fmla="*/ 0 h 419"/>
                <a:gd name="T2" fmla="*/ 142 w 284"/>
                <a:gd name="T3" fmla="*/ 96 h 419"/>
                <a:gd name="T4" fmla="*/ 142 w 284"/>
                <a:gd name="T5" fmla="*/ 64 h 419"/>
                <a:gd name="T6" fmla="*/ 95 w 284"/>
                <a:gd name="T7" fmla="*/ 64 h 419"/>
                <a:gd name="T8" fmla="*/ 95 w 284"/>
                <a:gd name="T9" fmla="*/ 144 h 419"/>
                <a:gd name="T10" fmla="*/ 82 w 284"/>
                <a:gd name="T11" fmla="*/ 162 h 419"/>
                <a:gd name="T12" fmla="*/ 82 w 284"/>
                <a:gd name="T13" fmla="*/ 225 h 419"/>
                <a:gd name="T14" fmla="*/ 12 w 284"/>
                <a:gd name="T15" fmla="*/ 306 h 419"/>
                <a:gd name="T16" fmla="*/ 0 w 284"/>
                <a:gd name="T17" fmla="*/ 419 h 419"/>
                <a:gd name="T18" fmla="*/ 142 w 284"/>
                <a:gd name="T19" fmla="*/ 258 h 419"/>
                <a:gd name="T20" fmla="*/ 142 w 284"/>
                <a:gd name="T21" fmla="*/ 177 h 419"/>
                <a:gd name="T22" fmla="*/ 284 w 284"/>
                <a:gd name="T23" fmla="*/ 81 h 419"/>
                <a:gd name="T24" fmla="*/ 284 w 284"/>
                <a:gd name="T2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19">
                  <a:moveTo>
                    <a:pt x="284" y="0"/>
                  </a:moveTo>
                  <a:lnTo>
                    <a:pt x="142" y="96"/>
                  </a:lnTo>
                  <a:lnTo>
                    <a:pt x="142" y="64"/>
                  </a:lnTo>
                  <a:lnTo>
                    <a:pt x="95" y="64"/>
                  </a:lnTo>
                  <a:lnTo>
                    <a:pt x="95" y="144"/>
                  </a:lnTo>
                  <a:lnTo>
                    <a:pt x="82" y="162"/>
                  </a:lnTo>
                  <a:lnTo>
                    <a:pt x="82" y="225"/>
                  </a:lnTo>
                  <a:lnTo>
                    <a:pt x="12" y="306"/>
                  </a:lnTo>
                  <a:lnTo>
                    <a:pt x="0" y="419"/>
                  </a:lnTo>
                  <a:lnTo>
                    <a:pt x="142" y="258"/>
                  </a:lnTo>
                  <a:lnTo>
                    <a:pt x="142" y="177"/>
                  </a:lnTo>
                  <a:lnTo>
                    <a:pt x="284" y="8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2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0" name="Freeform 57"/>
            <p:cNvSpPr>
              <a:spLocks/>
            </p:cNvSpPr>
            <p:nvPr/>
          </p:nvSpPr>
          <p:spPr bwMode="auto">
            <a:xfrm>
              <a:off x="1578" y="2855"/>
              <a:ext cx="300" cy="451"/>
            </a:xfrm>
            <a:custGeom>
              <a:avLst/>
              <a:gdLst>
                <a:gd name="T0" fmla="*/ 300 w 300"/>
                <a:gd name="T1" fmla="*/ 0 h 451"/>
                <a:gd name="T2" fmla="*/ 147 w 300"/>
                <a:gd name="T3" fmla="*/ 103 h 451"/>
                <a:gd name="T4" fmla="*/ 158 w 300"/>
                <a:gd name="T5" fmla="*/ 108 h 451"/>
                <a:gd name="T6" fmla="*/ 158 w 300"/>
                <a:gd name="T7" fmla="*/ 69 h 451"/>
                <a:gd name="T8" fmla="*/ 97 w 300"/>
                <a:gd name="T9" fmla="*/ 69 h 451"/>
                <a:gd name="T10" fmla="*/ 97 w 300"/>
                <a:gd name="T11" fmla="*/ 156 h 451"/>
                <a:gd name="T12" fmla="*/ 98 w 300"/>
                <a:gd name="T13" fmla="*/ 153 h 451"/>
                <a:gd name="T14" fmla="*/ 84 w 300"/>
                <a:gd name="T15" fmla="*/ 172 h 451"/>
                <a:gd name="T16" fmla="*/ 84 w 300"/>
                <a:gd name="T17" fmla="*/ 237 h 451"/>
                <a:gd name="T18" fmla="*/ 86 w 300"/>
                <a:gd name="T19" fmla="*/ 232 h 451"/>
                <a:gd name="T20" fmla="*/ 14 w 300"/>
                <a:gd name="T21" fmla="*/ 314 h 451"/>
                <a:gd name="T22" fmla="*/ 0 w 300"/>
                <a:gd name="T23" fmla="*/ 451 h 451"/>
                <a:gd name="T24" fmla="*/ 158 w 300"/>
                <a:gd name="T25" fmla="*/ 271 h 451"/>
                <a:gd name="T26" fmla="*/ 158 w 300"/>
                <a:gd name="T27" fmla="*/ 189 h 451"/>
                <a:gd name="T28" fmla="*/ 154 w 300"/>
                <a:gd name="T29" fmla="*/ 194 h 451"/>
                <a:gd name="T30" fmla="*/ 300 w 300"/>
                <a:gd name="T31" fmla="*/ 96 h 451"/>
                <a:gd name="T32" fmla="*/ 300 w 300"/>
                <a:gd name="T33" fmla="*/ 0 h 451"/>
                <a:gd name="T34" fmla="*/ 286 w 300"/>
                <a:gd name="T35" fmla="*/ 12 h 451"/>
                <a:gd name="T36" fmla="*/ 286 w 300"/>
                <a:gd name="T37" fmla="*/ 93 h 451"/>
                <a:gd name="T38" fmla="*/ 289 w 300"/>
                <a:gd name="T39" fmla="*/ 88 h 451"/>
                <a:gd name="T40" fmla="*/ 144 w 300"/>
                <a:gd name="T41" fmla="*/ 186 h 451"/>
                <a:gd name="T42" fmla="*/ 144 w 300"/>
                <a:gd name="T43" fmla="*/ 270 h 451"/>
                <a:gd name="T44" fmla="*/ 146 w 300"/>
                <a:gd name="T45" fmla="*/ 264 h 451"/>
                <a:gd name="T46" fmla="*/ 4 w 300"/>
                <a:gd name="T47" fmla="*/ 426 h 451"/>
                <a:gd name="T48" fmla="*/ 16 w 300"/>
                <a:gd name="T49" fmla="*/ 431 h 451"/>
                <a:gd name="T50" fmla="*/ 28 w 300"/>
                <a:gd name="T51" fmla="*/ 318 h 451"/>
                <a:gd name="T52" fmla="*/ 26 w 300"/>
                <a:gd name="T53" fmla="*/ 323 h 451"/>
                <a:gd name="T54" fmla="*/ 98 w 300"/>
                <a:gd name="T55" fmla="*/ 239 h 451"/>
                <a:gd name="T56" fmla="*/ 98 w 300"/>
                <a:gd name="T57" fmla="*/ 174 h 451"/>
                <a:gd name="T58" fmla="*/ 97 w 300"/>
                <a:gd name="T59" fmla="*/ 177 h 451"/>
                <a:gd name="T60" fmla="*/ 111 w 300"/>
                <a:gd name="T61" fmla="*/ 158 h 451"/>
                <a:gd name="T62" fmla="*/ 111 w 300"/>
                <a:gd name="T63" fmla="*/ 76 h 451"/>
                <a:gd name="T64" fmla="*/ 104 w 300"/>
                <a:gd name="T65" fmla="*/ 83 h 451"/>
                <a:gd name="T66" fmla="*/ 151 w 300"/>
                <a:gd name="T67" fmla="*/ 83 h 451"/>
                <a:gd name="T68" fmla="*/ 144 w 300"/>
                <a:gd name="T69" fmla="*/ 76 h 451"/>
                <a:gd name="T70" fmla="*/ 144 w 300"/>
                <a:gd name="T71" fmla="*/ 120 h 451"/>
                <a:gd name="T72" fmla="*/ 296 w 300"/>
                <a:gd name="T73" fmla="*/ 17 h 451"/>
                <a:gd name="T74" fmla="*/ 286 w 300"/>
                <a:gd name="T75" fmla="*/ 12 h 451"/>
                <a:gd name="T76" fmla="*/ 300 w 300"/>
                <a:gd name="T77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0" h="451">
                  <a:moveTo>
                    <a:pt x="300" y="0"/>
                  </a:moveTo>
                  <a:lnTo>
                    <a:pt x="147" y="103"/>
                  </a:lnTo>
                  <a:lnTo>
                    <a:pt x="158" y="108"/>
                  </a:lnTo>
                  <a:lnTo>
                    <a:pt x="158" y="69"/>
                  </a:lnTo>
                  <a:lnTo>
                    <a:pt x="97" y="69"/>
                  </a:lnTo>
                  <a:lnTo>
                    <a:pt x="97" y="156"/>
                  </a:lnTo>
                  <a:lnTo>
                    <a:pt x="98" y="153"/>
                  </a:lnTo>
                  <a:lnTo>
                    <a:pt x="84" y="172"/>
                  </a:lnTo>
                  <a:lnTo>
                    <a:pt x="84" y="237"/>
                  </a:lnTo>
                  <a:lnTo>
                    <a:pt x="86" y="232"/>
                  </a:lnTo>
                  <a:lnTo>
                    <a:pt x="14" y="314"/>
                  </a:lnTo>
                  <a:lnTo>
                    <a:pt x="0" y="451"/>
                  </a:lnTo>
                  <a:lnTo>
                    <a:pt x="158" y="271"/>
                  </a:lnTo>
                  <a:lnTo>
                    <a:pt x="158" y="189"/>
                  </a:lnTo>
                  <a:lnTo>
                    <a:pt x="154" y="194"/>
                  </a:lnTo>
                  <a:lnTo>
                    <a:pt x="300" y="96"/>
                  </a:lnTo>
                  <a:lnTo>
                    <a:pt x="300" y="0"/>
                  </a:lnTo>
                  <a:lnTo>
                    <a:pt x="286" y="12"/>
                  </a:lnTo>
                  <a:lnTo>
                    <a:pt x="286" y="93"/>
                  </a:lnTo>
                  <a:lnTo>
                    <a:pt x="289" y="88"/>
                  </a:lnTo>
                  <a:lnTo>
                    <a:pt x="144" y="186"/>
                  </a:lnTo>
                  <a:lnTo>
                    <a:pt x="144" y="270"/>
                  </a:lnTo>
                  <a:lnTo>
                    <a:pt x="146" y="264"/>
                  </a:lnTo>
                  <a:lnTo>
                    <a:pt x="4" y="426"/>
                  </a:lnTo>
                  <a:lnTo>
                    <a:pt x="16" y="431"/>
                  </a:lnTo>
                  <a:lnTo>
                    <a:pt x="28" y="318"/>
                  </a:lnTo>
                  <a:lnTo>
                    <a:pt x="26" y="323"/>
                  </a:lnTo>
                  <a:lnTo>
                    <a:pt x="98" y="239"/>
                  </a:lnTo>
                  <a:lnTo>
                    <a:pt x="98" y="174"/>
                  </a:lnTo>
                  <a:lnTo>
                    <a:pt x="97" y="177"/>
                  </a:lnTo>
                  <a:lnTo>
                    <a:pt x="111" y="158"/>
                  </a:lnTo>
                  <a:lnTo>
                    <a:pt x="111" y="76"/>
                  </a:lnTo>
                  <a:lnTo>
                    <a:pt x="104" y="83"/>
                  </a:lnTo>
                  <a:lnTo>
                    <a:pt x="151" y="83"/>
                  </a:lnTo>
                  <a:lnTo>
                    <a:pt x="144" y="76"/>
                  </a:lnTo>
                  <a:lnTo>
                    <a:pt x="144" y="120"/>
                  </a:lnTo>
                  <a:lnTo>
                    <a:pt x="296" y="17"/>
                  </a:lnTo>
                  <a:lnTo>
                    <a:pt x="286" y="12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1" name="Rectangle 58"/>
            <p:cNvSpPr>
              <a:spLocks noChangeArrowheads="1"/>
            </p:cNvSpPr>
            <p:nvPr/>
          </p:nvSpPr>
          <p:spPr bwMode="auto">
            <a:xfrm>
              <a:off x="1699" y="2835"/>
              <a:ext cx="14" cy="6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2" name="Freeform 59"/>
            <p:cNvSpPr>
              <a:spLocks/>
            </p:cNvSpPr>
            <p:nvPr/>
          </p:nvSpPr>
          <p:spPr bwMode="auto">
            <a:xfrm>
              <a:off x="1682" y="2886"/>
              <a:ext cx="47" cy="17"/>
            </a:xfrm>
            <a:custGeom>
              <a:avLst/>
              <a:gdLst>
                <a:gd name="T0" fmla="*/ 47 w 47"/>
                <a:gd name="T1" fmla="*/ 0 h 17"/>
                <a:gd name="T2" fmla="*/ 0 w 47"/>
                <a:gd name="T3" fmla="*/ 0 h 17"/>
                <a:gd name="T4" fmla="*/ 24 w 47"/>
                <a:gd name="T5" fmla="*/ 17 h 17"/>
                <a:gd name="T6" fmla="*/ 47 w 47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17">
                  <a:moveTo>
                    <a:pt x="47" y="0"/>
                  </a:moveTo>
                  <a:lnTo>
                    <a:pt x="0" y="0"/>
                  </a:lnTo>
                  <a:lnTo>
                    <a:pt x="24" y="17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3" name="Freeform 60"/>
            <p:cNvSpPr>
              <a:spLocks/>
            </p:cNvSpPr>
            <p:nvPr/>
          </p:nvSpPr>
          <p:spPr bwMode="auto">
            <a:xfrm>
              <a:off x="1676" y="2874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30 w 58"/>
                <a:gd name="T3" fmla="*/ 57 h 57"/>
                <a:gd name="T4" fmla="*/ 0 w 58"/>
                <a:gd name="T5" fmla="*/ 0 h 57"/>
                <a:gd name="T6" fmla="*/ 30 w 58"/>
                <a:gd name="T7" fmla="*/ 29 h 57"/>
                <a:gd name="T8" fmla="*/ 58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58" y="0"/>
                  </a:moveTo>
                  <a:lnTo>
                    <a:pt x="30" y="57"/>
                  </a:lnTo>
                  <a:lnTo>
                    <a:pt x="0" y="0"/>
                  </a:lnTo>
                  <a:lnTo>
                    <a:pt x="30" y="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4" name="Oval 61"/>
            <p:cNvSpPr>
              <a:spLocks noChangeArrowheads="1"/>
            </p:cNvSpPr>
            <p:nvPr/>
          </p:nvSpPr>
          <p:spPr bwMode="auto">
            <a:xfrm>
              <a:off x="1170" y="1152"/>
              <a:ext cx="168" cy="228"/>
            </a:xfrm>
            <a:prstGeom prst="ellipse">
              <a:avLst/>
            </a:prstGeom>
            <a:solidFill>
              <a:srgbClr val="80C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5" name="Freeform 62"/>
            <p:cNvSpPr>
              <a:spLocks/>
            </p:cNvSpPr>
            <p:nvPr/>
          </p:nvSpPr>
          <p:spPr bwMode="auto">
            <a:xfrm>
              <a:off x="1159" y="1142"/>
              <a:ext cx="193" cy="252"/>
            </a:xfrm>
            <a:custGeom>
              <a:avLst/>
              <a:gdLst>
                <a:gd name="T0" fmla="*/ 2 w 193"/>
                <a:gd name="T1" fmla="*/ 158 h 252"/>
                <a:gd name="T2" fmla="*/ 11 w 193"/>
                <a:gd name="T3" fmla="*/ 185 h 252"/>
                <a:gd name="T4" fmla="*/ 21 w 193"/>
                <a:gd name="T5" fmla="*/ 204 h 252"/>
                <a:gd name="T6" fmla="*/ 30 w 193"/>
                <a:gd name="T7" fmla="*/ 218 h 252"/>
                <a:gd name="T8" fmla="*/ 48 w 193"/>
                <a:gd name="T9" fmla="*/ 235 h 252"/>
                <a:gd name="T10" fmla="*/ 63 w 193"/>
                <a:gd name="T11" fmla="*/ 243 h 252"/>
                <a:gd name="T12" fmla="*/ 90 w 193"/>
                <a:gd name="T13" fmla="*/ 250 h 252"/>
                <a:gd name="T14" fmla="*/ 111 w 193"/>
                <a:gd name="T15" fmla="*/ 250 h 252"/>
                <a:gd name="T16" fmla="*/ 133 w 193"/>
                <a:gd name="T17" fmla="*/ 242 h 252"/>
                <a:gd name="T18" fmla="*/ 148 w 193"/>
                <a:gd name="T19" fmla="*/ 233 h 252"/>
                <a:gd name="T20" fmla="*/ 165 w 193"/>
                <a:gd name="T21" fmla="*/ 214 h 252"/>
                <a:gd name="T22" fmla="*/ 177 w 193"/>
                <a:gd name="T23" fmla="*/ 194 h 252"/>
                <a:gd name="T24" fmla="*/ 188 w 193"/>
                <a:gd name="T25" fmla="*/ 166 h 252"/>
                <a:gd name="T26" fmla="*/ 191 w 193"/>
                <a:gd name="T27" fmla="*/ 149 h 252"/>
                <a:gd name="T28" fmla="*/ 193 w 193"/>
                <a:gd name="T29" fmla="*/ 123 h 252"/>
                <a:gd name="T30" fmla="*/ 188 w 193"/>
                <a:gd name="T31" fmla="*/ 89 h 252"/>
                <a:gd name="T32" fmla="*/ 177 w 193"/>
                <a:gd name="T33" fmla="*/ 60 h 252"/>
                <a:gd name="T34" fmla="*/ 169 w 193"/>
                <a:gd name="T35" fmla="*/ 41 h 252"/>
                <a:gd name="T36" fmla="*/ 148 w 193"/>
                <a:gd name="T37" fmla="*/ 17 h 252"/>
                <a:gd name="T38" fmla="*/ 133 w 193"/>
                <a:gd name="T39" fmla="*/ 8 h 252"/>
                <a:gd name="T40" fmla="*/ 111 w 193"/>
                <a:gd name="T41" fmla="*/ 0 h 252"/>
                <a:gd name="T42" fmla="*/ 63 w 193"/>
                <a:gd name="T43" fmla="*/ 7 h 252"/>
                <a:gd name="T44" fmla="*/ 48 w 193"/>
                <a:gd name="T45" fmla="*/ 15 h 252"/>
                <a:gd name="T46" fmla="*/ 30 w 193"/>
                <a:gd name="T47" fmla="*/ 32 h 252"/>
                <a:gd name="T48" fmla="*/ 18 w 193"/>
                <a:gd name="T49" fmla="*/ 50 h 252"/>
                <a:gd name="T50" fmla="*/ 4 w 193"/>
                <a:gd name="T51" fmla="*/ 82 h 252"/>
                <a:gd name="T52" fmla="*/ 0 w 193"/>
                <a:gd name="T53" fmla="*/ 125 h 252"/>
                <a:gd name="T54" fmla="*/ 25 w 193"/>
                <a:gd name="T55" fmla="*/ 93 h 252"/>
                <a:gd name="T56" fmla="*/ 28 w 193"/>
                <a:gd name="T57" fmla="*/ 75 h 252"/>
                <a:gd name="T58" fmla="*/ 39 w 193"/>
                <a:gd name="T59" fmla="*/ 57 h 252"/>
                <a:gd name="T60" fmla="*/ 49 w 193"/>
                <a:gd name="T61" fmla="*/ 43 h 252"/>
                <a:gd name="T62" fmla="*/ 65 w 193"/>
                <a:gd name="T63" fmla="*/ 29 h 252"/>
                <a:gd name="T64" fmla="*/ 83 w 193"/>
                <a:gd name="T65" fmla="*/ 22 h 252"/>
                <a:gd name="T66" fmla="*/ 107 w 193"/>
                <a:gd name="T67" fmla="*/ 20 h 252"/>
                <a:gd name="T68" fmla="*/ 121 w 193"/>
                <a:gd name="T69" fmla="*/ 27 h 252"/>
                <a:gd name="T70" fmla="*/ 133 w 193"/>
                <a:gd name="T71" fmla="*/ 34 h 252"/>
                <a:gd name="T72" fmla="*/ 151 w 193"/>
                <a:gd name="T73" fmla="*/ 51 h 252"/>
                <a:gd name="T74" fmla="*/ 160 w 193"/>
                <a:gd name="T75" fmla="*/ 70 h 252"/>
                <a:gd name="T76" fmla="*/ 167 w 193"/>
                <a:gd name="T77" fmla="*/ 86 h 252"/>
                <a:gd name="T78" fmla="*/ 170 w 193"/>
                <a:gd name="T79" fmla="*/ 120 h 252"/>
                <a:gd name="T80" fmla="*/ 170 w 193"/>
                <a:gd name="T81" fmla="*/ 129 h 252"/>
                <a:gd name="T82" fmla="*/ 167 w 193"/>
                <a:gd name="T83" fmla="*/ 158 h 252"/>
                <a:gd name="T84" fmla="*/ 160 w 193"/>
                <a:gd name="T85" fmla="*/ 180 h 252"/>
                <a:gd name="T86" fmla="*/ 153 w 193"/>
                <a:gd name="T87" fmla="*/ 194 h 252"/>
                <a:gd name="T88" fmla="*/ 144 w 193"/>
                <a:gd name="T89" fmla="*/ 204 h 252"/>
                <a:gd name="T90" fmla="*/ 130 w 193"/>
                <a:gd name="T91" fmla="*/ 218 h 252"/>
                <a:gd name="T92" fmla="*/ 114 w 193"/>
                <a:gd name="T93" fmla="*/ 226 h 252"/>
                <a:gd name="T94" fmla="*/ 98 w 193"/>
                <a:gd name="T95" fmla="*/ 230 h 252"/>
                <a:gd name="T96" fmla="*/ 93 w 193"/>
                <a:gd name="T97" fmla="*/ 230 h 252"/>
                <a:gd name="T98" fmla="*/ 77 w 193"/>
                <a:gd name="T99" fmla="*/ 226 h 252"/>
                <a:gd name="T100" fmla="*/ 62 w 193"/>
                <a:gd name="T101" fmla="*/ 218 h 252"/>
                <a:gd name="T102" fmla="*/ 48 w 193"/>
                <a:gd name="T103" fmla="*/ 204 h 252"/>
                <a:gd name="T104" fmla="*/ 39 w 193"/>
                <a:gd name="T105" fmla="*/ 194 h 252"/>
                <a:gd name="T106" fmla="*/ 32 w 193"/>
                <a:gd name="T107" fmla="*/ 180 h 252"/>
                <a:gd name="T108" fmla="*/ 25 w 193"/>
                <a:gd name="T109" fmla="*/ 158 h 252"/>
                <a:gd name="T110" fmla="*/ 21 w 193"/>
                <a:gd name="T111" fmla="*/ 125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93" h="252">
                  <a:moveTo>
                    <a:pt x="0" y="125"/>
                  </a:moveTo>
                  <a:lnTo>
                    <a:pt x="0" y="149"/>
                  </a:lnTo>
                  <a:lnTo>
                    <a:pt x="2" y="158"/>
                  </a:lnTo>
                  <a:lnTo>
                    <a:pt x="4" y="161"/>
                  </a:lnTo>
                  <a:lnTo>
                    <a:pt x="4" y="166"/>
                  </a:lnTo>
                  <a:lnTo>
                    <a:pt x="11" y="185"/>
                  </a:lnTo>
                  <a:lnTo>
                    <a:pt x="14" y="190"/>
                  </a:lnTo>
                  <a:lnTo>
                    <a:pt x="14" y="194"/>
                  </a:lnTo>
                  <a:lnTo>
                    <a:pt x="21" y="204"/>
                  </a:lnTo>
                  <a:lnTo>
                    <a:pt x="23" y="207"/>
                  </a:lnTo>
                  <a:lnTo>
                    <a:pt x="27" y="214"/>
                  </a:lnTo>
                  <a:lnTo>
                    <a:pt x="30" y="218"/>
                  </a:lnTo>
                  <a:lnTo>
                    <a:pt x="32" y="221"/>
                  </a:lnTo>
                  <a:lnTo>
                    <a:pt x="44" y="233"/>
                  </a:lnTo>
                  <a:lnTo>
                    <a:pt x="48" y="235"/>
                  </a:lnTo>
                  <a:lnTo>
                    <a:pt x="51" y="238"/>
                  </a:lnTo>
                  <a:lnTo>
                    <a:pt x="58" y="242"/>
                  </a:lnTo>
                  <a:lnTo>
                    <a:pt x="63" y="243"/>
                  </a:lnTo>
                  <a:lnTo>
                    <a:pt x="70" y="247"/>
                  </a:lnTo>
                  <a:lnTo>
                    <a:pt x="81" y="250"/>
                  </a:lnTo>
                  <a:lnTo>
                    <a:pt x="90" y="250"/>
                  </a:lnTo>
                  <a:lnTo>
                    <a:pt x="93" y="252"/>
                  </a:lnTo>
                  <a:lnTo>
                    <a:pt x="102" y="250"/>
                  </a:lnTo>
                  <a:lnTo>
                    <a:pt x="111" y="250"/>
                  </a:lnTo>
                  <a:lnTo>
                    <a:pt x="121" y="247"/>
                  </a:lnTo>
                  <a:lnTo>
                    <a:pt x="128" y="243"/>
                  </a:lnTo>
                  <a:lnTo>
                    <a:pt x="133" y="242"/>
                  </a:lnTo>
                  <a:lnTo>
                    <a:pt x="141" y="238"/>
                  </a:lnTo>
                  <a:lnTo>
                    <a:pt x="144" y="235"/>
                  </a:lnTo>
                  <a:lnTo>
                    <a:pt x="148" y="233"/>
                  </a:lnTo>
                  <a:lnTo>
                    <a:pt x="160" y="221"/>
                  </a:lnTo>
                  <a:lnTo>
                    <a:pt x="162" y="218"/>
                  </a:lnTo>
                  <a:lnTo>
                    <a:pt x="165" y="214"/>
                  </a:lnTo>
                  <a:lnTo>
                    <a:pt x="169" y="207"/>
                  </a:lnTo>
                  <a:lnTo>
                    <a:pt x="170" y="204"/>
                  </a:lnTo>
                  <a:lnTo>
                    <a:pt x="177" y="194"/>
                  </a:lnTo>
                  <a:lnTo>
                    <a:pt x="177" y="190"/>
                  </a:lnTo>
                  <a:lnTo>
                    <a:pt x="181" y="185"/>
                  </a:lnTo>
                  <a:lnTo>
                    <a:pt x="188" y="166"/>
                  </a:lnTo>
                  <a:lnTo>
                    <a:pt x="188" y="161"/>
                  </a:lnTo>
                  <a:lnTo>
                    <a:pt x="190" y="158"/>
                  </a:lnTo>
                  <a:lnTo>
                    <a:pt x="191" y="149"/>
                  </a:lnTo>
                  <a:lnTo>
                    <a:pt x="191" y="132"/>
                  </a:lnTo>
                  <a:lnTo>
                    <a:pt x="193" y="129"/>
                  </a:lnTo>
                  <a:lnTo>
                    <a:pt x="193" y="123"/>
                  </a:lnTo>
                  <a:lnTo>
                    <a:pt x="191" y="117"/>
                  </a:lnTo>
                  <a:lnTo>
                    <a:pt x="191" y="99"/>
                  </a:lnTo>
                  <a:lnTo>
                    <a:pt x="188" y="89"/>
                  </a:lnTo>
                  <a:lnTo>
                    <a:pt x="188" y="82"/>
                  </a:lnTo>
                  <a:lnTo>
                    <a:pt x="184" y="70"/>
                  </a:lnTo>
                  <a:lnTo>
                    <a:pt x="177" y="60"/>
                  </a:lnTo>
                  <a:lnTo>
                    <a:pt x="174" y="50"/>
                  </a:lnTo>
                  <a:lnTo>
                    <a:pt x="170" y="46"/>
                  </a:lnTo>
                  <a:lnTo>
                    <a:pt x="169" y="41"/>
                  </a:lnTo>
                  <a:lnTo>
                    <a:pt x="162" y="32"/>
                  </a:lnTo>
                  <a:lnTo>
                    <a:pt x="160" y="29"/>
                  </a:lnTo>
                  <a:lnTo>
                    <a:pt x="148" y="17"/>
                  </a:lnTo>
                  <a:lnTo>
                    <a:pt x="144" y="15"/>
                  </a:lnTo>
                  <a:lnTo>
                    <a:pt x="141" y="12"/>
                  </a:lnTo>
                  <a:lnTo>
                    <a:pt x="133" y="8"/>
                  </a:lnTo>
                  <a:lnTo>
                    <a:pt x="128" y="7"/>
                  </a:lnTo>
                  <a:lnTo>
                    <a:pt x="121" y="3"/>
                  </a:lnTo>
                  <a:lnTo>
                    <a:pt x="111" y="0"/>
                  </a:lnTo>
                  <a:lnTo>
                    <a:pt x="81" y="0"/>
                  </a:lnTo>
                  <a:lnTo>
                    <a:pt x="70" y="3"/>
                  </a:lnTo>
                  <a:lnTo>
                    <a:pt x="63" y="7"/>
                  </a:lnTo>
                  <a:lnTo>
                    <a:pt x="58" y="8"/>
                  </a:lnTo>
                  <a:lnTo>
                    <a:pt x="51" y="12"/>
                  </a:lnTo>
                  <a:lnTo>
                    <a:pt x="48" y="15"/>
                  </a:lnTo>
                  <a:lnTo>
                    <a:pt x="44" y="17"/>
                  </a:lnTo>
                  <a:lnTo>
                    <a:pt x="32" y="29"/>
                  </a:lnTo>
                  <a:lnTo>
                    <a:pt x="30" y="32"/>
                  </a:lnTo>
                  <a:lnTo>
                    <a:pt x="23" y="41"/>
                  </a:lnTo>
                  <a:lnTo>
                    <a:pt x="21" y="46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7" y="70"/>
                  </a:lnTo>
                  <a:lnTo>
                    <a:pt x="4" y="82"/>
                  </a:lnTo>
                  <a:lnTo>
                    <a:pt x="4" y="89"/>
                  </a:lnTo>
                  <a:lnTo>
                    <a:pt x="0" y="99"/>
                  </a:lnTo>
                  <a:lnTo>
                    <a:pt x="0" y="125"/>
                  </a:lnTo>
                  <a:lnTo>
                    <a:pt x="21" y="125"/>
                  </a:lnTo>
                  <a:lnTo>
                    <a:pt x="21" y="103"/>
                  </a:lnTo>
                  <a:lnTo>
                    <a:pt x="25" y="93"/>
                  </a:lnTo>
                  <a:lnTo>
                    <a:pt x="25" y="86"/>
                  </a:lnTo>
                  <a:lnTo>
                    <a:pt x="28" y="77"/>
                  </a:lnTo>
                  <a:lnTo>
                    <a:pt x="28" y="75"/>
                  </a:lnTo>
                  <a:lnTo>
                    <a:pt x="32" y="70"/>
                  </a:lnTo>
                  <a:lnTo>
                    <a:pt x="35" y="60"/>
                  </a:lnTo>
                  <a:lnTo>
                    <a:pt x="39" y="57"/>
                  </a:lnTo>
                  <a:lnTo>
                    <a:pt x="41" y="51"/>
                  </a:lnTo>
                  <a:lnTo>
                    <a:pt x="48" y="46"/>
                  </a:lnTo>
                  <a:lnTo>
                    <a:pt x="49" y="43"/>
                  </a:lnTo>
                  <a:lnTo>
                    <a:pt x="58" y="34"/>
                  </a:lnTo>
                  <a:lnTo>
                    <a:pt x="62" y="32"/>
                  </a:lnTo>
                  <a:lnTo>
                    <a:pt x="65" y="29"/>
                  </a:lnTo>
                  <a:lnTo>
                    <a:pt x="70" y="27"/>
                  </a:lnTo>
                  <a:lnTo>
                    <a:pt x="77" y="24"/>
                  </a:lnTo>
                  <a:lnTo>
                    <a:pt x="83" y="22"/>
                  </a:lnTo>
                  <a:lnTo>
                    <a:pt x="84" y="20"/>
                  </a:lnTo>
                  <a:lnTo>
                    <a:pt x="97" y="20"/>
                  </a:lnTo>
                  <a:lnTo>
                    <a:pt x="107" y="20"/>
                  </a:lnTo>
                  <a:lnTo>
                    <a:pt x="109" y="22"/>
                  </a:lnTo>
                  <a:lnTo>
                    <a:pt x="114" y="24"/>
                  </a:lnTo>
                  <a:lnTo>
                    <a:pt x="121" y="27"/>
                  </a:lnTo>
                  <a:lnTo>
                    <a:pt x="126" y="29"/>
                  </a:lnTo>
                  <a:lnTo>
                    <a:pt x="130" y="32"/>
                  </a:lnTo>
                  <a:lnTo>
                    <a:pt x="133" y="34"/>
                  </a:lnTo>
                  <a:lnTo>
                    <a:pt x="142" y="43"/>
                  </a:lnTo>
                  <a:lnTo>
                    <a:pt x="144" y="46"/>
                  </a:lnTo>
                  <a:lnTo>
                    <a:pt x="151" y="51"/>
                  </a:lnTo>
                  <a:lnTo>
                    <a:pt x="153" y="57"/>
                  </a:lnTo>
                  <a:lnTo>
                    <a:pt x="156" y="60"/>
                  </a:lnTo>
                  <a:lnTo>
                    <a:pt x="160" y="70"/>
                  </a:lnTo>
                  <a:lnTo>
                    <a:pt x="163" y="75"/>
                  </a:lnTo>
                  <a:lnTo>
                    <a:pt x="163" y="77"/>
                  </a:lnTo>
                  <a:lnTo>
                    <a:pt x="167" y="86"/>
                  </a:lnTo>
                  <a:lnTo>
                    <a:pt x="167" y="93"/>
                  </a:lnTo>
                  <a:lnTo>
                    <a:pt x="170" y="103"/>
                  </a:lnTo>
                  <a:lnTo>
                    <a:pt x="170" y="120"/>
                  </a:lnTo>
                  <a:lnTo>
                    <a:pt x="172" y="127"/>
                  </a:lnTo>
                  <a:lnTo>
                    <a:pt x="172" y="122"/>
                  </a:lnTo>
                  <a:lnTo>
                    <a:pt x="170" y="129"/>
                  </a:lnTo>
                  <a:lnTo>
                    <a:pt x="170" y="146"/>
                  </a:lnTo>
                  <a:lnTo>
                    <a:pt x="169" y="151"/>
                  </a:lnTo>
                  <a:lnTo>
                    <a:pt x="167" y="158"/>
                  </a:lnTo>
                  <a:lnTo>
                    <a:pt x="167" y="163"/>
                  </a:lnTo>
                  <a:lnTo>
                    <a:pt x="163" y="175"/>
                  </a:lnTo>
                  <a:lnTo>
                    <a:pt x="160" y="180"/>
                  </a:lnTo>
                  <a:lnTo>
                    <a:pt x="156" y="187"/>
                  </a:lnTo>
                  <a:lnTo>
                    <a:pt x="156" y="189"/>
                  </a:lnTo>
                  <a:lnTo>
                    <a:pt x="153" y="194"/>
                  </a:lnTo>
                  <a:lnTo>
                    <a:pt x="151" y="197"/>
                  </a:lnTo>
                  <a:lnTo>
                    <a:pt x="148" y="201"/>
                  </a:lnTo>
                  <a:lnTo>
                    <a:pt x="144" y="204"/>
                  </a:lnTo>
                  <a:lnTo>
                    <a:pt x="142" y="207"/>
                  </a:lnTo>
                  <a:lnTo>
                    <a:pt x="133" y="216"/>
                  </a:lnTo>
                  <a:lnTo>
                    <a:pt x="130" y="218"/>
                  </a:lnTo>
                  <a:lnTo>
                    <a:pt x="126" y="221"/>
                  </a:lnTo>
                  <a:lnTo>
                    <a:pt x="121" y="223"/>
                  </a:lnTo>
                  <a:lnTo>
                    <a:pt x="114" y="226"/>
                  </a:lnTo>
                  <a:lnTo>
                    <a:pt x="109" y="228"/>
                  </a:lnTo>
                  <a:lnTo>
                    <a:pt x="107" y="230"/>
                  </a:lnTo>
                  <a:lnTo>
                    <a:pt x="98" y="230"/>
                  </a:lnTo>
                  <a:lnTo>
                    <a:pt x="91" y="233"/>
                  </a:lnTo>
                  <a:lnTo>
                    <a:pt x="100" y="231"/>
                  </a:lnTo>
                  <a:lnTo>
                    <a:pt x="93" y="230"/>
                  </a:lnTo>
                  <a:lnTo>
                    <a:pt x="84" y="230"/>
                  </a:lnTo>
                  <a:lnTo>
                    <a:pt x="83" y="228"/>
                  </a:lnTo>
                  <a:lnTo>
                    <a:pt x="77" y="226"/>
                  </a:lnTo>
                  <a:lnTo>
                    <a:pt x="70" y="223"/>
                  </a:lnTo>
                  <a:lnTo>
                    <a:pt x="65" y="221"/>
                  </a:lnTo>
                  <a:lnTo>
                    <a:pt x="62" y="218"/>
                  </a:lnTo>
                  <a:lnTo>
                    <a:pt x="58" y="216"/>
                  </a:lnTo>
                  <a:lnTo>
                    <a:pt x="49" y="207"/>
                  </a:lnTo>
                  <a:lnTo>
                    <a:pt x="48" y="204"/>
                  </a:lnTo>
                  <a:lnTo>
                    <a:pt x="44" y="201"/>
                  </a:lnTo>
                  <a:lnTo>
                    <a:pt x="41" y="197"/>
                  </a:lnTo>
                  <a:lnTo>
                    <a:pt x="39" y="194"/>
                  </a:lnTo>
                  <a:lnTo>
                    <a:pt x="35" y="189"/>
                  </a:lnTo>
                  <a:lnTo>
                    <a:pt x="35" y="187"/>
                  </a:lnTo>
                  <a:lnTo>
                    <a:pt x="32" y="180"/>
                  </a:lnTo>
                  <a:lnTo>
                    <a:pt x="28" y="175"/>
                  </a:lnTo>
                  <a:lnTo>
                    <a:pt x="25" y="163"/>
                  </a:lnTo>
                  <a:lnTo>
                    <a:pt x="25" y="158"/>
                  </a:lnTo>
                  <a:lnTo>
                    <a:pt x="23" y="151"/>
                  </a:lnTo>
                  <a:lnTo>
                    <a:pt x="21" y="146"/>
                  </a:lnTo>
                  <a:lnTo>
                    <a:pt x="21" y="125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6" name="Rectangle 63"/>
            <p:cNvSpPr>
              <a:spLocks noChangeArrowheads="1"/>
            </p:cNvSpPr>
            <p:nvPr/>
          </p:nvSpPr>
          <p:spPr bwMode="auto">
            <a:xfrm>
              <a:off x="2356" y="1293"/>
              <a:ext cx="210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7" name="Freeform 64"/>
            <p:cNvSpPr>
              <a:spLocks/>
            </p:cNvSpPr>
            <p:nvPr/>
          </p:nvSpPr>
          <p:spPr bwMode="auto">
            <a:xfrm>
              <a:off x="2346" y="1283"/>
              <a:ext cx="235" cy="313"/>
            </a:xfrm>
            <a:custGeom>
              <a:avLst/>
              <a:gdLst>
                <a:gd name="T0" fmla="*/ 0 w 235"/>
                <a:gd name="T1" fmla="*/ 0 h 313"/>
                <a:gd name="T2" fmla="*/ 0 w 235"/>
                <a:gd name="T3" fmla="*/ 313 h 313"/>
                <a:gd name="T4" fmla="*/ 235 w 235"/>
                <a:gd name="T5" fmla="*/ 313 h 313"/>
                <a:gd name="T6" fmla="*/ 235 w 235"/>
                <a:gd name="T7" fmla="*/ 0 h 313"/>
                <a:gd name="T8" fmla="*/ 0 w 235"/>
                <a:gd name="T9" fmla="*/ 0 h 313"/>
                <a:gd name="T10" fmla="*/ 10 w 235"/>
                <a:gd name="T11" fmla="*/ 20 h 313"/>
                <a:gd name="T12" fmla="*/ 224 w 235"/>
                <a:gd name="T13" fmla="*/ 20 h 313"/>
                <a:gd name="T14" fmla="*/ 213 w 235"/>
                <a:gd name="T15" fmla="*/ 10 h 313"/>
                <a:gd name="T16" fmla="*/ 213 w 235"/>
                <a:gd name="T17" fmla="*/ 303 h 313"/>
                <a:gd name="T18" fmla="*/ 224 w 235"/>
                <a:gd name="T19" fmla="*/ 293 h 313"/>
                <a:gd name="T20" fmla="*/ 10 w 235"/>
                <a:gd name="T21" fmla="*/ 293 h 313"/>
                <a:gd name="T22" fmla="*/ 21 w 235"/>
                <a:gd name="T23" fmla="*/ 303 h 313"/>
                <a:gd name="T24" fmla="*/ 21 w 235"/>
                <a:gd name="T25" fmla="*/ 10 h 313"/>
                <a:gd name="T26" fmla="*/ 10 w 235"/>
                <a:gd name="T27" fmla="*/ 20 h 313"/>
                <a:gd name="T28" fmla="*/ 0 w 235"/>
                <a:gd name="T29" fmla="*/ 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5" h="313">
                  <a:moveTo>
                    <a:pt x="0" y="0"/>
                  </a:moveTo>
                  <a:lnTo>
                    <a:pt x="0" y="313"/>
                  </a:lnTo>
                  <a:lnTo>
                    <a:pt x="235" y="313"/>
                  </a:lnTo>
                  <a:lnTo>
                    <a:pt x="235" y="0"/>
                  </a:lnTo>
                  <a:lnTo>
                    <a:pt x="0" y="0"/>
                  </a:lnTo>
                  <a:lnTo>
                    <a:pt x="10" y="20"/>
                  </a:lnTo>
                  <a:lnTo>
                    <a:pt x="224" y="20"/>
                  </a:lnTo>
                  <a:lnTo>
                    <a:pt x="213" y="10"/>
                  </a:lnTo>
                  <a:lnTo>
                    <a:pt x="213" y="303"/>
                  </a:lnTo>
                  <a:lnTo>
                    <a:pt x="224" y="293"/>
                  </a:lnTo>
                  <a:lnTo>
                    <a:pt x="10" y="293"/>
                  </a:lnTo>
                  <a:lnTo>
                    <a:pt x="21" y="303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8" name="Rectangle 65"/>
            <p:cNvSpPr>
              <a:spLocks noChangeArrowheads="1"/>
            </p:cNvSpPr>
            <p:nvPr/>
          </p:nvSpPr>
          <p:spPr bwMode="auto">
            <a:xfrm>
              <a:off x="2344" y="1876"/>
              <a:ext cx="196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99" name="Freeform 66"/>
            <p:cNvSpPr>
              <a:spLocks/>
            </p:cNvSpPr>
            <p:nvPr/>
          </p:nvSpPr>
          <p:spPr bwMode="auto">
            <a:xfrm>
              <a:off x="2333" y="1866"/>
              <a:ext cx="223" cy="278"/>
            </a:xfrm>
            <a:custGeom>
              <a:avLst/>
              <a:gdLst>
                <a:gd name="T0" fmla="*/ 0 w 223"/>
                <a:gd name="T1" fmla="*/ 0 h 278"/>
                <a:gd name="T2" fmla="*/ 0 w 223"/>
                <a:gd name="T3" fmla="*/ 278 h 278"/>
                <a:gd name="T4" fmla="*/ 223 w 223"/>
                <a:gd name="T5" fmla="*/ 278 h 278"/>
                <a:gd name="T6" fmla="*/ 223 w 223"/>
                <a:gd name="T7" fmla="*/ 0 h 278"/>
                <a:gd name="T8" fmla="*/ 0 w 223"/>
                <a:gd name="T9" fmla="*/ 0 h 278"/>
                <a:gd name="T10" fmla="*/ 11 w 223"/>
                <a:gd name="T11" fmla="*/ 20 h 278"/>
                <a:gd name="T12" fmla="*/ 212 w 223"/>
                <a:gd name="T13" fmla="*/ 20 h 278"/>
                <a:gd name="T14" fmla="*/ 202 w 223"/>
                <a:gd name="T15" fmla="*/ 10 h 278"/>
                <a:gd name="T16" fmla="*/ 202 w 223"/>
                <a:gd name="T17" fmla="*/ 267 h 278"/>
                <a:gd name="T18" fmla="*/ 212 w 223"/>
                <a:gd name="T19" fmla="*/ 257 h 278"/>
                <a:gd name="T20" fmla="*/ 11 w 223"/>
                <a:gd name="T21" fmla="*/ 257 h 278"/>
                <a:gd name="T22" fmla="*/ 21 w 223"/>
                <a:gd name="T23" fmla="*/ 267 h 278"/>
                <a:gd name="T24" fmla="*/ 21 w 223"/>
                <a:gd name="T25" fmla="*/ 10 h 278"/>
                <a:gd name="T26" fmla="*/ 11 w 223"/>
                <a:gd name="T27" fmla="*/ 20 h 278"/>
                <a:gd name="T28" fmla="*/ 0 w 223"/>
                <a:gd name="T2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278">
                  <a:moveTo>
                    <a:pt x="0" y="0"/>
                  </a:moveTo>
                  <a:lnTo>
                    <a:pt x="0" y="278"/>
                  </a:lnTo>
                  <a:lnTo>
                    <a:pt x="223" y="278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11" y="20"/>
                  </a:lnTo>
                  <a:lnTo>
                    <a:pt x="212" y="20"/>
                  </a:lnTo>
                  <a:lnTo>
                    <a:pt x="202" y="10"/>
                  </a:lnTo>
                  <a:lnTo>
                    <a:pt x="202" y="267"/>
                  </a:lnTo>
                  <a:lnTo>
                    <a:pt x="212" y="257"/>
                  </a:lnTo>
                  <a:lnTo>
                    <a:pt x="11" y="257"/>
                  </a:lnTo>
                  <a:lnTo>
                    <a:pt x="21" y="267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0" name="Rectangle 67"/>
            <p:cNvSpPr>
              <a:spLocks noChangeArrowheads="1"/>
            </p:cNvSpPr>
            <p:nvPr/>
          </p:nvSpPr>
          <p:spPr bwMode="auto">
            <a:xfrm>
              <a:off x="2344" y="2382"/>
              <a:ext cx="19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1" name="Freeform 68"/>
            <p:cNvSpPr>
              <a:spLocks/>
            </p:cNvSpPr>
            <p:nvPr/>
          </p:nvSpPr>
          <p:spPr bwMode="auto">
            <a:xfrm>
              <a:off x="2333" y="2372"/>
              <a:ext cx="223" cy="199"/>
            </a:xfrm>
            <a:custGeom>
              <a:avLst/>
              <a:gdLst>
                <a:gd name="T0" fmla="*/ 0 w 223"/>
                <a:gd name="T1" fmla="*/ 0 h 199"/>
                <a:gd name="T2" fmla="*/ 0 w 223"/>
                <a:gd name="T3" fmla="*/ 199 h 199"/>
                <a:gd name="T4" fmla="*/ 223 w 223"/>
                <a:gd name="T5" fmla="*/ 199 h 199"/>
                <a:gd name="T6" fmla="*/ 223 w 223"/>
                <a:gd name="T7" fmla="*/ 0 h 199"/>
                <a:gd name="T8" fmla="*/ 0 w 223"/>
                <a:gd name="T9" fmla="*/ 0 h 199"/>
                <a:gd name="T10" fmla="*/ 11 w 223"/>
                <a:gd name="T11" fmla="*/ 20 h 199"/>
                <a:gd name="T12" fmla="*/ 212 w 223"/>
                <a:gd name="T13" fmla="*/ 20 h 199"/>
                <a:gd name="T14" fmla="*/ 202 w 223"/>
                <a:gd name="T15" fmla="*/ 10 h 199"/>
                <a:gd name="T16" fmla="*/ 202 w 223"/>
                <a:gd name="T17" fmla="*/ 188 h 199"/>
                <a:gd name="T18" fmla="*/ 212 w 223"/>
                <a:gd name="T19" fmla="*/ 178 h 199"/>
                <a:gd name="T20" fmla="*/ 11 w 223"/>
                <a:gd name="T21" fmla="*/ 178 h 199"/>
                <a:gd name="T22" fmla="*/ 21 w 223"/>
                <a:gd name="T23" fmla="*/ 188 h 199"/>
                <a:gd name="T24" fmla="*/ 21 w 223"/>
                <a:gd name="T25" fmla="*/ 10 h 199"/>
                <a:gd name="T26" fmla="*/ 11 w 223"/>
                <a:gd name="T27" fmla="*/ 20 h 199"/>
                <a:gd name="T28" fmla="*/ 0 w 223"/>
                <a:gd name="T2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3" h="199">
                  <a:moveTo>
                    <a:pt x="0" y="0"/>
                  </a:moveTo>
                  <a:lnTo>
                    <a:pt x="0" y="199"/>
                  </a:lnTo>
                  <a:lnTo>
                    <a:pt x="223" y="199"/>
                  </a:lnTo>
                  <a:lnTo>
                    <a:pt x="223" y="0"/>
                  </a:lnTo>
                  <a:lnTo>
                    <a:pt x="0" y="0"/>
                  </a:lnTo>
                  <a:lnTo>
                    <a:pt x="11" y="20"/>
                  </a:lnTo>
                  <a:lnTo>
                    <a:pt x="212" y="20"/>
                  </a:lnTo>
                  <a:lnTo>
                    <a:pt x="202" y="10"/>
                  </a:lnTo>
                  <a:lnTo>
                    <a:pt x="202" y="188"/>
                  </a:lnTo>
                  <a:lnTo>
                    <a:pt x="212" y="178"/>
                  </a:lnTo>
                  <a:lnTo>
                    <a:pt x="11" y="178"/>
                  </a:lnTo>
                  <a:lnTo>
                    <a:pt x="21" y="188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2" name="Rectangle 69"/>
            <p:cNvSpPr>
              <a:spLocks noChangeArrowheads="1"/>
            </p:cNvSpPr>
            <p:nvPr/>
          </p:nvSpPr>
          <p:spPr bwMode="auto">
            <a:xfrm>
              <a:off x="1193" y="1608"/>
              <a:ext cx="61" cy="1067"/>
            </a:xfrm>
            <a:prstGeom prst="rect">
              <a:avLst/>
            </a:prstGeom>
            <a:solidFill>
              <a:srgbClr val="80C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3" name="Freeform 70"/>
            <p:cNvSpPr>
              <a:spLocks/>
            </p:cNvSpPr>
            <p:nvPr/>
          </p:nvSpPr>
          <p:spPr bwMode="auto">
            <a:xfrm>
              <a:off x="1182" y="1598"/>
              <a:ext cx="88" cy="1093"/>
            </a:xfrm>
            <a:custGeom>
              <a:avLst/>
              <a:gdLst>
                <a:gd name="T0" fmla="*/ 0 w 88"/>
                <a:gd name="T1" fmla="*/ 0 h 1093"/>
                <a:gd name="T2" fmla="*/ 0 w 88"/>
                <a:gd name="T3" fmla="*/ 1093 h 1093"/>
                <a:gd name="T4" fmla="*/ 88 w 88"/>
                <a:gd name="T5" fmla="*/ 1093 h 1093"/>
                <a:gd name="T6" fmla="*/ 88 w 88"/>
                <a:gd name="T7" fmla="*/ 0 h 1093"/>
                <a:gd name="T8" fmla="*/ 0 w 88"/>
                <a:gd name="T9" fmla="*/ 0 h 1093"/>
                <a:gd name="T10" fmla="*/ 11 w 88"/>
                <a:gd name="T11" fmla="*/ 21 h 1093"/>
                <a:gd name="T12" fmla="*/ 77 w 88"/>
                <a:gd name="T13" fmla="*/ 21 h 1093"/>
                <a:gd name="T14" fmla="*/ 67 w 88"/>
                <a:gd name="T15" fmla="*/ 10 h 1093"/>
                <a:gd name="T16" fmla="*/ 67 w 88"/>
                <a:gd name="T17" fmla="*/ 1082 h 1093"/>
                <a:gd name="T18" fmla="*/ 77 w 88"/>
                <a:gd name="T19" fmla="*/ 1072 h 1093"/>
                <a:gd name="T20" fmla="*/ 11 w 88"/>
                <a:gd name="T21" fmla="*/ 1072 h 1093"/>
                <a:gd name="T22" fmla="*/ 21 w 88"/>
                <a:gd name="T23" fmla="*/ 1082 h 1093"/>
                <a:gd name="T24" fmla="*/ 21 w 88"/>
                <a:gd name="T25" fmla="*/ 10 h 1093"/>
                <a:gd name="T26" fmla="*/ 11 w 88"/>
                <a:gd name="T27" fmla="*/ 21 h 1093"/>
                <a:gd name="T28" fmla="*/ 0 w 88"/>
                <a:gd name="T29" fmla="*/ 0 h 1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" h="1093">
                  <a:moveTo>
                    <a:pt x="0" y="0"/>
                  </a:moveTo>
                  <a:lnTo>
                    <a:pt x="0" y="1093"/>
                  </a:lnTo>
                  <a:lnTo>
                    <a:pt x="88" y="1093"/>
                  </a:lnTo>
                  <a:lnTo>
                    <a:pt x="88" y="0"/>
                  </a:lnTo>
                  <a:lnTo>
                    <a:pt x="0" y="0"/>
                  </a:lnTo>
                  <a:lnTo>
                    <a:pt x="11" y="21"/>
                  </a:lnTo>
                  <a:lnTo>
                    <a:pt x="77" y="21"/>
                  </a:lnTo>
                  <a:lnTo>
                    <a:pt x="67" y="10"/>
                  </a:lnTo>
                  <a:lnTo>
                    <a:pt x="67" y="1082"/>
                  </a:lnTo>
                  <a:lnTo>
                    <a:pt x="77" y="1072"/>
                  </a:lnTo>
                  <a:lnTo>
                    <a:pt x="11" y="1072"/>
                  </a:lnTo>
                  <a:lnTo>
                    <a:pt x="21" y="1082"/>
                  </a:lnTo>
                  <a:lnTo>
                    <a:pt x="21" y="10"/>
                  </a:lnTo>
                  <a:lnTo>
                    <a:pt x="1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4" name="Rectangle 71"/>
            <p:cNvSpPr>
              <a:spLocks noChangeArrowheads="1"/>
            </p:cNvSpPr>
            <p:nvPr/>
          </p:nvSpPr>
          <p:spPr bwMode="auto">
            <a:xfrm>
              <a:off x="2572" y="2553"/>
              <a:ext cx="175" cy="14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5" name="Freeform 72"/>
            <p:cNvSpPr>
              <a:spLocks/>
            </p:cNvSpPr>
            <p:nvPr/>
          </p:nvSpPr>
          <p:spPr bwMode="auto">
            <a:xfrm>
              <a:off x="2575" y="2538"/>
              <a:ext cx="18" cy="45"/>
            </a:xfrm>
            <a:custGeom>
              <a:avLst/>
              <a:gdLst>
                <a:gd name="T0" fmla="*/ 18 w 18"/>
                <a:gd name="T1" fmla="*/ 45 h 45"/>
                <a:gd name="T2" fmla="*/ 18 w 18"/>
                <a:gd name="T3" fmla="*/ 0 h 45"/>
                <a:gd name="T4" fmla="*/ 16 w 18"/>
                <a:gd name="T5" fmla="*/ 0 h 45"/>
                <a:gd name="T6" fmla="*/ 0 w 18"/>
                <a:gd name="T7" fmla="*/ 22 h 45"/>
                <a:gd name="T8" fmla="*/ 16 w 18"/>
                <a:gd name="T9" fmla="*/ 45 h 45"/>
                <a:gd name="T10" fmla="*/ 18 w 18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45"/>
                  </a:moveTo>
                  <a:lnTo>
                    <a:pt x="18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16" y="45"/>
                  </a:lnTo>
                  <a:lnTo>
                    <a:pt x="18" y="4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6" name="Freeform 73"/>
            <p:cNvSpPr>
              <a:spLocks/>
            </p:cNvSpPr>
            <p:nvPr/>
          </p:nvSpPr>
          <p:spPr bwMode="auto">
            <a:xfrm>
              <a:off x="2545" y="2531"/>
              <a:ext cx="58" cy="57"/>
            </a:xfrm>
            <a:custGeom>
              <a:avLst/>
              <a:gdLst>
                <a:gd name="T0" fmla="*/ 58 w 58"/>
                <a:gd name="T1" fmla="*/ 57 h 57"/>
                <a:gd name="T2" fmla="*/ 0 w 58"/>
                <a:gd name="T3" fmla="*/ 29 h 57"/>
                <a:gd name="T4" fmla="*/ 58 w 58"/>
                <a:gd name="T5" fmla="*/ 0 h 57"/>
                <a:gd name="T6" fmla="*/ 30 w 58"/>
                <a:gd name="T7" fmla="*/ 29 h 57"/>
                <a:gd name="T8" fmla="*/ 58 w 5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58" y="57"/>
                  </a:moveTo>
                  <a:lnTo>
                    <a:pt x="0" y="29"/>
                  </a:lnTo>
                  <a:lnTo>
                    <a:pt x="58" y="0"/>
                  </a:lnTo>
                  <a:lnTo>
                    <a:pt x="30" y="29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7" name="Line 74"/>
            <p:cNvSpPr>
              <a:spLocks noChangeShapeType="1"/>
            </p:cNvSpPr>
            <p:nvPr/>
          </p:nvSpPr>
          <p:spPr bwMode="auto">
            <a:xfrm flipV="1">
              <a:off x="2545" y="2531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8" name="Freeform 75"/>
            <p:cNvSpPr>
              <a:spLocks/>
            </p:cNvSpPr>
            <p:nvPr/>
          </p:nvSpPr>
          <p:spPr bwMode="auto">
            <a:xfrm>
              <a:off x="1249" y="1051"/>
              <a:ext cx="1458" cy="1338"/>
            </a:xfrm>
            <a:custGeom>
              <a:avLst/>
              <a:gdLst>
                <a:gd name="T0" fmla="*/ 1284 w 1458"/>
                <a:gd name="T1" fmla="*/ 1338 h 1338"/>
                <a:gd name="T2" fmla="*/ 1458 w 1458"/>
                <a:gd name="T3" fmla="*/ 1338 h 1338"/>
                <a:gd name="T4" fmla="*/ 1458 w 1458"/>
                <a:gd name="T5" fmla="*/ 0 h 1338"/>
                <a:gd name="T6" fmla="*/ 0 w 1458"/>
                <a:gd name="T7" fmla="*/ 0 h 1338"/>
                <a:gd name="T8" fmla="*/ 0 w 1458"/>
                <a:gd name="T9" fmla="*/ 69 h 1338"/>
                <a:gd name="T10" fmla="*/ 14 w 1458"/>
                <a:gd name="T11" fmla="*/ 69 h 1338"/>
                <a:gd name="T12" fmla="*/ 14 w 1458"/>
                <a:gd name="T13" fmla="*/ 7 h 1338"/>
                <a:gd name="T14" fmla="*/ 7 w 1458"/>
                <a:gd name="T15" fmla="*/ 14 h 1338"/>
                <a:gd name="T16" fmla="*/ 1451 w 1458"/>
                <a:gd name="T17" fmla="*/ 14 h 1338"/>
                <a:gd name="T18" fmla="*/ 1444 w 1458"/>
                <a:gd name="T19" fmla="*/ 7 h 1338"/>
                <a:gd name="T20" fmla="*/ 1444 w 1458"/>
                <a:gd name="T21" fmla="*/ 1331 h 1338"/>
                <a:gd name="T22" fmla="*/ 1451 w 1458"/>
                <a:gd name="T23" fmla="*/ 1324 h 1338"/>
                <a:gd name="T24" fmla="*/ 1284 w 1458"/>
                <a:gd name="T25" fmla="*/ 1324 h 1338"/>
                <a:gd name="T26" fmla="*/ 1284 w 1458"/>
                <a:gd name="T27" fmla="*/ 1338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58" h="1338">
                  <a:moveTo>
                    <a:pt x="1284" y="1338"/>
                  </a:moveTo>
                  <a:lnTo>
                    <a:pt x="1458" y="1338"/>
                  </a:lnTo>
                  <a:lnTo>
                    <a:pt x="1458" y="0"/>
                  </a:lnTo>
                  <a:lnTo>
                    <a:pt x="0" y="0"/>
                  </a:lnTo>
                  <a:lnTo>
                    <a:pt x="0" y="69"/>
                  </a:lnTo>
                  <a:lnTo>
                    <a:pt x="14" y="69"/>
                  </a:lnTo>
                  <a:lnTo>
                    <a:pt x="14" y="7"/>
                  </a:lnTo>
                  <a:lnTo>
                    <a:pt x="7" y="14"/>
                  </a:lnTo>
                  <a:lnTo>
                    <a:pt x="1451" y="14"/>
                  </a:lnTo>
                  <a:lnTo>
                    <a:pt x="1444" y="7"/>
                  </a:lnTo>
                  <a:lnTo>
                    <a:pt x="1444" y="1331"/>
                  </a:lnTo>
                  <a:lnTo>
                    <a:pt x="1451" y="1324"/>
                  </a:lnTo>
                  <a:lnTo>
                    <a:pt x="1284" y="1324"/>
                  </a:lnTo>
                  <a:lnTo>
                    <a:pt x="1284" y="133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09" name="Freeform 76"/>
            <p:cNvSpPr>
              <a:spLocks/>
            </p:cNvSpPr>
            <p:nvPr/>
          </p:nvSpPr>
          <p:spPr bwMode="auto">
            <a:xfrm>
              <a:off x="1233" y="1109"/>
              <a:ext cx="45" cy="17"/>
            </a:xfrm>
            <a:custGeom>
              <a:avLst/>
              <a:gdLst>
                <a:gd name="T0" fmla="*/ 45 w 45"/>
                <a:gd name="T1" fmla="*/ 0 h 17"/>
                <a:gd name="T2" fmla="*/ 0 w 45"/>
                <a:gd name="T3" fmla="*/ 0 h 17"/>
                <a:gd name="T4" fmla="*/ 23 w 45"/>
                <a:gd name="T5" fmla="*/ 17 h 17"/>
                <a:gd name="T6" fmla="*/ 45 w 45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lnTo>
                    <a:pt x="0" y="0"/>
                  </a:lnTo>
                  <a:lnTo>
                    <a:pt x="23" y="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0" name="Freeform 77"/>
            <p:cNvSpPr>
              <a:spLocks/>
            </p:cNvSpPr>
            <p:nvPr/>
          </p:nvSpPr>
          <p:spPr bwMode="auto">
            <a:xfrm>
              <a:off x="1226" y="1097"/>
              <a:ext cx="59" cy="59"/>
            </a:xfrm>
            <a:custGeom>
              <a:avLst/>
              <a:gdLst>
                <a:gd name="T0" fmla="*/ 59 w 59"/>
                <a:gd name="T1" fmla="*/ 0 h 59"/>
                <a:gd name="T2" fmla="*/ 30 w 59"/>
                <a:gd name="T3" fmla="*/ 59 h 59"/>
                <a:gd name="T4" fmla="*/ 0 w 59"/>
                <a:gd name="T5" fmla="*/ 0 h 59"/>
                <a:gd name="T6" fmla="*/ 30 w 59"/>
                <a:gd name="T7" fmla="*/ 29 h 59"/>
                <a:gd name="T8" fmla="*/ 59 w 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59" y="0"/>
                  </a:moveTo>
                  <a:lnTo>
                    <a:pt x="30" y="59"/>
                  </a:lnTo>
                  <a:lnTo>
                    <a:pt x="0" y="0"/>
                  </a:lnTo>
                  <a:lnTo>
                    <a:pt x="30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1" name="Line 78"/>
            <p:cNvSpPr>
              <a:spLocks noChangeShapeType="1"/>
            </p:cNvSpPr>
            <p:nvPr/>
          </p:nvSpPr>
          <p:spPr bwMode="auto">
            <a:xfrm flipH="1">
              <a:off x="1226" y="1156"/>
              <a:ext cx="59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2" name="Rectangle 79"/>
            <p:cNvSpPr>
              <a:spLocks noChangeArrowheads="1"/>
            </p:cNvSpPr>
            <p:nvPr/>
          </p:nvSpPr>
          <p:spPr bwMode="auto">
            <a:xfrm>
              <a:off x="1201" y="1380"/>
              <a:ext cx="14" cy="191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3" name="Freeform 80"/>
            <p:cNvSpPr>
              <a:spLocks/>
            </p:cNvSpPr>
            <p:nvPr/>
          </p:nvSpPr>
          <p:spPr bwMode="auto">
            <a:xfrm>
              <a:off x="1186" y="1562"/>
              <a:ext cx="45" cy="17"/>
            </a:xfrm>
            <a:custGeom>
              <a:avLst/>
              <a:gdLst>
                <a:gd name="T0" fmla="*/ 45 w 45"/>
                <a:gd name="T1" fmla="*/ 0 h 17"/>
                <a:gd name="T2" fmla="*/ 0 w 45"/>
                <a:gd name="T3" fmla="*/ 0 h 17"/>
                <a:gd name="T4" fmla="*/ 22 w 45"/>
                <a:gd name="T5" fmla="*/ 17 h 17"/>
                <a:gd name="T6" fmla="*/ 45 w 45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17">
                  <a:moveTo>
                    <a:pt x="45" y="0"/>
                  </a:moveTo>
                  <a:lnTo>
                    <a:pt x="0" y="0"/>
                  </a:lnTo>
                  <a:lnTo>
                    <a:pt x="22" y="1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4" name="Freeform 81"/>
            <p:cNvSpPr>
              <a:spLocks/>
            </p:cNvSpPr>
            <p:nvPr/>
          </p:nvSpPr>
          <p:spPr bwMode="auto">
            <a:xfrm>
              <a:off x="1179" y="1550"/>
              <a:ext cx="57" cy="57"/>
            </a:xfrm>
            <a:custGeom>
              <a:avLst/>
              <a:gdLst>
                <a:gd name="T0" fmla="*/ 57 w 57"/>
                <a:gd name="T1" fmla="*/ 0 h 57"/>
                <a:gd name="T2" fmla="*/ 29 w 57"/>
                <a:gd name="T3" fmla="*/ 57 h 57"/>
                <a:gd name="T4" fmla="*/ 0 w 57"/>
                <a:gd name="T5" fmla="*/ 0 h 57"/>
                <a:gd name="T6" fmla="*/ 29 w 57"/>
                <a:gd name="T7" fmla="*/ 29 h 57"/>
                <a:gd name="T8" fmla="*/ 57 w 5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57" y="0"/>
                  </a:moveTo>
                  <a:lnTo>
                    <a:pt x="29" y="57"/>
                  </a:lnTo>
                  <a:lnTo>
                    <a:pt x="0" y="0"/>
                  </a:lnTo>
                  <a:lnTo>
                    <a:pt x="29" y="29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15" name="Line 82"/>
            <p:cNvSpPr>
              <a:spLocks noChangeShapeType="1"/>
            </p:cNvSpPr>
            <p:nvPr/>
          </p:nvSpPr>
          <p:spPr bwMode="auto">
            <a:xfrm flipH="1">
              <a:off x="1179" y="1607"/>
              <a:ext cx="57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0" name="Rectangle 87"/>
            <p:cNvSpPr>
              <a:spLocks noChangeArrowheads="1"/>
            </p:cNvSpPr>
            <p:nvPr/>
          </p:nvSpPr>
          <p:spPr bwMode="auto">
            <a:xfrm>
              <a:off x="2563" y="1288"/>
              <a:ext cx="245" cy="1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1" name="Freeform 88"/>
            <p:cNvSpPr>
              <a:spLocks/>
            </p:cNvSpPr>
            <p:nvPr/>
          </p:nvSpPr>
          <p:spPr bwMode="auto">
            <a:xfrm>
              <a:off x="2789" y="1272"/>
              <a:ext cx="18" cy="45"/>
            </a:xfrm>
            <a:custGeom>
              <a:avLst/>
              <a:gdLst>
                <a:gd name="T0" fmla="*/ 0 w 18"/>
                <a:gd name="T1" fmla="*/ 0 h 45"/>
                <a:gd name="T2" fmla="*/ 0 w 18"/>
                <a:gd name="T3" fmla="*/ 45 h 45"/>
                <a:gd name="T4" fmla="*/ 18 w 18"/>
                <a:gd name="T5" fmla="*/ 23 h 45"/>
                <a:gd name="T6" fmla="*/ 0 w 18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5">
                  <a:moveTo>
                    <a:pt x="0" y="0"/>
                  </a:moveTo>
                  <a:lnTo>
                    <a:pt x="0" y="45"/>
                  </a:lnTo>
                  <a:lnTo>
                    <a:pt x="18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2" name="Freeform 89"/>
            <p:cNvSpPr>
              <a:spLocks/>
            </p:cNvSpPr>
            <p:nvPr/>
          </p:nvSpPr>
          <p:spPr bwMode="auto">
            <a:xfrm>
              <a:off x="2777" y="1265"/>
              <a:ext cx="58" cy="57"/>
            </a:xfrm>
            <a:custGeom>
              <a:avLst/>
              <a:gdLst>
                <a:gd name="T0" fmla="*/ 0 w 58"/>
                <a:gd name="T1" fmla="*/ 0 h 57"/>
                <a:gd name="T2" fmla="*/ 58 w 58"/>
                <a:gd name="T3" fmla="*/ 30 h 57"/>
                <a:gd name="T4" fmla="*/ 0 w 58"/>
                <a:gd name="T5" fmla="*/ 57 h 57"/>
                <a:gd name="T6" fmla="*/ 30 w 58"/>
                <a:gd name="T7" fmla="*/ 30 h 57"/>
                <a:gd name="T8" fmla="*/ 0 w 58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0" y="0"/>
                  </a:moveTo>
                  <a:lnTo>
                    <a:pt x="58" y="30"/>
                  </a:lnTo>
                  <a:lnTo>
                    <a:pt x="0" y="57"/>
                  </a:lnTo>
                  <a:lnTo>
                    <a:pt x="3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3" name="Line 90"/>
            <p:cNvSpPr>
              <a:spLocks noChangeShapeType="1"/>
            </p:cNvSpPr>
            <p:nvPr/>
          </p:nvSpPr>
          <p:spPr bwMode="auto">
            <a:xfrm>
              <a:off x="2835" y="1265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4" name="Rectangle 91"/>
            <p:cNvSpPr>
              <a:spLocks noChangeArrowheads="1"/>
            </p:cNvSpPr>
            <p:nvPr/>
          </p:nvSpPr>
          <p:spPr bwMode="auto">
            <a:xfrm>
              <a:off x="1268" y="2363"/>
              <a:ext cx="564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Combustor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25" name="Rectangle 92"/>
            <p:cNvSpPr>
              <a:spLocks noChangeArrowheads="1"/>
            </p:cNvSpPr>
            <p:nvPr/>
          </p:nvSpPr>
          <p:spPr bwMode="auto">
            <a:xfrm>
              <a:off x="2356" y="1941"/>
              <a:ext cx="310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S/H1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26" name="Rectangle 93"/>
            <p:cNvSpPr>
              <a:spLocks noChangeArrowheads="1"/>
            </p:cNvSpPr>
            <p:nvPr/>
          </p:nvSpPr>
          <p:spPr bwMode="auto">
            <a:xfrm>
              <a:off x="2381" y="1379"/>
              <a:ext cx="40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6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S/H2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27" name="Rectangle 94"/>
            <p:cNvSpPr>
              <a:spLocks noChangeArrowheads="1"/>
            </p:cNvSpPr>
            <p:nvPr/>
          </p:nvSpPr>
          <p:spPr bwMode="auto">
            <a:xfrm>
              <a:off x="2344" y="2656"/>
              <a:ext cx="222" cy="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8" name="Freeform 95"/>
            <p:cNvSpPr>
              <a:spLocks/>
            </p:cNvSpPr>
            <p:nvPr/>
          </p:nvSpPr>
          <p:spPr bwMode="auto">
            <a:xfrm>
              <a:off x="2333" y="2646"/>
              <a:ext cx="248" cy="118"/>
            </a:xfrm>
            <a:custGeom>
              <a:avLst/>
              <a:gdLst>
                <a:gd name="T0" fmla="*/ 0 w 248"/>
                <a:gd name="T1" fmla="*/ 0 h 118"/>
                <a:gd name="T2" fmla="*/ 0 w 248"/>
                <a:gd name="T3" fmla="*/ 118 h 118"/>
                <a:gd name="T4" fmla="*/ 248 w 248"/>
                <a:gd name="T5" fmla="*/ 118 h 118"/>
                <a:gd name="T6" fmla="*/ 248 w 248"/>
                <a:gd name="T7" fmla="*/ 0 h 118"/>
                <a:gd name="T8" fmla="*/ 0 w 248"/>
                <a:gd name="T9" fmla="*/ 0 h 118"/>
                <a:gd name="T10" fmla="*/ 11 w 248"/>
                <a:gd name="T11" fmla="*/ 21 h 118"/>
                <a:gd name="T12" fmla="*/ 237 w 248"/>
                <a:gd name="T13" fmla="*/ 21 h 118"/>
                <a:gd name="T14" fmla="*/ 226 w 248"/>
                <a:gd name="T15" fmla="*/ 10 h 118"/>
                <a:gd name="T16" fmla="*/ 226 w 248"/>
                <a:gd name="T17" fmla="*/ 108 h 118"/>
                <a:gd name="T18" fmla="*/ 237 w 248"/>
                <a:gd name="T19" fmla="*/ 98 h 118"/>
                <a:gd name="T20" fmla="*/ 11 w 248"/>
                <a:gd name="T21" fmla="*/ 98 h 118"/>
                <a:gd name="T22" fmla="*/ 21 w 248"/>
                <a:gd name="T23" fmla="*/ 108 h 118"/>
                <a:gd name="T24" fmla="*/ 21 w 248"/>
                <a:gd name="T25" fmla="*/ 10 h 118"/>
                <a:gd name="T26" fmla="*/ 11 w 248"/>
                <a:gd name="T27" fmla="*/ 21 h 118"/>
                <a:gd name="T28" fmla="*/ 0 w 248"/>
                <a:gd name="T2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18">
                  <a:moveTo>
                    <a:pt x="0" y="0"/>
                  </a:moveTo>
                  <a:lnTo>
                    <a:pt x="0" y="118"/>
                  </a:lnTo>
                  <a:lnTo>
                    <a:pt x="248" y="118"/>
                  </a:lnTo>
                  <a:lnTo>
                    <a:pt x="248" y="0"/>
                  </a:lnTo>
                  <a:lnTo>
                    <a:pt x="0" y="0"/>
                  </a:lnTo>
                  <a:lnTo>
                    <a:pt x="11" y="21"/>
                  </a:lnTo>
                  <a:lnTo>
                    <a:pt x="237" y="21"/>
                  </a:lnTo>
                  <a:lnTo>
                    <a:pt x="226" y="10"/>
                  </a:lnTo>
                  <a:lnTo>
                    <a:pt x="226" y="108"/>
                  </a:lnTo>
                  <a:lnTo>
                    <a:pt x="237" y="98"/>
                  </a:lnTo>
                  <a:lnTo>
                    <a:pt x="11" y="98"/>
                  </a:lnTo>
                  <a:lnTo>
                    <a:pt x="21" y="108"/>
                  </a:lnTo>
                  <a:lnTo>
                    <a:pt x="21" y="10"/>
                  </a:lnTo>
                  <a:lnTo>
                    <a:pt x="11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29" name="Rectangle 96"/>
            <p:cNvSpPr>
              <a:spLocks noChangeArrowheads="1"/>
            </p:cNvSpPr>
            <p:nvPr/>
          </p:nvSpPr>
          <p:spPr bwMode="auto">
            <a:xfrm>
              <a:off x="2381" y="2637"/>
              <a:ext cx="23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A/H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30" name="Rectangle 97"/>
            <p:cNvSpPr>
              <a:spLocks noChangeArrowheads="1"/>
            </p:cNvSpPr>
            <p:nvPr/>
          </p:nvSpPr>
          <p:spPr bwMode="auto">
            <a:xfrm>
              <a:off x="2344" y="2396"/>
              <a:ext cx="324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Econ.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31" name="Freeform 98"/>
            <p:cNvSpPr>
              <a:spLocks/>
            </p:cNvSpPr>
            <p:nvPr/>
          </p:nvSpPr>
          <p:spPr bwMode="auto">
            <a:xfrm>
              <a:off x="1930" y="1156"/>
              <a:ext cx="356" cy="176"/>
            </a:xfrm>
            <a:custGeom>
              <a:avLst/>
              <a:gdLst>
                <a:gd name="T0" fmla="*/ 0 w 356"/>
                <a:gd name="T1" fmla="*/ 176 h 176"/>
                <a:gd name="T2" fmla="*/ 0 w 356"/>
                <a:gd name="T3" fmla="*/ 0 h 176"/>
                <a:gd name="T4" fmla="*/ 356 w 356"/>
                <a:gd name="T5" fmla="*/ 0 h 176"/>
                <a:gd name="T6" fmla="*/ 356 w 356"/>
                <a:gd name="T7" fmla="*/ 63 h 176"/>
                <a:gd name="T8" fmla="*/ 60 w 356"/>
                <a:gd name="T9" fmla="*/ 63 h 176"/>
                <a:gd name="T10" fmla="*/ 60 w 356"/>
                <a:gd name="T11" fmla="*/ 176 h 176"/>
                <a:gd name="T12" fmla="*/ 0 w 356"/>
                <a:gd name="T1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" h="176">
                  <a:moveTo>
                    <a:pt x="0" y="176"/>
                  </a:moveTo>
                  <a:lnTo>
                    <a:pt x="0" y="0"/>
                  </a:lnTo>
                  <a:lnTo>
                    <a:pt x="356" y="0"/>
                  </a:lnTo>
                  <a:lnTo>
                    <a:pt x="356" y="63"/>
                  </a:lnTo>
                  <a:lnTo>
                    <a:pt x="60" y="63"/>
                  </a:lnTo>
                  <a:lnTo>
                    <a:pt x="60" y="1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2" name="Freeform 99"/>
            <p:cNvSpPr>
              <a:spLocks/>
            </p:cNvSpPr>
            <p:nvPr/>
          </p:nvSpPr>
          <p:spPr bwMode="auto">
            <a:xfrm>
              <a:off x="1923" y="1149"/>
              <a:ext cx="370" cy="190"/>
            </a:xfrm>
            <a:custGeom>
              <a:avLst/>
              <a:gdLst>
                <a:gd name="T0" fmla="*/ 7 w 370"/>
                <a:gd name="T1" fmla="*/ 176 h 190"/>
                <a:gd name="T2" fmla="*/ 14 w 370"/>
                <a:gd name="T3" fmla="*/ 183 h 190"/>
                <a:gd name="T4" fmla="*/ 14 w 370"/>
                <a:gd name="T5" fmla="*/ 7 h 190"/>
                <a:gd name="T6" fmla="*/ 7 w 370"/>
                <a:gd name="T7" fmla="*/ 13 h 190"/>
                <a:gd name="T8" fmla="*/ 363 w 370"/>
                <a:gd name="T9" fmla="*/ 13 h 190"/>
                <a:gd name="T10" fmla="*/ 356 w 370"/>
                <a:gd name="T11" fmla="*/ 7 h 190"/>
                <a:gd name="T12" fmla="*/ 356 w 370"/>
                <a:gd name="T13" fmla="*/ 70 h 190"/>
                <a:gd name="T14" fmla="*/ 363 w 370"/>
                <a:gd name="T15" fmla="*/ 63 h 190"/>
                <a:gd name="T16" fmla="*/ 60 w 370"/>
                <a:gd name="T17" fmla="*/ 63 h 190"/>
                <a:gd name="T18" fmla="*/ 60 w 370"/>
                <a:gd name="T19" fmla="*/ 183 h 190"/>
                <a:gd name="T20" fmla="*/ 67 w 370"/>
                <a:gd name="T21" fmla="*/ 176 h 190"/>
                <a:gd name="T22" fmla="*/ 7 w 370"/>
                <a:gd name="T23" fmla="*/ 176 h 190"/>
                <a:gd name="T24" fmla="*/ 0 w 370"/>
                <a:gd name="T25" fmla="*/ 190 h 190"/>
                <a:gd name="T26" fmla="*/ 74 w 370"/>
                <a:gd name="T27" fmla="*/ 190 h 190"/>
                <a:gd name="T28" fmla="*/ 74 w 370"/>
                <a:gd name="T29" fmla="*/ 70 h 190"/>
                <a:gd name="T30" fmla="*/ 67 w 370"/>
                <a:gd name="T31" fmla="*/ 77 h 190"/>
                <a:gd name="T32" fmla="*/ 370 w 370"/>
                <a:gd name="T33" fmla="*/ 77 h 190"/>
                <a:gd name="T34" fmla="*/ 370 w 370"/>
                <a:gd name="T35" fmla="*/ 0 h 190"/>
                <a:gd name="T36" fmla="*/ 0 w 370"/>
                <a:gd name="T37" fmla="*/ 0 h 190"/>
                <a:gd name="T38" fmla="*/ 0 w 370"/>
                <a:gd name="T39" fmla="*/ 190 h 190"/>
                <a:gd name="T40" fmla="*/ 7 w 370"/>
                <a:gd name="T41" fmla="*/ 17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0" h="190">
                  <a:moveTo>
                    <a:pt x="7" y="176"/>
                  </a:moveTo>
                  <a:lnTo>
                    <a:pt x="14" y="183"/>
                  </a:lnTo>
                  <a:lnTo>
                    <a:pt x="14" y="7"/>
                  </a:lnTo>
                  <a:lnTo>
                    <a:pt x="7" y="13"/>
                  </a:lnTo>
                  <a:lnTo>
                    <a:pt x="363" y="13"/>
                  </a:lnTo>
                  <a:lnTo>
                    <a:pt x="356" y="7"/>
                  </a:lnTo>
                  <a:lnTo>
                    <a:pt x="356" y="70"/>
                  </a:lnTo>
                  <a:lnTo>
                    <a:pt x="363" y="63"/>
                  </a:lnTo>
                  <a:lnTo>
                    <a:pt x="60" y="63"/>
                  </a:lnTo>
                  <a:lnTo>
                    <a:pt x="60" y="183"/>
                  </a:lnTo>
                  <a:lnTo>
                    <a:pt x="67" y="176"/>
                  </a:lnTo>
                  <a:lnTo>
                    <a:pt x="7" y="176"/>
                  </a:lnTo>
                  <a:lnTo>
                    <a:pt x="0" y="190"/>
                  </a:lnTo>
                  <a:lnTo>
                    <a:pt x="74" y="190"/>
                  </a:lnTo>
                  <a:lnTo>
                    <a:pt x="74" y="70"/>
                  </a:lnTo>
                  <a:lnTo>
                    <a:pt x="67" y="77"/>
                  </a:lnTo>
                  <a:lnTo>
                    <a:pt x="370" y="77"/>
                  </a:lnTo>
                  <a:lnTo>
                    <a:pt x="370" y="0"/>
                  </a:lnTo>
                  <a:lnTo>
                    <a:pt x="0" y="0"/>
                  </a:lnTo>
                  <a:lnTo>
                    <a:pt x="0" y="190"/>
                  </a:lnTo>
                  <a:lnTo>
                    <a:pt x="7" y="1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3" name="Freeform 100"/>
            <p:cNvSpPr>
              <a:spLocks noEditPoints="1"/>
            </p:cNvSpPr>
            <p:nvPr/>
          </p:nvSpPr>
          <p:spPr bwMode="auto">
            <a:xfrm>
              <a:off x="3769" y="2029"/>
              <a:ext cx="49" cy="67"/>
            </a:xfrm>
            <a:custGeom>
              <a:avLst/>
              <a:gdLst>
                <a:gd name="T0" fmla="*/ 0 w 49"/>
                <a:gd name="T1" fmla="*/ 67 h 67"/>
                <a:gd name="T2" fmla="*/ 19 w 49"/>
                <a:gd name="T3" fmla="*/ 67 h 67"/>
                <a:gd name="T4" fmla="*/ 29 w 49"/>
                <a:gd name="T5" fmla="*/ 67 h 67"/>
                <a:gd name="T6" fmla="*/ 35 w 49"/>
                <a:gd name="T7" fmla="*/ 67 h 67"/>
                <a:gd name="T8" fmla="*/ 38 w 49"/>
                <a:gd name="T9" fmla="*/ 65 h 67"/>
                <a:gd name="T10" fmla="*/ 45 w 49"/>
                <a:gd name="T11" fmla="*/ 58 h 67"/>
                <a:gd name="T12" fmla="*/ 49 w 49"/>
                <a:gd name="T13" fmla="*/ 48 h 67"/>
                <a:gd name="T14" fmla="*/ 47 w 49"/>
                <a:gd name="T15" fmla="*/ 41 h 67"/>
                <a:gd name="T16" fmla="*/ 45 w 49"/>
                <a:gd name="T17" fmla="*/ 37 h 67"/>
                <a:gd name="T18" fmla="*/ 40 w 49"/>
                <a:gd name="T19" fmla="*/ 32 h 67"/>
                <a:gd name="T20" fmla="*/ 35 w 49"/>
                <a:gd name="T21" fmla="*/ 30 h 67"/>
                <a:gd name="T22" fmla="*/ 38 w 49"/>
                <a:gd name="T23" fmla="*/ 29 h 67"/>
                <a:gd name="T24" fmla="*/ 42 w 49"/>
                <a:gd name="T25" fmla="*/ 25 h 67"/>
                <a:gd name="T26" fmla="*/ 45 w 49"/>
                <a:gd name="T27" fmla="*/ 17 h 67"/>
                <a:gd name="T28" fmla="*/ 43 w 49"/>
                <a:gd name="T29" fmla="*/ 8 h 67"/>
                <a:gd name="T30" fmla="*/ 36 w 49"/>
                <a:gd name="T31" fmla="*/ 1 h 67"/>
                <a:gd name="T32" fmla="*/ 33 w 49"/>
                <a:gd name="T33" fmla="*/ 1 h 67"/>
                <a:gd name="T34" fmla="*/ 29 w 49"/>
                <a:gd name="T35" fmla="*/ 0 h 67"/>
                <a:gd name="T36" fmla="*/ 22 w 49"/>
                <a:gd name="T37" fmla="*/ 0 h 67"/>
                <a:gd name="T38" fmla="*/ 0 w 49"/>
                <a:gd name="T39" fmla="*/ 0 h 67"/>
                <a:gd name="T40" fmla="*/ 0 w 49"/>
                <a:gd name="T41" fmla="*/ 67 h 67"/>
                <a:gd name="T42" fmla="*/ 21 w 49"/>
                <a:gd name="T43" fmla="*/ 6 h 67"/>
                <a:gd name="T44" fmla="*/ 28 w 49"/>
                <a:gd name="T45" fmla="*/ 6 h 67"/>
                <a:gd name="T46" fmla="*/ 33 w 49"/>
                <a:gd name="T47" fmla="*/ 8 h 67"/>
                <a:gd name="T48" fmla="*/ 36 w 49"/>
                <a:gd name="T49" fmla="*/ 12 h 67"/>
                <a:gd name="T50" fmla="*/ 36 w 49"/>
                <a:gd name="T51" fmla="*/ 17 h 67"/>
                <a:gd name="T52" fmla="*/ 36 w 49"/>
                <a:gd name="T53" fmla="*/ 22 h 67"/>
                <a:gd name="T54" fmla="*/ 33 w 49"/>
                <a:gd name="T55" fmla="*/ 25 h 67"/>
                <a:gd name="T56" fmla="*/ 28 w 49"/>
                <a:gd name="T57" fmla="*/ 27 h 67"/>
                <a:gd name="T58" fmla="*/ 21 w 49"/>
                <a:gd name="T59" fmla="*/ 29 h 67"/>
                <a:gd name="T60" fmla="*/ 7 w 49"/>
                <a:gd name="T61" fmla="*/ 29 h 67"/>
                <a:gd name="T62" fmla="*/ 7 w 49"/>
                <a:gd name="T63" fmla="*/ 6 h 67"/>
                <a:gd name="T64" fmla="*/ 21 w 49"/>
                <a:gd name="T65" fmla="*/ 6 h 67"/>
                <a:gd name="T66" fmla="*/ 7 w 49"/>
                <a:gd name="T67" fmla="*/ 60 h 67"/>
                <a:gd name="T68" fmla="*/ 7 w 49"/>
                <a:gd name="T69" fmla="*/ 36 h 67"/>
                <a:gd name="T70" fmla="*/ 24 w 49"/>
                <a:gd name="T71" fmla="*/ 36 h 67"/>
                <a:gd name="T72" fmla="*/ 31 w 49"/>
                <a:gd name="T73" fmla="*/ 36 h 67"/>
                <a:gd name="T74" fmla="*/ 36 w 49"/>
                <a:gd name="T75" fmla="*/ 39 h 67"/>
                <a:gd name="T76" fmla="*/ 40 w 49"/>
                <a:gd name="T77" fmla="*/ 48 h 67"/>
                <a:gd name="T78" fmla="*/ 38 w 49"/>
                <a:gd name="T79" fmla="*/ 53 h 67"/>
                <a:gd name="T80" fmla="*/ 36 w 49"/>
                <a:gd name="T81" fmla="*/ 56 h 67"/>
                <a:gd name="T82" fmla="*/ 24 w 49"/>
                <a:gd name="T83" fmla="*/ 60 h 67"/>
                <a:gd name="T84" fmla="*/ 7 w 49"/>
                <a:gd name="T85" fmla="*/ 6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9" h="67">
                  <a:moveTo>
                    <a:pt x="0" y="67"/>
                  </a:moveTo>
                  <a:lnTo>
                    <a:pt x="19" y="67"/>
                  </a:lnTo>
                  <a:lnTo>
                    <a:pt x="29" y="67"/>
                  </a:lnTo>
                  <a:lnTo>
                    <a:pt x="35" y="67"/>
                  </a:lnTo>
                  <a:lnTo>
                    <a:pt x="38" y="65"/>
                  </a:lnTo>
                  <a:lnTo>
                    <a:pt x="45" y="58"/>
                  </a:lnTo>
                  <a:lnTo>
                    <a:pt x="49" y="48"/>
                  </a:lnTo>
                  <a:lnTo>
                    <a:pt x="47" y="41"/>
                  </a:lnTo>
                  <a:lnTo>
                    <a:pt x="45" y="37"/>
                  </a:lnTo>
                  <a:lnTo>
                    <a:pt x="40" y="32"/>
                  </a:lnTo>
                  <a:lnTo>
                    <a:pt x="35" y="30"/>
                  </a:lnTo>
                  <a:lnTo>
                    <a:pt x="38" y="29"/>
                  </a:lnTo>
                  <a:lnTo>
                    <a:pt x="42" y="25"/>
                  </a:lnTo>
                  <a:lnTo>
                    <a:pt x="45" y="17"/>
                  </a:lnTo>
                  <a:lnTo>
                    <a:pt x="43" y="8"/>
                  </a:lnTo>
                  <a:lnTo>
                    <a:pt x="36" y="1"/>
                  </a:lnTo>
                  <a:lnTo>
                    <a:pt x="33" y="1"/>
                  </a:lnTo>
                  <a:lnTo>
                    <a:pt x="29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67"/>
                  </a:lnTo>
                  <a:close/>
                  <a:moveTo>
                    <a:pt x="21" y="6"/>
                  </a:moveTo>
                  <a:lnTo>
                    <a:pt x="28" y="6"/>
                  </a:lnTo>
                  <a:lnTo>
                    <a:pt x="33" y="8"/>
                  </a:lnTo>
                  <a:lnTo>
                    <a:pt x="36" y="12"/>
                  </a:lnTo>
                  <a:lnTo>
                    <a:pt x="36" y="17"/>
                  </a:lnTo>
                  <a:lnTo>
                    <a:pt x="36" y="22"/>
                  </a:lnTo>
                  <a:lnTo>
                    <a:pt x="33" y="25"/>
                  </a:lnTo>
                  <a:lnTo>
                    <a:pt x="28" y="27"/>
                  </a:lnTo>
                  <a:lnTo>
                    <a:pt x="21" y="29"/>
                  </a:lnTo>
                  <a:lnTo>
                    <a:pt x="7" y="29"/>
                  </a:lnTo>
                  <a:lnTo>
                    <a:pt x="7" y="6"/>
                  </a:lnTo>
                  <a:lnTo>
                    <a:pt x="21" y="6"/>
                  </a:lnTo>
                  <a:close/>
                  <a:moveTo>
                    <a:pt x="7" y="60"/>
                  </a:moveTo>
                  <a:lnTo>
                    <a:pt x="7" y="36"/>
                  </a:lnTo>
                  <a:lnTo>
                    <a:pt x="24" y="36"/>
                  </a:lnTo>
                  <a:lnTo>
                    <a:pt x="31" y="36"/>
                  </a:lnTo>
                  <a:lnTo>
                    <a:pt x="36" y="39"/>
                  </a:lnTo>
                  <a:lnTo>
                    <a:pt x="40" y="48"/>
                  </a:lnTo>
                  <a:lnTo>
                    <a:pt x="38" y="53"/>
                  </a:lnTo>
                  <a:lnTo>
                    <a:pt x="36" y="56"/>
                  </a:lnTo>
                  <a:lnTo>
                    <a:pt x="24" y="60"/>
                  </a:lnTo>
                  <a:lnTo>
                    <a:pt x="7" y="6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4" name="Freeform 101"/>
            <p:cNvSpPr>
              <a:spLocks/>
            </p:cNvSpPr>
            <p:nvPr/>
          </p:nvSpPr>
          <p:spPr bwMode="auto">
            <a:xfrm>
              <a:off x="3765" y="2025"/>
              <a:ext cx="54" cy="74"/>
            </a:xfrm>
            <a:custGeom>
              <a:avLst/>
              <a:gdLst>
                <a:gd name="T0" fmla="*/ 37 w 54"/>
                <a:gd name="T1" fmla="*/ 71 h 74"/>
                <a:gd name="T2" fmla="*/ 44 w 54"/>
                <a:gd name="T3" fmla="*/ 72 h 74"/>
                <a:gd name="T4" fmla="*/ 44 w 54"/>
                <a:gd name="T5" fmla="*/ 69 h 74"/>
                <a:gd name="T6" fmla="*/ 47 w 54"/>
                <a:gd name="T7" fmla="*/ 67 h 74"/>
                <a:gd name="T8" fmla="*/ 49 w 54"/>
                <a:gd name="T9" fmla="*/ 64 h 74"/>
                <a:gd name="T10" fmla="*/ 51 w 54"/>
                <a:gd name="T11" fmla="*/ 59 h 74"/>
                <a:gd name="T12" fmla="*/ 53 w 54"/>
                <a:gd name="T13" fmla="*/ 55 h 74"/>
                <a:gd name="T14" fmla="*/ 53 w 54"/>
                <a:gd name="T15" fmla="*/ 41 h 74"/>
                <a:gd name="T16" fmla="*/ 51 w 54"/>
                <a:gd name="T17" fmla="*/ 40 h 74"/>
                <a:gd name="T18" fmla="*/ 46 w 54"/>
                <a:gd name="T19" fmla="*/ 34 h 74"/>
                <a:gd name="T20" fmla="*/ 39 w 54"/>
                <a:gd name="T21" fmla="*/ 38 h 74"/>
                <a:gd name="T22" fmla="*/ 44 w 54"/>
                <a:gd name="T23" fmla="*/ 34 h 74"/>
                <a:gd name="T24" fmla="*/ 46 w 54"/>
                <a:gd name="T25" fmla="*/ 31 h 74"/>
                <a:gd name="T26" fmla="*/ 47 w 54"/>
                <a:gd name="T27" fmla="*/ 31 h 74"/>
                <a:gd name="T28" fmla="*/ 49 w 54"/>
                <a:gd name="T29" fmla="*/ 28 h 74"/>
                <a:gd name="T30" fmla="*/ 51 w 54"/>
                <a:gd name="T31" fmla="*/ 19 h 74"/>
                <a:gd name="T32" fmla="*/ 51 w 54"/>
                <a:gd name="T33" fmla="*/ 10 h 74"/>
                <a:gd name="T34" fmla="*/ 47 w 54"/>
                <a:gd name="T35" fmla="*/ 7 h 74"/>
                <a:gd name="T36" fmla="*/ 44 w 54"/>
                <a:gd name="T37" fmla="*/ 5 h 74"/>
                <a:gd name="T38" fmla="*/ 42 w 54"/>
                <a:gd name="T39" fmla="*/ 2 h 74"/>
                <a:gd name="T40" fmla="*/ 40 w 54"/>
                <a:gd name="T41" fmla="*/ 0 h 74"/>
                <a:gd name="T42" fmla="*/ 0 w 54"/>
                <a:gd name="T43" fmla="*/ 2 h 74"/>
                <a:gd name="T44" fmla="*/ 4 w 54"/>
                <a:gd name="T45" fmla="*/ 67 h 74"/>
                <a:gd name="T46" fmla="*/ 4 w 54"/>
                <a:gd name="T47" fmla="*/ 7 h 74"/>
                <a:gd name="T48" fmla="*/ 37 w 54"/>
                <a:gd name="T49" fmla="*/ 7 h 74"/>
                <a:gd name="T50" fmla="*/ 39 w 54"/>
                <a:gd name="T51" fmla="*/ 9 h 74"/>
                <a:gd name="T52" fmla="*/ 40 w 54"/>
                <a:gd name="T53" fmla="*/ 9 h 74"/>
                <a:gd name="T54" fmla="*/ 44 w 54"/>
                <a:gd name="T55" fmla="*/ 10 h 74"/>
                <a:gd name="T56" fmla="*/ 44 w 54"/>
                <a:gd name="T57" fmla="*/ 14 h 74"/>
                <a:gd name="T58" fmla="*/ 44 w 54"/>
                <a:gd name="T59" fmla="*/ 21 h 74"/>
                <a:gd name="T60" fmla="*/ 46 w 54"/>
                <a:gd name="T61" fmla="*/ 19 h 74"/>
                <a:gd name="T62" fmla="*/ 42 w 54"/>
                <a:gd name="T63" fmla="*/ 29 h 74"/>
                <a:gd name="T64" fmla="*/ 46 w 54"/>
                <a:gd name="T65" fmla="*/ 26 h 74"/>
                <a:gd name="T66" fmla="*/ 40 w 54"/>
                <a:gd name="T67" fmla="*/ 29 h 74"/>
                <a:gd name="T68" fmla="*/ 35 w 54"/>
                <a:gd name="T69" fmla="*/ 34 h 74"/>
                <a:gd name="T70" fmla="*/ 37 w 54"/>
                <a:gd name="T71" fmla="*/ 33 h 74"/>
                <a:gd name="T72" fmla="*/ 35 w 54"/>
                <a:gd name="T73" fmla="*/ 36 h 74"/>
                <a:gd name="T74" fmla="*/ 39 w 54"/>
                <a:gd name="T75" fmla="*/ 38 h 74"/>
                <a:gd name="T76" fmla="*/ 44 w 54"/>
                <a:gd name="T77" fmla="*/ 38 h 74"/>
                <a:gd name="T78" fmla="*/ 46 w 54"/>
                <a:gd name="T79" fmla="*/ 41 h 74"/>
                <a:gd name="T80" fmla="*/ 47 w 54"/>
                <a:gd name="T81" fmla="*/ 52 h 74"/>
                <a:gd name="T82" fmla="*/ 49 w 54"/>
                <a:gd name="T83" fmla="*/ 50 h 74"/>
                <a:gd name="T84" fmla="*/ 46 w 54"/>
                <a:gd name="T85" fmla="*/ 62 h 74"/>
                <a:gd name="T86" fmla="*/ 46 w 54"/>
                <a:gd name="T87" fmla="*/ 62 h 74"/>
                <a:gd name="T88" fmla="*/ 42 w 54"/>
                <a:gd name="T89" fmla="*/ 64 h 74"/>
                <a:gd name="T90" fmla="*/ 39 w 54"/>
                <a:gd name="T91" fmla="*/ 69 h 74"/>
                <a:gd name="T92" fmla="*/ 32 w 54"/>
                <a:gd name="T93" fmla="*/ 67 h 74"/>
                <a:gd name="T94" fmla="*/ 23 w 54"/>
                <a:gd name="T95" fmla="*/ 6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4" h="74">
                  <a:moveTo>
                    <a:pt x="4" y="74"/>
                  </a:moveTo>
                  <a:lnTo>
                    <a:pt x="33" y="74"/>
                  </a:lnTo>
                  <a:lnTo>
                    <a:pt x="37" y="71"/>
                  </a:lnTo>
                  <a:lnTo>
                    <a:pt x="35" y="71"/>
                  </a:lnTo>
                  <a:lnTo>
                    <a:pt x="42" y="72"/>
                  </a:lnTo>
                  <a:lnTo>
                    <a:pt x="44" y="72"/>
                  </a:lnTo>
                  <a:lnTo>
                    <a:pt x="44" y="71"/>
                  </a:lnTo>
                  <a:lnTo>
                    <a:pt x="46" y="69"/>
                  </a:lnTo>
                  <a:lnTo>
                    <a:pt x="44" y="69"/>
                  </a:lnTo>
                  <a:lnTo>
                    <a:pt x="46" y="69"/>
                  </a:lnTo>
                  <a:lnTo>
                    <a:pt x="46" y="67"/>
                  </a:lnTo>
                  <a:lnTo>
                    <a:pt x="47" y="67"/>
                  </a:lnTo>
                  <a:lnTo>
                    <a:pt x="47" y="65"/>
                  </a:lnTo>
                  <a:lnTo>
                    <a:pt x="49" y="65"/>
                  </a:lnTo>
                  <a:lnTo>
                    <a:pt x="49" y="64"/>
                  </a:lnTo>
                  <a:lnTo>
                    <a:pt x="49" y="65"/>
                  </a:lnTo>
                  <a:lnTo>
                    <a:pt x="53" y="62"/>
                  </a:lnTo>
                  <a:lnTo>
                    <a:pt x="51" y="59"/>
                  </a:lnTo>
                  <a:lnTo>
                    <a:pt x="53" y="59"/>
                  </a:lnTo>
                  <a:lnTo>
                    <a:pt x="53" y="53"/>
                  </a:lnTo>
                  <a:lnTo>
                    <a:pt x="53" y="55"/>
                  </a:lnTo>
                  <a:lnTo>
                    <a:pt x="54" y="50"/>
                  </a:lnTo>
                  <a:lnTo>
                    <a:pt x="54" y="48"/>
                  </a:lnTo>
                  <a:lnTo>
                    <a:pt x="53" y="41"/>
                  </a:lnTo>
                  <a:lnTo>
                    <a:pt x="51" y="41"/>
                  </a:lnTo>
                  <a:lnTo>
                    <a:pt x="53" y="41"/>
                  </a:lnTo>
                  <a:lnTo>
                    <a:pt x="51" y="40"/>
                  </a:lnTo>
                  <a:lnTo>
                    <a:pt x="49" y="36"/>
                  </a:lnTo>
                  <a:lnTo>
                    <a:pt x="47" y="34"/>
                  </a:lnTo>
                  <a:lnTo>
                    <a:pt x="46" y="34"/>
                  </a:lnTo>
                  <a:lnTo>
                    <a:pt x="46" y="33"/>
                  </a:lnTo>
                  <a:lnTo>
                    <a:pt x="39" y="31"/>
                  </a:lnTo>
                  <a:lnTo>
                    <a:pt x="39" y="38"/>
                  </a:lnTo>
                  <a:lnTo>
                    <a:pt x="42" y="34"/>
                  </a:lnTo>
                  <a:lnTo>
                    <a:pt x="40" y="34"/>
                  </a:lnTo>
                  <a:lnTo>
                    <a:pt x="44" y="34"/>
                  </a:lnTo>
                  <a:lnTo>
                    <a:pt x="44" y="33"/>
                  </a:lnTo>
                  <a:lnTo>
                    <a:pt x="46" y="33"/>
                  </a:lnTo>
                  <a:lnTo>
                    <a:pt x="46" y="31"/>
                  </a:lnTo>
                  <a:lnTo>
                    <a:pt x="46" y="33"/>
                  </a:lnTo>
                  <a:lnTo>
                    <a:pt x="49" y="31"/>
                  </a:lnTo>
                  <a:lnTo>
                    <a:pt x="47" y="31"/>
                  </a:lnTo>
                  <a:lnTo>
                    <a:pt x="49" y="29"/>
                  </a:lnTo>
                  <a:lnTo>
                    <a:pt x="47" y="28"/>
                  </a:lnTo>
                  <a:lnTo>
                    <a:pt x="49" y="28"/>
                  </a:lnTo>
                  <a:lnTo>
                    <a:pt x="49" y="22"/>
                  </a:lnTo>
                  <a:lnTo>
                    <a:pt x="49" y="24"/>
                  </a:lnTo>
                  <a:lnTo>
                    <a:pt x="51" y="19"/>
                  </a:lnTo>
                  <a:lnTo>
                    <a:pt x="51" y="12"/>
                  </a:lnTo>
                  <a:lnTo>
                    <a:pt x="49" y="10"/>
                  </a:lnTo>
                  <a:lnTo>
                    <a:pt x="51" y="10"/>
                  </a:lnTo>
                  <a:lnTo>
                    <a:pt x="49" y="10"/>
                  </a:lnTo>
                  <a:lnTo>
                    <a:pt x="49" y="9"/>
                  </a:lnTo>
                  <a:lnTo>
                    <a:pt x="47" y="7"/>
                  </a:lnTo>
                  <a:lnTo>
                    <a:pt x="46" y="7"/>
                  </a:lnTo>
                  <a:lnTo>
                    <a:pt x="46" y="5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0" y="2"/>
                  </a:lnTo>
                  <a:lnTo>
                    <a:pt x="42" y="2"/>
                  </a:lnTo>
                  <a:lnTo>
                    <a:pt x="40" y="2"/>
                  </a:lnTo>
                  <a:lnTo>
                    <a:pt x="42" y="4"/>
                  </a:lnTo>
                  <a:lnTo>
                    <a:pt x="40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71"/>
                  </a:lnTo>
                  <a:lnTo>
                    <a:pt x="4" y="74"/>
                  </a:lnTo>
                  <a:lnTo>
                    <a:pt x="4" y="67"/>
                  </a:lnTo>
                  <a:lnTo>
                    <a:pt x="7" y="71"/>
                  </a:lnTo>
                  <a:lnTo>
                    <a:pt x="7" y="4"/>
                  </a:lnTo>
                  <a:lnTo>
                    <a:pt x="4" y="7"/>
                  </a:lnTo>
                  <a:lnTo>
                    <a:pt x="26" y="7"/>
                  </a:lnTo>
                  <a:lnTo>
                    <a:pt x="33" y="7"/>
                  </a:lnTo>
                  <a:lnTo>
                    <a:pt x="37" y="7"/>
                  </a:lnTo>
                  <a:lnTo>
                    <a:pt x="39" y="7"/>
                  </a:lnTo>
                  <a:lnTo>
                    <a:pt x="40" y="9"/>
                  </a:lnTo>
                  <a:lnTo>
                    <a:pt x="39" y="9"/>
                  </a:lnTo>
                  <a:lnTo>
                    <a:pt x="40" y="9"/>
                  </a:lnTo>
                  <a:lnTo>
                    <a:pt x="40" y="7"/>
                  </a:lnTo>
                  <a:lnTo>
                    <a:pt x="40" y="9"/>
                  </a:lnTo>
                  <a:lnTo>
                    <a:pt x="42" y="9"/>
                  </a:lnTo>
                  <a:lnTo>
                    <a:pt x="42" y="10"/>
                  </a:lnTo>
                  <a:lnTo>
                    <a:pt x="44" y="10"/>
                  </a:lnTo>
                  <a:lnTo>
                    <a:pt x="42" y="12"/>
                  </a:lnTo>
                  <a:lnTo>
                    <a:pt x="46" y="14"/>
                  </a:lnTo>
                  <a:lnTo>
                    <a:pt x="44" y="14"/>
                  </a:lnTo>
                  <a:lnTo>
                    <a:pt x="46" y="14"/>
                  </a:lnTo>
                  <a:lnTo>
                    <a:pt x="44" y="12"/>
                  </a:lnTo>
                  <a:lnTo>
                    <a:pt x="44" y="21"/>
                  </a:lnTo>
                  <a:lnTo>
                    <a:pt x="47" y="22"/>
                  </a:lnTo>
                  <a:lnTo>
                    <a:pt x="49" y="17"/>
                  </a:lnTo>
                  <a:lnTo>
                    <a:pt x="46" y="19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2" y="29"/>
                  </a:lnTo>
                  <a:lnTo>
                    <a:pt x="44" y="28"/>
                  </a:lnTo>
                  <a:lnTo>
                    <a:pt x="42" y="28"/>
                  </a:lnTo>
                  <a:lnTo>
                    <a:pt x="46" y="26"/>
                  </a:lnTo>
                  <a:lnTo>
                    <a:pt x="42" y="28"/>
                  </a:lnTo>
                  <a:lnTo>
                    <a:pt x="42" y="29"/>
                  </a:lnTo>
                  <a:lnTo>
                    <a:pt x="40" y="29"/>
                  </a:lnTo>
                  <a:lnTo>
                    <a:pt x="40" y="31"/>
                  </a:lnTo>
                  <a:lnTo>
                    <a:pt x="37" y="31"/>
                  </a:lnTo>
                  <a:lnTo>
                    <a:pt x="35" y="34"/>
                  </a:lnTo>
                  <a:lnTo>
                    <a:pt x="39" y="31"/>
                  </a:lnTo>
                  <a:lnTo>
                    <a:pt x="37" y="31"/>
                  </a:lnTo>
                  <a:lnTo>
                    <a:pt x="37" y="33"/>
                  </a:lnTo>
                  <a:lnTo>
                    <a:pt x="35" y="33"/>
                  </a:lnTo>
                  <a:lnTo>
                    <a:pt x="35" y="34"/>
                  </a:lnTo>
                  <a:lnTo>
                    <a:pt x="35" y="36"/>
                  </a:lnTo>
                  <a:lnTo>
                    <a:pt x="37" y="36"/>
                  </a:lnTo>
                  <a:lnTo>
                    <a:pt x="37" y="38"/>
                  </a:lnTo>
                  <a:lnTo>
                    <a:pt x="39" y="38"/>
                  </a:lnTo>
                  <a:lnTo>
                    <a:pt x="42" y="36"/>
                  </a:lnTo>
                  <a:lnTo>
                    <a:pt x="42" y="38"/>
                  </a:lnTo>
                  <a:lnTo>
                    <a:pt x="44" y="38"/>
                  </a:lnTo>
                  <a:lnTo>
                    <a:pt x="42" y="40"/>
                  </a:lnTo>
                  <a:lnTo>
                    <a:pt x="47" y="43"/>
                  </a:lnTo>
                  <a:lnTo>
                    <a:pt x="46" y="41"/>
                  </a:lnTo>
                  <a:lnTo>
                    <a:pt x="47" y="45"/>
                  </a:lnTo>
                  <a:lnTo>
                    <a:pt x="49" y="45"/>
                  </a:lnTo>
                  <a:lnTo>
                    <a:pt x="47" y="52"/>
                  </a:lnTo>
                  <a:lnTo>
                    <a:pt x="51" y="53"/>
                  </a:lnTo>
                  <a:lnTo>
                    <a:pt x="53" y="48"/>
                  </a:lnTo>
                  <a:lnTo>
                    <a:pt x="49" y="50"/>
                  </a:lnTo>
                  <a:lnTo>
                    <a:pt x="49" y="55"/>
                  </a:lnTo>
                  <a:lnTo>
                    <a:pt x="47" y="55"/>
                  </a:lnTo>
                  <a:lnTo>
                    <a:pt x="46" y="62"/>
                  </a:lnTo>
                  <a:lnTo>
                    <a:pt x="49" y="59"/>
                  </a:lnTo>
                  <a:lnTo>
                    <a:pt x="46" y="60"/>
                  </a:lnTo>
                  <a:lnTo>
                    <a:pt x="46" y="62"/>
                  </a:lnTo>
                  <a:lnTo>
                    <a:pt x="44" y="62"/>
                  </a:lnTo>
                  <a:lnTo>
                    <a:pt x="44" y="64"/>
                  </a:lnTo>
                  <a:lnTo>
                    <a:pt x="42" y="64"/>
                  </a:lnTo>
                  <a:lnTo>
                    <a:pt x="42" y="65"/>
                  </a:lnTo>
                  <a:lnTo>
                    <a:pt x="40" y="65"/>
                  </a:lnTo>
                  <a:lnTo>
                    <a:pt x="39" y="69"/>
                  </a:lnTo>
                  <a:lnTo>
                    <a:pt x="40" y="67"/>
                  </a:lnTo>
                  <a:lnTo>
                    <a:pt x="42" y="65"/>
                  </a:lnTo>
                  <a:lnTo>
                    <a:pt x="32" y="67"/>
                  </a:lnTo>
                  <a:lnTo>
                    <a:pt x="30" y="71"/>
                  </a:lnTo>
                  <a:lnTo>
                    <a:pt x="33" y="67"/>
                  </a:lnTo>
                  <a:lnTo>
                    <a:pt x="23" y="67"/>
                  </a:lnTo>
                  <a:lnTo>
                    <a:pt x="4" y="67"/>
                  </a:lnTo>
                  <a:lnTo>
                    <a:pt x="4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5" name="Freeform 102"/>
            <p:cNvSpPr>
              <a:spLocks/>
            </p:cNvSpPr>
            <p:nvPr/>
          </p:nvSpPr>
          <p:spPr bwMode="auto">
            <a:xfrm>
              <a:off x="3772" y="2032"/>
              <a:ext cx="35" cy="29"/>
            </a:xfrm>
            <a:custGeom>
              <a:avLst/>
              <a:gdLst>
                <a:gd name="T0" fmla="*/ 18 w 35"/>
                <a:gd name="T1" fmla="*/ 7 h 29"/>
                <a:gd name="T2" fmla="*/ 28 w 35"/>
                <a:gd name="T3" fmla="*/ 7 h 29"/>
                <a:gd name="T4" fmla="*/ 28 w 35"/>
                <a:gd name="T5" fmla="*/ 9 h 29"/>
                <a:gd name="T6" fmla="*/ 30 w 35"/>
                <a:gd name="T7" fmla="*/ 9 h 29"/>
                <a:gd name="T8" fmla="*/ 30 w 35"/>
                <a:gd name="T9" fmla="*/ 7 h 29"/>
                <a:gd name="T10" fmla="*/ 28 w 35"/>
                <a:gd name="T11" fmla="*/ 14 h 29"/>
                <a:gd name="T12" fmla="*/ 32 w 35"/>
                <a:gd name="T13" fmla="*/ 15 h 29"/>
                <a:gd name="T14" fmla="*/ 33 w 35"/>
                <a:gd name="T15" fmla="*/ 10 h 29"/>
                <a:gd name="T16" fmla="*/ 30 w 35"/>
                <a:gd name="T17" fmla="*/ 12 h 29"/>
                <a:gd name="T18" fmla="*/ 30 w 35"/>
                <a:gd name="T19" fmla="*/ 19 h 29"/>
                <a:gd name="T20" fmla="*/ 28 w 35"/>
                <a:gd name="T21" fmla="*/ 19 h 29"/>
                <a:gd name="T22" fmla="*/ 26 w 35"/>
                <a:gd name="T23" fmla="*/ 22 h 29"/>
                <a:gd name="T24" fmla="*/ 28 w 35"/>
                <a:gd name="T25" fmla="*/ 19 h 29"/>
                <a:gd name="T26" fmla="*/ 28 w 35"/>
                <a:gd name="T27" fmla="*/ 21 h 29"/>
                <a:gd name="T28" fmla="*/ 30 w 35"/>
                <a:gd name="T29" fmla="*/ 19 h 29"/>
                <a:gd name="T30" fmla="*/ 25 w 35"/>
                <a:gd name="T31" fmla="*/ 21 h 29"/>
                <a:gd name="T32" fmla="*/ 25 w 35"/>
                <a:gd name="T33" fmla="*/ 22 h 29"/>
                <a:gd name="T34" fmla="*/ 16 w 35"/>
                <a:gd name="T35" fmla="*/ 22 h 29"/>
                <a:gd name="T36" fmla="*/ 14 w 35"/>
                <a:gd name="T37" fmla="*/ 26 h 29"/>
                <a:gd name="T38" fmla="*/ 18 w 35"/>
                <a:gd name="T39" fmla="*/ 22 h 29"/>
                <a:gd name="T40" fmla="*/ 4 w 35"/>
                <a:gd name="T41" fmla="*/ 22 h 29"/>
                <a:gd name="T42" fmla="*/ 7 w 35"/>
                <a:gd name="T43" fmla="*/ 26 h 29"/>
                <a:gd name="T44" fmla="*/ 7 w 35"/>
                <a:gd name="T45" fmla="*/ 3 h 29"/>
                <a:gd name="T46" fmla="*/ 4 w 35"/>
                <a:gd name="T47" fmla="*/ 7 h 29"/>
                <a:gd name="T48" fmla="*/ 18 w 35"/>
                <a:gd name="T49" fmla="*/ 7 h 29"/>
                <a:gd name="T50" fmla="*/ 18 w 35"/>
                <a:gd name="T51" fmla="*/ 0 h 29"/>
                <a:gd name="T52" fmla="*/ 4 w 35"/>
                <a:gd name="T53" fmla="*/ 0 h 29"/>
                <a:gd name="T54" fmla="*/ 2 w 35"/>
                <a:gd name="T55" fmla="*/ 0 h 29"/>
                <a:gd name="T56" fmla="*/ 2 w 35"/>
                <a:gd name="T57" fmla="*/ 2 h 29"/>
                <a:gd name="T58" fmla="*/ 0 w 35"/>
                <a:gd name="T59" fmla="*/ 2 h 29"/>
                <a:gd name="T60" fmla="*/ 0 w 35"/>
                <a:gd name="T61" fmla="*/ 3 h 29"/>
                <a:gd name="T62" fmla="*/ 0 w 35"/>
                <a:gd name="T63" fmla="*/ 26 h 29"/>
                <a:gd name="T64" fmla="*/ 0 w 35"/>
                <a:gd name="T65" fmla="*/ 27 h 29"/>
                <a:gd name="T66" fmla="*/ 2 w 35"/>
                <a:gd name="T67" fmla="*/ 27 h 29"/>
                <a:gd name="T68" fmla="*/ 2 w 35"/>
                <a:gd name="T69" fmla="*/ 29 h 29"/>
                <a:gd name="T70" fmla="*/ 4 w 35"/>
                <a:gd name="T71" fmla="*/ 29 h 29"/>
                <a:gd name="T72" fmla="*/ 18 w 35"/>
                <a:gd name="T73" fmla="*/ 29 h 29"/>
                <a:gd name="T74" fmla="*/ 21 w 35"/>
                <a:gd name="T75" fmla="*/ 26 h 29"/>
                <a:gd name="T76" fmla="*/ 19 w 35"/>
                <a:gd name="T77" fmla="*/ 26 h 29"/>
                <a:gd name="T78" fmla="*/ 28 w 35"/>
                <a:gd name="T79" fmla="*/ 26 h 29"/>
                <a:gd name="T80" fmla="*/ 28 w 35"/>
                <a:gd name="T81" fmla="*/ 24 h 29"/>
                <a:gd name="T82" fmla="*/ 30 w 35"/>
                <a:gd name="T83" fmla="*/ 26 h 29"/>
                <a:gd name="T84" fmla="*/ 32 w 35"/>
                <a:gd name="T85" fmla="*/ 24 h 29"/>
                <a:gd name="T86" fmla="*/ 32 w 35"/>
                <a:gd name="T87" fmla="*/ 26 h 29"/>
                <a:gd name="T88" fmla="*/ 33 w 35"/>
                <a:gd name="T89" fmla="*/ 22 h 29"/>
                <a:gd name="T90" fmla="*/ 32 w 35"/>
                <a:gd name="T91" fmla="*/ 22 h 29"/>
                <a:gd name="T92" fmla="*/ 33 w 35"/>
                <a:gd name="T93" fmla="*/ 22 h 29"/>
                <a:gd name="T94" fmla="*/ 33 w 35"/>
                <a:gd name="T95" fmla="*/ 15 h 29"/>
                <a:gd name="T96" fmla="*/ 33 w 35"/>
                <a:gd name="T97" fmla="*/ 17 h 29"/>
                <a:gd name="T98" fmla="*/ 35 w 35"/>
                <a:gd name="T99" fmla="*/ 12 h 29"/>
                <a:gd name="T100" fmla="*/ 35 w 35"/>
                <a:gd name="T101" fmla="*/ 10 h 29"/>
                <a:gd name="T102" fmla="*/ 33 w 35"/>
                <a:gd name="T103" fmla="*/ 3 h 29"/>
                <a:gd name="T104" fmla="*/ 30 w 35"/>
                <a:gd name="T105" fmla="*/ 2 h 29"/>
                <a:gd name="T106" fmla="*/ 32 w 35"/>
                <a:gd name="T107" fmla="*/ 2 h 29"/>
                <a:gd name="T108" fmla="*/ 32 w 35"/>
                <a:gd name="T109" fmla="*/ 3 h 29"/>
                <a:gd name="T110" fmla="*/ 30 w 35"/>
                <a:gd name="T111" fmla="*/ 0 h 29"/>
                <a:gd name="T112" fmla="*/ 18 w 35"/>
                <a:gd name="T113" fmla="*/ 0 h 29"/>
                <a:gd name="T114" fmla="*/ 18 w 35"/>
                <a:gd name="T115" fmla="*/ 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5" h="29">
                  <a:moveTo>
                    <a:pt x="18" y="7"/>
                  </a:moveTo>
                  <a:lnTo>
                    <a:pt x="28" y="7"/>
                  </a:lnTo>
                  <a:lnTo>
                    <a:pt x="28" y="9"/>
                  </a:lnTo>
                  <a:lnTo>
                    <a:pt x="30" y="9"/>
                  </a:lnTo>
                  <a:lnTo>
                    <a:pt x="30" y="7"/>
                  </a:lnTo>
                  <a:lnTo>
                    <a:pt x="28" y="14"/>
                  </a:lnTo>
                  <a:lnTo>
                    <a:pt x="32" y="15"/>
                  </a:lnTo>
                  <a:lnTo>
                    <a:pt x="33" y="10"/>
                  </a:lnTo>
                  <a:lnTo>
                    <a:pt x="30" y="12"/>
                  </a:lnTo>
                  <a:lnTo>
                    <a:pt x="30" y="19"/>
                  </a:lnTo>
                  <a:lnTo>
                    <a:pt x="28" y="19"/>
                  </a:lnTo>
                  <a:lnTo>
                    <a:pt x="26" y="22"/>
                  </a:lnTo>
                  <a:lnTo>
                    <a:pt x="28" y="19"/>
                  </a:lnTo>
                  <a:lnTo>
                    <a:pt x="28" y="21"/>
                  </a:lnTo>
                  <a:lnTo>
                    <a:pt x="30" y="19"/>
                  </a:lnTo>
                  <a:lnTo>
                    <a:pt x="25" y="21"/>
                  </a:lnTo>
                  <a:lnTo>
                    <a:pt x="25" y="22"/>
                  </a:lnTo>
                  <a:lnTo>
                    <a:pt x="16" y="22"/>
                  </a:lnTo>
                  <a:lnTo>
                    <a:pt x="14" y="26"/>
                  </a:lnTo>
                  <a:lnTo>
                    <a:pt x="18" y="22"/>
                  </a:lnTo>
                  <a:lnTo>
                    <a:pt x="4" y="22"/>
                  </a:lnTo>
                  <a:lnTo>
                    <a:pt x="7" y="26"/>
                  </a:lnTo>
                  <a:lnTo>
                    <a:pt x="7" y="3"/>
                  </a:lnTo>
                  <a:lnTo>
                    <a:pt x="4" y="7"/>
                  </a:lnTo>
                  <a:lnTo>
                    <a:pt x="18" y="7"/>
                  </a:lnTo>
                  <a:lnTo>
                    <a:pt x="18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26"/>
                  </a:lnTo>
                  <a:lnTo>
                    <a:pt x="0" y="27"/>
                  </a:lnTo>
                  <a:lnTo>
                    <a:pt x="2" y="27"/>
                  </a:lnTo>
                  <a:lnTo>
                    <a:pt x="2" y="29"/>
                  </a:lnTo>
                  <a:lnTo>
                    <a:pt x="4" y="29"/>
                  </a:lnTo>
                  <a:lnTo>
                    <a:pt x="18" y="29"/>
                  </a:lnTo>
                  <a:lnTo>
                    <a:pt x="21" y="26"/>
                  </a:lnTo>
                  <a:lnTo>
                    <a:pt x="19" y="26"/>
                  </a:lnTo>
                  <a:lnTo>
                    <a:pt x="28" y="26"/>
                  </a:lnTo>
                  <a:lnTo>
                    <a:pt x="28" y="24"/>
                  </a:lnTo>
                  <a:lnTo>
                    <a:pt x="30" y="26"/>
                  </a:lnTo>
                  <a:lnTo>
                    <a:pt x="32" y="24"/>
                  </a:lnTo>
                  <a:lnTo>
                    <a:pt x="32" y="26"/>
                  </a:lnTo>
                  <a:lnTo>
                    <a:pt x="33" y="22"/>
                  </a:lnTo>
                  <a:lnTo>
                    <a:pt x="32" y="22"/>
                  </a:lnTo>
                  <a:lnTo>
                    <a:pt x="33" y="22"/>
                  </a:lnTo>
                  <a:lnTo>
                    <a:pt x="33" y="15"/>
                  </a:lnTo>
                  <a:lnTo>
                    <a:pt x="33" y="17"/>
                  </a:lnTo>
                  <a:lnTo>
                    <a:pt x="35" y="12"/>
                  </a:lnTo>
                  <a:lnTo>
                    <a:pt x="35" y="10"/>
                  </a:lnTo>
                  <a:lnTo>
                    <a:pt x="33" y="3"/>
                  </a:lnTo>
                  <a:lnTo>
                    <a:pt x="30" y="2"/>
                  </a:lnTo>
                  <a:lnTo>
                    <a:pt x="32" y="2"/>
                  </a:lnTo>
                  <a:lnTo>
                    <a:pt x="32" y="3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6" name="Freeform 103"/>
            <p:cNvSpPr>
              <a:spLocks/>
            </p:cNvSpPr>
            <p:nvPr/>
          </p:nvSpPr>
          <p:spPr bwMode="auto">
            <a:xfrm>
              <a:off x="3772" y="2061"/>
              <a:ext cx="39" cy="31"/>
            </a:xfrm>
            <a:custGeom>
              <a:avLst/>
              <a:gdLst>
                <a:gd name="T0" fmla="*/ 7 w 39"/>
                <a:gd name="T1" fmla="*/ 28 h 31"/>
                <a:gd name="T2" fmla="*/ 7 w 39"/>
                <a:gd name="T3" fmla="*/ 4 h 31"/>
                <a:gd name="T4" fmla="*/ 4 w 39"/>
                <a:gd name="T5" fmla="*/ 7 h 31"/>
                <a:gd name="T6" fmla="*/ 21 w 39"/>
                <a:gd name="T7" fmla="*/ 7 h 31"/>
                <a:gd name="T8" fmla="*/ 28 w 39"/>
                <a:gd name="T9" fmla="*/ 5 h 31"/>
                <a:gd name="T10" fmla="*/ 28 w 39"/>
                <a:gd name="T11" fmla="*/ 7 h 31"/>
                <a:gd name="T12" fmla="*/ 30 w 39"/>
                <a:gd name="T13" fmla="*/ 9 h 31"/>
                <a:gd name="T14" fmla="*/ 32 w 39"/>
                <a:gd name="T15" fmla="*/ 9 h 31"/>
                <a:gd name="T16" fmla="*/ 30 w 39"/>
                <a:gd name="T17" fmla="*/ 7 h 31"/>
                <a:gd name="T18" fmla="*/ 32 w 39"/>
                <a:gd name="T19" fmla="*/ 10 h 31"/>
                <a:gd name="T20" fmla="*/ 33 w 39"/>
                <a:gd name="T21" fmla="*/ 10 h 31"/>
                <a:gd name="T22" fmla="*/ 32 w 39"/>
                <a:gd name="T23" fmla="*/ 16 h 31"/>
                <a:gd name="T24" fmla="*/ 35 w 39"/>
                <a:gd name="T25" fmla="*/ 17 h 31"/>
                <a:gd name="T26" fmla="*/ 37 w 39"/>
                <a:gd name="T27" fmla="*/ 12 h 31"/>
                <a:gd name="T28" fmla="*/ 33 w 39"/>
                <a:gd name="T29" fmla="*/ 14 h 31"/>
                <a:gd name="T30" fmla="*/ 33 w 39"/>
                <a:gd name="T31" fmla="*/ 19 h 31"/>
                <a:gd name="T32" fmla="*/ 32 w 39"/>
                <a:gd name="T33" fmla="*/ 19 h 31"/>
                <a:gd name="T34" fmla="*/ 30 w 39"/>
                <a:gd name="T35" fmla="*/ 24 h 31"/>
                <a:gd name="T36" fmla="*/ 32 w 39"/>
                <a:gd name="T37" fmla="*/ 23 h 31"/>
                <a:gd name="T38" fmla="*/ 32 w 39"/>
                <a:gd name="T39" fmla="*/ 21 h 31"/>
                <a:gd name="T40" fmla="*/ 33 w 39"/>
                <a:gd name="T41" fmla="*/ 21 h 31"/>
                <a:gd name="T42" fmla="*/ 26 w 39"/>
                <a:gd name="T43" fmla="*/ 23 h 31"/>
                <a:gd name="T44" fmla="*/ 26 w 39"/>
                <a:gd name="T45" fmla="*/ 24 h 31"/>
                <a:gd name="T46" fmla="*/ 19 w 39"/>
                <a:gd name="T47" fmla="*/ 24 h 31"/>
                <a:gd name="T48" fmla="*/ 18 w 39"/>
                <a:gd name="T49" fmla="*/ 28 h 31"/>
                <a:gd name="T50" fmla="*/ 21 w 39"/>
                <a:gd name="T51" fmla="*/ 24 h 31"/>
                <a:gd name="T52" fmla="*/ 4 w 39"/>
                <a:gd name="T53" fmla="*/ 24 h 31"/>
                <a:gd name="T54" fmla="*/ 7 w 39"/>
                <a:gd name="T55" fmla="*/ 28 h 31"/>
                <a:gd name="T56" fmla="*/ 0 w 39"/>
                <a:gd name="T57" fmla="*/ 28 h 31"/>
                <a:gd name="T58" fmla="*/ 4 w 39"/>
                <a:gd name="T59" fmla="*/ 31 h 31"/>
                <a:gd name="T60" fmla="*/ 21 w 39"/>
                <a:gd name="T61" fmla="*/ 31 h 31"/>
                <a:gd name="T62" fmla="*/ 25 w 39"/>
                <a:gd name="T63" fmla="*/ 28 h 31"/>
                <a:gd name="T64" fmla="*/ 23 w 39"/>
                <a:gd name="T65" fmla="*/ 28 h 31"/>
                <a:gd name="T66" fmla="*/ 30 w 39"/>
                <a:gd name="T67" fmla="*/ 28 h 31"/>
                <a:gd name="T68" fmla="*/ 30 w 39"/>
                <a:gd name="T69" fmla="*/ 26 h 31"/>
                <a:gd name="T70" fmla="*/ 33 w 39"/>
                <a:gd name="T71" fmla="*/ 28 h 31"/>
                <a:gd name="T72" fmla="*/ 35 w 39"/>
                <a:gd name="T73" fmla="*/ 28 h 31"/>
                <a:gd name="T74" fmla="*/ 35 w 39"/>
                <a:gd name="T75" fmla="*/ 26 h 31"/>
                <a:gd name="T76" fmla="*/ 37 w 39"/>
                <a:gd name="T77" fmla="*/ 24 h 31"/>
                <a:gd name="T78" fmla="*/ 35 w 39"/>
                <a:gd name="T79" fmla="*/ 23 h 31"/>
                <a:gd name="T80" fmla="*/ 37 w 39"/>
                <a:gd name="T81" fmla="*/ 23 h 31"/>
                <a:gd name="T82" fmla="*/ 37 w 39"/>
                <a:gd name="T83" fmla="*/ 17 h 31"/>
                <a:gd name="T84" fmla="*/ 37 w 39"/>
                <a:gd name="T85" fmla="*/ 19 h 31"/>
                <a:gd name="T86" fmla="*/ 39 w 39"/>
                <a:gd name="T87" fmla="*/ 14 h 31"/>
                <a:gd name="T88" fmla="*/ 39 w 39"/>
                <a:gd name="T89" fmla="*/ 12 h 31"/>
                <a:gd name="T90" fmla="*/ 37 w 39"/>
                <a:gd name="T91" fmla="*/ 7 h 31"/>
                <a:gd name="T92" fmla="*/ 35 w 39"/>
                <a:gd name="T93" fmla="*/ 7 h 31"/>
                <a:gd name="T94" fmla="*/ 37 w 39"/>
                <a:gd name="T95" fmla="*/ 7 h 31"/>
                <a:gd name="T96" fmla="*/ 35 w 39"/>
                <a:gd name="T97" fmla="*/ 5 h 31"/>
                <a:gd name="T98" fmla="*/ 33 w 39"/>
                <a:gd name="T99" fmla="*/ 2 h 31"/>
                <a:gd name="T100" fmla="*/ 32 w 39"/>
                <a:gd name="T101" fmla="*/ 4 h 31"/>
                <a:gd name="T102" fmla="*/ 32 w 39"/>
                <a:gd name="T103" fmla="*/ 2 h 31"/>
                <a:gd name="T104" fmla="*/ 21 w 39"/>
                <a:gd name="T105" fmla="*/ 0 h 31"/>
                <a:gd name="T106" fmla="*/ 4 w 39"/>
                <a:gd name="T107" fmla="*/ 0 h 31"/>
                <a:gd name="T108" fmla="*/ 2 w 39"/>
                <a:gd name="T109" fmla="*/ 0 h 31"/>
                <a:gd name="T110" fmla="*/ 2 w 39"/>
                <a:gd name="T111" fmla="*/ 2 h 31"/>
                <a:gd name="T112" fmla="*/ 0 w 39"/>
                <a:gd name="T113" fmla="*/ 2 h 31"/>
                <a:gd name="T114" fmla="*/ 0 w 39"/>
                <a:gd name="T115" fmla="*/ 4 h 31"/>
                <a:gd name="T116" fmla="*/ 0 w 39"/>
                <a:gd name="T117" fmla="*/ 28 h 31"/>
                <a:gd name="T118" fmla="*/ 7 w 39"/>
                <a:gd name="T119" fmla="*/ 2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9" h="31">
                  <a:moveTo>
                    <a:pt x="7" y="28"/>
                  </a:moveTo>
                  <a:lnTo>
                    <a:pt x="7" y="4"/>
                  </a:lnTo>
                  <a:lnTo>
                    <a:pt x="4" y="7"/>
                  </a:lnTo>
                  <a:lnTo>
                    <a:pt x="21" y="7"/>
                  </a:lnTo>
                  <a:lnTo>
                    <a:pt x="28" y="5"/>
                  </a:lnTo>
                  <a:lnTo>
                    <a:pt x="28" y="7"/>
                  </a:lnTo>
                  <a:lnTo>
                    <a:pt x="30" y="9"/>
                  </a:lnTo>
                  <a:lnTo>
                    <a:pt x="32" y="9"/>
                  </a:lnTo>
                  <a:lnTo>
                    <a:pt x="30" y="7"/>
                  </a:lnTo>
                  <a:lnTo>
                    <a:pt x="32" y="10"/>
                  </a:lnTo>
                  <a:lnTo>
                    <a:pt x="33" y="10"/>
                  </a:lnTo>
                  <a:lnTo>
                    <a:pt x="32" y="16"/>
                  </a:lnTo>
                  <a:lnTo>
                    <a:pt x="35" y="17"/>
                  </a:lnTo>
                  <a:lnTo>
                    <a:pt x="37" y="12"/>
                  </a:lnTo>
                  <a:lnTo>
                    <a:pt x="33" y="14"/>
                  </a:lnTo>
                  <a:lnTo>
                    <a:pt x="33" y="19"/>
                  </a:lnTo>
                  <a:lnTo>
                    <a:pt x="32" y="19"/>
                  </a:lnTo>
                  <a:lnTo>
                    <a:pt x="30" y="24"/>
                  </a:lnTo>
                  <a:lnTo>
                    <a:pt x="32" y="23"/>
                  </a:lnTo>
                  <a:lnTo>
                    <a:pt x="32" y="21"/>
                  </a:lnTo>
                  <a:lnTo>
                    <a:pt x="33" y="21"/>
                  </a:lnTo>
                  <a:lnTo>
                    <a:pt x="26" y="23"/>
                  </a:lnTo>
                  <a:lnTo>
                    <a:pt x="26" y="24"/>
                  </a:lnTo>
                  <a:lnTo>
                    <a:pt x="19" y="24"/>
                  </a:lnTo>
                  <a:lnTo>
                    <a:pt x="18" y="28"/>
                  </a:lnTo>
                  <a:lnTo>
                    <a:pt x="21" y="24"/>
                  </a:lnTo>
                  <a:lnTo>
                    <a:pt x="4" y="24"/>
                  </a:lnTo>
                  <a:lnTo>
                    <a:pt x="7" y="28"/>
                  </a:lnTo>
                  <a:lnTo>
                    <a:pt x="0" y="28"/>
                  </a:lnTo>
                  <a:lnTo>
                    <a:pt x="4" y="31"/>
                  </a:lnTo>
                  <a:lnTo>
                    <a:pt x="21" y="31"/>
                  </a:lnTo>
                  <a:lnTo>
                    <a:pt x="25" y="28"/>
                  </a:lnTo>
                  <a:lnTo>
                    <a:pt x="23" y="28"/>
                  </a:lnTo>
                  <a:lnTo>
                    <a:pt x="30" y="28"/>
                  </a:lnTo>
                  <a:lnTo>
                    <a:pt x="30" y="26"/>
                  </a:lnTo>
                  <a:lnTo>
                    <a:pt x="33" y="28"/>
                  </a:lnTo>
                  <a:lnTo>
                    <a:pt x="35" y="28"/>
                  </a:lnTo>
                  <a:lnTo>
                    <a:pt x="35" y="26"/>
                  </a:lnTo>
                  <a:lnTo>
                    <a:pt x="37" y="24"/>
                  </a:lnTo>
                  <a:lnTo>
                    <a:pt x="35" y="23"/>
                  </a:lnTo>
                  <a:lnTo>
                    <a:pt x="37" y="23"/>
                  </a:lnTo>
                  <a:lnTo>
                    <a:pt x="37" y="17"/>
                  </a:lnTo>
                  <a:lnTo>
                    <a:pt x="37" y="19"/>
                  </a:lnTo>
                  <a:lnTo>
                    <a:pt x="39" y="14"/>
                  </a:lnTo>
                  <a:lnTo>
                    <a:pt x="39" y="12"/>
                  </a:lnTo>
                  <a:lnTo>
                    <a:pt x="37" y="7"/>
                  </a:lnTo>
                  <a:lnTo>
                    <a:pt x="35" y="7"/>
                  </a:lnTo>
                  <a:lnTo>
                    <a:pt x="37" y="7"/>
                  </a:lnTo>
                  <a:lnTo>
                    <a:pt x="35" y="5"/>
                  </a:lnTo>
                  <a:lnTo>
                    <a:pt x="33" y="2"/>
                  </a:lnTo>
                  <a:lnTo>
                    <a:pt x="32" y="4"/>
                  </a:lnTo>
                  <a:lnTo>
                    <a:pt x="32" y="2"/>
                  </a:lnTo>
                  <a:lnTo>
                    <a:pt x="21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28"/>
                  </a:lnTo>
                  <a:lnTo>
                    <a:pt x="7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7" name="Freeform 104"/>
            <p:cNvSpPr>
              <a:spLocks noEditPoints="1"/>
            </p:cNvSpPr>
            <p:nvPr/>
          </p:nvSpPr>
          <p:spPr bwMode="auto">
            <a:xfrm>
              <a:off x="3826" y="2046"/>
              <a:ext cx="46" cy="51"/>
            </a:xfrm>
            <a:custGeom>
              <a:avLst/>
              <a:gdLst>
                <a:gd name="T0" fmla="*/ 34 w 46"/>
                <a:gd name="T1" fmla="*/ 43 h 51"/>
                <a:gd name="T2" fmla="*/ 35 w 46"/>
                <a:gd name="T3" fmla="*/ 48 h 51"/>
                <a:gd name="T4" fmla="*/ 37 w 46"/>
                <a:gd name="T5" fmla="*/ 50 h 51"/>
                <a:gd name="T6" fmla="*/ 41 w 46"/>
                <a:gd name="T7" fmla="*/ 50 h 51"/>
                <a:gd name="T8" fmla="*/ 43 w 46"/>
                <a:gd name="T9" fmla="*/ 50 h 51"/>
                <a:gd name="T10" fmla="*/ 46 w 46"/>
                <a:gd name="T11" fmla="*/ 50 h 51"/>
                <a:gd name="T12" fmla="*/ 46 w 46"/>
                <a:gd name="T13" fmla="*/ 44 h 51"/>
                <a:gd name="T14" fmla="*/ 43 w 46"/>
                <a:gd name="T15" fmla="*/ 44 h 51"/>
                <a:gd name="T16" fmla="*/ 41 w 46"/>
                <a:gd name="T17" fmla="*/ 43 h 51"/>
                <a:gd name="T18" fmla="*/ 41 w 46"/>
                <a:gd name="T19" fmla="*/ 41 h 51"/>
                <a:gd name="T20" fmla="*/ 41 w 46"/>
                <a:gd name="T21" fmla="*/ 15 h 51"/>
                <a:gd name="T22" fmla="*/ 39 w 46"/>
                <a:gd name="T23" fmla="*/ 8 h 51"/>
                <a:gd name="T24" fmla="*/ 35 w 46"/>
                <a:gd name="T25" fmla="*/ 3 h 51"/>
                <a:gd name="T26" fmla="*/ 30 w 46"/>
                <a:gd name="T27" fmla="*/ 0 h 51"/>
                <a:gd name="T28" fmla="*/ 21 w 46"/>
                <a:gd name="T29" fmla="*/ 0 h 51"/>
                <a:gd name="T30" fmla="*/ 7 w 46"/>
                <a:gd name="T31" fmla="*/ 3 h 51"/>
                <a:gd name="T32" fmla="*/ 4 w 46"/>
                <a:gd name="T33" fmla="*/ 8 h 51"/>
                <a:gd name="T34" fmla="*/ 2 w 46"/>
                <a:gd name="T35" fmla="*/ 17 h 51"/>
                <a:gd name="T36" fmla="*/ 9 w 46"/>
                <a:gd name="T37" fmla="*/ 17 h 51"/>
                <a:gd name="T38" fmla="*/ 13 w 46"/>
                <a:gd name="T39" fmla="*/ 8 h 51"/>
                <a:gd name="T40" fmla="*/ 21 w 46"/>
                <a:gd name="T41" fmla="*/ 7 h 51"/>
                <a:gd name="T42" fmla="*/ 27 w 46"/>
                <a:gd name="T43" fmla="*/ 7 h 51"/>
                <a:gd name="T44" fmla="*/ 30 w 46"/>
                <a:gd name="T45" fmla="*/ 8 h 51"/>
                <a:gd name="T46" fmla="*/ 32 w 46"/>
                <a:gd name="T47" fmla="*/ 15 h 51"/>
                <a:gd name="T48" fmla="*/ 30 w 46"/>
                <a:gd name="T49" fmla="*/ 19 h 51"/>
                <a:gd name="T50" fmla="*/ 28 w 46"/>
                <a:gd name="T51" fmla="*/ 20 h 51"/>
                <a:gd name="T52" fmla="*/ 25 w 46"/>
                <a:gd name="T53" fmla="*/ 20 h 51"/>
                <a:gd name="T54" fmla="*/ 23 w 46"/>
                <a:gd name="T55" fmla="*/ 20 h 51"/>
                <a:gd name="T56" fmla="*/ 14 w 46"/>
                <a:gd name="T57" fmla="*/ 22 h 51"/>
                <a:gd name="T58" fmla="*/ 7 w 46"/>
                <a:gd name="T59" fmla="*/ 24 h 51"/>
                <a:gd name="T60" fmla="*/ 2 w 46"/>
                <a:gd name="T61" fmla="*/ 29 h 51"/>
                <a:gd name="T62" fmla="*/ 0 w 46"/>
                <a:gd name="T63" fmla="*/ 36 h 51"/>
                <a:gd name="T64" fmla="*/ 2 w 46"/>
                <a:gd name="T65" fmla="*/ 43 h 51"/>
                <a:gd name="T66" fmla="*/ 4 w 46"/>
                <a:gd name="T67" fmla="*/ 46 h 51"/>
                <a:gd name="T68" fmla="*/ 9 w 46"/>
                <a:gd name="T69" fmla="*/ 50 h 51"/>
                <a:gd name="T70" fmla="*/ 16 w 46"/>
                <a:gd name="T71" fmla="*/ 51 h 51"/>
                <a:gd name="T72" fmla="*/ 21 w 46"/>
                <a:gd name="T73" fmla="*/ 51 h 51"/>
                <a:gd name="T74" fmla="*/ 25 w 46"/>
                <a:gd name="T75" fmla="*/ 50 h 51"/>
                <a:gd name="T76" fmla="*/ 34 w 46"/>
                <a:gd name="T77" fmla="*/ 43 h 51"/>
                <a:gd name="T78" fmla="*/ 32 w 46"/>
                <a:gd name="T79" fmla="*/ 24 h 51"/>
                <a:gd name="T80" fmla="*/ 32 w 46"/>
                <a:gd name="T81" fmla="*/ 31 h 51"/>
                <a:gd name="T82" fmla="*/ 28 w 46"/>
                <a:gd name="T83" fmla="*/ 41 h 51"/>
                <a:gd name="T84" fmla="*/ 18 w 46"/>
                <a:gd name="T85" fmla="*/ 44 h 51"/>
                <a:gd name="T86" fmla="*/ 14 w 46"/>
                <a:gd name="T87" fmla="*/ 44 h 51"/>
                <a:gd name="T88" fmla="*/ 11 w 46"/>
                <a:gd name="T89" fmla="*/ 43 h 51"/>
                <a:gd name="T90" fmla="*/ 7 w 46"/>
                <a:gd name="T91" fmla="*/ 36 h 51"/>
                <a:gd name="T92" fmla="*/ 9 w 46"/>
                <a:gd name="T93" fmla="*/ 31 h 51"/>
                <a:gd name="T94" fmla="*/ 18 w 46"/>
                <a:gd name="T95" fmla="*/ 27 h 51"/>
                <a:gd name="T96" fmla="*/ 23 w 46"/>
                <a:gd name="T97" fmla="*/ 27 h 51"/>
                <a:gd name="T98" fmla="*/ 28 w 46"/>
                <a:gd name="T99" fmla="*/ 25 h 51"/>
                <a:gd name="T100" fmla="*/ 32 w 46"/>
                <a:gd name="T101" fmla="*/ 2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6" h="51">
                  <a:moveTo>
                    <a:pt x="34" y="43"/>
                  </a:moveTo>
                  <a:lnTo>
                    <a:pt x="35" y="48"/>
                  </a:lnTo>
                  <a:lnTo>
                    <a:pt x="37" y="50"/>
                  </a:lnTo>
                  <a:lnTo>
                    <a:pt x="41" y="50"/>
                  </a:lnTo>
                  <a:lnTo>
                    <a:pt x="43" y="50"/>
                  </a:lnTo>
                  <a:lnTo>
                    <a:pt x="46" y="50"/>
                  </a:lnTo>
                  <a:lnTo>
                    <a:pt x="46" y="44"/>
                  </a:lnTo>
                  <a:lnTo>
                    <a:pt x="43" y="44"/>
                  </a:lnTo>
                  <a:lnTo>
                    <a:pt x="41" y="43"/>
                  </a:lnTo>
                  <a:lnTo>
                    <a:pt x="41" y="41"/>
                  </a:lnTo>
                  <a:lnTo>
                    <a:pt x="41" y="15"/>
                  </a:lnTo>
                  <a:lnTo>
                    <a:pt x="39" y="8"/>
                  </a:lnTo>
                  <a:lnTo>
                    <a:pt x="35" y="3"/>
                  </a:lnTo>
                  <a:lnTo>
                    <a:pt x="30" y="0"/>
                  </a:lnTo>
                  <a:lnTo>
                    <a:pt x="21" y="0"/>
                  </a:lnTo>
                  <a:lnTo>
                    <a:pt x="7" y="3"/>
                  </a:lnTo>
                  <a:lnTo>
                    <a:pt x="4" y="8"/>
                  </a:lnTo>
                  <a:lnTo>
                    <a:pt x="2" y="17"/>
                  </a:lnTo>
                  <a:lnTo>
                    <a:pt x="9" y="17"/>
                  </a:lnTo>
                  <a:lnTo>
                    <a:pt x="13" y="8"/>
                  </a:lnTo>
                  <a:lnTo>
                    <a:pt x="21" y="7"/>
                  </a:lnTo>
                  <a:lnTo>
                    <a:pt x="27" y="7"/>
                  </a:lnTo>
                  <a:lnTo>
                    <a:pt x="30" y="8"/>
                  </a:lnTo>
                  <a:lnTo>
                    <a:pt x="32" y="15"/>
                  </a:lnTo>
                  <a:lnTo>
                    <a:pt x="30" y="19"/>
                  </a:lnTo>
                  <a:lnTo>
                    <a:pt x="28" y="20"/>
                  </a:lnTo>
                  <a:lnTo>
                    <a:pt x="25" y="20"/>
                  </a:lnTo>
                  <a:lnTo>
                    <a:pt x="23" y="20"/>
                  </a:lnTo>
                  <a:lnTo>
                    <a:pt x="14" y="22"/>
                  </a:lnTo>
                  <a:lnTo>
                    <a:pt x="7" y="24"/>
                  </a:lnTo>
                  <a:lnTo>
                    <a:pt x="2" y="29"/>
                  </a:lnTo>
                  <a:lnTo>
                    <a:pt x="0" y="36"/>
                  </a:lnTo>
                  <a:lnTo>
                    <a:pt x="2" y="43"/>
                  </a:lnTo>
                  <a:lnTo>
                    <a:pt x="4" y="46"/>
                  </a:lnTo>
                  <a:lnTo>
                    <a:pt x="9" y="50"/>
                  </a:lnTo>
                  <a:lnTo>
                    <a:pt x="16" y="51"/>
                  </a:lnTo>
                  <a:lnTo>
                    <a:pt x="21" y="51"/>
                  </a:lnTo>
                  <a:lnTo>
                    <a:pt x="25" y="50"/>
                  </a:lnTo>
                  <a:lnTo>
                    <a:pt x="34" y="43"/>
                  </a:lnTo>
                  <a:close/>
                  <a:moveTo>
                    <a:pt x="32" y="24"/>
                  </a:moveTo>
                  <a:lnTo>
                    <a:pt x="32" y="31"/>
                  </a:lnTo>
                  <a:lnTo>
                    <a:pt x="28" y="41"/>
                  </a:lnTo>
                  <a:lnTo>
                    <a:pt x="18" y="44"/>
                  </a:lnTo>
                  <a:lnTo>
                    <a:pt x="14" y="44"/>
                  </a:lnTo>
                  <a:lnTo>
                    <a:pt x="11" y="43"/>
                  </a:lnTo>
                  <a:lnTo>
                    <a:pt x="7" y="36"/>
                  </a:lnTo>
                  <a:lnTo>
                    <a:pt x="9" y="31"/>
                  </a:lnTo>
                  <a:lnTo>
                    <a:pt x="18" y="27"/>
                  </a:lnTo>
                  <a:lnTo>
                    <a:pt x="23" y="27"/>
                  </a:lnTo>
                  <a:lnTo>
                    <a:pt x="28" y="25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8" name="Freeform 105"/>
            <p:cNvSpPr>
              <a:spLocks/>
            </p:cNvSpPr>
            <p:nvPr/>
          </p:nvSpPr>
          <p:spPr bwMode="auto">
            <a:xfrm>
              <a:off x="3823" y="2042"/>
              <a:ext cx="53" cy="57"/>
            </a:xfrm>
            <a:custGeom>
              <a:avLst/>
              <a:gdLst>
                <a:gd name="T0" fmla="*/ 33 w 53"/>
                <a:gd name="T1" fmla="*/ 47 h 57"/>
                <a:gd name="T2" fmla="*/ 38 w 53"/>
                <a:gd name="T3" fmla="*/ 55 h 57"/>
                <a:gd name="T4" fmla="*/ 51 w 53"/>
                <a:gd name="T5" fmla="*/ 55 h 57"/>
                <a:gd name="T6" fmla="*/ 51 w 53"/>
                <a:gd name="T7" fmla="*/ 45 h 57"/>
                <a:gd name="T8" fmla="*/ 47 w 53"/>
                <a:gd name="T9" fmla="*/ 47 h 57"/>
                <a:gd name="T10" fmla="*/ 46 w 53"/>
                <a:gd name="T11" fmla="*/ 17 h 57"/>
                <a:gd name="T12" fmla="*/ 44 w 53"/>
                <a:gd name="T13" fmla="*/ 7 h 57"/>
                <a:gd name="T14" fmla="*/ 37 w 53"/>
                <a:gd name="T15" fmla="*/ 2 h 57"/>
                <a:gd name="T16" fmla="*/ 9 w 53"/>
                <a:gd name="T17" fmla="*/ 4 h 57"/>
                <a:gd name="T18" fmla="*/ 10 w 53"/>
                <a:gd name="T19" fmla="*/ 4 h 57"/>
                <a:gd name="T20" fmla="*/ 3 w 53"/>
                <a:gd name="T21" fmla="*/ 9 h 57"/>
                <a:gd name="T22" fmla="*/ 3 w 53"/>
                <a:gd name="T23" fmla="*/ 24 h 57"/>
                <a:gd name="T24" fmla="*/ 16 w 53"/>
                <a:gd name="T25" fmla="*/ 21 h 57"/>
                <a:gd name="T26" fmla="*/ 16 w 53"/>
                <a:gd name="T27" fmla="*/ 16 h 57"/>
                <a:gd name="T28" fmla="*/ 31 w 53"/>
                <a:gd name="T29" fmla="*/ 14 h 57"/>
                <a:gd name="T30" fmla="*/ 35 w 53"/>
                <a:gd name="T31" fmla="*/ 16 h 57"/>
                <a:gd name="T32" fmla="*/ 31 w 53"/>
                <a:gd name="T33" fmla="*/ 19 h 57"/>
                <a:gd name="T34" fmla="*/ 33 w 53"/>
                <a:gd name="T35" fmla="*/ 19 h 57"/>
                <a:gd name="T36" fmla="*/ 28 w 53"/>
                <a:gd name="T37" fmla="*/ 28 h 57"/>
                <a:gd name="T38" fmla="*/ 14 w 53"/>
                <a:gd name="T39" fmla="*/ 26 h 57"/>
                <a:gd name="T40" fmla="*/ 9 w 53"/>
                <a:gd name="T41" fmla="*/ 24 h 57"/>
                <a:gd name="T42" fmla="*/ 2 w 53"/>
                <a:gd name="T43" fmla="*/ 29 h 57"/>
                <a:gd name="T44" fmla="*/ 0 w 53"/>
                <a:gd name="T45" fmla="*/ 40 h 57"/>
                <a:gd name="T46" fmla="*/ 5 w 53"/>
                <a:gd name="T47" fmla="*/ 52 h 57"/>
                <a:gd name="T48" fmla="*/ 16 w 53"/>
                <a:gd name="T49" fmla="*/ 57 h 57"/>
                <a:gd name="T50" fmla="*/ 28 w 53"/>
                <a:gd name="T51" fmla="*/ 57 h 57"/>
                <a:gd name="T52" fmla="*/ 31 w 53"/>
                <a:gd name="T53" fmla="*/ 55 h 57"/>
                <a:gd name="T54" fmla="*/ 37 w 53"/>
                <a:gd name="T55" fmla="*/ 48 h 57"/>
                <a:gd name="T56" fmla="*/ 38 w 53"/>
                <a:gd name="T57" fmla="*/ 50 h 57"/>
                <a:gd name="T58" fmla="*/ 37 w 53"/>
                <a:gd name="T59" fmla="*/ 43 h 57"/>
                <a:gd name="T60" fmla="*/ 37 w 53"/>
                <a:gd name="T61" fmla="*/ 43 h 57"/>
                <a:gd name="T62" fmla="*/ 31 w 53"/>
                <a:gd name="T63" fmla="*/ 48 h 57"/>
                <a:gd name="T64" fmla="*/ 24 w 53"/>
                <a:gd name="T65" fmla="*/ 54 h 57"/>
                <a:gd name="T66" fmla="*/ 16 w 53"/>
                <a:gd name="T67" fmla="*/ 55 h 57"/>
                <a:gd name="T68" fmla="*/ 12 w 53"/>
                <a:gd name="T69" fmla="*/ 50 h 57"/>
                <a:gd name="T70" fmla="*/ 7 w 53"/>
                <a:gd name="T71" fmla="*/ 45 h 57"/>
                <a:gd name="T72" fmla="*/ 5 w 53"/>
                <a:gd name="T73" fmla="*/ 36 h 57"/>
                <a:gd name="T74" fmla="*/ 12 w 53"/>
                <a:gd name="T75" fmla="*/ 31 h 57"/>
                <a:gd name="T76" fmla="*/ 19 w 53"/>
                <a:gd name="T77" fmla="*/ 29 h 57"/>
                <a:gd name="T78" fmla="*/ 26 w 53"/>
                <a:gd name="T79" fmla="*/ 28 h 57"/>
                <a:gd name="T80" fmla="*/ 26 w 53"/>
                <a:gd name="T81" fmla="*/ 23 h 57"/>
                <a:gd name="T82" fmla="*/ 26 w 53"/>
                <a:gd name="T83" fmla="*/ 26 h 57"/>
                <a:gd name="T84" fmla="*/ 30 w 53"/>
                <a:gd name="T85" fmla="*/ 24 h 57"/>
                <a:gd name="T86" fmla="*/ 37 w 53"/>
                <a:gd name="T87" fmla="*/ 23 h 57"/>
                <a:gd name="T88" fmla="*/ 37 w 53"/>
                <a:gd name="T89" fmla="*/ 16 h 57"/>
                <a:gd name="T90" fmla="*/ 24 w 53"/>
                <a:gd name="T91" fmla="*/ 7 h 57"/>
                <a:gd name="T92" fmla="*/ 12 w 53"/>
                <a:gd name="T93" fmla="*/ 11 h 57"/>
                <a:gd name="T94" fmla="*/ 12 w 53"/>
                <a:gd name="T95" fmla="*/ 17 h 57"/>
                <a:gd name="T96" fmla="*/ 9 w 53"/>
                <a:gd name="T97" fmla="*/ 12 h 57"/>
                <a:gd name="T98" fmla="*/ 14 w 53"/>
                <a:gd name="T99" fmla="*/ 7 h 57"/>
                <a:gd name="T100" fmla="*/ 24 w 53"/>
                <a:gd name="T101" fmla="*/ 7 h 57"/>
                <a:gd name="T102" fmla="*/ 37 w 53"/>
                <a:gd name="T103" fmla="*/ 9 h 57"/>
                <a:gd name="T104" fmla="*/ 38 w 53"/>
                <a:gd name="T105" fmla="*/ 19 h 57"/>
                <a:gd name="T106" fmla="*/ 44 w 53"/>
                <a:gd name="T107" fmla="*/ 43 h 57"/>
                <a:gd name="T108" fmla="*/ 40 w 53"/>
                <a:gd name="T109" fmla="*/ 47 h 57"/>
                <a:gd name="T110" fmla="*/ 49 w 53"/>
                <a:gd name="T111" fmla="*/ 52 h 57"/>
                <a:gd name="T112" fmla="*/ 46 w 53"/>
                <a:gd name="T113" fmla="*/ 50 h 57"/>
                <a:gd name="T114" fmla="*/ 38 w 53"/>
                <a:gd name="T115" fmla="*/ 48 h 57"/>
                <a:gd name="T116" fmla="*/ 40 w 53"/>
                <a:gd name="T117" fmla="*/ 48 h 57"/>
                <a:gd name="T118" fmla="*/ 38 w 53"/>
                <a:gd name="T119" fmla="*/ 43 h 57"/>
                <a:gd name="T120" fmla="*/ 37 w 53"/>
                <a:gd name="T121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" h="57">
                  <a:moveTo>
                    <a:pt x="37" y="50"/>
                  </a:moveTo>
                  <a:lnTo>
                    <a:pt x="38" y="50"/>
                  </a:lnTo>
                  <a:lnTo>
                    <a:pt x="37" y="50"/>
                  </a:lnTo>
                  <a:lnTo>
                    <a:pt x="33" y="47"/>
                  </a:lnTo>
                  <a:lnTo>
                    <a:pt x="33" y="52"/>
                  </a:lnTo>
                  <a:lnTo>
                    <a:pt x="37" y="54"/>
                  </a:lnTo>
                  <a:lnTo>
                    <a:pt x="35" y="52"/>
                  </a:lnTo>
                  <a:lnTo>
                    <a:pt x="38" y="55"/>
                  </a:lnTo>
                  <a:lnTo>
                    <a:pt x="42" y="55"/>
                  </a:lnTo>
                  <a:lnTo>
                    <a:pt x="44" y="57"/>
                  </a:lnTo>
                  <a:lnTo>
                    <a:pt x="51" y="57"/>
                  </a:lnTo>
                  <a:lnTo>
                    <a:pt x="51" y="55"/>
                  </a:lnTo>
                  <a:lnTo>
                    <a:pt x="53" y="55"/>
                  </a:lnTo>
                  <a:lnTo>
                    <a:pt x="53" y="47"/>
                  </a:lnTo>
                  <a:lnTo>
                    <a:pt x="51" y="47"/>
                  </a:lnTo>
                  <a:lnTo>
                    <a:pt x="51" y="45"/>
                  </a:lnTo>
                  <a:lnTo>
                    <a:pt x="46" y="45"/>
                  </a:lnTo>
                  <a:lnTo>
                    <a:pt x="47" y="47"/>
                  </a:lnTo>
                  <a:lnTo>
                    <a:pt x="46" y="45"/>
                  </a:lnTo>
                  <a:lnTo>
                    <a:pt x="47" y="47"/>
                  </a:lnTo>
                  <a:lnTo>
                    <a:pt x="44" y="50"/>
                  </a:lnTo>
                  <a:lnTo>
                    <a:pt x="47" y="47"/>
                  </a:lnTo>
                  <a:lnTo>
                    <a:pt x="47" y="19"/>
                  </a:lnTo>
                  <a:lnTo>
                    <a:pt x="46" y="17"/>
                  </a:lnTo>
                  <a:lnTo>
                    <a:pt x="46" y="16"/>
                  </a:lnTo>
                  <a:lnTo>
                    <a:pt x="44" y="9"/>
                  </a:lnTo>
                  <a:lnTo>
                    <a:pt x="42" y="9"/>
                  </a:lnTo>
                  <a:lnTo>
                    <a:pt x="44" y="7"/>
                  </a:lnTo>
                  <a:lnTo>
                    <a:pt x="40" y="5"/>
                  </a:lnTo>
                  <a:lnTo>
                    <a:pt x="38" y="2"/>
                  </a:lnTo>
                  <a:lnTo>
                    <a:pt x="37" y="4"/>
                  </a:lnTo>
                  <a:lnTo>
                    <a:pt x="37" y="2"/>
                  </a:lnTo>
                  <a:lnTo>
                    <a:pt x="24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9" y="4"/>
                  </a:lnTo>
                  <a:lnTo>
                    <a:pt x="7" y="7"/>
                  </a:lnTo>
                  <a:lnTo>
                    <a:pt x="9" y="4"/>
                  </a:lnTo>
                  <a:lnTo>
                    <a:pt x="9" y="5"/>
                  </a:lnTo>
                  <a:lnTo>
                    <a:pt x="10" y="4"/>
                  </a:lnTo>
                  <a:lnTo>
                    <a:pt x="7" y="4"/>
                  </a:lnTo>
                  <a:lnTo>
                    <a:pt x="3" y="7"/>
                  </a:lnTo>
                  <a:lnTo>
                    <a:pt x="5" y="9"/>
                  </a:lnTo>
                  <a:lnTo>
                    <a:pt x="3" y="9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6" y="23"/>
                  </a:lnTo>
                  <a:lnTo>
                    <a:pt x="16" y="21"/>
                  </a:lnTo>
                  <a:lnTo>
                    <a:pt x="14" y="16"/>
                  </a:lnTo>
                  <a:lnTo>
                    <a:pt x="16" y="16"/>
                  </a:lnTo>
                  <a:lnTo>
                    <a:pt x="16" y="14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17" y="12"/>
                  </a:lnTo>
                  <a:lnTo>
                    <a:pt x="24" y="14"/>
                  </a:lnTo>
                  <a:lnTo>
                    <a:pt x="31" y="14"/>
                  </a:lnTo>
                  <a:lnTo>
                    <a:pt x="30" y="12"/>
                  </a:lnTo>
                  <a:lnTo>
                    <a:pt x="30" y="19"/>
                  </a:lnTo>
                  <a:lnTo>
                    <a:pt x="33" y="21"/>
                  </a:lnTo>
                  <a:lnTo>
                    <a:pt x="35" y="16"/>
                  </a:lnTo>
                  <a:lnTo>
                    <a:pt x="31" y="17"/>
                  </a:lnTo>
                  <a:lnTo>
                    <a:pt x="30" y="23"/>
                  </a:lnTo>
                  <a:lnTo>
                    <a:pt x="33" y="19"/>
                  </a:lnTo>
                  <a:lnTo>
                    <a:pt x="31" y="19"/>
                  </a:lnTo>
                  <a:lnTo>
                    <a:pt x="31" y="21"/>
                  </a:lnTo>
                  <a:lnTo>
                    <a:pt x="30" y="21"/>
                  </a:lnTo>
                  <a:lnTo>
                    <a:pt x="30" y="23"/>
                  </a:lnTo>
                  <a:lnTo>
                    <a:pt x="33" y="19"/>
                  </a:lnTo>
                  <a:lnTo>
                    <a:pt x="26" y="21"/>
                  </a:lnTo>
                  <a:lnTo>
                    <a:pt x="24" y="24"/>
                  </a:lnTo>
                  <a:lnTo>
                    <a:pt x="28" y="21"/>
                  </a:lnTo>
                  <a:lnTo>
                    <a:pt x="28" y="28"/>
                  </a:lnTo>
                  <a:lnTo>
                    <a:pt x="28" y="21"/>
                  </a:lnTo>
                  <a:lnTo>
                    <a:pt x="26" y="21"/>
                  </a:lnTo>
                  <a:lnTo>
                    <a:pt x="16" y="23"/>
                  </a:lnTo>
                  <a:lnTo>
                    <a:pt x="14" y="26"/>
                  </a:lnTo>
                  <a:lnTo>
                    <a:pt x="17" y="23"/>
                  </a:lnTo>
                  <a:lnTo>
                    <a:pt x="9" y="24"/>
                  </a:lnTo>
                  <a:lnTo>
                    <a:pt x="7" y="28"/>
                  </a:lnTo>
                  <a:lnTo>
                    <a:pt x="9" y="24"/>
                  </a:lnTo>
                  <a:lnTo>
                    <a:pt x="9" y="26"/>
                  </a:lnTo>
                  <a:lnTo>
                    <a:pt x="10" y="24"/>
                  </a:lnTo>
                  <a:lnTo>
                    <a:pt x="7" y="24"/>
                  </a:lnTo>
                  <a:lnTo>
                    <a:pt x="2" y="29"/>
                  </a:lnTo>
                  <a:lnTo>
                    <a:pt x="2" y="33"/>
                  </a:lnTo>
                  <a:lnTo>
                    <a:pt x="5" y="29"/>
                  </a:lnTo>
                  <a:lnTo>
                    <a:pt x="2" y="31"/>
                  </a:lnTo>
                  <a:lnTo>
                    <a:pt x="0" y="40"/>
                  </a:lnTo>
                  <a:lnTo>
                    <a:pt x="2" y="48"/>
                  </a:lnTo>
                  <a:lnTo>
                    <a:pt x="3" y="48"/>
                  </a:lnTo>
                  <a:lnTo>
                    <a:pt x="2" y="50"/>
                  </a:lnTo>
                  <a:lnTo>
                    <a:pt x="5" y="52"/>
                  </a:lnTo>
                  <a:lnTo>
                    <a:pt x="7" y="55"/>
                  </a:lnTo>
                  <a:lnTo>
                    <a:pt x="9" y="54"/>
                  </a:lnTo>
                  <a:lnTo>
                    <a:pt x="9" y="55"/>
                  </a:lnTo>
                  <a:lnTo>
                    <a:pt x="16" y="57"/>
                  </a:lnTo>
                  <a:lnTo>
                    <a:pt x="17" y="57"/>
                  </a:lnTo>
                  <a:lnTo>
                    <a:pt x="23" y="55"/>
                  </a:lnTo>
                  <a:lnTo>
                    <a:pt x="21" y="55"/>
                  </a:lnTo>
                  <a:lnTo>
                    <a:pt x="28" y="57"/>
                  </a:lnTo>
                  <a:lnTo>
                    <a:pt x="30" y="57"/>
                  </a:lnTo>
                  <a:lnTo>
                    <a:pt x="31" y="54"/>
                  </a:lnTo>
                  <a:lnTo>
                    <a:pt x="30" y="54"/>
                  </a:lnTo>
                  <a:lnTo>
                    <a:pt x="31" y="55"/>
                  </a:lnTo>
                  <a:lnTo>
                    <a:pt x="35" y="52"/>
                  </a:lnTo>
                  <a:lnTo>
                    <a:pt x="35" y="50"/>
                  </a:lnTo>
                  <a:lnTo>
                    <a:pt x="37" y="50"/>
                  </a:lnTo>
                  <a:lnTo>
                    <a:pt x="37" y="48"/>
                  </a:lnTo>
                  <a:lnTo>
                    <a:pt x="37" y="50"/>
                  </a:lnTo>
                  <a:lnTo>
                    <a:pt x="40" y="48"/>
                  </a:lnTo>
                  <a:lnTo>
                    <a:pt x="37" y="50"/>
                  </a:lnTo>
                  <a:lnTo>
                    <a:pt x="38" y="50"/>
                  </a:lnTo>
                  <a:lnTo>
                    <a:pt x="37" y="50"/>
                  </a:lnTo>
                  <a:lnTo>
                    <a:pt x="37" y="43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5" y="43"/>
                  </a:lnTo>
                  <a:lnTo>
                    <a:pt x="35" y="45"/>
                  </a:lnTo>
                  <a:lnTo>
                    <a:pt x="33" y="45"/>
                  </a:lnTo>
                  <a:lnTo>
                    <a:pt x="37" y="43"/>
                  </a:lnTo>
                  <a:lnTo>
                    <a:pt x="33" y="45"/>
                  </a:lnTo>
                  <a:lnTo>
                    <a:pt x="33" y="47"/>
                  </a:lnTo>
                  <a:lnTo>
                    <a:pt x="31" y="47"/>
                  </a:lnTo>
                  <a:lnTo>
                    <a:pt x="31" y="48"/>
                  </a:lnTo>
                  <a:lnTo>
                    <a:pt x="30" y="47"/>
                  </a:lnTo>
                  <a:lnTo>
                    <a:pt x="28" y="48"/>
                  </a:lnTo>
                  <a:lnTo>
                    <a:pt x="26" y="50"/>
                  </a:lnTo>
                  <a:lnTo>
                    <a:pt x="24" y="54"/>
                  </a:lnTo>
                  <a:lnTo>
                    <a:pt x="26" y="50"/>
                  </a:lnTo>
                  <a:lnTo>
                    <a:pt x="28" y="50"/>
                  </a:lnTo>
                  <a:lnTo>
                    <a:pt x="17" y="52"/>
                  </a:lnTo>
                  <a:lnTo>
                    <a:pt x="16" y="55"/>
                  </a:lnTo>
                  <a:lnTo>
                    <a:pt x="21" y="54"/>
                  </a:lnTo>
                  <a:lnTo>
                    <a:pt x="19" y="50"/>
                  </a:lnTo>
                  <a:lnTo>
                    <a:pt x="12" y="52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9" y="48"/>
                  </a:lnTo>
                  <a:lnTo>
                    <a:pt x="9" y="47"/>
                  </a:lnTo>
                  <a:lnTo>
                    <a:pt x="7" y="45"/>
                  </a:lnTo>
                  <a:lnTo>
                    <a:pt x="5" y="45"/>
                  </a:lnTo>
                  <a:lnTo>
                    <a:pt x="7" y="40"/>
                  </a:lnTo>
                  <a:lnTo>
                    <a:pt x="5" y="35"/>
                  </a:lnTo>
                  <a:lnTo>
                    <a:pt x="5" y="36"/>
                  </a:lnTo>
                  <a:lnTo>
                    <a:pt x="9" y="33"/>
                  </a:lnTo>
                  <a:lnTo>
                    <a:pt x="10" y="31"/>
                  </a:lnTo>
                  <a:lnTo>
                    <a:pt x="12" y="29"/>
                  </a:lnTo>
                  <a:lnTo>
                    <a:pt x="12" y="31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17" y="29"/>
                  </a:lnTo>
                  <a:lnTo>
                    <a:pt x="19" y="29"/>
                  </a:lnTo>
                  <a:lnTo>
                    <a:pt x="19" y="28"/>
                  </a:lnTo>
                  <a:lnTo>
                    <a:pt x="21" y="26"/>
                  </a:lnTo>
                  <a:lnTo>
                    <a:pt x="19" y="26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28" y="21"/>
                  </a:lnTo>
                  <a:lnTo>
                    <a:pt x="26" y="21"/>
                  </a:lnTo>
                  <a:lnTo>
                    <a:pt x="26" y="23"/>
                  </a:lnTo>
                  <a:lnTo>
                    <a:pt x="24" y="23"/>
                  </a:lnTo>
                  <a:lnTo>
                    <a:pt x="24" y="24"/>
                  </a:lnTo>
                  <a:lnTo>
                    <a:pt x="24" y="26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8" y="28"/>
                  </a:lnTo>
                  <a:lnTo>
                    <a:pt x="31" y="24"/>
                  </a:lnTo>
                  <a:lnTo>
                    <a:pt x="30" y="24"/>
                  </a:lnTo>
                  <a:lnTo>
                    <a:pt x="33" y="26"/>
                  </a:lnTo>
                  <a:lnTo>
                    <a:pt x="37" y="23"/>
                  </a:lnTo>
                  <a:lnTo>
                    <a:pt x="33" y="26"/>
                  </a:lnTo>
                  <a:lnTo>
                    <a:pt x="37" y="23"/>
                  </a:lnTo>
                  <a:lnTo>
                    <a:pt x="35" y="21"/>
                  </a:lnTo>
                  <a:lnTo>
                    <a:pt x="35" y="23"/>
                  </a:lnTo>
                  <a:lnTo>
                    <a:pt x="37" y="17"/>
                  </a:lnTo>
                  <a:lnTo>
                    <a:pt x="37" y="16"/>
                  </a:lnTo>
                  <a:lnTo>
                    <a:pt x="37" y="12"/>
                  </a:lnTo>
                  <a:lnTo>
                    <a:pt x="35" y="11"/>
                  </a:lnTo>
                  <a:lnTo>
                    <a:pt x="33" y="7"/>
                  </a:lnTo>
                  <a:lnTo>
                    <a:pt x="24" y="7"/>
                  </a:lnTo>
                  <a:lnTo>
                    <a:pt x="14" y="9"/>
                  </a:lnTo>
                  <a:lnTo>
                    <a:pt x="12" y="12"/>
                  </a:lnTo>
                  <a:lnTo>
                    <a:pt x="16" y="9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0" y="12"/>
                  </a:lnTo>
                  <a:lnTo>
                    <a:pt x="9" y="21"/>
                  </a:lnTo>
                  <a:lnTo>
                    <a:pt x="12" y="17"/>
                  </a:lnTo>
                  <a:lnTo>
                    <a:pt x="5" y="17"/>
                  </a:lnTo>
                  <a:lnTo>
                    <a:pt x="9" y="21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10" y="11"/>
                  </a:lnTo>
                  <a:lnTo>
                    <a:pt x="12" y="9"/>
                  </a:lnTo>
                  <a:lnTo>
                    <a:pt x="12" y="11"/>
                  </a:lnTo>
                  <a:lnTo>
                    <a:pt x="14" y="7"/>
                  </a:lnTo>
                  <a:lnTo>
                    <a:pt x="12" y="7"/>
                  </a:lnTo>
                  <a:lnTo>
                    <a:pt x="16" y="7"/>
                  </a:lnTo>
                  <a:lnTo>
                    <a:pt x="16" y="5"/>
                  </a:lnTo>
                  <a:lnTo>
                    <a:pt x="24" y="7"/>
                  </a:lnTo>
                  <a:lnTo>
                    <a:pt x="33" y="5"/>
                  </a:lnTo>
                  <a:lnTo>
                    <a:pt x="33" y="7"/>
                  </a:lnTo>
                  <a:lnTo>
                    <a:pt x="35" y="9"/>
                  </a:lnTo>
                  <a:lnTo>
                    <a:pt x="37" y="9"/>
                  </a:lnTo>
                  <a:lnTo>
                    <a:pt x="37" y="11"/>
                  </a:lnTo>
                  <a:lnTo>
                    <a:pt x="38" y="12"/>
                  </a:lnTo>
                  <a:lnTo>
                    <a:pt x="40" y="12"/>
                  </a:lnTo>
                  <a:lnTo>
                    <a:pt x="38" y="19"/>
                  </a:lnTo>
                  <a:lnTo>
                    <a:pt x="40" y="19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4" y="43"/>
                  </a:lnTo>
                  <a:lnTo>
                    <a:pt x="42" y="43"/>
                  </a:lnTo>
                  <a:lnTo>
                    <a:pt x="42" y="45"/>
                  </a:lnTo>
                  <a:lnTo>
                    <a:pt x="40" y="45"/>
                  </a:lnTo>
                  <a:lnTo>
                    <a:pt x="40" y="47"/>
                  </a:lnTo>
                  <a:lnTo>
                    <a:pt x="42" y="48"/>
                  </a:lnTo>
                  <a:lnTo>
                    <a:pt x="44" y="50"/>
                  </a:lnTo>
                  <a:lnTo>
                    <a:pt x="46" y="52"/>
                  </a:lnTo>
                  <a:lnTo>
                    <a:pt x="49" y="52"/>
                  </a:lnTo>
                  <a:lnTo>
                    <a:pt x="46" y="48"/>
                  </a:lnTo>
                  <a:lnTo>
                    <a:pt x="46" y="54"/>
                  </a:lnTo>
                  <a:lnTo>
                    <a:pt x="49" y="50"/>
                  </a:lnTo>
                  <a:lnTo>
                    <a:pt x="46" y="50"/>
                  </a:lnTo>
                  <a:lnTo>
                    <a:pt x="44" y="50"/>
                  </a:lnTo>
                  <a:lnTo>
                    <a:pt x="46" y="52"/>
                  </a:lnTo>
                  <a:lnTo>
                    <a:pt x="44" y="48"/>
                  </a:lnTo>
                  <a:lnTo>
                    <a:pt x="38" y="48"/>
                  </a:lnTo>
                  <a:lnTo>
                    <a:pt x="42" y="52"/>
                  </a:lnTo>
                  <a:lnTo>
                    <a:pt x="42" y="50"/>
                  </a:lnTo>
                  <a:lnTo>
                    <a:pt x="40" y="50"/>
                  </a:lnTo>
                  <a:lnTo>
                    <a:pt x="40" y="48"/>
                  </a:lnTo>
                  <a:lnTo>
                    <a:pt x="40" y="47"/>
                  </a:lnTo>
                  <a:lnTo>
                    <a:pt x="40" y="45"/>
                  </a:lnTo>
                  <a:lnTo>
                    <a:pt x="38" y="45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8" y="43"/>
                  </a:lnTo>
                  <a:lnTo>
                    <a:pt x="37" y="43"/>
                  </a:lnTo>
                  <a:lnTo>
                    <a:pt x="37" y="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39" name="Freeform 106"/>
            <p:cNvSpPr>
              <a:spLocks/>
            </p:cNvSpPr>
            <p:nvPr/>
          </p:nvSpPr>
          <p:spPr bwMode="auto">
            <a:xfrm>
              <a:off x="3830" y="2066"/>
              <a:ext cx="31" cy="26"/>
            </a:xfrm>
            <a:custGeom>
              <a:avLst/>
              <a:gdLst>
                <a:gd name="T0" fmla="*/ 24 w 31"/>
                <a:gd name="T1" fmla="*/ 11 h 26"/>
                <a:gd name="T2" fmla="*/ 24 w 31"/>
                <a:gd name="T3" fmla="*/ 9 h 26"/>
                <a:gd name="T4" fmla="*/ 23 w 31"/>
                <a:gd name="T5" fmla="*/ 16 h 26"/>
                <a:gd name="T6" fmla="*/ 23 w 31"/>
                <a:gd name="T7" fmla="*/ 19 h 26"/>
                <a:gd name="T8" fmla="*/ 24 w 31"/>
                <a:gd name="T9" fmla="*/ 18 h 26"/>
                <a:gd name="T10" fmla="*/ 17 w 31"/>
                <a:gd name="T11" fmla="*/ 21 h 26"/>
                <a:gd name="T12" fmla="*/ 10 w 31"/>
                <a:gd name="T13" fmla="*/ 24 h 26"/>
                <a:gd name="T14" fmla="*/ 14 w 31"/>
                <a:gd name="T15" fmla="*/ 19 h 26"/>
                <a:gd name="T16" fmla="*/ 9 w 31"/>
                <a:gd name="T17" fmla="*/ 21 h 26"/>
                <a:gd name="T18" fmla="*/ 7 w 31"/>
                <a:gd name="T19" fmla="*/ 18 h 26"/>
                <a:gd name="T20" fmla="*/ 7 w 31"/>
                <a:gd name="T21" fmla="*/ 16 h 26"/>
                <a:gd name="T22" fmla="*/ 5 w 31"/>
                <a:gd name="T23" fmla="*/ 14 h 26"/>
                <a:gd name="T24" fmla="*/ 7 w 31"/>
                <a:gd name="T25" fmla="*/ 11 h 26"/>
                <a:gd name="T26" fmla="*/ 9 w 31"/>
                <a:gd name="T27" fmla="*/ 9 h 26"/>
                <a:gd name="T28" fmla="*/ 21 w 31"/>
                <a:gd name="T29" fmla="*/ 11 h 26"/>
                <a:gd name="T30" fmla="*/ 23 w 31"/>
                <a:gd name="T31" fmla="*/ 7 h 26"/>
                <a:gd name="T32" fmla="*/ 24 w 31"/>
                <a:gd name="T33" fmla="*/ 9 h 26"/>
                <a:gd name="T34" fmla="*/ 26 w 31"/>
                <a:gd name="T35" fmla="*/ 5 h 26"/>
                <a:gd name="T36" fmla="*/ 31 w 31"/>
                <a:gd name="T37" fmla="*/ 4 h 26"/>
                <a:gd name="T38" fmla="*/ 30 w 31"/>
                <a:gd name="T39" fmla="*/ 7 h 26"/>
                <a:gd name="T40" fmla="*/ 31 w 31"/>
                <a:gd name="T41" fmla="*/ 4 h 26"/>
                <a:gd name="T42" fmla="*/ 28 w 31"/>
                <a:gd name="T43" fmla="*/ 0 h 26"/>
                <a:gd name="T44" fmla="*/ 24 w 31"/>
                <a:gd name="T45" fmla="*/ 4 h 26"/>
                <a:gd name="T46" fmla="*/ 23 w 31"/>
                <a:gd name="T47" fmla="*/ 2 h 26"/>
                <a:gd name="T48" fmla="*/ 24 w 31"/>
                <a:gd name="T49" fmla="*/ 2 h 26"/>
                <a:gd name="T50" fmla="*/ 16 w 31"/>
                <a:gd name="T51" fmla="*/ 7 h 26"/>
                <a:gd name="T52" fmla="*/ 19 w 31"/>
                <a:gd name="T53" fmla="*/ 4 h 26"/>
                <a:gd name="T54" fmla="*/ 5 w 31"/>
                <a:gd name="T55" fmla="*/ 5 h 26"/>
                <a:gd name="T56" fmla="*/ 3 w 31"/>
                <a:gd name="T57" fmla="*/ 7 h 26"/>
                <a:gd name="T58" fmla="*/ 5 w 31"/>
                <a:gd name="T59" fmla="*/ 7 h 26"/>
                <a:gd name="T60" fmla="*/ 0 w 31"/>
                <a:gd name="T61" fmla="*/ 16 h 26"/>
                <a:gd name="T62" fmla="*/ 3 w 31"/>
                <a:gd name="T63" fmla="*/ 21 h 26"/>
                <a:gd name="T64" fmla="*/ 5 w 31"/>
                <a:gd name="T65" fmla="*/ 24 h 26"/>
                <a:gd name="T66" fmla="*/ 16 w 31"/>
                <a:gd name="T67" fmla="*/ 24 h 26"/>
                <a:gd name="T68" fmla="*/ 21 w 31"/>
                <a:gd name="T69" fmla="*/ 23 h 26"/>
                <a:gd name="T70" fmla="*/ 26 w 31"/>
                <a:gd name="T71" fmla="*/ 24 h 26"/>
                <a:gd name="T72" fmla="*/ 28 w 31"/>
                <a:gd name="T73" fmla="*/ 21 h 26"/>
                <a:gd name="T74" fmla="*/ 28 w 31"/>
                <a:gd name="T75" fmla="*/ 19 h 26"/>
                <a:gd name="T76" fmla="*/ 28 w 31"/>
                <a:gd name="T77" fmla="*/ 14 h 26"/>
                <a:gd name="T78" fmla="*/ 31 w 31"/>
                <a:gd name="T79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1" h="26">
                  <a:moveTo>
                    <a:pt x="24" y="4"/>
                  </a:moveTo>
                  <a:lnTo>
                    <a:pt x="24" y="11"/>
                  </a:lnTo>
                  <a:lnTo>
                    <a:pt x="28" y="7"/>
                  </a:lnTo>
                  <a:lnTo>
                    <a:pt x="24" y="9"/>
                  </a:lnTo>
                  <a:lnTo>
                    <a:pt x="24" y="16"/>
                  </a:lnTo>
                  <a:lnTo>
                    <a:pt x="23" y="16"/>
                  </a:lnTo>
                  <a:lnTo>
                    <a:pt x="21" y="21"/>
                  </a:lnTo>
                  <a:lnTo>
                    <a:pt x="23" y="19"/>
                  </a:lnTo>
                  <a:lnTo>
                    <a:pt x="23" y="18"/>
                  </a:lnTo>
                  <a:lnTo>
                    <a:pt x="24" y="18"/>
                  </a:lnTo>
                  <a:lnTo>
                    <a:pt x="17" y="19"/>
                  </a:lnTo>
                  <a:lnTo>
                    <a:pt x="17" y="21"/>
                  </a:lnTo>
                  <a:lnTo>
                    <a:pt x="12" y="21"/>
                  </a:lnTo>
                  <a:lnTo>
                    <a:pt x="10" y="24"/>
                  </a:lnTo>
                  <a:lnTo>
                    <a:pt x="16" y="23"/>
                  </a:lnTo>
                  <a:lnTo>
                    <a:pt x="14" y="19"/>
                  </a:lnTo>
                  <a:lnTo>
                    <a:pt x="7" y="19"/>
                  </a:lnTo>
                  <a:lnTo>
                    <a:pt x="9" y="21"/>
                  </a:lnTo>
                  <a:lnTo>
                    <a:pt x="9" y="19"/>
                  </a:lnTo>
                  <a:lnTo>
                    <a:pt x="7" y="18"/>
                  </a:lnTo>
                  <a:lnTo>
                    <a:pt x="5" y="18"/>
                  </a:lnTo>
                  <a:lnTo>
                    <a:pt x="7" y="16"/>
                  </a:lnTo>
                  <a:lnTo>
                    <a:pt x="5" y="12"/>
                  </a:lnTo>
                  <a:lnTo>
                    <a:pt x="5" y="14"/>
                  </a:lnTo>
                  <a:lnTo>
                    <a:pt x="9" y="11"/>
                  </a:lnTo>
                  <a:lnTo>
                    <a:pt x="7" y="11"/>
                  </a:lnTo>
                  <a:lnTo>
                    <a:pt x="9" y="11"/>
                  </a:lnTo>
                  <a:lnTo>
                    <a:pt x="9" y="9"/>
                  </a:lnTo>
                  <a:lnTo>
                    <a:pt x="14" y="11"/>
                  </a:lnTo>
                  <a:lnTo>
                    <a:pt x="21" y="11"/>
                  </a:lnTo>
                  <a:lnTo>
                    <a:pt x="21" y="9"/>
                  </a:lnTo>
                  <a:lnTo>
                    <a:pt x="23" y="7"/>
                  </a:lnTo>
                  <a:lnTo>
                    <a:pt x="21" y="7"/>
                  </a:lnTo>
                  <a:lnTo>
                    <a:pt x="24" y="9"/>
                  </a:lnTo>
                  <a:lnTo>
                    <a:pt x="28" y="5"/>
                  </a:lnTo>
                  <a:lnTo>
                    <a:pt x="26" y="5"/>
                  </a:lnTo>
                  <a:lnTo>
                    <a:pt x="28" y="7"/>
                  </a:lnTo>
                  <a:lnTo>
                    <a:pt x="31" y="4"/>
                  </a:lnTo>
                  <a:lnTo>
                    <a:pt x="28" y="7"/>
                  </a:lnTo>
                  <a:lnTo>
                    <a:pt x="30" y="7"/>
                  </a:lnTo>
                  <a:lnTo>
                    <a:pt x="24" y="4"/>
                  </a:lnTo>
                  <a:lnTo>
                    <a:pt x="31" y="4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4"/>
                  </a:lnTo>
                  <a:lnTo>
                    <a:pt x="28" y="0"/>
                  </a:lnTo>
                  <a:lnTo>
                    <a:pt x="23" y="2"/>
                  </a:lnTo>
                  <a:lnTo>
                    <a:pt x="21" y="5"/>
                  </a:lnTo>
                  <a:lnTo>
                    <a:pt x="24" y="2"/>
                  </a:lnTo>
                  <a:lnTo>
                    <a:pt x="17" y="4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9" y="4"/>
                  </a:lnTo>
                  <a:lnTo>
                    <a:pt x="14" y="4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7"/>
                  </a:lnTo>
                  <a:lnTo>
                    <a:pt x="2" y="11"/>
                  </a:lnTo>
                  <a:lnTo>
                    <a:pt x="5" y="7"/>
                  </a:lnTo>
                  <a:lnTo>
                    <a:pt x="2" y="9"/>
                  </a:lnTo>
                  <a:lnTo>
                    <a:pt x="0" y="16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5" y="24"/>
                  </a:lnTo>
                  <a:lnTo>
                    <a:pt x="5" y="26"/>
                  </a:lnTo>
                  <a:lnTo>
                    <a:pt x="16" y="24"/>
                  </a:lnTo>
                  <a:lnTo>
                    <a:pt x="21" y="24"/>
                  </a:lnTo>
                  <a:lnTo>
                    <a:pt x="21" y="23"/>
                  </a:lnTo>
                  <a:lnTo>
                    <a:pt x="24" y="24"/>
                  </a:lnTo>
                  <a:lnTo>
                    <a:pt x="26" y="24"/>
                  </a:lnTo>
                  <a:lnTo>
                    <a:pt x="26" y="23"/>
                  </a:lnTo>
                  <a:lnTo>
                    <a:pt x="28" y="21"/>
                  </a:lnTo>
                  <a:lnTo>
                    <a:pt x="26" y="19"/>
                  </a:lnTo>
                  <a:lnTo>
                    <a:pt x="28" y="19"/>
                  </a:lnTo>
                  <a:lnTo>
                    <a:pt x="28" y="12"/>
                  </a:lnTo>
                  <a:lnTo>
                    <a:pt x="28" y="14"/>
                  </a:lnTo>
                  <a:lnTo>
                    <a:pt x="31" y="11"/>
                  </a:lnTo>
                  <a:lnTo>
                    <a:pt x="31" y="4"/>
                  </a:lnTo>
                  <a:lnTo>
                    <a:pt x="24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0" name="Freeform 107"/>
            <p:cNvSpPr>
              <a:spLocks noEditPoints="1"/>
            </p:cNvSpPr>
            <p:nvPr/>
          </p:nvSpPr>
          <p:spPr bwMode="auto">
            <a:xfrm>
              <a:off x="3879" y="2046"/>
              <a:ext cx="42" cy="63"/>
            </a:xfrm>
            <a:custGeom>
              <a:avLst/>
              <a:gdLst>
                <a:gd name="T0" fmla="*/ 42 w 42"/>
                <a:gd name="T1" fmla="*/ 0 h 63"/>
                <a:gd name="T2" fmla="*/ 35 w 42"/>
                <a:gd name="T3" fmla="*/ 0 h 63"/>
                <a:gd name="T4" fmla="*/ 35 w 42"/>
                <a:gd name="T5" fmla="*/ 8 h 63"/>
                <a:gd name="T6" fmla="*/ 33 w 42"/>
                <a:gd name="T7" fmla="*/ 5 h 63"/>
                <a:gd name="T8" fmla="*/ 30 w 42"/>
                <a:gd name="T9" fmla="*/ 1 h 63"/>
                <a:gd name="T10" fmla="*/ 19 w 42"/>
                <a:gd name="T11" fmla="*/ 0 h 63"/>
                <a:gd name="T12" fmla="*/ 12 w 42"/>
                <a:gd name="T13" fmla="*/ 1 h 63"/>
                <a:gd name="T14" fmla="*/ 5 w 42"/>
                <a:gd name="T15" fmla="*/ 7 h 63"/>
                <a:gd name="T16" fmla="*/ 2 w 42"/>
                <a:gd name="T17" fmla="*/ 15 h 63"/>
                <a:gd name="T18" fmla="*/ 0 w 42"/>
                <a:gd name="T19" fmla="*/ 24 h 63"/>
                <a:gd name="T20" fmla="*/ 2 w 42"/>
                <a:gd name="T21" fmla="*/ 32 h 63"/>
                <a:gd name="T22" fmla="*/ 5 w 42"/>
                <a:gd name="T23" fmla="*/ 41 h 63"/>
                <a:gd name="T24" fmla="*/ 12 w 42"/>
                <a:gd name="T25" fmla="*/ 46 h 63"/>
                <a:gd name="T26" fmla="*/ 19 w 42"/>
                <a:gd name="T27" fmla="*/ 48 h 63"/>
                <a:gd name="T28" fmla="*/ 30 w 42"/>
                <a:gd name="T29" fmla="*/ 46 h 63"/>
                <a:gd name="T30" fmla="*/ 33 w 42"/>
                <a:gd name="T31" fmla="*/ 43 h 63"/>
                <a:gd name="T32" fmla="*/ 35 w 42"/>
                <a:gd name="T33" fmla="*/ 39 h 63"/>
                <a:gd name="T34" fmla="*/ 35 w 42"/>
                <a:gd name="T35" fmla="*/ 44 h 63"/>
                <a:gd name="T36" fmla="*/ 32 w 42"/>
                <a:gd name="T37" fmla="*/ 53 h 63"/>
                <a:gd name="T38" fmla="*/ 19 w 42"/>
                <a:gd name="T39" fmla="*/ 56 h 63"/>
                <a:gd name="T40" fmla="*/ 12 w 42"/>
                <a:gd name="T41" fmla="*/ 53 h 63"/>
                <a:gd name="T42" fmla="*/ 11 w 42"/>
                <a:gd name="T43" fmla="*/ 51 h 63"/>
                <a:gd name="T44" fmla="*/ 9 w 42"/>
                <a:gd name="T45" fmla="*/ 46 h 63"/>
                <a:gd name="T46" fmla="*/ 2 w 42"/>
                <a:gd name="T47" fmla="*/ 46 h 63"/>
                <a:gd name="T48" fmla="*/ 4 w 42"/>
                <a:gd name="T49" fmla="*/ 53 h 63"/>
                <a:gd name="T50" fmla="*/ 7 w 42"/>
                <a:gd name="T51" fmla="*/ 58 h 63"/>
                <a:gd name="T52" fmla="*/ 12 w 42"/>
                <a:gd name="T53" fmla="*/ 62 h 63"/>
                <a:gd name="T54" fmla="*/ 19 w 42"/>
                <a:gd name="T55" fmla="*/ 63 h 63"/>
                <a:gd name="T56" fmla="*/ 30 w 42"/>
                <a:gd name="T57" fmla="*/ 62 h 63"/>
                <a:gd name="T58" fmla="*/ 37 w 42"/>
                <a:gd name="T59" fmla="*/ 58 h 63"/>
                <a:gd name="T60" fmla="*/ 40 w 42"/>
                <a:gd name="T61" fmla="*/ 51 h 63"/>
                <a:gd name="T62" fmla="*/ 42 w 42"/>
                <a:gd name="T63" fmla="*/ 44 h 63"/>
                <a:gd name="T64" fmla="*/ 42 w 42"/>
                <a:gd name="T65" fmla="*/ 0 h 63"/>
                <a:gd name="T66" fmla="*/ 21 w 42"/>
                <a:gd name="T67" fmla="*/ 7 h 63"/>
                <a:gd name="T68" fmla="*/ 28 w 42"/>
                <a:gd name="T69" fmla="*/ 7 h 63"/>
                <a:gd name="T70" fmla="*/ 32 w 42"/>
                <a:gd name="T71" fmla="*/ 10 h 63"/>
                <a:gd name="T72" fmla="*/ 37 w 42"/>
                <a:gd name="T73" fmla="*/ 24 h 63"/>
                <a:gd name="T74" fmla="*/ 32 w 42"/>
                <a:gd name="T75" fmla="*/ 38 h 63"/>
                <a:gd name="T76" fmla="*/ 28 w 42"/>
                <a:gd name="T77" fmla="*/ 39 h 63"/>
                <a:gd name="T78" fmla="*/ 21 w 42"/>
                <a:gd name="T79" fmla="*/ 41 h 63"/>
                <a:gd name="T80" fmla="*/ 11 w 42"/>
                <a:gd name="T81" fmla="*/ 36 h 63"/>
                <a:gd name="T82" fmla="*/ 7 w 42"/>
                <a:gd name="T83" fmla="*/ 24 h 63"/>
                <a:gd name="T84" fmla="*/ 11 w 42"/>
                <a:gd name="T85" fmla="*/ 12 h 63"/>
                <a:gd name="T86" fmla="*/ 21 w 42"/>
                <a:gd name="T87" fmla="*/ 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" h="63">
                  <a:moveTo>
                    <a:pt x="42" y="0"/>
                  </a:moveTo>
                  <a:lnTo>
                    <a:pt x="35" y="0"/>
                  </a:lnTo>
                  <a:lnTo>
                    <a:pt x="35" y="8"/>
                  </a:lnTo>
                  <a:lnTo>
                    <a:pt x="33" y="5"/>
                  </a:lnTo>
                  <a:lnTo>
                    <a:pt x="30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2" y="15"/>
                  </a:lnTo>
                  <a:lnTo>
                    <a:pt x="0" y="24"/>
                  </a:lnTo>
                  <a:lnTo>
                    <a:pt x="2" y="32"/>
                  </a:lnTo>
                  <a:lnTo>
                    <a:pt x="5" y="41"/>
                  </a:lnTo>
                  <a:lnTo>
                    <a:pt x="12" y="46"/>
                  </a:lnTo>
                  <a:lnTo>
                    <a:pt x="19" y="48"/>
                  </a:lnTo>
                  <a:lnTo>
                    <a:pt x="30" y="46"/>
                  </a:lnTo>
                  <a:lnTo>
                    <a:pt x="33" y="43"/>
                  </a:lnTo>
                  <a:lnTo>
                    <a:pt x="35" y="39"/>
                  </a:lnTo>
                  <a:lnTo>
                    <a:pt x="35" y="44"/>
                  </a:lnTo>
                  <a:lnTo>
                    <a:pt x="32" y="53"/>
                  </a:lnTo>
                  <a:lnTo>
                    <a:pt x="19" y="56"/>
                  </a:lnTo>
                  <a:lnTo>
                    <a:pt x="12" y="53"/>
                  </a:lnTo>
                  <a:lnTo>
                    <a:pt x="11" y="51"/>
                  </a:lnTo>
                  <a:lnTo>
                    <a:pt x="9" y="46"/>
                  </a:lnTo>
                  <a:lnTo>
                    <a:pt x="2" y="46"/>
                  </a:lnTo>
                  <a:lnTo>
                    <a:pt x="4" y="53"/>
                  </a:lnTo>
                  <a:lnTo>
                    <a:pt x="7" y="58"/>
                  </a:lnTo>
                  <a:lnTo>
                    <a:pt x="12" y="62"/>
                  </a:lnTo>
                  <a:lnTo>
                    <a:pt x="19" y="63"/>
                  </a:lnTo>
                  <a:lnTo>
                    <a:pt x="30" y="62"/>
                  </a:lnTo>
                  <a:lnTo>
                    <a:pt x="37" y="58"/>
                  </a:lnTo>
                  <a:lnTo>
                    <a:pt x="40" y="51"/>
                  </a:lnTo>
                  <a:lnTo>
                    <a:pt x="42" y="44"/>
                  </a:lnTo>
                  <a:lnTo>
                    <a:pt x="42" y="0"/>
                  </a:lnTo>
                  <a:close/>
                  <a:moveTo>
                    <a:pt x="21" y="7"/>
                  </a:moveTo>
                  <a:lnTo>
                    <a:pt x="28" y="7"/>
                  </a:lnTo>
                  <a:lnTo>
                    <a:pt x="32" y="10"/>
                  </a:lnTo>
                  <a:lnTo>
                    <a:pt x="37" y="24"/>
                  </a:lnTo>
                  <a:lnTo>
                    <a:pt x="32" y="38"/>
                  </a:lnTo>
                  <a:lnTo>
                    <a:pt x="28" y="39"/>
                  </a:lnTo>
                  <a:lnTo>
                    <a:pt x="21" y="41"/>
                  </a:lnTo>
                  <a:lnTo>
                    <a:pt x="11" y="36"/>
                  </a:lnTo>
                  <a:lnTo>
                    <a:pt x="7" y="24"/>
                  </a:lnTo>
                  <a:lnTo>
                    <a:pt x="11" y="12"/>
                  </a:lnTo>
                  <a:lnTo>
                    <a:pt x="21" y="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1" name="Freeform 108"/>
            <p:cNvSpPr>
              <a:spLocks/>
            </p:cNvSpPr>
            <p:nvPr/>
          </p:nvSpPr>
          <p:spPr bwMode="auto">
            <a:xfrm>
              <a:off x="3876" y="2042"/>
              <a:ext cx="49" cy="69"/>
            </a:xfrm>
            <a:custGeom>
              <a:avLst/>
              <a:gdLst>
                <a:gd name="T0" fmla="*/ 35 w 49"/>
                <a:gd name="T1" fmla="*/ 2 h 69"/>
                <a:gd name="T2" fmla="*/ 40 w 49"/>
                <a:gd name="T3" fmla="*/ 9 h 69"/>
                <a:gd name="T4" fmla="*/ 33 w 49"/>
                <a:gd name="T5" fmla="*/ 2 h 69"/>
                <a:gd name="T6" fmla="*/ 12 w 49"/>
                <a:gd name="T7" fmla="*/ 2 h 69"/>
                <a:gd name="T8" fmla="*/ 7 w 49"/>
                <a:gd name="T9" fmla="*/ 5 h 69"/>
                <a:gd name="T10" fmla="*/ 5 w 49"/>
                <a:gd name="T11" fmla="*/ 11 h 69"/>
                <a:gd name="T12" fmla="*/ 0 w 49"/>
                <a:gd name="T13" fmla="*/ 38 h 69"/>
                <a:gd name="T14" fmla="*/ 3 w 49"/>
                <a:gd name="T15" fmla="*/ 45 h 69"/>
                <a:gd name="T16" fmla="*/ 8 w 49"/>
                <a:gd name="T17" fmla="*/ 48 h 69"/>
                <a:gd name="T18" fmla="*/ 19 w 49"/>
                <a:gd name="T19" fmla="*/ 54 h 69"/>
                <a:gd name="T20" fmla="*/ 33 w 49"/>
                <a:gd name="T21" fmla="*/ 54 h 69"/>
                <a:gd name="T22" fmla="*/ 36 w 49"/>
                <a:gd name="T23" fmla="*/ 48 h 69"/>
                <a:gd name="T24" fmla="*/ 42 w 49"/>
                <a:gd name="T25" fmla="*/ 43 h 69"/>
                <a:gd name="T26" fmla="*/ 35 w 49"/>
                <a:gd name="T27" fmla="*/ 47 h 69"/>
                <a:gd name="T28" fmla="*/ 33 w 49"/>
                <a:gd name="T29" fmla="*/ 55 h 69"/>
                <a:gd name="T30" fmla="*/ 28 w 49"/>
                <a:gd name="T31" fmla="*/ 57 h 69"/>
                <a:gd name="T32" fmla="*/ 22 w 49"/>
                <a:gd name="T33" fmla="*/ 55 h 69"/>
                <a:gd name="T34" fmla="*/ 17 w 49"/>
                <a:gd name="T35" fmla="*/ 55 h 69"/>
                <a:gd name="T36" fmla="*/ 15 w 49"/>
                <a:gd name="T37" fmla="*/ 52 h 69"/>
                <a:gd name="T38" fmla="*/ 14 w 49"/>
                <a:gd name="T39" fmla="*/ 48 h 69"/>
                <a:gd name="T40" fmla="*/ 1 w 49"/>
                <a:gd name="T41" fmla="*/ 48 h 69"/>
                <a:gd name="T42" fmla="*/ 5 w 49"/>
                <a:gd name="T43" fmla="*/ 62 h 69"/>
                <a:gd name="T44" fmla="*/ 8 w 49"/>
                <a:gd name="T45" fmla="*/ 64 h 69"/>
                <a:gd name="T46" fmla="*/ 19 w 49"/>
                <a:gd name="T47" fmla="*/ 69 h 69"/>
                <a:gd name="T48" fmla="*/ 35 w 49"/>
                <a:gd name="T49" fmla="*/ 67 h 69"/>
                <a:gd name="T50" fmla="*/ 40 w 49"/>
                <a:gd name="T51" fmla="*/ 66 h 69"/>
                <a:gd name="T52" fmla="*/ 47 w 49"/>
                <a:gd name="T53" fmla="*/ 57 h 69"/>
                <a:gd name="T54" fmla="*/ 49 w 49"/>
                <a:gd name="T55" fmla="*/ 4 h 69"/>
                <a:gd name="T56" fmla="*/ 42 w 49"/>
                <a:gd name="T57" fmla="*/ 48 h 69"/>
                <a:gd name="T58" fmla="*/ 38 w 49"/>
                <a:gd name="T59" fmla="*/ 55 h 69"/>
                <a:gd name="T60" fmla="*/ 40 w 49"/>
                <a:gd name="T61" fmla="*/ 59 h 69"/>
                <a:gd name="T62" fmla="*/ 31 w 49"/>
                <a:gd name="T63" fmla="*/ 64 h 69"/>
                <a:gd name="T64" fmla="*/ 22 w 49"/>
                <a:gd name="T65" fmla="*/ 62 h 69"/>
                <a:gd name="T66" fmla="*/ 12 w 49"/>
                <a:gd name="T67" fmla="*/ 60 h 69"/>
                <a:gd name="T68" fmla="*/ 8 w 49"/>
                <a:gd name="T69" fmla="*/ 59 h 69"/>
                <a:gd name="T70" fmla="*/ 5 w 49"/>
                <a:gd name="T71" fmla="*/ 54 h 69"/>
                <a:gd name="T72" fmla="*/ 12 w 49"/>
                <a:gd name="T73" fmla="*/ 59 h 69"/>
                <a:gd name="T74" fmla="*/ 15 w 49"/>
                <a:gd name="T75" fmla="*/ 60 h 69"/>
                <a:gd name="T76" fmla="*/ 21 w 49"/>
                <a:gd name="T77" fmla="*/ 62 h 69"/>
                <a:gd name="T78" fmla="*/ 31 w 49"/>
                <a:gd name="T79" fmla="*/ 59 h 69"/>
                <a:gd name="T80" fmla="*/ 38 w 49"/>
                <a:gd name="T81" fmla="*/ 57 h 69"/>
                <a:gd name="T82" fmla="*/ 38 w 49"/>
                <a:gd name="T83" fmla="*/ 52 h 69"/>
                <a:gd name="T84" fmla="*/ 40 w 49"/>
                <a:gd name="T85" fmla="*/ 42 h 69"/>
                <a:gd name="T86" fmla="*/ 36 w 49"/>
                <a:gd name="T87" fmla="*/ 42 h 69"/>
                <a:gd name="T88" fmla="*/ 35 w 49"/>
                <a:gd name="T89" fmla="*/ 42 h 69"/>
                <a:gd name="T90" fmla="*/ 31 w 49"/>
                <a:gd name="T91" fmla="*/ 47 h 69"/>
                <a:gd name="T92" fmla="*/ 19 w 49"/>
                <a:gd name="T93" fmla="*/ 52 h 69"/>
                <a:gd name="T94" fmla="*/ 15 w 49"/>
                <a:gd name="T95" fmla="*/ 47 h 69"/>
                <a:gd name="T96" fmla="*/ 12 w 49"/>
                <a:gd name="T97" fmla="*/ 45 h 69"/>
                <a:gd name="T98" fmla="*/ 7 w 49"/>
                <a:gd name="T99" fmla="*/ 40 h 69"/>
                <a:gd name="T100" fmla="*/ 7 w 49"/>
                <a:gd name="T101" fmla="*/ 19 h 69"/>
                <a:gd name="T102" fmla="*/ 8 w 49"/>
                <a:gd name="T103" fmla="*/ 12 h 69"/>
                <a:gd name="T104" fmla="*/ 12 w 49"/>
                <a:gd name="T105" fmla="*/ 9 h 69"/>
                <a:gd name="T106" fmla="*/ 22 w 49"/>
                <a:gd name="T107" fmla="*/ 7 h 69"/>
                <a:gd name="T108" fmla="*/ 33 w 49"/>
                <a:gd name="T109" fmla="*/ 7 h 69"/>
                <a:gd name="T110" fmla="*/ 36 w 49"/>
                <a:gd name="T111" fmla="*/ 14 h 69"/>
                <a:gd name="T112" fmla="*/ 36 w 49"/>
                <a:gd name="T113" fmla="*/ 16 h 69"/>
                <a:gd name="T114" fmla="*/ 42 w 49"/>
                <a:gd name="T115" fmla="*/ 14 h 69"/>
                <a:gd name="T116" fmla="*/ 45 w 49"/>
                <a:gd name="T117" fmla="*/ 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" h="69">
                  <a:moveTo>
                    <a:pt x="45" y="0"/>
                  </a:moveTo>
                  <a:lnTo>
                    <a:pt x="36" y="0"/>
                  </a:lnTo>
                  <a:lnTo>
                    <a:pt x="36" y="2"/>
                  </a:lnTo>
                  <a:lnTo>
                    <a:pt x="35" y="2"/>
                  </a:lnTo>
                  <a:lnTo>
                    <a:pt x="35" y="12"/>
                  </a:lnTo>
                  <a:lnTo>
                    <a:pt x="42" y="12"/>
                  </a:lnTo>
                  <a:lnTo>
                    <a:pt x="40" y="11"/>
                  </a:lnTo>
                  <a:lnTo>
                    <a:pt x="40" y="9"/>
                  </a:lnTo>
                  <a:lnTo>
                    <a:pt x="38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3" y="2"/>
                  </a:lnTo>
                  <a:lnTo>
                    <a:pt x="35" y="4"/>
                  </a:lnTo>
                  <a:lnTo>
                    <a:pt x="33" y="0"/>
                  </a:lnTo>
                  <a:lnTo>
                    <a:pt x="22" y="0"/>
                  </a:lnTo>
                  <a:lnTo>
                    <a:pt x="12" y="2"/>
                  </a:lnTo>
                  <a:lnTo>
                    <a:pt x="12" y="4"/>
                  </a:lnTo>
                  <a:lnTo>
                    <a:pt x="8" y="4"/>
                  </a:lnTo>
                  <a:lnTo>
                    <a:pt x="8" y="5"/>
                  </a:lnTo>
                  <a:lnTo>
                    <a:pt x="7" y="5"/>
                  </a:lnTo>
                  <a:lnTo>
                    <a:pt x="5" y="11"/>
                  </a:lnTo>
                  <a:lnTo>
                    <a:pt x="8" y="7"/>
                  </a:lnTo>
                  <a:lnTo>
                    <a:pt x="5" y="9"/>
                  </a:lnTo>
                  <a:lnTo>
                    <a:pt x="5" y="11"/>
                  </a:lnTo>
                  <a:lnTo>
                    <a:pt x="3" y="11"/>
                  </a:lnTo>
                  <a:lnTo>
                    <a:pt x="1" y="14"/>
                  </a:lnTo>
                  <a:lnTo>
                    <a:pt x="0" y="16"/>
                  </a:lnTo>
                  <a:lnTo>
                    <a:pt x="0" y="38"/>
                  </a:lnTo>
                  <a:lnTo>
                    <a:pt x="1" y="40"/>
                  </a:lnTo>
                  <a:lnTo>
                    <a:pt x="3" y="43"/>
                  </a:lnTo>
                  <a:lnTo>
                    <a:pt x="5" y="43"/>
                  </a:lnTo>
                  <a:lnTo>
                    <a:pt x="3" y="45"/>
                  </a:lnTo>
                  <a:lnTo>
                    <a:pt x="7" y="47"/>
                  </a:lnTo>
                  <a:lnTo>
                    <a:pt x="5" y="45"/>
                  </a:lnTo>
                  <a:lnTo>
                    <a:pt x="7" y="48"/>
                  </a:lnTo>
                  <a:lnTo>
                    <a:pt x="8" y="48"/>
                  </a:lnTo>
                  <a:lnTo>
                    <a:pt x="8" y="50"/>
                  </a:lnTo>
                  <a:lnTo>
                    <a:pt x="12" y="50"/>
                  </a:lnTo>
                  <a:lnTo>
                    <a:pt x="12" y="52"/>
                  </a:lnTo>
                  <a:lnTo>
                    <a:pt x="19" y="54"/>
                  </a:lnTo>
                  <a:lnTo>
                    <a:pt x="21" y="54"/>
                  </a:lnTo>
                  <a:lnTo>
                    <a:pt x="26" y="52"/>
                  </a:lnTo>
                  <a:lnTo>
                    <a:pt x="24" y="52"/>
                  </a:lnTo>
                  <a:lnTo>
                    <a:pt x="33" y="54"/>
                  </a:lnTo>
                  <a:lnTo>
                    <a:pt x="36" y="50"/>
                  </a:lnTo>
                  <a:lnTo>
                    <a:pt x="35" y="50"/>
                  </a:lnTo>
                  <a:lnTo>
                    <a:pt x="36" y="50"/>
                  </a:lnTo>
                  <a:lnTo>
                    <a:pt x="36" y="48"/>
                  </a:lnTo>
                  <a:lnTo>
                    <a:pt x="38" y="48"/>
                  </a:lnTo>
                  <a:lnTo>
                    <a:pt x="38" y="45"/>
                  </a:lnTo>
                  <a:lnTo>
                    <a:pt x="38" y="47"/>
                  </a:lnTo>
                  <a:lnTo>
                    <a:pt x="42" y="43"/>
                  </a:lnTo>
                  <a:lnTo>
                    <a:pt x="35" y="43"/>
                  </a:lnTo>
                  <a:lnTo>
                    <a:pt x="35" y="48"/>
                  </a:lnTo>
                  <a:lnTo>
                    <a:pt x="38" y="45"/>
                  </a:lnTo>
                  <a:lnTo>
                    <a:pt x="35" y="47"/>
                  </a:lnTo>
                  <a:lnTo>
                    <a:pt x="35" y="52"/>
                  </a:lnTo>
                  <a:lnTo>
                    <a:pt x="33" y="52"/>
                  </a:lnTo>
                  <a:lnTo>
                    <a:pt x="31" y="57"/>
                  </a:lnTo>
                  <a:lnTo>
                    <a:pt x="33" y="55"/>
                  </a:lnTo>
                  <a:lnTo>
                    <a:pt x="33" y="54"/>
                  </a:lnTo>
                  <a:lnTo>
                    <a:pt x="35" y="54"/>
                  </a:lnTo>
                  <a:lnTo>
                    <a:pt x="28" y="55"/>
                  </a:lnTo>
                  <a:lnTo>
                    <a:pt x="28" y="57"/>
                  </a:lnTo>
                  <a:lnTo>
                    <a:pt x="21" y="57"/>
                  </a:lnTo>
                  <a:lnTo>
                    <a:pt x="19" y="60"/>
                  </a:lnTo>
                  <a:lnTo>
                    <a:pt x="24" y="59"/>
                  </a:lnTo>
                  <a:lnTo>
                    <a:pt x="22" y="55"/>
                  </a:lnTo>
                  <a:lnTo>
                    <a:pt x="19" y="57"/>
                  </a:lnTo>
                  <a:lnTo>
                    <a:pt x="19" y="55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7" y="55"/>
                  </a:lnTo>
                  <a:lnTo>
                    <a:pt x="15" y="52"/>
                  </a:lnTo>
                  <a:lnTo>
                    <a:pt x="14" y="54"/>
                  </a:lnTo>
                  <a:lnTo>
                    <a:pt x="15" y="50"/>
                  </a:lnTo>
                  <a:lnTo>
                    <a:pt x="15" y="48"/>
                  </a:lnTo>
                  <a:lnTo>
                    <a:pt x="14" y="48"/>
                  </a:lnTo>
                  <a:lnTo>
                    <a:pt x="14" y="47"/>
                  </a:lnTo>
                  <a:lnTo>
                    <a:pt x="3" y="47"/>
                  </a:lnTo>
                  <a:lnTo>
                    <a:pt x="3" y="48"/>
                  </a:lnTo>
                  <a:lnTo>
                    <a:pt x="1" y="48"/>
                  </a:lnTo>
                  <a:lnTo>
                    <a:pt x="1" y="50"/>
                  </a:lnTo>
                  <a:lnTo>
                    <a:pt x="3" y="59"/>
                  </a:lnTo>
                  <a:lnTo>
                    <a:pt x="5" y="59"/>
                  </a:lnTo>
                  <a:lnTo>
                    <a:pt x="5" y="62"/>
                  </a:lnTo>
                  <a:lnTo>
                    <a:pt x="7" y="64"/>
                  </a:lnTo>
                  <a:lnTo>
                    <a:pt x="8" y="64"/>
                  </a:lnTo>
                  <a:lnTo>
                    <a:pt x="8" y="66"/>
                  </a:lnTo>
                  <a:lnTo>
                    <a:pt x="8" y="64"/>
                  </a:lnTo>
                  <a:lnTo>
                    <a:pt x="10" y="67"/>
                  </a:lnTo>
                  <a:lnTo>
                    <a:pt x="12" y="66"/>
                  </a:lnTo>
                  <a:lnTo>
                    <a:pt x="12" y="67"/>
                  </a:lnTo>
                  <a:lnTo>
                    <a:pt x="19" y="69"/>
                  </a:lnTo>
                  <a:lnTo>
                    <a:pt x="21" y="69"/>
                  </a:lnTo>
                  <a:lnTo>
                    <a:pt x="26" y="67"/>
                  </a:lnTo>
                  <a:lnTo>
                    <a:pt x="24" y="67"/>
                  </a:lnTo>
                  <a:lnTo>
                    <a:pt x="35" y="67"/>
                  </a:lnTo>
                  <a:lnTo>
                    <a:pt x="35" y="66"/>
                  </a:lnTo>
                  <a:lnTo>
                    <a:pt x="38" y="66"/>
                  </a:lnTo>
                  <a:lnTo>
                    <a:pt x="38" y="64"/>
                  </a:lnTo>
                  <a:lnTo>
                    <a:pt x="40" y="66"/>
                  </a:lnTo>
                  <a:lnTo>
                    <a:pt x="43" y="62"/>
                  </a:lnTo>
                  <a:lnTo>
                    <a:pt x="42" y="60"/>
                  </a:lnTo>
                  <a:lnTo>
                    <a:pt x="43" y="60"/>
                  </a:lnTo>
                  <a:lnTo>
                    <a:pt x="47" y="57"/>
                  </a:lnTo>
                  <a:lnTo>
                    <a:pt x="45" y="50"/>
                  </a:lnTo>
                  <a:lnTo>
                    <a:pt x="45" y="52"/>
                  </a:lnTo>
                  <a:lnTo>
                    <a:pt x="49" y="48"/>
                  </a:lnTo>
                  <a:lnTo>
                    <a:pt x="49" y="4"/>
                  </a:lnTo>
                  <a:lnTo>
                    <a:pt x="45" y="0"/>
                  </a:lnTo>
                  <a:lnTo>
                    <a:pt x="45" y="7"/>
                  </a:lnTo>
                  <a:lnTo>
                    <a:pt x="42" y="4"/>
                  </a:lnTo>
                  <a:lnTo>
                    <a:pt x="42" y="48"/>
                  </a:lnTo>
                  <a:lnTo>
                    <a:pt x="45" y="45"/>
                  </a:lnTo>
                  <a:lnTo>
                    <a:pt x="42" y="47"/>
                  </a:lnTo>
                  <a:lnTo>
                    <a:pt x="40" y="54"/>
                  </a:lnTo>
                  <a:lnTo>
                    <a:pt x="38" y="55"/>
                  </a:lnTo>
                  <a:lnTo>
                    <a:pt x="40" y="57"/>
                  </a:lnTo>
                  <a:lnTo>
                    <a:pt x="38" y="57"/>
                  </a:lnTo>
                  <a:lnTo>
                    <a:pt x="36" y="62"/>
                  </a:lnTo>
                  <a:lnTo>
                    <a:pt x="40" y="59"/>
                  </a:lnTo>
                  <a:lnTo>
                    <a:pt x="35" y="60"/>
                  </a:lnTo>
                  <a:lnTo>
                    <a:pt x="35" y="62"/>
                  </a:lnTo>
                  <a:lnTo>
                    <a:pt x="31" y="62"/>
                  </a:lnTo>
                  <a:lnTo>
                    <a:pt x="31" y="64"/>
                  </a:lnTo>
                  <a:lnTo>
                    <a:pt x="21" y="64"/>
                  </a:lnTo>
                  <a:lnTo>
                    <a:pt x="19" y="67"/>
                  </a:lnTo>
                  <a:lnTo>
                    <a:pt x="24" y="66"/>
                  </a:lnTo>
                  <a:lnTo>
                    <a:pt x="22" y="62"/>
                  </a:lnTo>
                  <a:lnTo>
                    <a:pt x="15" y="64"/>
                  </a:lnTo>
                  <a:lnTo>
                    <a:pt x="15" y="62"/>
                  </a:lnTo>
                  <a:lnTo>
                    <a:pt x="14" y="60"/>
                  </a:lnTo>
                  <a:lnTo>
                    <a:pt x="12" y="60"/>
                  </a:lnTo>
                  <a:lnTo>
                    <a:pt x="12" y="59"/>
                  </a:lnTo>
                  <a:lnTo>
                    <a:pt x="12" y="60"/>
                  </a:lnTo>
                  <a:lnTo>
                    <a:pt x="10" y="57"/>
                  </a:lnTo>
                  <a:lnTo>
                    <a:pt x="8" y="59"/>
                  </a:lnTo>
                  <a:lnTo>
                    <a:pt x="8" y="55"/>
                  </a:lnTo>
                  <a:lnTo>
                    <a:pt x="7" y="55"/>
                  </a:lnTo>
                  <a:lnTo>
                    <a:pt x="8" y="50"/>
                  </a:lnTo>
                  <a:lnTo>
                    <a:pt x="5" y="54"/>
                  </a:lnTo>
                  <a:lnTo>
                    <a:pt x="12" y="54"/>
                  </a:lnTo>
                  <a:lnTo>
                    <a:pt x="8" y="50"/>
                  </a:lnTo>
                  <a:lnTo>
                    <a:pt x="10" y="57"/>
                  </a:lnTo>
                  <a:lnTo>
                    <a:pt x="12" y="59"/>
                  </a:lnTo>
                  <a:lnTo>
                    <a:pt x="14" y="59"/>
                  </a:lnTo>
                  <a:lnTo>
                    <a:pt x="15" y="60"/>
                  </a:lnTo>
                  <a:lnTo>
                    <a:pt x="14" y="59"/>
                  </a:lnTo>
                  <a:lnTo>
                    <a:pt x="15" y="60"/>
                  </a:lnTo>
                  <a:lnTo>
                    <a:pt x="15" y="59"/>
                  </a:lnTo>
                  <a:lnTo>
                    <a:pt x="15" y="60"/>
                  </a:lnTo>
                  <a:lnTo>
                    <a:pt x="19" y="62"/>
                  </a:lnTo>
                  <a:lnTo>
                    <a:pt x="21" y="62"/>
                  </a:lnTo>
                  <a:lnTo>
                    <a:pt x="26" y="60"/>
                  </a:lnTo>
                  <a:lnTo>
                    <a:pt x="24" y="60"/>
                  </a:lnTo>
                  <a:lnTo>
                    <a:pt x="31" y="60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6" y="60"/>
                  </a:lnTo>
                  <a:lnTo>
                    <a:pt x="36" y="59"/>
                  </a:lnTo>
                  <a:lnTo>
                    <a:pt x="38" y="57"/>
                  </a:lnTo>
                  <a:lnTo>
                    <a:pt x="36" y="55"/>
                  </a:lnTo>
                  <a:lnTo>
                    <a:pt x="38" y="55"/>
                  </a:lnTo>
                  <a:lnTo>
                    <a:pt x="38" y="50"/>
                  </a:lnTo>
                  <a:lnTo>
                    <a:pt x="38" y="52"/>
                  </a:lnTo>
                  <a:lnTo>
                    <a:pt x="42" y="48"/>
                  </a:lnTo>
                  <a:lnTo>
                    <a:pt x="42" y="43"/>
                  </a:lnTo>
                  <a:lnTo>
                    <a:pt x="42" y="42"/>
                  </a:lnTo>
                  <a:lnTo>
                    <a:pt x="40" y="42"/>
                  </a:lnTo>
                  <a:lnTo>
                    <a:pt x="40" y="40"/>
                  </a:lnTo>
                  <a:lnTo>
                    <a:pt x="38" y="40"/>
                  </a:lnTo>
                  <a:lnTo>
                    <a:pt x="36" y="40"/>
                  </a:lnTo>
                  <a:lnTo>
                    <a:pt x="36" y="42"/>
                  </a:lnTo>
                  <a:lnTo>
                    <a:pt x="35" y="42"/>
                  </a:lnTo>
                  <a:lnTo>
                    <a:pt x="35" y="43"/>
                  </a:lnTo>
                  <a:lnTo>
                    <a:pt x="38" y="40"/>
                  </a:lnTo>
                  <a:lnTo>
                    <a:pt x="35" y="42"/>
                  </a:lnTo>
                  <a:lnTo>
                    <a:pt x="35" y="45"/>
                  </a:lnTo>
                  <a:lnTo>
                    <a:pt x="33" y="45"/>
                  </a:lnTo>
                  <a:lnTo>
                    <a:pt x="33" y="47"/>
                  </a:lnTo>
                  <a:lnTo>
                    <a:pt x="31" y="47"/>
                  </a:lnTo>
                  <a:lnTo>
                    <a:pt x="29" y="50"/>
                  </a:lnTo>
                  <a:lnTo>
                    <a:pt x="33" y="47"/>
                  </a:lnTo>
                  <a:lnTo>
                    <a:pt x="21" y="48"/>
                  </a:lnTo>
                  <a:lnTo>
                    <a:pt x="19" y="52"/>
                  </a:lnTo>
                  <a:lnTo>
                    <a:pt x="24" y="50"/>
                  </a:lnTo>
                  <a:lnTo>
                    <a:pt x="22" y="47"/>
                  </a:lnTo>
                  <a:lnTo>
                    <a:pt x="15" y="48"/>
                  </a:lnTo>
                  <a:lnTo>
                    <a:pt x="15" y="47"/>
                  </a:lnTo>
                  <a:lnTo>
                    <a:pt x="12" y="47"/>
                  </a:lnTo>
                  <a:lnTo>
                    <a:pt x="12" y="45"/>
                  </a:lnTo>
                  <a:lnTo>
                    <a:pt x="10" y="45"/>
                  </a:lnTo>
                  <a:lnTo>
                    <a:pt x="12" y="45"/>
                  </a:lnTo>
                  <a:lnTo>
                    <a:pt x="10" y="43"/>
                  </a:lnTo>
                  <a:lnTo>
                    <a:pt x="10" y="42"/>
                  </a:lnTo>
                  <a:lnTo>
                    <a:pt x="8" y="40"/>
                  </a:lnTo>
                  <a:lnTo>
                    <a:pt x="7" y="40"/>
                  </a:lnTo>
                  <a:lnTo>
                    <a:pt x="8" y="36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7" y="19"/>
                  </a:lnTo>
                  <a:lnTo>
                    <a:pt x="8" y="17"/>
                  </a:lnTo>
                  <a:lnTo>
                    <a:pt x="7" y="14"/>
                  </a:lnTo>
                  <a:lnTo>
                    <a:pt x="8" y="14"/>
                  </a:lnTo>
                  <a:lnTo>
                    <a:pt x="8" y="12"/>
                  </a:lnTo>
                  <a:lnTo>
                    <a:pt x="8" y="14"/>
                  </a:lnTo>
                  <a:lnTo>
                    <a:pt x="12" y="11"/>
                  </a:lnTo>
                  <a:lnTo>
                    <a:pt x="10" y="9"/>
                  </a:lnTo>
                  <a:lnTo>
                    <a:pt x="12" y="9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5" y="5"/>
                  </a:lnTo>
                  <a:lnTo>
                    <a:pt x="22" y="7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3" y="9"/>
                  </a:lnTo>
                  <a:lnTo>
                    <a:pt x="33" y="7"/>
                  </a:lnTo>
                  <a:lnTo>
                    <a:pt x="33" y="9"/>
                  </a:lnTo>
                  <a:lnTo>
                    <a:pt x="35" y="9"/>
                  </a:lnTo>
                  <a:lnTo>
                    <a:pt x="33" y="12"/>
                  </a:lnTo>
                  <a:lnTo>
                    <a:pt x="36" y="14"/>
                  </a:lnTo>
                  <a:lnTo>
                    <a:pt x="35" y="12"/>
                  </a:lnTo>
                  <a:lnTo>
                    <a:pt x="35" y="14"/>
                  </a:lnTo>
                  <a:lnTo>
                    <a:pt x="36" y="14"/>
                  </a:lnTo>
                  <a:lnTo>
                    <a:pt x="36" y="16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0" y="14"/>
                  </a:lnTo>
                  <a:lnTo>
                    <a:pt x="42" y="14"/>
                  </a:lnTo>
                  <a:lnTo>
                    <a:pt x="42" y="12"/>
                  </a:lnTo>
                  <a:lnTo>
                    <a:pt x="42" y="4"/>
                  </a:lnTo>
                  <a:lnTo>
                    <a:pt x="38" y="7"/>
                  </a:lnTo>
                  <a:lnTo>
                    <a:pt x="45" y="7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2" name="Freeform 109"/>
            <p:cNvSpPr>
              <a:spLocks/>
            </p:cNvSpPr>
            <p:nvPr/>
          </p:nvSpPr>
          <p:spPr bwMode="auto">
            <a:xfrm>
              <a:off x="3883" y="2049"/>
              <a:ext cx="35" cy="40"/>
            </a:xfrm>
            <a:custGeom>
              <a:avLst/>
              <a:gdLst>
                <a:gd name="T0" fmla="*/ 24 w 35"/>
                <a:gd name="T1" fmla="*/ 5 h 40"/>
                <a:gd name="T2" fmla="*/ 26 w 35"/>
                <a:gd name="T3" fmla="*/ 9 h 40"/>
                <a:gd name="T4" fmla="*/ 24 w 35"/>
                <a:gd name="T5" fmla="*/ 7 h 40"/>
                <a:gd name="T6" fmla="*/ 28 w 35"/>
                <a:gd name="T7" fmla="*/ 10 h 40"/>
                <a:gd name="T8" fmla="*/ 29 w 35"/>
                <a:gd name="T9" fmla="*/ 14 h 40"/>
                <a:gd name="T10" fmla="*/ 31 w 35"/>
                <a:gd name="T11" fmla="*/ 22 h 40"/>
                <a:gd name="T12" fmla="*/ 29 w 35"/>
                <a:gd name="T13" fmla="*/ 19 h 40"/>
                <a:gd name="T14" fmla="*/ 28 w 35"/>
                <a:gd name="T15" fmla="*/ 26 h 40"/>
                <a:gd name="T16" fmla="*/ 26 w 35"/>
                <a:gd name="T17" fmla="*/ 29 h 40"/>
                <a:gd name="T18" fmla="*/ 24 w 35"/>
                <a:gd name="T19" fmla="*/ 33 h 40"/>
                <a:gd name="T20" fmla="*/ 28 w 35"/>
                <a:gd name="T21" fmla="*/ 31 h 40"/>
                <a:gd name="T22" fmla="*/ 22 w 35"/>
                <a:gd name="T23" fmla="*/ 35 h 40"/>
                <a:gd name="T24" fmla="*/ 14 w 35"/>
                <a:gd name="T25" fmla="*/ 38 h 40"/>
                <a:gd name="T26" fmla="*/ 17 w 35"/>
                <a:gd name="T27" fmla="*/ 33 h 40"/>
                <a:gd name="T28" fmla="*/ 12 w 35"/>
                <a:gd name="T29" fmla="*/ 33 h 40"/>
                <a:gd name="T30" fmla="*/ 8 w 35"/>
                <a:gd name="T31" fmla="*/ 31 h 40"/>
                <a:gd name="T32" fmla="*/ 8 w 35"/>
                <a:gd name="T33" fmla="*/ 31 h 40"/>
                <a:gd name="T34" fmla="*/ 7 w 35"/>
                <a:gd name="T35" fmla="*/ 26 h 40"/>
                <a:gd name="T36" fmla="*/ 7 w 35"/>
                <a:gd name="T37" fmla="*/ 21 h 40"/>
                <a:gd name="T38" fmla="*/ 7 w 35"/>
                <a:gd name="T39" fmla="*/ 14 h 40"/>
                <a:gd name="T40" fmla="*/ 7 w 35"/>
                <a:gd name="T41" fmla="*/ 12 h 40"/>
                <a:gd name="T42" fmla="*/ 8 w 35"/>
                <a:gd name="T43" fmla="*/ 10 h 40"/>
                <a:gd name="T44" fmla="*/ 12 w 35"/>
                <a:gd name="T45" fmla="*/ 5 h 40"/>
                <a:gd name="T46" fmla="*/ 19 w 35"/>
                <a:gd name="T47" fmla="*/ 7 h 40"/>
                <a:gd name="T48" fmla="*/ 17 w 35"/>
                <a:gd name="T49" fmla="*/ 0 h 40"/>
                <a:gd name="T50" fmla="*/ 17 w 35"/>
                <a:gd name="T51" fmla="*/ 0 h 40"/>
                <a:gd name="T52" fmla="*/ 8 w 35"/>
                <a:gd name="T53" fmla="*/ 4 h 40"/>
                <a:gd name="T54" fmla="*/ 3 w 35"/>
                <a:gd name="T55" fmla="*/ 5 h 40"/>
                <a:gd name="T56" fmla="*/ 5 w 35"/>
                <a:gd name="T57" fmla="*/ 7 h 40"/>
                <a:gd name="T58" fmla="*/ 7 w 35"/>
                <a:gd name="T59" fmla="*/ 5 h 40"/>
                <a:gd name="T60" fmla="*/ 3 w 35"/>
                <a:gd name="T61" fmla="*/ 10 h 40"/>
                <a:gd name="T62" fmla="*/ 0 w 35"/>
                <a:gd name="T63" fmla="*/ 21 h 40"/>
                <a:gd name="T64" fmla="*/ 3 w 35"/>
                <a:gd name="T65" fmla="*/ 29 h 40"/>
                <a:gd name="T66" fmla="*/ 5 w 35"/>
                <a:gd name="T67" fmla="*/ 35 h 40"/>
                <a:gd name="T68" fmla="*/ 5 w 35"/>
                <a:gd name="T69" fmla="*/ 35 h 40"/>
                <a:gd name="T70" fmla="*/ 8 w 35"/>
                <a:gd name="T71" fmla="*/ 36 h 40"/>
                <a:gd name="T72" fmla="*/ 14 w 35"/>
                <a:gd name="T73" fmla="*/ 40 h 40"/>
                <a:gd name="T74" fmla="*/ 21 w 35"/>
                <a:gd name="T75" fmla="*/ 38 h 40"/>
                <a:gd name="T76" fmla="*/ 26 w 35"/>
                <a:gd name="T77" fmla="*/ 38 h 40"/>
                <a:gd name="T78" fmla="*/ 28 w 35"/>
                <a:gd name="T79" fmla="*/ 38 h 40"/>
                <a:gd name="T80" fmla="*/ 31 w 35"/>
                <a:gd name="T81" fmla="*/ 36 h 40"/>
                <a:gd name="T82" fmla="*/ 29 w 35"/>
                <a:gd name="T83" fmla="*/ 33 h 40"/>
                <a:gd name="T84" fmla="*/ 31 w 35"/>
                <a:gd name="T85" fmla="*/ 29 h 40"/>
                <a:gd name="T86" fmla="*/ 33 w 35"/>
                <a:gd name="T87" fmla="*/ 22 h 40"/>
                <a:gd name="T88" fmla="*/ 35 w 35"/>
                <a:gd name="T89" fmla="*/ 19 h 40"/>
                <a:gd name="T90" fmla="*/ 33 w 35"/>
                <a:gd name="T91" fmla="*/ 10 h 40"/>
                <a:gd name="T92" fmla="*/ 31 w 35"/>
                <a:gd name="T93" fmla="*/ 7 h 40"/>
                <a:gd name="T94" fmla="*/ 31 w 35"/>
                <a:gd name="T95" fmla="*/ 7 h 40"/>
                <a:gd name="T96" fmla="*/ 29 w 35"/>
                <a:gd name="T97" fmla="*/ 5 h 40"/>
                <a:gd name="T98" fmla="*/ 28 w 35"/>
                <a:gd name="T99" fmla="*/ 2 h 40"/>
                <a:gd name="T100" fmla="*/ 17 w 35"/>
                <a:gd name="T101" fmla="*/ 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40">
                  <a:moveTo>
                    <a:pt x="17" y="7"/>
                  </a:moveTo>
                  <a:lnTo>
                    <a:pt x="24" y="5"/>
                  </a:lnTo>
                  <a:lnTo>
                    <a:pt x="22" y="7"/>
                  </a:lnTo>
                  <a:lnTo>
                    <a:pt x="26" y="9"/>
                  </a:lnTo>
                  <a:lnTo>
                    <a:pt x="24" y="9"/>
                  </a:lnTo>
                  <a:lnTo>
                    <a:pt x="24" y="7"/>
                  </a:lnTo>
                  <a:lnTo>
                    <a:pt x="26" y="10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29" y="14"/>
                  </a:lnTo>
                  <a:lnTo>
                    <a:pt x="28" y="21"/>
                  </a:lnTo>
                  <a:lnTo>
                    <a:pt x="31" y="22"/>
                  </a:lnTo>
                  <a:lnTo>
                    <a:pt x="33" y="17"/>
                  </a:lnTo>
                  <a:lnTo>
                    <a:pt x="29" y="19"/>
                  </a:lnTo>
                  <a:lnTo>
                    <a:pt x="29" y="26"/>
                  </a:lnTo>
                  <a:lnTo>
                    <a:pt x="28" y="26"/>
                  </a:lnTo>
                  <a:lnTo>
                    <a:pt x="28" y="29"/>
                  </a:lnTo>
                  <a:lnTo>
                    <a:pt x="26" y="29"/>
                  </a:lnTo>
                  <a:lnTo>
                    <a:pt x="24" y="35"/>
                  </a:lnTo>
                  <a:lnTo>
                    <a:pt x="24" y="33"/>
                  </a:lnTo>
                  <a:lnTo>
                    <a:pt x="26" y="33"/>
                  </a:lnTo>
                  <a:lnTo>
                    <a:pt x="28" y="31"/>
                  </a:lnTo>
                  <a:lnTo>
                    <a:pt x="22" y="33"/>
                  </a:lnTo>
                  <a:lnTo>
                    <a:pt x="22" y="35"/>
                  </a:lnTo>
                  <a:lnTo>
                    <a:pt x="15" y="35"/>
                  </a:lnTo>
                  <a:lnTo>
                    <a:pt x="14" y="38"/>
                  </a:lnTo>
                  <a:lnTo>
                    <a:pt x="19" y="36"/>
                  </a:lnTo>
                  <a:lnTo>
                    <a:pt x="17" y="33"/>
                  </a:lnTo>
                  <a:lnTo>
                    <a:pt x="12" y="35"/>
                  </a:lnTo>
                  <a:lnTo>
                    <a:pt x="12" y="33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10" y="31"/>
                  </a:lnTo>
                  <a:lnTo>
                    <a:pt x="8" y="31"/>
                  </a:lnTo>
                  <a:lnTo>
                    <a:pt x="8" y="29"/>
                  </a:lnTo>
                  <a:lnTo>
                    <a:pt x="7" y="26"/>
                  </a:lnTo>
                  <a:lnTo>
                    <a:pt x="5" y="26"/>
                  </a:lnTo>
                  <a:lnTo>
                    <a:pt x="7" y="2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7" y="10"/>
                  </a:lnTo>
                  <a:lnTo>
                    <a:pt x="7" y="12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12" y="7"/>
                  </a:lnTo>
                  <a:lnTo>
                    <a:pt x="12" y="5"/>
                  </a:lnTo>
                  <a:lnTo>
                    <a:pt x="17" y="7"/>
                  </a:lnTo>
                  <a:lnTo>
                    <a:pt x="19" y="7"/>
                  </a:lnTo>
                  <a:lnTo>
                    <a:pt x="17" y="7"/>
                  </a:lnTo>
                  <a:lnTo>
                    <a:pt x="17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8" y="2"/>
                  </a:lnTo>
                  <a:lnTo>
                    <a:pt x="8" y="4"/>
                  </a:lnTo>
                  <a:lnTo>
                    <a:pt x="7" y="2"/>
                  </a:lnTo>
                  <a:lnTo>
                    <a:pt x="3" y="5"/>
                  </a:lnTo>
                  <a:lnTo>
                    <a:pt x="3" y="9"/>
                  </a:lnTo>
                  <a:lnTo>
                    <a:pt x="5" y="7"/>
                  </a:lnTo>
                  <a:lnTo>
                    <a:pt x="3" y="7"/>
                  </a:lnTo>
                  <a:lnTo>
                    <a:pt x="7" y="5"/>
                  </a:lnTo>
                  <a:lnTo>
                    <a:pt x="3" y="7"/>
                  </a:lnTo>
                  <a:lnTo>
                    <a:pt x="3" y="10"/>
                  </a:lnTo>
                  <a:lnTo>
                    <a:pt x="1" y="10"/>
                  </a:lnTo>
                  <a:lnTo>
                    <a:pt x="0" y="21"/>
                  </a:lnTo>
                  <a:lnTo>
                    <a:pt x="1" y="29"/>
                  </a:lnTo>
                  <a:lnTo>
                    <a:pt x="3" y="29"/>
                  </a:lnTo>
                  <a:lnTo>
                    <a:pt x="1" y="33"/>
                  </a:lnTo>
                  <a:lnTo>
                    <a:pt x="5" y="35"/>
                  </a:lnTo>
                  <a:lnTo>
                    <a:pt x="3" y="35"/>
                  </a:lnTo>
                  <a:lnTo>
                    <a:pt x="5" y="35"/>
                  </a:lnTo>
                  <a:lnTo>
                    <a:pt x="7" y="38"/>
                  </a:lnTo>
                  <a:lnTo>
                    <a:pt x="8" y="36"/>
                  </a:lnTo>
                  <a:lnTo>
                    <a:pt x="8" y="38"/>
                  </a:lnTo>
                  <a:lnTo>
                    <a:pt x="14" y="40"/>
                  </a:lnTo>
                  <a:lnTo>
                    <a:pt x="15" y="40"/>
                  </a:lnTo>
                  <a:lnTo>
                    <a:pt x="21" y="38"/>
                  </a:lnTo>
                  <a:lnTo>
                    <a:pt x="19" y="38"/>
                  </a:lnTo>
                  <a:lnTo>
                    <a:pt x="26" y="38"/>
                  </a:lnTo>
                  <a:lnTo>
                    <a:pt x="26" y="36"/>
                  </a:lnTo>
                  <a:lnTo>
                    <a:pt x="28" y="38"/>
                  </a:lnTo>
                  <a:lnTo>
                    <a:pt x="29" y="36"/>
                  </a:lnTo>
                  <a:lnTo>
                    <a:pt x="31" y="36"/>
                  </a:lnTo>
                  <a:lnTo>
                    <a:pt x="31" y="35"/>
                  </a:lnTo>
                  <a:lnTo>
                    <a:pt x="29" y="33"/>
                  </a:lnTo>
                  <a:lnTo>
                    <a:pt x="31" y="33"/>
                  </a:lnTo>
                  <a:lnTo>
                    <a:pt x="31" y="29"/>
                  </a:lnTo>
                  <a:lnTo>
                    <a:pt x="33" y="29"/>
                  </a:lnTo>
                  <a:lnTo>
                    <a:pt x="33" y="22"/>
                  </a:lnTo>
                  <a:lnTo>
                    <a:pt x="33" y="24"/>
                  </a:lnTo>
                  <a:lnTo>
                    <a:pt x="35" y="19"/>
                  </a:lnTo>
                  <a:lnTo>
                    <a:pt x="35" y="17"/>
                  </a:lnTo>
                  <a:lnTo>
                    <a:pt x="33" y="10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29" y="7"/>
                  </a:lnTo>
                  <a:lnTo>
                    <a:pt x="31" y="7"/>
                  </a:lnTo>
                  <a:lnTo>
                    <a:pt x="31" y="5"/>
                  </a:lnTo>
                  <a:lnTo>
                    <a:pt x="29" y="5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17" y="0"/>
                  </a:lnTo>
                  <a:lnTo>
                    <a:pt x="1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3" name="Freeform 110"/>
            <p:cNvSpPr>
              <a:spLocks/>
            </p:cNvSpPr>
            <p:nvPr/>
          </p:nvSpPr>
          <p:spPr bwMode="auto">
            <a:xfrm>
              <a:off x="3963" y="2027"/>
              <a:ext cx="23" cy="69"/>
            </a:xfrm>
            <a:custGeom>
              <a:avLst/>
              <a:gdLst>
                <a:gd name="T0" fmla="*/ 7 w 23"/>
                <a:gd name="T1" fmla="*/ 69 h 69"/>
                <a:gd name="T2" fmla="*/ 14 w 23"/>
                <a:gd name="T3" fmla="*/ 69 h 69"/>
                <a:gd name="T4" fmla="*/ 14 w 23"/>
                <a:gd name="T5" fmla="*/ 26 h 69"/>
                <a:gd name="T6" fmla="*/ 23 w 23"/>
                <a:gd name="T7" fmla="*/ 26 h 69"/>
                <a:gd name="T8" fmla="*/ 23 w 23"/>
                <a:gd name="T9" fmla="*/ 19 h 69"/>
                <a:gd name="T10" fmla="*/ 14 w 23"/>
                <a:gd name="T11" fmla="*/ 19 h 69"/>
                <a:gd name="T12" fmla="*/ 14 w 23"/>
                <a:gd name="T13" fmla="*/ 12 h 69"/>
                <a:gd name="T14" fmla="*/ 14 w 23"/>
                <a:gd name="T15" fmla="*/ 8 h 69"/>
                <a:gd name="T16" fmla="*/ 19 w 23"/>
                <a:gd name="T17" fmla="*/ 7 h 69"/>
                <a:gd name="T18" fmla="*/ 23 w 23"/>
                <a:gd name="T19" fmla="*/ 7 h 69"/>
                <a:gd name="T20" fmla="*/ 23 w 23"/>
                <a:gd name="T21" fmla="*/ 2 h 69"/>
                <a:gd name="T22" fmla="*/ 21 w 23"/>
                <a:gd name="T23" fmla="*/ 0 h 69"/>
                <a:gd name="T24" fmla="*/ 19 w 23"/>
                <a:gd name="T25" fmla="*/ 0 h 69"/>
                <a:gd name="T26" fmla="*/ 14 w 23"/>
                <a:gd name="T27" fmla="*/ 2 h 69"/>
                <a:gd name="T28" fmla="*/ 11 w 23"/>
                <a:gd name="T29" fmla="*/ 3 h 69"/>
                <a:gd name="T30" fmla="*/ 7 w 23"/>
                <a:gd name="T31" fmla="*/ 7 h 69"/>
                <a:gd name="T32" fmla="*/ 7 w 23"/>
                <a:gd name="T33" fmla="*/ 12 h 69"/>
                <a:gd name="T34" fmla="*/ 7 w 23"/>
                <a:gd name="T35" fmla="*/ 19 h 69"/>
                <a:gd name="T36" fmla="*/ 0 w 23"/>
                <a:gd name="T37" fmla="*/ 19 h 69"/>
                <a:gd name="T38" fmla="*/ 0 w 23"/>
                <a:gd name="T39" fmla="*/ 26 h 69"/>
                <a:gd name="T40" fmla="*/ 7 w 23"/>
                <a:gd name="T41" fmla="*/ 26 h 69"/>
                <a:gd name="T42" fmla="*/ 7 w 23"/>
                <a:gd name="T43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69">
                  <a:moveTo>
                    <a:pt x="7" y="69"/>
                  </a:moveTo>
                  <a:lnTo>
                    <a:pt x="14" y="69"/>
                  </a:lnTo>
                  <a:lnTo>
                    <a:pt x="14" y="26"/>
                  </a:lnTo>
                  <a:lnTo>
                    <a:pt x="23" y="26"/>
                  </a:lnTo>
                  <a:lnTo>
                    <a:pt x="23" y="19"/>
                  </a:lnTo>
                  <a:lnTo>
                    <a:pt x="14" y="19"/>
                  </a:lnTo>
                  <a:lnTo>
                    <a:pt x="14" y="12"/>
                  </a:lnTo>
                  <a:lnTo>
                    <a:pt x="14" y="8"/>
                  </a:lnTo>
                  <a:lnTo>
                    <a:pt x="19" y="7"/>
                  </a:lnTo>
                  <a:lnTo>
                    <a:pt x="23" y="7"/>
                  </a:lnTo>
                  <a:lnTo>
                    <a:pt x="23" y="2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4" y="2"/>
                  </a:lnTo>
                  <a:lnTo>
                    <a:pt x="11" y="3"/>
                  </a:lnTo>
                  <a:lnTo>
                    <a:pt x="7" y="7"/>
                  </a:lnTo>
                  <a:lnTo>
                    <a:pt x="7" y="12"/>
                  </a:lnTo>
                  <a:lnTo>
                    <a:pt x="7" y="19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7" y="26"/>
                  </a:lnTo>
                  <a:lnTo>
                    <a:pt x="7" y="6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4" name="Freeform 111"/>
            <p:cNvSpPr>
              <a:spLocks/>
            </p:cNvSpPr>
            <p:nvPr/>
          </p:nvSpPr>
          <p:spPr bwMode="auto">
            <a:xfrm>
              <a:off x="3960" y="2023"/>
              <a:ext cx="29" cy="76"/>
            </a:xfrm>
            <a:custGeom>
              <a:avLst/>
              <a:gdLst>
                <a:gd name="T0" fmla="*/ 19 w 29"/>
                <a:gd name="T1" fmla="*/ 76 h 76"/>
                <a:gd name="T2" fmla="*/ 21 w 29"/>
                <a:gd name="T3" fmla="*/ 74 h 76"/>
                <a:gd name="T4" fmla="*/ 17 w 29"/>
                <a:gd name="T5" fmla="*/ 33 h 76"/>
                <a:gd name="T6" fmla="*/ 28 w 29"/>
                <a:gd name="T7" fmla="*/ 31 h 76"/>
                <a:gd name="T8" fmla="*/ 29 w 29"/>
                <a:gd name="T9" fmla="*/ 21 h 76"/>
                <a:gd name="T10" fmla="*/ 28 w 29"/>
                <a:gd name="T11" fmla="*/ 19 h 76"/>
                <a:gd name="T12" fmla="*/ 21 w 29"/>
                <a:gd name="T13" fmla="*/ 23 h 76"/>
                <a:gd name="T14" fmla="*/ 19 w 29"/>
                <a:gd name="T15" fmla="*/ 14 h 76"/>
                <a:gd name="T16" fmla="*/ 19 w 29"/>
                <a:gd name="T17" fmla="*/ 12 h 76"/>
                <a:gd name="T18" fmla="*/ 24 w 29"/>
                <a:gd name="T19" fmla="*/ 14 h 76"/>
                <a:gd name="T20" fmla="*/ 28 w 29"/>
                <a:gd name="T21" fmla="*/ 14 h 76"/>
                <a:gd name="T22" fmla="*/ 29 w 29"/>
                <a:gd name="T23" fmla="*/ 12 h 76"/>
                <a:gd name="T24" fmla="*/ 26 w 29"/>
                <a:gd name="T25" fmla="*/ 9 h 76"/>
                <a:gd name="T26" fmla="*/ 26 w 29"/>
                <a:gd name="T27" fmla="*/ 2 h 76"/>
                <a:gd name="T28" fmla="*/ 24 w 29"/>
                <a:gd name="T29" fmla="*/ 0 h 76"/>
                <a:gd name="T30" fmla="*/ 14 w 29"/>
                <a:gd name="T31" fmla="*/ 2 h 76"/>
                <a:gd name="T32" fmla="*/ 12 w 29"/>
                <a:gd name="T33" fmla="*/ 4 h 76"/>
                <a:gd name="T34" fmla="*/ 12 w 29"/>
                <a:gd name="T35" fmla="*/ 6 h 76"/>
                <a:gd name="T36" fmla="*/ 14 w 29"/>
                <a:gd name="T37" fmla="*/ 4 h 76"/>
                <a:gd name="T38" fmla="*/ 7 w 29"/>
                <a:gd name="T39" fmla="*/ 16 h 76"/>
                <a:gd name="T40" fmla="*/ 10 w 29"/>
                <a:gd name="T41" fmla="*/ 19 h 76"/>
                <a:gd name="T42" fmla="*/ 1 w 29"/>
                <a:gd name="T43" fmla="*/ 21 h 76"/>
                <a:gd name="T44" fmla="*/ 0 w 29"/>
                <a:gd name="T45" fmla="*/ 31 h 76"/>
                <a:gd name="T46" fmla="*/ 1 w 29"/>
                <a:gd name="T47" fmla="*/ 33 h 76"/>
                <a:gd name="T48" fmla="*/ 7 w 29"/>
                <a:gd name="T49" fmla="*/ 30 h 76"/>
                <a:gd name="T50" fmla="*/ 10 w 29"/>
                <a:gd name="T51" fmla="*/ 76 h 76"/>
                <a:gd name="T52" fmla="*/ 14 w 29"/>
                <a:gd name="T53" fmla="*/ 73 h 76"/>
                <a:gd name="T54" fmla="*/ 14 w 29"/>
                <a:gd name="T55" fmla="*/ 28 h 76"/>
                <a:gd name="T56" fmla="*/ 12 w 29"/>
                <a:gd name="T57" fmla="*/ 26 h 76"/>
                <a:gd name="T58" fmla="*/ 3 w 29"/>
                <a:gd name="T59" fmla="*/ 26 h 76"/>
                <a:gd name="T60" fmla="*/ 7 w 29"/>
                <a:gd name="T61" fmla="*/ 23 h 76"/>
                <a:gd name="T62" fmla="*/ 10 w 29"/>
                <a:gd name="T63" fmla="*/ 26 h 76"/>
                <a:gd name="T64" fmla="*/ 12 w 29"/>
                <a:gd name="T65" fmla="*/ 24 h 76"/>
                <a:gd name="T66" fmla="*/ 14 w 29"/>
                <a:gd name="T67" fmla="*/ 23 h 76"/>
                <a:gd name="T68" fmla="*/ 12 w 29"/>
                <a:gd name="T69" fmla="*/ 9 h 76"/>
                <a:gd name="T70" fmla="*/ 15 w 29"/>
                <a:gd name="T71" fmla="*/ 11 h 76"/>
                <a:gd name="T72" fmla="*/ 17 w 29"/>
                <a:gd name="T73" fmla="*/ 7 h 76"/>
                <a:gd name="T74" fmla="*/ 17 w 29"/>
                <a:gd name="T75" fmla="*/ 7 h 76"/>
                <a:gd name="T76" fmla="*/ 22 w 29"/>
                <a:gd name="T77" fmla="*/ 7 h 76"/>
                <a:gd name="T78" fmla="*/ 24 w 29"/>
                <a:gd name="T79" fmla="*/ 0 h 76"/>
                <a:gd name="T80" fmla="*/ 22 w 29"/>
                <a:gd name="T81" fmla="*/ 2 h 76"/>
                <a:gd name="T82" fmla="*/ 21 w 29"/>
                <a:gd name="T83" fmla="*/ 4 h 76"/>
                <a:gd name="T84" fmla="*/ 22 w 29"/>
                <a:gd name="T85" fmla="*/ 6 h 76"/>
                <a:gd name="T86" fmla="*/ 26 w 29"/>
                <a:gd name="T87" fmla="*/ 2 h 76"/>
                <a:gd name="T88" fmla="*/ 24 w 29"/>
                <a:gd name="T89" fmla="*/ 4 h 76"/>
                <a:gd name="T90" fmla="*/ 22 w 29"/>
                <a:gd name="T91" fmla="*/ 6 h 76"/>
                <a:gd name="T92" fmla="*/ 26 w 29"/>
                <a:gd name="T93" fmla="*/ 7 h 76"/>
                <a:gd name="T94" fmla="*/ 24 w 29"/>
                <a:gd name="T95" fmla="*/ 7 h 76"/>
                <a:gd name="T96" fmla="*/ 15 w 29"/>
                <a:gd name="T97" fmla="*/ 9 h 76"/>
                <a:gd name="T98" fmla="*/ 15 w 29"/>
                <a:gd name="T99" fmla="*/ 11 h 76"/>
                <a:gd name="T100" fmla="*/ 14 w 29"/>
                <a:gd name="T101" fmla="*/ 12 h 76"/>
                <a:gd name="T102" fmla="*/ 14 w 29"/>
                <a:gd name="T103" fmla="*/ 23 h 76"/>
                <a:gd name="T104" fmla="*/ 15 w 29"/>
                <a:gd name="T105" fmla="*/ 24 h 76"/>
                <a:gd name="T106" fmla="*/ 17 w 29"/>
                <a:gd name="T107" fmla="*/ 26 h 76"/>
                <a:gd name="T108" fmla="*/ 22 w 29"/>
                <a:gd name="T109" fmla="*/ 23 h 76"/>
                <a:gd name="T110" fmla="*/ 26 w 29"/>
                <a:gd name="T111" fmla="*/ 26 h 76"/>
                <a:gd name="T112" fmla="*/ 15 w 29"/>
                <a:gd name="T113" fmla="*/ 26 h 76"/>
                <a:gd name="T114" fmla="*/ 14 w 29"/>
                <a:gd name="T115" fmla="*/ 28 h 76"/>
                <a:gd name="T116" fmla="*/ 14 w 29"/>
                <a:gd name="T117" fmla="*/ 73 h 76"/>
                <a:gd name="T118" fmla="*/ 10 w 29"/>
                <a:gd name="T119" fmla="*/ 69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9" h="76">
                  <a:moveTo>
                    <a:pt x="10" y="76"/>
                  </a:moveTo>
                  <a:lnTo>
                    <a:pt x="19" y="76"/>
                  </a:lnTo>
                  <a:lnTo>
                    <a:pt x="19" y="74"/>
                  </a:lnTo>
                  <a:lnTo>
                    <a:pt x="21" y="74"/>
                  </a:lnTo>
                  <a:lnTo>
                    <a:pt x="21" y="30"/>
                  </a:lnTo>
                  <a:lnTo>
                    <a:pt x="17" y="33"/>
                  </a:lnTo>
                  <a:lnTo>
                    <a:pt x="28" y="33"/>
                  </a:lnTo>
                  <a:lnTo>
                    <a:pt x="28" y="31"/>
                  </a:lnTo>
                  <a:lnTo>
                    <a:pt x="29" y="31"/>
                  </a:lnTo>
                  <a:lnTo>
                    <a:pt x="29" y="21"/>
                  </a:lnTo>
                  <a:lnTo>
                    <a:pt x="28" y="21"/>
                  </a:lnTo>
                  <a:lnTo>
                    <a:pt x="28" y="19"/>
                  </a:lnTo>
                  <a:lnTo>
                    <a:pt x="17" y="19"/>
                  </a:lnTo>
                  <a:lnTo>
                    <a:pt x="21" y="23"/>
                  </a:lnTo>
                  <a:lnTo>
                    <a:pt x="21" y="12"/>
                  </a:lnTo>
                  <a:lnTo>
                    <a:pt x="19" y="14"/>
                  </a:lnTo>
                  <a:lnTo>
                    <a:pt x="21" y="12"/>
                  </a:lnTo>
                  <a:lnTo>
                    <a:pt x="19" y="12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22" y="14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29" y="12"/>
                  </a:lnTo>
                  <a:lnTo>
                    <a:pt x="29" y="6"/>
                  </a:lnTo>
                  <a:lnTo>
                    <a:pt x="26" y="9"/>
                  </a:lnTo>
                  <a:lnTo>
                    <a:pt x="28" y="4"/>
                  </a:lnTo>
                  <a:lnTo>
                    <a:pt x="26" y="2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4" y="2"/>
                  </a:lnTo>
                  <a:lnTo>
                    <a:pt x="14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12" y="6"/>
                  </a:lnTo>
                  <a:lnTo>
                    <a:pt x="12" y="4"/>
                  </a:lnTo>
                  <a:lnTo>
                    <a:pt x="14" y="4"/>
                  </a:lnTo>
                  <a:lnTo>
                    <a:pt x="8" y="6"/>
                  </a:lnTo>
                  <a:lnTo>
                    <a:pt x="7" y="16"/>
                  </a:lnTo>
                  <a:lnTo>
                    <a:pt x="7" y="23"/>
                  </a:lnTo>
                  <a:lnTo>
                    <a:pt x="10" y="19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" y="31"/>
                  </a:lnTo>
                  <a:lnTo>
                    <a:pt x="1" y="33"/>
                  </a:lnTo>
                  <a:lnTo>
                    <a:pt x="10" y="33"/>
                  </a:lnTo>
                  <a:lnTo>
                    <a:pt x="7" y="30"/>
                  </a:lnTo>
                  <a:lnTo>
                    <a:pt x="7" y="73"/>
                  </a:lnTo>
                  <a:lnTo>
                    <a:pt x="10" y="76"/>
                  </a:lnTo>
                  <a:lnTo>
                    <a:pt x="10" y="69"/>
                  </a:lnTo>
                  <a:lnTo>
                    <a:pt x="14" y="73"/>
                  </a:lnTo>
                  <a:lnTo>
                    <a:pt x="14" y="30"/>
                  </a:lnTo>
                  <a:lnTo>
                    <a:pt x="14" y="28"/>
                  </a:lnTo>
                  <a:lnTo>
                    <a:pt x="12" y="28"/>
                  </a:lnTo>
                  <a:lnTo>
                    <a:pt x="12" y="26"/>
                  </a:lnTo>
                  <a:lnTo>
                    <a:pt x="10" y="26"/>
                  </a:lnTo>
                  <a:lnTo>
                    <a:pt x="3" y="26"/>
                  </a:lnTo>
                  <a:lnTo>
                    <a:pt x="7" y="30"/>
                  </a:lnTo>
                  <a:lnTo>
                    <a:pt x="7" y="23"/>
                  </a:lnTo>
                  <a:lnTo>
                    <a:pt x="3" y="26"/>
                  </a:lnTo>
                  <a:lnTo>
                    <a:pt x="10" y="26"/>
                  </a:lnTo>
                  <a:lnTo>
                    <a:pt x="12" y="26"/>
                  </a:lnTo>
                  <a:lnTo>
                    <a:pt x="12" y="24"/>
                  </a:lnTo>
                  <a:lnTo>
                    <a:pt x="14" y="24"/>
                  </a:lnTo>
                  <a:lnTo>
                    <a:pt x="14" y="23"/>
                  </a:lnTo>
                  <a:lnTo>
                    <a:pt x="14" y="16"/>
                  </a:lnTo>
                  <a:lnTo>
                    <a:pt x="12" y="9"/>
                  </a:lnTo>
                  <a:lnTo>
                    <a:pt x="14" y="11"/>
                  </a:lnTo>
                  <a:lnTo>
                    <a:pt x="15" y="11"/>
                  </a:lnTo>
                  <a:lnTo>
                    <a:pt x="15" y="9"/>
                  </a:lnTo>
                  <a:lnTo>
                    <a:pt x="17" y="7"/>
                  </a:lnTo>
                  <a:lnTo>
                    <a:pt x="15" y="7"/>
                  </a:lnTo>
                  <a:lnTo>
                    <a:pt x="17" y="7"/>
                  </a:lnTo>
                  <a:lnTo>
                    <a:pt x="17" y="6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2" y="2"/>
                  </a:lnTo>
                  <a:lnTo>
                    <a:pt x="21" y="2"/>
                  </a:lnTo>
                  <a:lnTo>
                    <a:pt x="21" y="4"/>
                  </a:lnTo>
                  <a:lnTo>
                    <a:pt x="21" y="6"/>
                  </a:lnTo>
                  <a:lnTo>
                    <a:pt x="22" y="6"/>
                  </a:lnTo>
                  <a:lnTo>
                    <a:pt x="24" y="7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22" y="6"/>
                  </a:lnTo>
                  <a:lnTo>
                    <a:pt x="22" y="11"/>
                  </a:lnTo>
                  <a:lnTo>
                    <a:pt x="26" y="7"/>
                  </a:lnTo>
                  <a:lnTo>
                    <a:pt x="22" y="7"/>
                  </a:lnTo>
                  <a:lnTo>
                    <a:pt x="24" y="7"/>
                  </a:lnTo>
                  <a:lnTo>
                    <a:pt x="22" y="7"/>
                  </a:lnTo>
                  <a:lnTo>
                    <a:pt x="15" y="9"/>
                  </a:lnTo>
                  <a:lnTo>
                    <a:pt x="14" y="12"/>
                  </a:lnTo>
                  <a:lnTo>
                    <a:pt x="15" y="11"/>
                  </a:lnTo>
                  <a:lnTo>
                    <a:pt x="14" y="11"/>
                  </a:lnTo>
                  <a:lnTo>
                    <a:pt x="14" y="12"/>
                  </a:lnTo>
                  <a:lnTo>
                    <a:pt x="14" y="16"/>
                  </a:lnTo>
                  <a:lnTo>
                    <a:pt x="14" y="23"/>
                  </a:lnTo>
                  <a:lnTo>
                    <a:pt x="14" y="24"/>
                  </a:lnTo>
                  <a:lnTo>
                    <a:pt x="15" y="24"/>
                  </a:lnTo>
                  <a:lnTo>
                    <a:pt x="15" y="26"/>
                  </a:lnTo>
                  <a:lnTo>
                    <a:pt x="17" y="26"/>
                  </a:lnTo>
                  <a:lnTo>
                    <a:pt x="26" y="26"/>
                  </a:lnTo>
                  <a:lnTo>
                    <a:pt x="22" y="23"/>
                  </a:lnTo>
                  <a:lnTo>
                    <a:pt x="22" y="30"/>
                  </a:lnTo>
                  <a:lnTo>
                    <a:pt x="26" y="26"/>
                  </a:lnTo>
                  <a:lnTo>
                    <a:pt x="17" y="26"/>
                  </a:lnTo>
                  <a:lnTo>
                    <a:pt x="15" y="26"/>
                  </a:lnTo>
                  <a:lnTo>
                    <a:pt x="15" y="28"/>
                  </a:lnTo>
                  <a:lnTo>
                    <a:pt x="14" y="28"/>
                  </a:lnTo>
                  <a:lnTo>
                    <a:pt x="14" y="30"/>
                  </a:lnTo>
                  <a:lnTo>
                    <a:pt x="14" y="73"/>
                  </a:lnTo>
                  <a:lnTo>
                    <a:pt x="17" y="69"/>
                  </a:lnTo>
                  <a:lnTo>
                    <a:pt x="10" y="69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5" name="Freeform 112"/>
            <p:cNvSpPr>
              <a:spLocks noEditPoints="1"/>
            </p:cNvSpPr>
            <p:nvPr/>
          </p:nvSpPr>
          <p:spPr bwMode="auto">
            <a:xfrm>
              <a:off x="3996" y="2029"/>
              <a:ext cx="7" cy="67"/>
            </a:xfrm>
            <a:custGeom>
              <a:avLst/>
              <a:gdLst>
                <a:gd name="T0" fmla="*/ 0 w 7"/>
                <a:gd name="T1" fmla="*/ 67 h 67"/>
                <a:gd name="T2" fmla="*/ 7 w 7"/>
                <a:gd name="T3" fmla="*/ 67 h 67"/>
                <a:gd name="T4" fmla="*/ 7 w 7"/>
                <a:gd name="T5" fmla="*/ 17 h 67"/>
                <a:gd name="T6" fmla="*/ 0 w 7"/>
                <a:gd name="T7" fmla="*/ 17 h 67"/>
                <a:gd name="T8" fmla="*/ 0 w 7"/>
                <a:gd name="T9" fmla="*/ 67 h 67"/>
                <a:gd name="T10" fmla="*/ 0 w 7"/>
                <a:gd name="T11" fmla="*/ 10 h 67"/>
                <a:gd name="T12" fmla="*/ 7 w 7"/>
                <a:gd name="T13" fmla="*/ 10 h 67"/>
                <a:gd name="T14" fmla="*/ 7 w 7"/>
                <a:gd name="T15" fmla="*/ 0 h 67"/>
                <a:gd name="T16" fmla="*/ 0 w 7"/>
                <a:gd name="T17" fmla="*/ 0 h 67"/>
                <a:gd name="T18" fmla="*/ 0 w 7"/>
                <a:gd name="T19" fmla="*/ 1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" h="67">
                  <a:moveTo>
                    <a:pt x="0" y="67"/>
                  </a:moveTo>
                  <a:lnTo>
                    <a:pt x="7" y="67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67"/>
                  </a:lnTo>
                  <a:close/>
                  <a:moveTo>
                    <a:pt x="0" y="10"/>
                  </a:moveTo>
                  <a:lnTo>
                    <a:pt x="7" y="1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6" name="Freeform 113"/>
            <p:cNvSpPr>
              <a:spLocks/>
            </p:cNvSpPr>
            <p:nvPr/>
          </p:nvSpPr>
          <p:spPr bwMode="auto">
            <a:xfrm>
              <a:off x="3993" y="2042"/>
              <a:ext cx="14" cy="57"/>
            </a:xfrm>
            <a:custGeom>
              <a:avLst/>
              <a:gdLst>
                <a:gd name="T0" fmla="*/ 3 w 14"/>
                <a:gd name="T1" fmla="*/ 57 h 57"/>
                <a:gd name="T2" fmla="*/ 12 w 14"/>
                <a:gd name="T3" fmla="*/ 57 h 57"/>
                <a:gd name="T4" fmla="*/ 12 w 14"/>
                <a:gd name="T5" fmla="*/ 55 h 57"/>
                <a:gd name="T6" fmla="*/ 14 w 14"/>
                <a:gd name="T7" fmla="*/ 55 h 57"/>
                <a:gd name="T8" fmla="*/ 14 w 14"/>
                <a:gd name="T9" fmla="*/ 2 h 57"/>
                <a:gd name="T10" fmla="*/ 12 w 14"/>
                <a:gd name="T11" fmla="*/ 2 h 57"/>
                <a:gd name="T12" fmla="*/ 12 w 14"/>
                <a:gd name="T13" fmla="*/ 0 h 57"/>
                <a:gd name="T14" fmla="*/ 2 w 14"/>
                <a:gd name="T15" fmla="*/ 0 h 57"/>
                <a:gd name="T16" fmla="*/ 2 w 14"/>
                <a:gd name="T17" fmla="*/ 2 h 57"/>
                <a:gd name="T18" fmla="*/ 0 w 14"/>
                <a:gd name="T19" fmla="*/ 2 h 57"/>
                <a:gd name="T20" fmla="*/ 0 w 14"/>
                <a:gd name="T21" fmla="*/ 54 h 57"/>
                <a:gd name="T22" fmla="*/ 3 w 14"/>
                <a:gd name="T23" fmla="*/ 57 h 57"/>
                <a:gd name="T24" fmla="*/ 3 w 14"/>
                <a:gd name="T25" fmla="*/ 50 h 57"/>
                <a:gd name="T26" fmla="*/ 7 w 14"/>
                <a:gd name="T27" fmla="*/ 54 h 57"/>
                <a:gd name="T28" fmla="*/ 7 w 14"/>
                <a:gd name="T29" fmla="*/ 4 h 57"/>
                <a:gd name="T30" fmla="*/ 3 w 14"/>
                <a:gd name="T31" fmla="*/ 7 h 57"/>
                <a:gd name="T32" fmla="*/ 10 w 14"/>
                <a:gd name="T33" fmla="*/ 7 h 57"/>
                <a:gd name="T34" fmla="*/ 7 w 14"/>
                <a:gd name="T35" fmla="*/ 4 h 57"/>
                <a:gd name="T36" fmla="*/ 7 w 14"/>
                <a:gd name="T37" fmla="*/ 54 h 57"/>
                <a:gd name="T38" fmla="*/ 10 w 14"/>
                <a:gd name="T39" fmla="*/ 50 h 57"/>
                <a:gd name="T40" fmla="*/ 3 w 14"/>
                <a:gd name="T41" fmla="*/ 50 h 57"/>
                <a:gd name="T42" fmla="*/ 3 w 14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57">
                  <a:moveTo>
                    <a:pt x="3" y="57"/>
                  </a:moveTo>
                  <a:lnTo>
                    <a:pt x="12" y="57"/>
                  </a:lnTo>
                  <a:lnTo>
                    <a:pt x="12" y="55"/>
                  </a:lnTo>
                  <a:lnTo>
                    <a:pt x="14" y="55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54"/>
                  </a:lnTo>
                  <a:lnTo>
                    <a:pt x="3" y="57"/>
                  </a:lnTo>
                  <a:lnTo>
                    <a:pt x="3" y="50"/>
                  </a:lnTo>
                  <a:lnTo>
                    <a:pt x="7" y="54"/>
                  </a:lnTo>
                  <a:lnTo>
                    <a:pt x="7" y="4"/>
                  </a:lnTo>
                  <a:lnTo>
                    <a:pt x="3" y="7"/>
                  </a:lnTo>
                  <a:lnTo>
                    <a:pt x="10" y="7"/>
                  </a:lnTo>
                  <a:lnTo>
                    <a:pt x="7" y="4"/>
                  </a:lnTo>
                  <a:lnTo>
                    <a:pt x="7" y="54"/>
                  </a:lnTo>
                  <a:lnTo>
                    <a:pt x="10" y="50"/>
                  </a:lnTo>
                  <a:lnTo>
                    <a:pt x="3" y="50"/>
                  </a:lnTo>
                  <a:lnTo>
                    <a:pt x="3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7" name="Freeform 114"/>
            <p:cNvSpPr>
              <a:spLocks/>
            </p:cNvSpPr>
            <p:nvPr/>
          </p:nvSpPr>
          <p:spPr bwMode="auto">
            <a:xfrm>
              <a:off x="3993" y="2025"/>
              <a:ext cx="14" cy="17"/>
            </a:xfrm>
            <a:custGeom>
              <a:avLst/>
              <a:gdLst>
                <a:gd name="T0" fmla="*/ 3 w 14"/>
                <a:gd name="T1" fmla="*/ 17 h 17"/>
                <a:gd name="T2" fmla="*/ 12 w 14"/>
                <a:gd name="T3" fmla="*/ 17 h 17"/>
                <a:gd name="T4" fmla="*/ 12 w 14"/>
                <a:gd name="T5" fmla="*/ 16 h 17"/>
                <a:gd name="T6" fmla="*/ 14 w 14"/>
                <a:gd name="T7" fmla="*/ 16 h 17"/>
                <a:gd name="T8" fmla="*/ 14 w 14"/>
                <a:gd name="T9" fmla="*/ 2 h 17"/>
                <a:gd name="T10" fmla="*/ 12 w 14"/>
                <a:gd name="T11" fmla="*/ 2 h 17"/>
                <a:gd name="T12" fmla="*/ 12 w 14"/>
                <a:gd name="T13" fmla="*/ 0 h 17"/>
                <a:gd name="T14" fmla="*/ 2 w 14"/>
                <a:gd name="T15" fmla="*/ 0 h 17"/>
                <a:gd name="T16" fmla="*/ 2 w 14"/>
                <a:gd name="T17" fmla="*/ 2 h 17"/>
                <a:gd name="T18" fmla="*/ 0 w 14"/>
                <a:gd name="T19" fmla="*/ 2 h 17"/>
                <a:gd name="T20" fmla="*/ 0 w 14"/>
                <a:gd name="T21" fmla="*/ 14 h 17"/>
                <a:gd name="T22" fmla="*/ 3 w 14"/>
                <a:gd name="T23" fmla="*/ 17 h 17"/>
                <a:gd name="T24" fmla="*/ 3 w 14"/>
                <a:gd name="T25" fmla="*/ 10 h 17"/>
                <a:gd name="T26" fmla="*/ 7 w 14"/>
                <a:gd name="T27" fmla="*/ 14 h 17"/>
                <a:gd name="T28" fmla="*/ 7 w 14"/>
                <a:gd name="T29" fmla="*/ 4 h 17"/>
                <a:gd name="T30" fmla="*/ 3 w 14"/>
                <a:gd name="T31" fmla="*/ 7 h 17"/>
                <a:gd name="T32" fmla="*/ 10 w 14"/>
                <a:gd name="T33" fmla="*/ 7 h 17"/>
                <a:gd name="T34" fmla="*/ 7 w 14"/>
                <a:gd name="T35" fmla="*/ 4 h 17"/>
                <a:gd name="T36" fmla="*/ 7 w 14"/>
                <a:gd name="T37" fmla="*/ 14 h 17"/>
                <a:gd name="T38" fmla="*/ 10 w 14"/>
                <a:gd name="T39" fmla="*/ 10 h 17"/>
                <a:gd name="T40" fmla="*/ 3 w 14"/>
                <a:gd name="T41" fmla="*/ 10 h 17"/>
                <a:gd name="T42" fmla="*/ 3 w 14"/>
                <a:gd name="T4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17">
                  <a:moveTo>
                    <a:pt x="3" y="17"/>
                  </a:moveTo>
                  <a:lnTo>
                    <a:pt x="12" y="17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3" y="10"/>
                  </a:lnTo>
                  <a:lnTo>
                    <a:pt x="7" y="14"/>
                  </a:lnTo>
                  <a:lnTo>
                    <a:pt x="7" y="4"/>
                  </a:lnTo>
                  <a:lnTo>
                    <a:pt x="3" y="7"/>
                  </a:lnTo>
                  <a:lnTo>
                    <a:pt x="10" y="7"/>
                  </a:lnTo>
                  <a:lnTo>
                    <a:pt x="7" y="4"/>
                  </a:lnTo>
                  <a:lnTo>
                    <a:pt x="7" y="14"/>
                  </a:lnTo>
                  <a:lnTo>
                    <a:pt x="10" y="10"/>
                  </a:lnTo>
                  <a:lnTo>
                    <a:pt x="3" y="10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8" name="Rectangle 115"/>
            <p:cNvSpPr>
              <a:spLocks noChangeArrowheads="1"/>
            </p:cNvSpPr>
            <p:nvPr/>
          </p:nvSpPr>
          <p:spPr bwMode="auto">
            <a:xfrm>
              <a:off x="4017" y="2029"/>
              <a:ext cx="7" cy="6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49" name="Freeform 116"/>
            <p:cNvSpPr>
              <a:spLocks/>
            </p:cNvSpPr>
            <p:nvPr/>
          </p:nvSpPr>
          <p:spPr bwMode="auto">
            <a:xfrm>
              <a:off x="4014" y="2025"/>
              <a:ext cx="14" cy="74"/>
            </a:xfrm>
            <a:custGeom>
              <a:avLst/>
              <a:gdLst>
                <a:gd name="T0" fmla="*/ 3 w 14"/>
                <a:gd name="T1" fmla="*/ 74 h 74"/>
                <a:gd name="T2" fmla="*/ 12 w 14"/>
                <a:gd name="T3" fmla="*/ 74 h 74"/>
                <a:gd name="T4" fmla="*/ 12 w 14"/>
                <a:gd name="T5" fmla="*/ 72 h 74"/>
                <a:gd name="T6" fmla="*/ 14 w 14"/>
                <a:gd name="T7" fmla="*/ 72 h 74"/>
                <a:gd name="T8" fmla="*/ 14 w 14"/>
                <a:gd name="T9" fmla="*/ 2 h 74"/>
                <a:gd name="T10" fmla="*/ 12 w 14"/>
                <a:gd name="T11" fmla="*/ 2 h 74"/>
                <a:gd name="T12" fmla="*/ 12 w 14"/>
                <a:gd name="T13" fmla="*/ 0 h 74"/>
                <a:gd name="T14" fmla="*/ 2 w 14"/>
                <a:gd name="T15" fmla="*/ 0 h 74"/>
                <a:gd name="T16" fmla="*/ 2 w 14"/>
                <a:gd name="T17" fmla="*/ 2 h 74"/>
                <a:gd name="T18" fmla="*/ 0 w 14"/>
                <a:gd name="T19" fmla="*/ 2 h 74"/>
                <a:gd name="T20" fmla="*/ 0 w 14"/>
                <a:gd name="T21" fmla="*/ 71 h 74"/>
                <a:gd name="T22" fmla="*/ 3 w 14"/>
                <a:gd name="T23" fmla="*/ 74 h 74"/>
                <a:gd name="T24" fmla="*/ 3 w 14"/>
                <a:gd name="T25" fmla="*/ 67 h 74"/>
                <a:gd name="T26" fmla="*/ 7 w 14"/>
                <a:gd name="T27" fmla="*/ 71 h 74"/>
                <a:gd name="T28" fmla="*/ 7 w 14"/>
                <a:gd name="T29" fmla="*/ 4 h 74"/>
                <a:gd name="T30" fmla="*/ 3 w 14"/>
                <a:gd name="T31" fmla="*/ 7 h 74"/>
                <a:gd name="T32" fmla="*/ 10 w 14"/>
                <a:gd name="T33" fmla="*/ 7 h 74"/>
                <a:gd name="T34" fmla="*/ 7 w 14"/>
                <a:gd name="T35" fmla="*/ 4 h 74"/>
                <a:gd name="T36" fmla="*/ 7 w 14"/>
                <a:gd name="T37" fmla="*/ 71 h 74"/>
                <a:gd name="T38" fmla="*/ 10 w 14"/>
                <a:gd name="T39" fmla="*/ 67 h 74"/>
                <a:gd name="T40" fmla="*/ 3 w 14"/>
                <a:gd name="T41" fmla="*/ 67 h 74"/>
                <a:gd name="T42" fmla="*/ 3 w 14"/>
                <a:gd name="T4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" h="74">
                  <a:moveTo>
                    <a:pt x="3" y="74"/>
                  </a:moveTo>
                  <a:lnTo>
                    <a:pt x="12" y="74"/>
                  </a:lnTo>
                  <a:lnTo>
                    <a:pt x="12" y="72"/>
                  </a:lnTo>
                  <a:lnTo>
                    <a:pt x="14" y="72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12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71"/>
                  </a:lnTo>
                  <a:lnTo>
                    <a:pt x="3" y="74"/>
                  </a:lnTo>
                  <a:lnTo>
                    <a:pt x="3" y="67"/>
                  </a:lnTo>
                  <a:lnTo>
                    <a:pt x="7" y="71"/>
                  </a:lnTo>
                  <a:lnTo>
                    <a:pt x="7" y="4"/>
                  </a:lnTo>
                  <a:lnTo>
                    <a:pt x="3" y="7"/>
                  </a:lnTo>
                  <a:lnTo>
                    <a:pt x="10" y="7"/>
                  </a:lnTo>
                  <a:lnTo>
                    <a:pt x="7" y="4"/>
                  </a:lnTo>
                  <a:lnTo>
                    <a:pt x="7" y="71"/>
                  </a:lnTo>
                  <a:lnTo>
                    <a:pt x="10" y="67"/>
                  </a:lnTo>
                  <a:lnTo>
                    <a:pt x="3" y="67"/>
                  </a:lnTo>
                  <a:lnTo>
                    <a:pt x="3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0" name="Freeform 117"/>
            <p:cNvSpPr>
              <a:spLocks/>
            </p:cNvSpPr>
            <p:nvPr/>
          </p:nvSpPr>
          <p:spPr bwMode="auto">
            <a:xfrm>
              <a:off x="4033" y="2032"/>
              <a:ext cx="23" cy="65"/>
            </a:xfrm>
            <a:custGeom>
              <a:avLst/>
              <a:gdLst>
                <a:gd name="T0" fmla="*/ 14 w 23"/>
                <a:gd name="T1" fmla="*/ 0 h 65"/>
                <a:gd name="T2" fmla="*/ 7 w 23"/>
                <a:gd name="T3" fmla="*/ 0 h 65"/>
                <a:gd name="T4" fmla="*/ 7 w 23"/>
                <a:gd name="T5" fmla="*/ 14 h 65"/>
                <a:gd name="T6" fmla="*/ 0 w 23"/>
                <a:gd name="T7" fmla="*/ 14 h 65"/>
                <a:gd name="T8" fmla="*/ 0 w 23"/>
                <a:gd name="T9" fmla="*/ 21 h 65"/>
                <a:gd name="T10" fmla="*/ 7 w 23"/>
                <a:gd name="T11" fmla="*/ 21 h 65"/>
                <a:gd name="T12" fmla="*/ 7 w 23"/>
                <a:gd name="T13" fmla="*/ 55 h 65"/>
                <a:gd name="T14" fmla="*/ 9 w 23"/>
                <a:gd name="T15" fmla="*/ 62 h 65"/>
                <a:gd name="T16" fmla="*/ 16 w 23"/>
                <a:gd name="T17" fmla="*/ 65 h 65"/>
                <a:gd name="T18" fmla="*/ 20 w 23"/>
                <a:gd name="T19" fmla="*/ 65 h 65"/>
                <a:gd name="T20" fmla="*/ 23 w 23"/>
                <a:gd name="T21" fmla="*/ 64 h 65"/>
                <a:gd name="T22" fmla="*/ 23 w 23"/>
                <a:gd name="T23" fmla="*/ 57 h 65"/>
                <a:gd name="T24" fmla="*/ 21 w 23"/>
                <a:gd name="T25" fmla="*/ 58 h 65"/>
                <a:gd name="T26" fmla="*/ 20 w 23"/>
                <a:gd name="T27" fmla="*/ 58 h 65"/>
                <a:gd name="T28" fmla="*/ 18 w 23"/>
                <a:gd name="T29" fmla="*/ 58 h 65"/>
                <a:gd name="T30" fmla="*/ 14 w 23"/>
                <a:gd name="T31" fmla="*/ 57 h 65"/>
                <a:gd name="T32" fmla="*/ 14 w 23"/>
                <a:gd name="T33" fmla="*/ 55 h 65"/>
                <a:gd name="T34" fmla="*/ 14 w 23"/>
                <a:gd name="T35" fmla="*/ 21 h 65"/>
                <a:gd name="T36" fmla="*/ 23 w 23"/>
                <a:gd name="T37" fmla="*/ 21 h 65"/>
                <a:gd name="T38" fmla="*/ 23 w 23"/>
                <a:gd name="T39" fmla="*/ 14 h 65"/>
                <a:gd name="T40" fmla="*/ 14 w 23"/>
                <a:gd name="T41" fmla="*/ 14 h 65"/>
                <a:gd name="T42" fmla="*/ 14 w 23"/>
                <a:gd name="T4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" h="65">
                  <a:moveTo>
                    <a:pt x="14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21"/>
                  </a:lnTo>
                  <a:lnTo>
                    <a:pt x="7" y="21"/>
                  </a:lnTo>
                  <a:lnTo>
                    <a:pt x="7" y="55"/>
                  </a:lnTo>
                  <a:lnTo>
                    <a:pt x="9" y="62"/>
                  </a:lnTo>
                  <a:lnTo>
                    <a:pt x="16" y="65"/>
                  </a:lnTo>
                  <a:lnTo>
                    <a:pt x="20" y="65"/>
                  </a:lnTo>
                  <a:lnTo>
                    <a:pt x="23" y="64"/>
                  </a:lnTo>
                  <a:lnTo>
                    <a:pt x="23" y="57"/>
                  </a:lnTo>
                  <a:lnTo>
                    <a:pt x="21" y="58"/>
                  </a:lnTo>
                  <a:lnTo>
                    <a:pt x="20" y="58"/>
                  </a:lnTo>
                  <a:lnTo>
                    <a:pt x="18" y="58"/>
                  </a:lnTo>
                  <a:lnTo>
                    <a:pt x="14" y="57"/>
                  </a:lnTo>
                  <a:lnTo>
                    <a:pt x="14" y="55"/>
                  </a:lnTo>
                  <a:lnTo>
                    <a:pt x="14" y="21"/>
                  </a:lnTo>
                  <a:lnTo>
                    <a:pt x="23" y="21"/>
                  </a:lnTo>
                  <a:lnTo>
                    <a:pt x="23" y="14"/>
                  </a:lnTo>
                  <a:lnTo>
                    <a:pt x="14" y="14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1" name="Freeform 118"/>
            <p:cNvSpPr>
              <a:spLocks/>
            </p:cNvSpPr>
            <p:nvPr/>
          </p:nvSpPr>
          <p:spPr bwMode="auto">
            <a:xfrm>
              <a:off x="4030" y="2029"/>
              <a:ext cx="30" cy="72"/>
            </a:xfrm>
            <a:custGeom>
              <a:avLst/>
              <a:gdLst>
                <a:gd name="T0" fmla="*/ 8 w 30"/>
                <a:gd name="T1" fmla="*/ 1 h 72"/>
                <a:gd name="T2" fmla="*/ 10 w 30"/>
                <a:gd name="T3" fmla="*/ 13 h 72"/>
                <a:gd name="T4" fmla="*/ 0 w 30"/>
                <a:gd name="T5" fmla="*/ 15 h 72"/>
                <a:gd name="T6" fmla="*/ 1 w 30"/>
                <a:gd name="T7" fmla="*/ 27 h 72"/>
                <a:gd name="T8" fmla="*/ 7 w 30"/>
                <a:gd name="T9" fmla="*/ 65 h 72"/>
                <a:gd name="T10" fmla="*/ 12 w 30"/>
                <a:gd name="T11" fmla="*/ 67 h 72"/>
                <a:gd name="T12" fmla="*/ 17 w 30"/>
                <a:gd name="T13" fmla="*/ 70 h 72"/>
                <a:gd name="T14" fmla="*/ 24 w 30"/>
                <a:gd name="T15" fmla="*/ 70 h 72"/>
                <a:gd name="T16" fmla="*/ 24 w 30"/>
                <a:gd name="T17" fmla="*/ 68 h 72"/>
                <a:gd name="T18" fmla="*/ 28 w 30"/>
                <a:gd name="T19" fmla="*/ 68 h 72"/>
                <a:gd name="T20" fmla="*/ 26 w 30"/>
                <a:gd name="T21" fmla="*/ 63 h 72"/>
                <a:gd name="T22" fmla="*/ 21 w 30"/>
                <a:gd name="T23" fmla="*/ 61 h 72"/>
                <a:gd name="T24" fmla="*/ 21 w 30"/>
                <a:gd name="T25" fmla="*/ 63 h 72"/>
                <a:gd name="T26" fmla="*/ 24 w 30"/>
                <a:gd name="T27" fmla="*/ 65 h 72"/>
                <a:gd name="T28" fmla="*/ 23 w 30"/>
                <a:gd name="T29" fmla="*/ 65 h 72"/>
                <a:gd name="T30" fmla="*/ 23 w 30"/>
                <a:gd name="T31" fmla="*/ 60 h 72"/>
                <a:gd name="T32" fmla="*/ 19 w 30"/>
                <a:gd name="T33" fmla="*/ 58 h 72"/>
                <a:gd name="T34" fmla="*/ 21 w 30"/>
                <a:gd name="T35" fmla="*/ 24 h 72"/>
                <a:gd name="T36" fmla="*/ 28 w 30"/>
                <a:gd name="T37" fmla="*/ 25 h 72"/>
                <a:gd name="T38" fmla="*/ 28 w 30"/>
                <a:gd name="T39" fmla="*/ 15 h 72"/>
                <a:gd name="T40" fmla="*/ 21 w 30"/>
                <a:gd name="T41" fmla="*/ 17 h 72"/>
                <a:gd name="T42" fmla="*/ 17 w 30"/>
                <a:gd name="T43" fmla="*/ 6 h 72"/>
                <a:gd name="T44" fmla="*/ 14 w 30"/>
                <a:gd name="T45" fmla="*/ 18 h 72"/>
                <a:gd name="T46" fmla="*/ 17 w 30"/>
                <a:gd name="T47" fmla="*/ 20 h 72"/>
                <a:gd name="T48" fmla="*/ 23 w 30"/>
                <a:gd name="T49" fmla="*/ 24 h 72"/>
                <a:gd name="T50" fmla="*/ 15 w 30"/>
                <a:gd name="T51" fmla="*/ 20 h 72"/>
                <a:gd name="T52" fmla="*/ 14 w 30"/>
                <a:gd name="T53" fmla="*/ 24 h 72"/>
                <a:gd name="T54" fmla="*/ 17 w 30"/>
                <a:gd name="T55" fmla="*/ 56 h 72"/>
                <a:gd name="T56" fmla="*/ 14 w 30"/>
                <a:gd name="T57" fmla="*/ 58 h 72"/>
                <a:gd name="T58" fmla="*/ 15 w 30"/>
                <a:gd name="T59" fmla="*/ 61 h 72"/>
                <a:gd name="T60" fmla="*/ 21 w 30"/>
                <a:gd name="T61" fmla="*/ 65 h 72"/>
                <a:gd name="T62" fmla="*/ 21 w 30"/>
                <a:gd name="T63" fmla="*/ 58 h 72"/>
                <a:gd name="T64" fmla="*/ 19 w 30"/>
                <a:gd name="T65" fmla="*/ 61 h 72"/>
                <a:gd name="T66" fmla="*/ 21 w 30"/>
                <a:gd name="T67" fmla="*/ 65 h 72"/>
                <a:gd name="T68" fmla="*/ 24 w 30"/>
                <a:gd name="T69" fmla="*/ 58 h 72"/>
                <a:gd name="T70" fmla="*/ 26 w 30"/>
                <a:gd name="T71" fmla="*/ 61 h 72"/>
                <a:gd name="T72" fmla="*/ 24 w 30"/>
                <a:gd name="T73" fmla="*/ 56 h 72"/>
                <a:gd name="T74" fmla="*/ 23 w 30"/>
                <a:gd name="T75" fmla="*/ 60 h 72"/>
                <a:gd name="T76" fmla="*/ 21 w 30"/>
                <a:gd name="T77" fmla="*/ 65 h 72"/>
                <a:gd name="T78" fmla="*/ 19 w 30"/>
                <a:gd name="T79" fmla="*/ 65 h 72"/>
                <a:gd name="T80" fmla="*/ 15 w 30"/>
                <a:gd name="T81" fmla="*/ 65 h 72"/>
                <a:gd name="T82" fmla="*/ 14 w 30"/>
                <a:gd name="T83" fmla="*/ 63 h 72"/>
                <a:gd name="T84" fmla="*/ 14 w 30"/>
                <a:gd name="T85" fmla="*/ 24 h 72"/>
                <a:gd name="T86" fmla="*/ 12 w 30"/>
                <a:gd name="T87" fmla="*/ 20 h 72"/>
                <a:gd name="T88" fmla="*/ 10 w 30"/>
                <a:gd name="T89" fmla="*/ 20 h 72"/>
                <a:gd name="T90" fmla="*/ 14 w 30"/>
                <a:gd name="T91" fmla="*/ 18 h 72"/>
                <a:gd name="T92" fmla="*/ 10 w 30"/>
                <a:gd name="T93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0" h="72">
                  <a:moveTo>
                    <a:pt x="17" y="0"/>
                  </a:moveTo>
                  <a:lnTo>
                    <a:pt x="8" y="0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17"/>
                  </a:lnTo>
                  <a:lnTo>
                    <a:pt x="10" y="13"/>
                  </a:lnTo>
                  <a:lnTo>
                    <a:pt x="1" y="13"/>
                  </a:lnTo>
                  <a:lnTo>
                    <a:pt x="1" y="15"/>
                  </a:lnTo>
                  <a:lnTo>
                    <a:pt x="0" y="15"/>
                  </a:lnTo>
                  <a:lnTo>
                    <a:pt x="0" y="25"/>
                  </a:lnTo>
                  <a:lnTo>
                    <a:pt x="1" y="25"/>
                  </a:lnTo>
                  <a:lnTo>
                    <a:pt x="1" y="27"/>
                  </a:lnTo>
                  <a:lnTo>
                    <a:pt x="10" y="27"/>
                  </a:lnTo>
                  <a:lnTo>
                    <a:pt x="7" y="24"/>
                  </a:lnTo>
                  <a:lnTo>
                    <a:pt x="7" y="65"/>
                  </a:lnTo>
                  <a:lnTo>
                    <a:pt x="10" y="67"/>
                  </a:lnTo>
                  <a:lnTo>
                    <a:pt x="12" y="68"/>
                  </a:lnTo>
                  <a:lnTo>
                    <a:pt x="12" y="67"/>
                  </a:lnTo>
                  <a:lnTo>
                    <a:pt x="12" y="68"/>
                  </a:lnTo>
                  <a:lnTo>
                    <a:pt x="15" y="70"/>
                  </a:lnTo>
                  <a:lnTo>
                    <a:pt x="17" y="70"/>
                  </a:lnTo>
                  <a:lnTo>
                    <a:pt x="19" y="72"/>
                  </a:lnTo>
                  <a:lnTo>
                    <a:pt x="24" y="72"/>
                  </a:lnTo>
                  <a:lnTo>
                    <a:pt x="24" y="70"/>
                  </a:lnTo>
                  <a:lnTo>
                    <a:pt x="26" y="70"/>
                  </a:lnTo>
                  <a:lnTo>
                    <a:pt x="26" y="68"/>
                  </a:lnTo>
                  <a:lnTo>
                    <a:pt x="24" y="68"/>
                  </a:lnTo>
                  <a:lnTo>
                    <a:pt x="26" y="70"/>
                  </a:lnTo>
                  <a:lnTo>
                    <a:pt x="28" y="70"/>
                  </a:lnTo>
                  <a:lnTo>
                    <a:pt x="28" y="68"/>
                  </a:lnTo>
                  <a:lnTo>
                    <a:pt x="30" y="68"/>
                  </a:lnTo>
                  <a:lnTo>
                    <a:pt x="30" y="60"/>
                  </a:lnTo>
                  <a:lnTo>
                    <a:pt x="26" y="63"/>
                  </a:lnTo>
                  <a:lnTo>
                    <a:pt x="26" y="56"/>
                  </a:lnTo>
                  <a:lnTo>
                    <a:pt x="23" y="58"/>
                  </a:lnTo>
                  <a:lnTo>
                    <a:pt x="21" y="61"/>
                  </a:lnTo>
                  <a:lnTo>
                    <a:pt x="23" y="60"/>
                  </a:lnTo>
                  <a:lnTo>
                    <a:pt x="21" y="60"/>
                  </a:lnTo>
                  <a:lnTo>
                    <a:pt x="21" y="63"/>
                  </a:lnTo>
                  <a:lnTo>
                    <a:pt x="23" y="63"/>
                  </a:lnTo>
                  <a:lnTo>
                    <a:pt x="23" y="65"/>
                  </a:lnTo>
                  <a:lnTo>
                    <a:pt x="24" y="65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65"/>
                  </a:lnTo>
                  <a:lnTo>
                    <a:pt x="23" y="58"/>
                  </a:lnTo>
                  <a:lnTo>
                    <a:pt x="21" y="58"/>
                  </a:lnTo>
                  <a:lnTo>
                    <a:pt x="23" y="60"/>
                  </a:lnTo>
                  <a:lnTo>
                    <a:pt x="21" y="56"/>
                  </a:lnTo>
                  <a:lnTo>
                    <a:pt x="17" y="56"/>
                  </a:lnTo>
                  <a:lnTo>
                    <a:pt x="19" y="58"/>
                  </a:lnTo>
                  <a:lnTo>
                    <a:pt x="17" y="63"/>
                  </a:lnTo>
                  <a:lnTo>
                    <a:pt x="21" y="60"/>
                  </a:lnTo>
                  <a:lnTo>
                    <a:pt x="21" y="24"/>
                  </a:lnTo>
                  <a:lnTo>
                    <a:pt x="17" y="27"/>
                  </a:lnTo>
                  <a:lnTo>
                    <a:pt x="28" y="27"/>
                  </a:lnTo>
                  <a:lnTo>
                    <a:pt x="28" y="25"/>
                  </a:lnTo>
                  <a:lnTo>
                    <a:pt x="30" y="25"/>
                  </a:lnTo>
                  <a:lnTo>
                    <a:pt x="30" y="15"/>
                  </a:lnTo>
                  <a:lnTo>
                    <a:pt x="28" y="15"/>
                  </a:lnTo>
                  <a:lnTo>
                    <a:pt x="28" y="13"/>
                  </a:lnTo>
                  <a:lnTo>
                    <a:pt x="17" y="13"/>
                  </a:lnTo>
                  <a:lnTo>
                    <a:pt x="21" y="17"/>
                  </a:lnTo>
                  <a:lnTo>
                    <a:pt x="21" y="3"/>
                  </a:lnTo>
                  <a:lnTo>
                    <a:pt x="17" y="0"/>
                  </a:lnTo>
                  <a:lnTo>
                    <a:pt x="17" y="6"/>
                  </a:lnTo>
                  <a:lnTo>
                    <a:pt x="14" y="3"/>
                  </a:lnTo>
                  <a:lnTo>
                    <a:pt x="14" y="17"/>
                  </a:lnTo>
                  <a:lnTo>
                    <a:pt x="14" y="18"/>
                  </a:lnTo>
                  <a:lnTo>
                    <a:pt x="15" y="18"/>
                  </a:lnTo>
                  <a:lnTo>
                    <a:pt x="15" y="20"/>
                  </a:lnTo>
                  <a:lnTo>
                    <a:pt x="17" y="20"/>
                  </a:lnTo>
                  <a:lnTo>
                    <a:pt x="26" y="20"/>
                  </a:lnTo>
                  <a:lnTo>
                    <a:pt x="23" y="17"/>
                  </a:lnTo>
                  <a:lnTo>
                    <a:pt x="23" y="24"/>
                  </a:lnTo>
                  <a:lnTo>
                    <a:pt x="26" y="20"/>
                  </a:lnTo>
                  <a:lnTo>
                    <a:pt x="17" y="20"/>
                  </a:lnTo>
                  <a:lnTo>
                    <a:pt x="15" y="20"/>
                  </a:lnTo>
                  <a:lnTo>
                    <a:pt x="15" y="22"/>
                  </a:lnTo>
                  <a:lnTo>
                    <a:pt x="14" y="22"/>
                  </a:lnTo>
                  <a:lnTo>
                    <a:pt x="14" y="24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7" y="56"/>
                  </a:lnTo>
                  <a:lnTo>
                    <a:pt x="15" y="56"/>
                  </a:lnTo>
                  <a:lnTo>
                    <a:pt x="15" y="58"/>
                  </a:lnTo>
                  <a:lnTo>
                    <a:pt x="14" y="58"/>
                  </a:lnTo>
                  <a:lnTo>
                    <a:pt x="14" y="60"/>
                  </a:lnTo>
                  <a:lnTo>
                    <a:pt x="14" y="61"/>
                  </a:lnTo>
                  <a:lnTo>
                    <a:pt x="15" y="61"/>
                  </a:lnTo>
                  <a:lnTo>
                    <a:pt x="17" y="63"/>
                  </a:lnTo>
                  <a:lnTo>
                    <a:pt x="19" y="63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3" y="58"/>
                  </a:lnTo>
                  <a:lnTo>
                    <a:pt x="21" y="58"/>
                  </a:lnTo>
                  <a:lnTo>
                    <a:pt x="21" y="60"/>
                  </a:lnTo>
                  <a:lnTo>
                    <a:pt x="19" y="60"/>
                  </a:lnTo>
                  <a:lnTo>
                    <a:pt x="19" y="61"/>
                  </a:lnTo>
                  <a:lnTo>
                    <a:pt x="19" y="63"/>
                  </a:lnTo>
                  <a:lnTo>
                    <a:pt x="21" y="63"/>
                  </a:lnTo>
                  <a:lnTo>
                    <a:pt x="21" y="65"/>
                  </a:lnTo>
                  <a:lnTo>
                    <a:pt x="23" y="65"/>
                  </a:lnTo>
                  <a:lnTo>
                    <a:pt x="24" y="65"/>
                  </a:lnTo>
                  <a:lnTo>
                    <a:pt x="24" y="58"/>
                  </a:lnTo>
                  <a:lnTo>
                    <a:pt x="26" y="63"/>
                  </a:lnTo>
                  <a:lnTo>
                    <a:pt x="28" y="61"/>
                  </a:lnTo>
                  <a:lnTo>
                    <a:pt x="26" y="61"/>
                  </a:lnTo>
                  <a:lnTo>
                    <a:pt x="26" y="63"/>
                  </a:lnTo>
                  <a:lnTo>
                    <a:pt x="26" y="56"/>
                  </a:lnTo>
                  <a:lnTo>
                    <a:pt x="24" y="56"/>
                  </a:lnTo>
                  <a:lnTo>
                    <a:pt x="24" y="58"/>
                  </a:lnTo>
                  <a:lnTo>
                    <a:pt x="23" y="58"/>
                  </a:lnTo>
                  <a:lnTo>
                    <a:pt x="23" y="60"/>
                  </a:lnTo>
                  <a:lnTo>
                    <a:pt x="23" y="67"/>
                  </a:lnTo>
                  <a:lnTo>
                    <a:pt x="26" y="63"/>
                  </a:lnTo>
                  <a:lnTo>
                    <a:pt x="21" y="65"/>
                  </a:lnTo>
                  <a:lnTo>
                    <a:pt x="19" y="68"/>
                  </a:lnTo>
                  <a:lnTo>
                    <a:pt x="23" y="65"/>
                  </a:lnTo>
                  <a:lnTo>
                    <a:pt x="19" y="65"/>
                  </a:lnTo>
                  <a:lnTo>
                    <a:pt x="21" y="67"/>
                  </a:lnTo>
                  <a:lnTo>
                    <a:pt x="19" y="63"/>
                  </a:lnTo>
                  <a:lnTo>
                    <a:pt x="15" y="65"/>
                  </a:lnTo>
                  <a:lnTo>
                    <a:pt x="15" y="63"/>
                  </a:lnTo>
                  <a:lnTo>
                    <a:pt x="12" y="61"/>
                  </a:lnTo>
                  <a:lnTo>
                    <a:pt x="14" y="63"/>
                  </a:lnTo>
                  <a:lnTo>
                    <a:pt x="14" y="61"/>
                  </a:lnTo>
                  <a:lnTo>
                    <a:pt x="14" y="58"/>
                  </a:lnTo>
                  <a:lnTo>
                    <a:pt x="14" y="24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2" y="20"/>
                  </a:lnTo>
                  <a:lnTo>
                    <a:pt x="7" y="17"/>
                  </a:lnTo>
                  <a:lnTo>
                    <a:pt x="3" y="20"/>
                  </a:lnTo>
                  <a:lnTo>
                    <a:pt x="10" y="20"/>
                  </a:lnTo>
                  <a:lnTo>
                    <a:pt x="12" y="20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17"/>
                  </a:lnTo>
                  <a:lnTo>
                    <a:pt x="14" y="3"/>
                  </a:lnTo>
                  <a:lnTo>
                    <a:pt x="10" y="6"/>
                  </a:lnTo>
                  <a:lnTo>
                    <a:pt x="17" y="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2" name="Freeform 119"/>
            <p:cNvSpPr>
              <a:spLocks noEditPoints="1"/>
            </p:cNvSpPr>
            <p:nvPr/>
          </p:nvSpPr>
          <p:spPr bwMode="auto">
            <a:xfrm>
              <a:off x="4065" y="2046"/>
              <a:ext cx="40" cy="51"/>
            </a:xfrm>
            <a:custGeom>
              <a:avLst/>
              <a:gdLst>
                <a:gd name="T0" fmla="*/ 7 w 40"/>
                <a:gd name="T1" fmla="*/ 20 h 51"/>
                <a:gd name="T2" fmla="*/ 10 w 40"/>
                <a:gd name="T3" fmla="*/ 10 h 51"/>
                <a:gd name="T4" fmla="*/ 16 w 40"/>
                <a:gd name="T5" fmla="*/ 7 h 51"/>
                <a:gd name="T6" fmla="*/ 21 w 40"/>
                <a:gd name="T7" fmla="*/ 7 h 51"/>
                <a:gd name="T8" fmla="*/ 26 w 40"/>
                <a:gd name="T9" fmla="*/ 7 h 51"/>
                <a:gd name="T10" fmla="*/ 30 w 40"/>
                <a:gd name="T11" fmla="*/ 10 h 51"/>
                <a:gd name="T12" fmla="*/ 33 w 40"/>
                <a:gd name="T13" fmla="*/ 20 h 51"/>
                <a:gd name="T14" fmla="*/ 7 w 40"/>
                <a:gd name="T15" fmla="*/ 20 h 51"/>
                <a:gd name="T16" fmla="*/ 7 w 40"/>
                <a:gd name="T17" fmla="*/ 27 h 51"/>
                <a:gd name="T18" fmla="*/ 40 w 40"/>
                <a:gd name="T19" fmla="*/ 27 h 51"/>
                <a:gd name="T20" fmla="*/ 40 w 40"/>
                <a:gd name="T21" fmla="*/ 24 h 51"/>
                <a:gd name="T22" fmla="*/ 38 w 40"/>
                <a:gd name="T23" fmla="*/ 13 h 51"/>
                <a:gd name="T24" fmla="*/ 35 w 40"/>
                <a:gd name="T25" fmla="*/ 7 h 51"/>
                <a:gd name="T26" fmla="*/ 28 w 40"/>
                <a:gd name="T27" fmla="*/ 1 h 51"/>
                <a:gd name="T28" fmla="*/ 21 w 40"/>
                <a:gd name="T29" fmla="*/ 0 h 51"/>
                <a:gd name="T30" fmla="*/ 12 w 40"/>
                <a:gd name="T31" fmla="*/ 1 h 51"/>
                <a:gd name="T32" fmla="*/ 5 w 40"/>
                <a:gd name="T33" fmla="*/ 5 h 51"/>
                <a:gd name="T34" fmla="*/ 2 w 40"/>
                <a:gd name="T35" fmla="*/ 13 h 51"/>
                <a:gd name="T36" fmla="*/ 0 w 40"/>
                <a:gd name="T37" fmla="*/ 25 h 51"/>
                <a:gd name="T38" fmla="*/ 2 w 40"/>
                <a:gd name="T39" fmla="*/ 36 h 51"/>
                <a:gd name="T40" fmla="*/ 5 w 40"/>
                <a:gd name="T41" fmla="*/ 44 h 51"/>
                <a:gd name="T42" fmla="*/ 12 w 40"/>
                <a:gd name="T43" fmla="*/ 50 h 51"/>
                <a:gd name="T44" fmla="*/ 21 w 40"/>
                <a:gd name="T45" fmla="*/ 51 h 51"/>
                <a:gd name="T46" fmla="*/ 28 w 40"/>
                <a:gd name="T47" fmla="*/ 50 h 51"/>
                <a:gd name="T48" fmla="*/ 33 w 40"/>
                <a:gd name="T49" fmla="*/ 46 h 51"/>
                <a:gd name="T50" fmla="*/ 38 w 40"/>
                <a:gd name="T51" fmla="*/ 41 h 51"/>
                <a:gd name="T52" fmla="*/ 40 w 40"/>
                <a:gd name="T53" fmla="*/ 32 h 51"/>
                <a:gd name="T54" fmla="*/ 33 w 40"/>
                <a:gd name="T55" fmla="*/ 32 h 51"/>
                <a:gd name="T56" fmla="*/ 31 w 40"/>
                <a:gd name="T57" fmla="*/ 38 h 51"/>
                <a:gd name="T58" fmla="*/ 30 w 40"/>
                <a:gd name="T59" fmla="*/ 41 h 51"/>
                <a:gd name="T60" fmla="*/ 26 w 40"/>
                <a:gd name="T61" fmla="*/ 43 h 51"/>
                <a:gd name="T62" fmla="*/ 21 w 40"/>
                <a:gd name="T63" fmla="*/ 44 h 51"/>
                <a:gd name="T64" fmla="*/ 14 w 40"/>
                <a:gd name="T65" fmla="*/ 43 h 51"/>
                <a:gd name="T66" fmla="*/ 10 w 40"/>
                <a:gd name="T67" fmla="*/ 39 h 51"/>
                <a:gd name="T68" fmla="*/ 7 w 40"/>
                <a:gd name="T69" fmla="*/ 34 h 51"/>
                <a:gd name="T70" fmla="*/ 7 w 40"/>
                <a:gd name="T71" fmla="*/ 2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51">
                  <a:moveTo>
                    <a:pt x="7" y="20"/>
                  </a:moveTo>
                  <a:lnTo>
                    <a:pt x="10" y="10"/>
                  </a:lnTo>
                  <a:lnTo>
                    <a:pt x="16" y="7"/>
                  </a:lnTo>
                  <a:lnTo>
                    <a:pt x="21" y="7"/>
                  </a:lnTo>
                  <a:lnTo>
                    <a:pt x="26" y="7"/>
                  </a:lnTo>
                  <a:lnTo>
                    <a:pt x="30" y="10"/>
                  </a:lnTo>
                  <a:lnTo>
                    <a:pt x="33" y="20"/>
                  </a:lnTo>
                  <a:lnTo>
                    <a:pt x="7" y="20"/>
                  </a:lnTo>
                  <a:close/>
                  <a:moveTo>
                    <a:pt x="7" y="27"/>
                  </a:moveTo>
                  <a:lnTo>
                    <a:pt x="40" y="27"/>
                  </a:lnTo>
                  <a:lnTo>
                    <a:pt x="40" y="24"/>
                  </a:lnTo>
                  <a:lnTo>
                    <a:pt x="38" y="13"/>
                  </a:lnTo>
                  <a:lnTo>
                    <a:pt x="35" y="7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2" y="1"/>
                  </a:lnTo>
                  <a:lnTo>
                    <a:pt x="5" y="5"/>
                  </a:lnTo>
                  <a:lnTo>
                    <a:pt x="2" y="13"/>
                  </a:lnTo>
                  <a:lnTo>
                    <a:pt x="0" y="25"/>
                  </a:lnTo>
                  <a:lnTo>
                    <a:pt x="2" y="36"/>
                  </a:lnTo>
                  <a:lnTo>
                    <a:pt x="5" y="44"/>
                  </a:lnTo>
                  <a:lnTo>
                    <a:pt x="12" y="50"/>
                  </a:lnTo>
                  <a:lnTo>
                    <a:pt x="21" y="51"/>
                  </a:lnTo>
                  <a:lnTo>
                    <a:pt x="28" y="50"/>
                  </a:lnTo>
                  <a:lnTo>
                    <a:pt x="33" y="46"/>
                  </a:lnTo>
                  <a:lnTo>
                    <a:pt x="38" y="41"/>
                  </a:lnTo>
                  <a:lnTo>
                    <a:pt x="40" y="32"/>
                  </a:lnTo>
                  <a:lnTo>
                    <a:pt x="33" y="32"/>
                  </a:lnTo>
                  <a:lnTo>
                    <a:pt x="31" y="38"/>
                  </a:lnTo>
                  <a:lnTo>
                    <a:pt x="30" y="41"/>
                  </a:lnTo>
                  <a:lnTo>
                    <a:pt x="26" y="43"/>
                  </a:lnTo>
                  <a:lnTo>
                    <a:pt x="21" y="44"/>
                  </a:lnTo>
                  <a:lnTo>
                    <a:pt x="14" y="43"/>
                  </a:lnTo>
                  <a:lnTo>
                    <a:pt x="10" y="39"/>
                  </a:lnTo>
                  <a:lnTo>
                    <a:pt x="7" y="34"/>
                  </a:lnTo>
                  <a:lnTo>
                    <a:pt x="7" y="27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3" name="Freeform 120"/>
            <p:cNvSpPr>
              <a:spLocks/>
            </p:cNvSpPr>
            <p:nvPr/>
          </p:nvSpPr>
          <p:spPr bwMode="auto">
            <a:xfrm>
              <a:off x="4068" y="2049"/>
              <a:ext cx="34" cy="21"/>
            </a:xfrm>
            <a:custGeom>
              <a:avLst/>
              <a:gdLst>
                <a:gd name="T0" fmla="*/ 7 w 34"/>
                <a:gd name="T1" fmla="*/ 17 h 21"/>
                <a:gd name="T2" fmla="*/ 6 w 34"/>
                <a:gd name="T3" fmla="*/ 10 h 21"/>
                <a:gd name="T4" fmla="*/ 7 w 34"/>
                <a:gd name="T5" fmla="*/ 10 h 21"/>
                <a:gd name="T6" fmla="*/ 7 w 34"/>
                <a:gd name="T7" fmla="*/ 9 h 21"/>
                <a:gd name="T8" fmla="*/ 7 w 34"/>
                <a:gd name="T9" fmla="*/ 10 h 21"/>
                <a:gd name="T10" fmla="*/ 11 w 34"/>
                <a:gd name="T11" fmla="*/ 7 h 21"/>
                <a:gd name="T12" fmla="*/ 9 w 34"/>
                <a:gd name="T13" fmla="*/ 7 h 21"/>
                <a:gd name="T14" fmla="*/ 11 w 34"/>
                <a:gd name="T15" fmla="*/ 7 h 21"/>
                <a:gd name="T16" fmla="*/ 11 w 34"/>
                <a:gd name="T17" fmla="*/ 5 h 21"/>
                <a:gd name="T18" fmla="*/ 18 w 34"/>
                <a:gd name="T19" fmla="*/ 7 h 21"/>
                <a:gd name="T20" fmla="*/ 23 w 34"/>
                <a:gd name="T21" fmla="*/ 5 h 21"/>
                <a:gd name="T22" fmla="*/ 21 w 34"/>
                <a:gd name="T23" fmla="*/ 7 h 21"/>
                <a:gd name="T24" fmla="*/ 25 w 34"/>
                <a:gd name="T25" fmla="*/ 9 h 21"/>
                <a:gd name="T26" fmla="*/ 23 w 34"/>
                <a:gd name="T27" fmla="*/ 7 h 21"/>
                <a:gd name="T28" fmla="*/ 25 w 34"/>
                <a:gd name="T29" fmla="*/ 12 h 21"/>
                <a:gd name="T30" fmla="*/ 27 w 34"/>
                <a:gd name="T31" fmla="*/ 12 h 21"/>
                <a:gd name="T32" fmla="*/ 25 w 34"/>
                <a:gd name="T33" fmla="*/ 17 h 21"/>
                <a:gd name="T34" fmla="*/ 28 w 34"/>
                <a:gd name="T35" fmla="*/ 19 h 21"/>
                <a:gd name="T36" fmla="*/ 27 w 34"/>
                <a:gd name="T37" fmla="*/ 17 h 21"/>
                <a:gd name="T38" fmla="*/ 30 w 34"/>
                <a:gd name="T39" fmla="*/ 14 h 21"/>
                <a:gd name="T40" fmla="*/ 4 w 34"/>
                <a:gd name="T41" fmla="*/ 14 h 21"/>
                <a:gd name="T42" fmla="*/ 7 w 34"/>
                <a:gd name="T43" fmla="*/ 17 h 21"/>
                <a:gd name="T44" fmla="*/ 0 w 34"/>
                <a:gd name="T45" fmla="*/ 17 h 21"/>
                <a:gd name="T46" fmla="*/ 4 w 34"/>
                <a:gd name="T47" fmla="*/ 21 h 21"/>
                <a:gd name="T48" fmla="*/ 30 w 34"/>
                <a:gd name="T49" fmla="*/ 21 h 21"/>
                <a:gd name="T50" fmla="*/ 32 w 34"/>
                <a:gd name="T51" fmla="*/ 21 h 21"/>
                <a:gd name="T52" fmla="*/ 32 w 34"/>
                <a:gd name="T53" fmla="*/ 19 h 21"/>
                <a:gd name="T54" fmla="*/ 34 w 34"/>
                <a:gd name="T55" fmla="*/ 19 h 21"/>
                <a:gd name="T56" fmla="*/ 34 w 34"/>
                <a:gd name="T57" fmla="*/ 17 h 21"/>
                <a:gd name="T58" fmla="*/ 32 w 34"/>
                <a:gd name="T59" fmla="*/ 16 h 21"/>
                <a:gd name="T60" fmla="*/ 32 w 34"/>
                <a:gd name="T61" fmla="*/ 14 h 21"/>
                <a:gd name="T62" fmla="*/ 30 w 34"/>
                <a:gd name="T63" fmla="*/ 9 h 21"/>
                <a:gd name="T64" fmla="*/ 28 w 34"/>
                <a:gd name="T65" fmla="*/ 9 h 21"/>
                <a:gd name="T66" fmla="*/ 30 w 34"/>
                <a:gd name="T67" fmla="*/ 7 h 21"/>
                <a:gd name="T68" fmla="*/ 28 w 34"/>
                <a:gd name="T69" fmla="*/ 5 h 21"/>
                <a:gd name="T70" fmla="*/ 28 w 34"/>
                <a:gd name="T71" fmla="*/ 4 h 21"/>
                <a:gd name="T72" fmla="*/ 27 w 34"/>
                <a:gd name="T73" fmla="*/ 2 h 21"/>
                <a:gd name="T74" fmla="*/ 18 w 34"/>
                <a:gd name="T75" fmla="*/ 0 h 21"/>
                <a:gd name="T76" fmla="*/ 7 w 34"/>
                <a:gd name="T77" fmla="*/ 2 h 21"/>
                <a:gd name="T78" fmla="*/ 7 w 34"/>
                <a:gd name="T79" fmla="*/ 4 h 21"/>
                <a:gd name="T80" fmla="*/ 6 w 34"/>
                <a:gd name="T81" fmla="*/ 4 h 21"/>
                <a:gd name="T82" fmla="*/ 4 w 34"/>
                <a:gd name="T83" fmla="*/ 7 h 21"/>
                <a:gd name="T84" fmla="*/ 7 w 34"/>
                <a:gd name="T85" fmla="*/ 4 h 21"/>
                <a:gd name="T86" fmla="*/ 4 w 34"/>
                <a:gd name="T87" fmla="*/ 5 h 21"/>
                <a:gd name="T88" fmla="*/ 4 w 34"/>
                <a:gd name="T89" fmla="*/ 7 h 21"/>
                <a:gd name="T90" fmla="*/ 2 w 34"/>
                <a:gd name="T91" fmla="*/ 7 h 21"/>
                <a:gd name="T92" fmla="*/ 0 w 34"/>
                <a:gd name="T93" fmla="*/ 17 h 21"/>
                <a:gd name="T94" fmla="*/ 7 w 34"/>
                <a:gd name="T95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4" h="21">
                  <a:moveTo>
                    <a:pt x="7" y="17"/>
                  </a:moveTo>
                  <a:lnTo>
                    <a:pt x="6" y="10"/>
                  </a:lnTo>
                  <a:lnTo>
                    <a:pt x="7" y="10"/>
                  </a:lnTo>
                  <a:lnTo>
                    <a:pt x="7" y="9"/>
                  </a:lnTo>
                  <a:lnTo>
                    <a:pt x="7" y="10"/>
                  </a:lnTo>
                  <a:lnTo>
                    <a:pt x="11" y="7"/>
                  </a:lnTo>
                  <a:lnTo>
                    <a:pt x="9" y="7"/>
                  </a:lnTo>
                  <a:lnTo>
                    <a:pt x="11" y="7"/>
                  </a:lnTo>
                  <a:lnTo>
                    <a:pt x="11" y="5"/>
                  </a:lnTo>
                  <a:lnTo>
                    <a:pt x="18" y="7"/>
                  </a:lnTo>
                  <a:lnTo>
                    <a:pt x="23" y="5"/>
                  </a:lnTo>
                  <a:lnTo>
                    <a:pt x="21" y="7"/>
                  </a:lnTo>
                  <a:lnTo>
                    <a:pt x="25" y="9"/>
                  </a:lnTo>
                  <a:lnTo>
                    <a:pt x="23" y="7"/>
                  </a:lnTo>
                  <a:lnTo>
                    <a:pt x="25" y="12"/>
                  </a:lnTo>
                  <a:lnTo>
                    <a:pt x="27" y="12"/>
                  </a:lnTo>
                  <a:lnTo>
                    <a:pt x="25" y="17"/>
                  </a:lnTo>
                  <a:lnTo>
                    <a:pt x="28" y="19"/>
                  </a:lnTo>
                  <a:lnTo>
                    <a:pt x="27" y="17"/>
                  </a:lnTo>
                  <a:lnTo>
                    <a:pt x="30" y="14"/>
                  </a:lnTo>
                  <a:lnTo>
                    <a:pt x="4" y="14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4" y="21"/>
                  </a:lnTo>
                  <a:lnTo>
                    <a:pt x="30" y="21"/>
                  </a:lnTo>
                  <a:lnTo>
                    <a:pt x="32" y="21"/>
                  </a:lnTo>
                  <a:lnTo>
                    <a:pt x="32" y="19"/>
                  </a:lnTo>
                  <a:lnTo>
                    <a:pt x="34" y="19"/>
                  </a:lnTo>
                  <a:lnTo>
                    <a:pt x="34" y="17"/>
                  </a:lnTo>
                  <a:lnTo>
                    <a:pt x="32" y="16"/>
                  </a:lnTo>
                  <a:lnTo>
                    <a:pt x="32" y="14"/>
                  </a:lnTo>
                  <a:lnTo>
                    <a:pt x="30" y="9"/>
                  </a:lnTo>
                  <a:lnTo>
                    <a:pt x="28" y="9"/>
                  </a:lnTo>
                  <a:lnTo>
                    <a:pt x="30" y="7"/>
                  </a:lnTo>
                  <a:lnTo>
                    <a:pt x="28" y="5"/>
                  </a:lnTo>
                  <a:lnTo>
                    <a:pt x="28" y="4"/>
                  </a:lnTo>
                  <a:lnTo>
                    <a:pt x="27" y="2"/>
                  </a:lnTo>
                  <a:lnTo>
                    <a:pt x="18" y="0"/>
                  </a:lnTo>
                  <a:lnTo>
                    <a:pt x="7" y="2"/>
                  </a:lnTo>
                  <a:lnTo>
                    <a:pt x="7" y="4"/>
                  </a:lnTo>
                  <a:lnTo>
                    <a:pt x="6" y="4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5"/>
                  </a:lnTo>
                  <a:lnTo>
                    <a:pt x="4" y="7"/>
                  </a:lnTo>
                  <a:lnTo>
                    <a:pt x="2" y="7"/>
                  </a:lnTo>
                  <a:lnTo>
                    <a:pt x="0" y="17"/>
                  </a:lnTo>
                  <a:lnTo>
                    <a:pt x="7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4" name="Freeform 121"/>
            <p:cNvSpPr>
              <a:spLocks/>
            </p:cNvSpPr>
            <p:nvPr/>
          </p:nvSpPr>
          <p:spPr bwMode="auto">
            <a:xfrm>
              <a:off x="4061" y="2042"/>
              <a:ext cx="48" cy="57"/>
            </a:xfrm>
            <a:custGeom>
              <a:avLst/>
              <a:gdLst>
                <a:gd name="T0" fmla="*/ 48 w 48"/>
                <a:gd name="T1" fmla="*/ 33 h 57"/>
                <a:gd name="T2" fmla="*/ 44 w 48"/>
                <a:gd name="T3" fmla="*/ 14 h 57"/>
                <a:gd name="T4" fmla="*/ 42 w 48"/>
                <a:gd name="T5" fmla="*/ 11 h 57"/>
                <a:gd name="T6" fmla="*/ 41 w 48"/>
                <a:gd name="T7" fmla="*/ 7 h 57"/>
                <a:gd name="T8" fmla="*/ 34 w 48"/>
                <a:gd name="T9" fmla="*/ 4 h 57"/>
                <a:gd name="T10" fmla="*/ 9 w 48"/>
                <a:gd name="T11" fmla="*/ 4 h 57"/>
                <a:gd name="T12" fmla="*/ 7 w 48"/>
                <a:gd name="T13" fmla="*/ 7 h 57"/>
                <a:gd name="T14" fmla="*/ 6 w 48"/>
                <a:gd name="T15" fmla="*/ 9 h 57"/>
                <a:gd name="T16" fmla="*/ 0 w 48"/>
                <a:gd name="T17" fmla="*/ 29 h 57"/>
                <a:gd name="T18" fmla="*/ 6 w 48"/>
                <a:gd name="T19" fmla="*/ 47 h 57"/>
                <a:gd name="T20" fmla="*/ 7 w 48"/>
                <a:gd name="T21" fmla="*/ 52 h 57"/>
                <a:gd name="T22" fmla="*/ 13 w 48"/>
                <a:gd name="T23" fmla="*/ 55 h 57"/>
                <a:gd name="T24" fmla="*/ 27 w 48"/>
                <a:gd name="T25" fmla="*/ 55 h 57"/>
                <a:gd name="T26" fmla="*/ 37 w 48"/>
                <a:gd name="T27" fmla="*/ 54 h 57"/>
                <a:gd name="T28" fmla="*/ 42 w 48"/>
                <a:gd name="T29" fmla="*/ 47 h 57"/>
                <a:gd name="T30" fmla="*/ 44 w 48"/>
                <a:gd name="T31" fmla="*/ 40 h 57"/>
                <a:gd name="T32" fmla="*/ 46 w 48"/>
                <a:gd name="T33" fmla="*/ 33 h 57"/>
                <a:gd name="T34" fmla="*/ 34 w 48"/>
                <a:gd name="T35" fmla="*/ 36 h 57"/>
                <a:gd name="T36" fmla="*/ 32 w 48"/>
                <a:gd name="T37" fmla="*/ 40 h 57"/>
                <a:gd name="T38" fmla="*/ 34 w 48"/>
                <a:gd name="T39" fmla="*/ 42 h 57"/>
                <a:gd name="T40" fmla="*/ 21 w 48"/>
                <a:gd name="T41" fmla="*/ 48 h 57"/>
                <a:gd name="T42" fmla="*/ 18 w 48"/>
                <a:gd name="T43" fmla="*/ 43 h 57"/>
                <a:gd name="T44" fmla="*/ 16 w 48"/>
                <a:gd name="T45" fmla="*/ 42 h 57"/>
                <a:gd name="T46" fmla="*/ 14 w 48"/>
                <a:gd name="T47" fmla="*/ 31 h 57"/>
                <a:gd name="T48" fmla="*/ 11 w 48"/>
                <a:gd name="T49" fmla="*/ 28 h 57"/>
                <a:gd name="T50" fmla="*/ 9 w 48"/>
                <a:gd name="T51" fmla="*/ 29 h 57"/>
                <a:gd name="T52" fmla="*/ 11 w 48"/>
                <a:gd name="T53" fmla="*/ 42 h 57"/>
                <a:gd name="T54" fmla="*/ 11 w 48"/>
                <a:gd name="T55" fmla="*/ 43 h 57"/>
                <a:gd name="T56" fmla="*/ 21 w 48"/>
                <a:gd name="T57" fmla="*/ 50 h 57"/>
                <a:gd name="T58" fmla="*/ 32 w 48"/>
                <a:gd name="T59" fmla="*/ 48 h 57"/>
                <a:gd name="T60" fmla="*/ 35 w 48"/>
                <a:gd name="T61" fmla="*/ 47 h 57"/>
                <a:gd name="T62" fmla="*/ 37 w 48"/>
                <a:gd name="T63" fmla="*/ 38 h 57"/>
                <a:gd name="T64" fmla="*/ 44 w 48"/>
                <a:gd name="T65" fmla="*/ 40 h 57"/>
                <a:gd name="T66" fmla="*/ 41 w 48"/>
                <a:gd name="T67" fmla="*/ 42 h 57"/>
                <a:gd name="T68" fmla="*/ 35 w 48"/>
                <a:gd name="T69" fmla="*/ 45 h 57"/>
                <a:gd name="T70" fmla="*/ 34 w 48"/>
                <a:gd name="T71" fmla="*/ 47 h 57"/>
                <a:gd name="T72" fmla="*/ 23 w 48"/>
                <a:gd name="T73" fmla="*/ 52 h 57"/>
                <a:gd name="T74" fmla="*/ 16 w 48"/>
                <a:gd name="T75" fmla="*/ 52 h 57"/>
                <a:gd name="T76" fmla="*/ 11 w 48"/>
                <a:gd name="T77" fmla="*/ 48 h 57"/>
                <a:gd name="T78" fmla="*/ 9 w 48"/>
                <a:gd name="T79" fmla="*/ 43 h 57"/>
                <a:gd name="T80" fmla="*/ 7 w 48"/>
                <a:gd name="T81" fmla="*/ 29 h 57"/>
                <a:gd name="T82" fmla="*/ 9 w 48"/>
                <a:gd name="T83" fmla="*/ 12 h 57"/>
                <a:gd name="T84" fmla="*/ 11 w 48"/>
                <a:gd name="T85" fmla="*/ 11 h 57"/>
                <a:gd name="T86" fmla="*/ 13 w 48"/>
                <a:gd name="T87" fmla="*/ 7 h 57"/>
                <a:gd name="T88" fmla="*/ 30 w 48"/>
                <a:gd name="T89" fmla="*/ 5 h 57"/>
                <a:gd name="T90" fmla="*/ 35 w 48"/>
                <a:gd name="T91" fmla="*/ 9 h 57"/>
                <a:gd name="T92" fmla="*/ 37 w 48"/>
                <a:gd name="T93" fmla="*/ 12 h 57"/>
                <a:gd name="T94" fmla="*/ 41 w 48"/>
                <a:gd name="T95" fmla="*/ 17 h 57"/>
                <a:gd name="T96" fmla="*/ 41 w 48"/>
                <a:gd name="T97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" h="57">
                  <a:moveTo>
                    <a:pt x="11" y="35"/>
                  </a:moveTo>
                  <a:lnTo>
                    <a:pt x="46" y="35"/>
                  </a:lnTo>
                  <a:lnTo>
                    <a:pt x="46" y="33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6" y="26"/>
                  </a:lnTo>
                  <a:lnTo>
                    <a:pt x="46" y="24"/>
                  </a:lnTo>
                  <a:lnTo>
                    <a:pt x="44" y="14"/>
                  </a:lnTo>
                  <a:lnTo>
                    <a:pt x="42" y="14"/>
                  </a:lnTo>
                  <a:lnTo>
                    <a:pt x="42" y="11"/>
                  </a:lnTo>
                  <a:lnTo>
                    <a:pt x="41" y="11"/>
                  </a:lnTo>
                  <a:lnTo>
                    <a:pt x="42" y="11"/>
                  </a:lnTo>
                  <a:lnTo>
                    <a:pt x="41" y="9"/>
                  </a:lnTo>
                  <a:lnTo>
                    <a:pt x="42" y="9"/>
                  </a:lnTo>
                  <a:lnTo>
                    <a:pt x="41" y="9"/>
                  </a:lnTo>
                  <a:lnTo>
                    <a:pt x="41" y="7"/>
                  </a:lnTo>
                  <a:lnTo>
                    <a:pt x="39" y="5"/>
                  </a:lnTo>
                  <a:lnTo>
                    <a:pt x="37" y="5"/>
                  </a:lnTo>
                  <a:lnTo>
                    <a:pt x="37" y="4"/>
                  </a:lnTo>
                  <a:lnTo>
                    <a:pt x="34" y="4"/>
                  </a:lnTo>
                  <a:lnTo>
                    <a:pt x="34" y="2"/>
                  </a:lnTo>
                  <a:lnTo>
                    <a:pt x="25" y="0"/>
                  </a:lnTo>
                  <a:lnTo>
                    <a:pt x="13" y="0"/>
                  </a:lnTo>
                  <a:lnTo>
                    <a:pt x="9" y="4"/>
                  </a:lnTo>
                  <a:lnTo>
                    <a:pt x="9" y="5"/>
                  </a:lnTo>
                  <a:lnTo>
                    <a:pt x="7" y="5"/>
                  </a:lnTo>
                  <a:lnTo>
                    <a:pt x="6" y="9"/>
                  </a:lnTo>
                  <a:lnTo>
                    <a:pt x="7" y="7"/>
                  </a:lnTo>
                  <a:lnTo>
                    <a:pt x="6" y="7"/>
                  </a:lnTo>
                  <a:lnTo>
                    <a:pt x="9" y="5"/>
                  </a:lnTo>
                  <a:lnTo>
                    <a:pt x="6" y="7"/>
                  </a:lnTo>
                  <a:lnTo>
                    <a:pt x="6" y="9"/>
                  </a:lnTo>
                  <a:lnTo>
                    <a:pt x="4" y="9"/>
                  </a:lnTo>
                  <a:lnTo>
                    <a:pt x="4" y="14"/>
                  </a:lnTo>
                  <a:lnTo>
                    <a:pt x="2" y="14"/>
                  </a:lnTo>
                  <a:lnTo>
                    <a:pt x="0" y="29"/>
                  </a:lnTo>
                  <a:lnTo>
                    <a:pt x="2" y="42"/>
                  </a:lnTo>
                  <a:lnTo>
                    <a:pt x="4" y="42"/>
                  </a:lnTo>
                  <a:lnTo>
                    <a:pt x="4" y="47"/>
                  </a:lnTo>
                  <a:lnTo>
                    <a:pt x="6" y="47"/>
                  </a:lnTo>
                  <a:lnTo>
                    <a:pt x="4" y="48"/>
                  </a:lnTo>
                  <a:lnTo>
                    <a:pt x="7" y="50"/>
                  </a:lnTo>
                  <a:lnTo>
                    <a:pt x="6" y="48"/>
                  </a:lnTo>
                  <a:lnTo>
                    <a:pt x="7" y="52"/>
                  </a:lnTo>
                  <a:lnTo>
                    <a:pt x="9" y="52"/>
                  </a:lnTo>
                  <a:lnTo>
                    <a:pt x="9" y="54"/>
                  </a:lnTo>
                  <a:lnTo>
                    <a:pt x="13" y="54"/>
                  </a:lnTo>
                  <a:lnTo>
                    <a:pt x="13" y="55"/>
                  </a:lnTo>
                  <a:lnTo>
                    <a:pt x="21" y="57"/>
                  </a:lnTo>
                  <a:lnTo>
                    <a:pt x="23" y="57"/>
                  </a:lnTo>
                  <a:lnTo>
                    <a:pt x="28" y="55"/>
                  </a:lnTo>
                  <a:lnTo>
                    <a:pt x="27" y="55"/>
                  </a:lnTo>
                  <a:lnTo>
                    <a:pt x="34" y="55"/>
                  </a:lnTo>
                  <a:lnTo>
                    <a:pt x="34" y="54"/>
                  </a:lnTo>
                  <a:lnTo>
                    <a:pt x="35" y="55"/>
                  </a:lnTo>
                  <a:lnTo>
                    <a:pt x="37" y="54"/>
                  </a:lnTo>
                  <a:lnTo>
                    <a:pt x="41" y="50"/>
                  </a:lnTo>
                  <a:lnTo>
                    <a:pt x="42" y="48"/>
                  </a:lnTo>
                  <a:lnTo>
                    <a:pt x="41" y="47"/>
                  </a:lnTo>
                  <a:lnTo>
                    <a:pt x="42" y="47"/>
                  </a:lnTo>
                  <a:lnTo>
                    <a:pt x="42" y="45"/>
                  </a:lnTo>
                  <a:lnTo>
                    <a:pt x="44" y="45"/>
                  </a:lnTo>
                  <a:lnTo>
                    <a:pt x="44" y="38"/>
                  </a:lnTo>
                  <a:lnTo>
                    <a:pt x="44" y="40"/>
                  </a:lnTo>
                  <a:lnTo>
                    <a:pt x="48" y="36"/>
                  </a:lnTo>
                  <a:lnTo>
                    <a:pt x="48" y="35"/>
                  </a:lnTo>
                  <a:lnTo>
                    <a:pt x="46" y="35"/>
                  </a:lnTo>
                  <a:lnTo>
                    <a:pt x="46" y="33"/>
                  </a:lnTo>
                  <a:lnTo>
                    <a:pt x="35" y="33"/>
                  </a:lnTo>
                  <a:lnTo>
                    <a:pt x="35" y="35"/>
                  </a:lnTo>
                  <a:lnTo>
                    <a:pt x="34" y="35"/>
                  </a:lnTo>
                  <a:lnTo>
                    <a:pt x="34" y="36"/>
                  </a:lnTo>
                  <a:lnTo>
                    <a:pt x="37" y="33"/>
                  </a:lnTo>
                  <a:lnTo>
                    <a:pt x="34" y="35"/>
                  </a:lnTo>
                  <a:lnTo>
                    <a:pt x="34" y="40"/>
                  </a:lnTo>
                  <a:lnTo>
                    <a:pt x="32" y="40"/>
                  </a:lnTo>
                  <a:lnTo>
                    <a:pt x="30" y="45"/>
                  </a:lnTo>
                  <a:lnTo>
                    <a:pt x="32" y="43"/>
                  </a:lnTo>
                  <a:lnTo>
                    <a:pt x="32" y="42"/>
                  </a:lnTo>
                  <a:lnTo>
                    <a:pt x="34" y="42"/>
                  </a:lnTo>
                  <a:lnTo>
                    <a:pt x="28" y="43"/>
                  </a:lnTo>
                  <a:lnTo>
                    <a:pt x="28" y="45"/>
                  </a:lnTo>
                  <a:lnTo>
                    <a:pt x="23" y="45"/>
                  </a:lnTo>
                  <a:lnTo>
                    <a:pt x="21" y="48"/>
                  </a:lnTo>
                  <a:lnTo>
                    <a:pt x="27" y="47"/>
                  </a:lnTo>
                  <a:lnTo>
                    <a:pt x="25" y="43"/>
                  </a:lnTo>
                  <a:lnTo>
                    <a:pt x="18" y="45"/>
                  </a:lnTo>
                  <a:lnTo>
                    <a:pt x="18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18" y="42"/>
                  </a:lnTo>
                  <a:lnTo>
                    <a:pt x="16" y="42"/>
                  </a:lnTo>
                  <a:lnTo>
                    <a:pt x="16" y="40"/>
                  </a:lnTo>
                  <a:lnTo>
                    <a:pt x="14" y="38"/>
                  </a:lnTo>
                  <a:lnTo>
                    <a:pt x="13" y="38"/>
                  </a:lnTo>
                  <a:lnTo>
                    <a:pt x="14" y="31"/>
                  </a:lnTo>
                  <a:lnTo>
                    <a:pt x="11" y="35"/>
                  </a:lnTo>
                  <a:lnTo>
                    <a:pt x="13" y="35"/>
                  </a:lnTo>
                  <a:lnTo>
                    <a:pt x="11" y="35"/>
                  </a:lnTo>
                  <a:lnTo>
                    <a:pt x="11" y="28"/>
                  </a:lnTo>
                  <a:lnTo>
                    <a:pt x="13" y="28"/>
                  </a:lnTo>
                  <a:lnTo>
                    <a:pt x="11" y="28"/>
                  </a:lnTo>
                  <a:lnTo>
                    <a:pt x="9" y="28"/>
                  </a:lnTo>
                  <a:lnTo>
                    <a:pt x="9" y="29"/>
                  </a:lnTo>
                  <a:lnTo>
                    <a:pt x="7" y="29"/>
                  </a:lnTo>
                  <a:lnTo>
                    <a:pt x="7" y="31"/>
                  </a:lnTo>
                  <a:lnTo>
                    <a:pt x="9" y="42"/>
                  </a:lnTo>
                  <a:lnTo>
                    <a:pt x="11" y="42"/>
                  </a:lnTo>
                  <a:lnTo>
                    <a:pt x="9" y="43"/>
                  </a:lnTo>
                  <a:lnTo>
                    <a:pt x="13" y="45"/>
                  </a:lnTo>
                  <a:lnTo>
                    <a:pt x="11" y="45"/>
                  </a:lnTo>
                  <a:lnTo>
                    <a:pt x="11" y="43"/>
                  </a:lnTo>
                  <a:lnTo>
                    <a:pt x="13" y="47"/>
                  </a:lnTo>
                  <a:lnTo>
                    <a:pt x="14" y="47"/>
                  </a:lnTo>
                  <a:lnTo>
                    <a:pt x="14" y="48"/>
                  </a:lnTo>
                  <a:lnTo>
                    <a:pt x="21" y="50"/>
                  </a:lnTo>
                  <a:lnTo>
                    <a:pt x="23" y="50"/>
                  </a:lnTo>
                  <a:lnTo>
                    <a:pt x="28" y="48"/>
                  </a:lnTo>
                  <a:lnTo>
                    <a:pt x="27" y="48"/>
                  </a:lnTo>
                  <a:lnTo>
                    <a:pt x="32" y="48"/>
                  </a:lnTo>
                  <a:lnTo>
                    <a:pt x="32" y="47"/>
                  </a:lnTo>
                  <a:lnTo>
                    <a:pt x="34" y="48"/>
                  </a:lnTo>
                  <a:lnTo>
                    <a:pt x="35" y="48"/>
                  </a:lnTo>
                  <a:lnTo>
                    <a:pt x="35" y="47"/>
                  </a:lnTo>
                  <a:lnTo>
                    <a:pt x="37" y="45"/>
                  </a:lnTo>
                  <a:lnTo>
                    <a:pt x="35" y="43"/>
                  </a:lnTo>
                  <a:lnTo>
                    <a:pt x="37" y="43"/>
                  </a:lnTo>
                  <a:lnTo>
                    <a:pt x="37" y="38"/>
                  </a:lnTo>
                  <a:lnTo>
                    <a:pt x="37" y="40"/>
                  </a:lnTo>
                  <a:lnTo>
                    <a:pt x="41" y="36"/>
                  </a:lnTo>
                  <a:lnTo>
                    <a:pt x="37" y="40"/>
                  </a:lnTo>
                  <a:lnTo>
                    <a:pt x="44" y="40"/>
                  </a:lnTo>
                  <a:lnTo>
                    <a:pt x="41" y="36"/>
                  </a:lnTo>
                  <a:lnTo>
                    <a:pt x="44" y="33"/>
                  </a:lnTo>
                  <a:lnTo>
                    <a:pt x="41" y="35"/>
                  </a:lnTo>
                  <a:lnTo>
                    <a:pt x="41" y="42"/>
                  </a:lnTo>
                  <a:lnTo>
                    <a:pt x="39" y="42"/>
                  </a:lnTo>
                  <a:lnTo>
                    <a:pt x="39" y="43"/>
                  </a:lnTo>
                  <a:lnTo>
                    <a:pt x="37" y="43"/>
                  </a:lnTo>
                  <a:lnTo>
                    <a:pt x="35" y="45"/>
                  </a:lnTo>
                  <a:lnTo>
                    <a:pt x="34" y="47"/>
                  </a:lnTo>
                  <a:lnTo>
                    <a:pt x="34" y="50"/>
                  </a:lnTo>
                  <a:lnTo>
                    <a:pt x="37" y="47"/>
                  </a:lnTo>
                  <a:lnTo>
                    <a:pt x="34" y="47"/>
                  </a:lnTo>
                  <a:lnTo>
                    <a:pt x="32" y="48"/>
                  </a:lnTo>
                  <a:lnTo>
                    <a:pt x="30" y="50"/>
                  </a:lnTo>
                  <a:lnTo>
                    <a:pt x="30" y="52"/>
                  </a:lnTo>
                  <a:lnTo>
                    <a:pt x="23" y="52"/>
                  </a:lnTo>
                  <a:lnTo>
                    <a:pt x="21" y="55"/>
                  </a:lnTo>
                  <a:lnTo>
                    <a:pt x="27" y="54"/>
                  </a:lnTo>
                  <a:lnTo>
                    <a:pt x="25" y="50"/>
                  </a:lnTo>
                  <a:lnTo>
                    <a:pt x="16" y="52"/>
                  </a:lnTo>
                  <a:lnTo>
                    <a:pt x="16" y="50"/>
                  </a:lnTo>
                  <a:lnTo>
                    <a:pt x="13" y="50"/>
                  </a:lnTo>
                  <a:lnTo>
                    <a:pt x="13" y="48"/>
                  </a:lnTo>
                  <a:lnTo>
                    <a:pt x="11" y="48"/>
                  </a:lnTo>
                  <a:lnTo>
                    <a:pt x="13" y="48"/>
                  </a:lnTo>
                  <a:lnTo>
                    <a:pt x="11" y="47"/>
                  </a:lnTo>
                  <a:lnTo>
                    <a:pt x="11" y="45"/>
                  </a:lnTo>
                  <a:lnTo>
                    <a:pt x="9" y="43"/>
                  </a:lnTo>
                  <a:lnTo>
                    <a:pt x="7" y="43"/>
                  </a:lnTo>
                  <a:lnTo>
                    <a:pt x="7" y="38"/>
                  </a:lnTo>
                  <a:lnTo>
                    <a:pt x="6" y="38"/>
                  </a:lnTo>
                  <a:lnTo>
                    <a:pt x="7" y="29"/>
                  </a:lnTo>
                  <a:lnTo>
                    <a:pt x="6" y="17"/>
                  </a:lnTo>
                  <a:lnTo>
                    <a:pt x="7" y="17"/>
                  </a:lnTo>
                  <a:lnTo>
                    <a:pt x="7" y="12"/>
                  </a:lnTo>
                  <a:lnTo>
                    <a:pt x="9" y="12"/>
                  </a:lnTo>
                  <a:lnTo>
                    <a:pt x="9" y="11"/>
                  </a:lnTo>
                  <a:lnTo>
                    <a:pt x="9" y="12"/>
                  </a:lnTo>
                  <a:lnTo>
                    <a:pt x="13" y="11"/>
                  </a:lnTo>
                  <a:lnTo>
                    <a:pt x="11" y="11"/>
                  </a:lnTo>
                  <a:lnTo>
                    <a:pt x="13" y="9"/>
                  </a:lnTo>
                  <a:lnTo>
                    <a:pt x="11" y="9"/>
                  </a:lnTo>
                  <a:lnTo>
                    <a:pt x="13" y="9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6" y="7"/>
                  </a:lnTo>
                  <a:lnTo>
                    <a:pt x="25" y="7"/>
                  </a:lnTo>
                  <a:lnTo>
                    <a:pt x="30" y="5"/>
                  </a:lnTo>
                  <a:lnTo>
                    <a:pt x="30" y="7"/>
                  </a:lnTo>
                  <a:lnTo>
                    <a:pt x="34" y="7"/>
                  </a:lnTo>
                  <a:lnTo>
                    <a:pt x="34" y="9"/>
                  </a:lnTo>
                  <a:lnTo>
                    <a:pt x="35" y="9"/>
                  </a:lnTo>
                  <a:lnTo>
                    <a:pt x="34" y="11"/>
                  </a:lnTo>
                  <a:lnTo>
                    <a:pt x="37" y="12"/>
                  </a:lnTo>
                  <a:lnTo>
                    <a:pt x="35" y="12"/>
                  </a:lnTo>
                  <a:lnTo>
                    <a:pt x="37" y="12"/>
                  </a:lnTo>
                  <a:lnTo>
                    <a:pt x="35" y="11"/>
                  </a:lnTo>
                  <a:lnTo>
                    <a:pt x="39" y="14"/>
                  </a:lnTo>
                  <a:lnTo>
                    <a:pt x="39" y="17"/>
                  </a:lnTo>
                  <a:lnTo>
                    <a:pt x="41" y="17"/>
                  </a:lnTo>
                  <a:lnTo>
                    <a:pt x="39" y="28"/>
                  </a:lnTo>
                  <a:lnTo>
                    <a:pt x="42" y="29"/>
                  </a:lnTo>
                  <a:lnTo>
                    <a:pt x="41" y="28"/>
                  </a:lnTo>
                  <a:lnTo>
                    <a:pt x="41" y="31"/>
                  </a:lnTo>
                  <a:lnTo>
                    <a:pt x="44" y="28"/>
                  </a:lnTo>
                  <a:lnTo>
                    <a:pt x="11" y="28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5" name="Freeform 122"/>
            <p:cNvSpPr>
              <a:spLocks/>
            </p:cNvSpPr>
            <p:nvPr/>
          </p:nvSpPr>
          <p:spPr bwMode="auto">
            <a:xfrm>
              <a:off x="4116" y="2046"/>
              <a:ext cx="22" cy="50"/>
            </a:xfrm>
            <a:custGeom>
              <a:avLst/>
              <a:gdLst>
                <a:gd name="T0" fmla="*/ 0 w 22"/>
                <a:gd name="T1" fmla="*/ 50 h 50"/>
                <a:gd name="T2" fmla="*/ 8 w 22"/>
                <a:gd name="T3" fmla="*/ 50 h 50"/>
                <a:gd name="T4" fmla="*/ 8 w 22"/>
                <a:gd name="T5" fmla="*/ 22 h 50"/>
                <a:gd name="T6" fmla="*/ 10 w 22"/>
                <a:gd name="T7" fmla="*/ 10 h 50"/>
                <a:gd name="T8" fmla="*/ 21 w 22"/>
                <a:gd name="T9" fmla="*/ 7 h 50"/>
                <a:gd name="T10" fmla="*/ 22 w 22"/>
                <a:gd name="T11" fmla="*/ 7 h 50"/>
                <a:gd name="T12" fmla="*/ 22 w 22"/>
                <a:gd name="T13" fmla="*/ 0 h 50"/>
                <a:gd name="T14" fmla="*/ 21 w 22"/>
                <a:gd name="T15" fmla="*/ 0 h 50"/>
                <a:gd name="T16" fmla="*/ 12 w 22"/>
                <a:gd name="T17" fmla="*/ 1 h 50"/>
                <a:gd name="T18" fmla="*/ 8 w 22"/>
                <a:gd name="T19" fmla="*/ 5 h 50"/>
                <a:gd name="T20" fmla="*/ 8 w 22"/>
                <a:gd name="T21" fmla="*/ 8 h 50"/>
                <a:gd name="T22" fmla="*/ 8 w 22"/>
                <a:gd name="T23" fmla="*/ 0 h 50"/>
                <a:gd name="T24" fmla="*/ 0 w 22"/>
                <a:gd name="T25" fmla="*/ 0 h 50"/>
                <a:gd name="T26" fmla="*/ 0 w 22"/>
                <a:gd name="T2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0" y="50"/>
                  </a:moveTo>
                  <a:lnTo>
                    <a:pt x="8" y="50"/>
                  </a:lnTo>
                  <a:lnTo>
                    <a:pt x="8" y="22"/>
                  </a:lnTo>
                  <a:lnTo>
                    <a:pt x="10" y="10"/>
                  </a:lnTo>
                  <a:lnTo>
                    <a:pt x="21" y="7"/>
                  </a:lnTo>
                  <a:lnTo>
                    <a:pt x="22" y="7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12" y="1"/>
                  </a:lnTo>
                  <a:lnTo>
                    <a:pt x="8" y="5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6" name="Freeform 123"/>
            <p:cNvSpPr>
              <a:spLocks/>
            </p:cNvSpPr>
            <p:nvPr/>
          </p:nvSpPr>
          <p:spPr bwMode="auto">
            <a:xfrm>
              <a:off x="4112" y="2042"/>
              <a:ext cx="30" cy="57"/>
            </a:xfrm>
            <a:custGeom>
              <a:avLst/>
              <a:gdLst>
                <a:gd name="T0" fmla="*/ 14 w 30"/>
                <a:gd name="T1" fmla="*/ 57 h 57"/>
                <a:gd name="T2" fmla="*/ 16 w 30"/>
                <a:gd name="T3" fmla="*/ 55 h 57"/>
                <a:gd name="T4" fmla="*/ 14 w 30"/>
                <a:gd name="T5" fmla="*/ 16 h 57"/>
                <a:gd name="T6" fmla="*/ 18 w 30"/>
                <a:gd name="T7" fmla="*/ 16 h 57"/>
                <a:gd name="T8" fmla="*/ 18 w 30"/>
                <a:gd name="T9" fmla="*/ 14 h 57"/>
                <a:gd name="T10" fmla="*/ 18 w 30"/>
                <a:gd name="T11" fmla="*/ 14 h 57"/>
                <a:gd name="T12" fmla="*/ 25 w 30"/>
                <a:gd name="T13" fmla="*/ 14 h 57"/>
                <a:gd name="T14" fmla="*/ 28 w 30"/>
                <a:gd name="T15" fmla="*/ 12 h 57"/>
                <a:gd name="T16" fmla="*/ 30 w 30"/>
                <a:gd name="T17" fmla="*/ 4 h 57"/>
                <a:gd name="T18" fmla="*/ 26 w 30"/>
                <a:gd name="T19" fmla="*/ 0 h 57"/>
                <a:gd name="T20" fmla="*/ 14 w 30"/>
                <a:gd name="T21" fmla="*/ 2 h 57"/>
                <a:gd name="T22" fmla="*/ 14 w 30"/>
                <a:gd name="T23" fmla="*/ 4 h 57"/>
                <a:gd name="T24" fmla="*/ 16 w 30"/>
                <a:gd name="T25" fmla="*/ 2 h 57"/>
                <a:gd name="T26" fmla="*/ 9 w 30"/>
                <a:gd name="T27" fmla="*/ 12 h 57"/>
                <a:gd name="T28" fmla="*/ 16 w 30"/>
                <a:gd name="T29" fmla="*/ 2 h 57"/>
                <a:gd name="T30" fmla="*/ 14 w 30"/>
                <a:gd name="T31" fmla="*/ 0 h 57"/>
                <a:gd name="T32" fmla="*/ 2 w 30"/>
                <a:gd name="T33" fmla="*/ 2 h 57"/>
                <a:gd name="T34" fmla="*/ 0 w 30"/>
                <a:gd name="T35" fmla="*/ 54 h 57"/>
                <a:gd name="T36" fmla="*/ 4 w 30"/>
                <a:gd name="T37" fmla="*/ 50 h 57"/>
                <a:gd name="T38" fmla="*/ 7 w 30"/>
                <a:gd name="T39" fmla="*/ 4 h 57"/>
                <a:gd name="T40" fmla="*/ 12 w 30"/>
                <a:gd name="T41" fmla="*/ 7 h 57"/>
                <a:gd name="T42" fmla="*/ 9 w 30"/>
                <a:gd name="T43" fmla="*/ 12 h 57"/>
                <a:gd name="T44" fmla="*/ 11 w 30"/>
                <a:gd name="T45" fmla="*/ 14 h 57"/>
                <a:gd name="T46" fmla="*/ 12 w 30"/>
                <a:gd name="T47" fmla="*/ 16 h 57"/>
                <a:gd name="T48" fmla="*/ 14 w 30"/>
                <a:gd name="T49" fmla="*/ 14 h 57"/>
                <a:gd name="T50" fmla="*/ 16 w 30"/>
                <a:gd name="T51" fmla="*/ 12 h 57"/>
                <a:gd name="T52" fmla="*/ 18 w 30"/>
                <a:gd name="T53" fmla="*/ 9 h 57"/>
                <a:gd name="T54" fmla="*/ 19 w 30"/>
                <a:gd name="T55" fmla="*/ 5 h 57"/>
                <a:gd name="T56" fmla="*/ 25 w 30"/>
                <a:gd name="T57" fmla="*/ 7 h 57"/>
                <a:gd name="T58" fmla="*/ 26 w 30"/>
                <a:gd name="T59" fmla="*/ 0 h 57"/>
                <a:gd name="T60" fmla="*/ 25 w 30"/>
                <a:gd name="T61" fmla="*/ 2 h 57"/>
                <a:gd name="T62" fmla="*/ 23 w 30"/>
                <a:gd name="T63" fmla="*/ 4 h 57"/>
                <a:gd name="T64" fmla="*/ 26 w 30"/>
                <a:gd name="T65" fmla="*/ 7 h 57"/>
                <a:gd name="T66" fmla="*/ 14 w 30"/>
                <a:gd name="T67" fmla="*/ 9 h 57"/>
                <a:gd name="T68" fmla="*/ 12 w 30"/>
                <a:gd name="T69" fmla="*/ 11 h 57"/>
                <a:gd name="T70" fmla="*/ 12 w 30"/>
                <a:gd name="T71" fmla="*/ 11 h 57"/>
                <a:gd name="T72" fmla="*/ 11 w 30"/>
                <a:gd name="T73" fmla="*/ 12 h 57"/>
                <a:gd name="T74" fmla="*/ 11 w 30"/>
                <a:gd name="T75" fmla="*/ 12 h 57"/>
                <a:gd name="T76" fmla="*/ 9 w 30"/>
                <a:gd name="T77" fmla="*/ 54 h 57"/>
                <a:gd name="T78" fmla="*/ 4 w 30"/>
                <a:gd name="T79" fmla="*/ 5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0" h="57">
                  <a:moveTo>
                    <a:pt x="4" y="57"/>
                  </a:moveTo>
                  <a:lnTo>
                    <a:pt x="14" y="57"/>
                  </a:lnTo>
                  <a:lnTo>
                    <a:pt x="14" y="55"/>
                  </a:lnTo>
                  <a:lnTo>
                    <a:pt x="16" y="55"/>
                  </a:lnTo>
                  <a:lnTo>
                    <a:pt x="16" y="26"/>
                  </a:lnTo>
                  <a:lnTo>
                    <a:pt x="14" y="16"/>
                  </a:lnTo>
                  <a:lnTo>
                    <a:pt x="14" y="17"/>
                  </a:lnTo>
                  <a:lnTo>
                    <a:pt x="18" y="16"/>
                  </a:lnTo>
                  <a:lnTo>
                    <a:pt x="16" y="17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8" y="14"/>
                  </a:lnTo>
                  <a:lnTo>
                    <a:pt x="18" y="12"/>
                  </a:lnTo>
                  <a:lnTo>
                    <a:pt x="25" y="14"/>
                  </a:lnTo>
                  <a:lnTo>
                    <a:pt x="28" y="14"/>
                  </a:lnTo>
                  <a:lnTo>
                    <a:pt x="28" y="12"/>
                  </a:lnTo>
                  <a:lnTo>
                    <a:pt x="30" y="12"/>
                  </a:lnTo>
                  <a:lnTo>
                    <a:pt x="30" y="4"/>
                  </a:lnTo>
                  <a:lnTo>
                    <a:pt x="26" y="7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14" y="2"/>
                  </a:lnTo>
                  <a:lnTo>
                    <a:pt x="12" y="5"/>
                  </a:lnTo>
                  <a:lnTo>
                    <a:pt x="14" y="4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1" y="4"/>
                  </a:lnTo>
                  <a:lnTo>
                    <a:pt x="9" y="12"/>
                  </a:lnTo>
                  <a:lnTo>
                    <a:pt x="16" y="12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2" y="0"/>
                  </a:lnTo>
                  <a:lnTo>
                    <a:pt x="2" y="2"/>
                  </a:lnTo>
                  <a:lnTo>
                    <a:pt x="0" y="2"/>
                  </a:lnTo>
                  <a:lnTo>
                    <a:pt x="0" y="54"/>
                  </a:lnTo>
                  <a:lnTo>
                    <a:pt x="4" y="57"/>
                  </a:lnTo>
                  <a:lnTo>
                    <a:pt x="4" y="50"/>
                  </a:lnTo>
                  <a:lnTo>
                    <a:pt x="7" y="54"/>
                  </a:lnTo>
                  <a:lnTo>
                    <a:pt x="7" y="4"/>
                  </a:lnTo>
                  <a:lnTo>
                    <a:pt x="4" y="7"/>
                  </a:lnTo>
                  <a:lnTo>
                    <a:pt x="12" y="7"/>
                  </a:lnTo>
                  <a:lnTo>
                    <a:pt x="9" y="4"/>
                  </a:lnTo>
                  <a:lnTo>
                    <a:pt x="9" y="12"/>
                  </a:lnTo>
                  <a:lnTo>
                    <a:pt x="9" y="14"/>
                  </a:lnTo>
                  <a:lnTo>
                    <a:pt x="11" y="14"/>
                  </a:lnTo>
                  <a:lnTo>
                    <a:pt x="11" y="16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4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9"/>
                  </a:lnTo>
                  <a:lnTo>
                    <a:pt x="18" y="9"/>
                  </a:lnTo>
                  <a:lnTo>
                    <a:pt x="18" y="7"/>
                  </a:lnTo>
                  <a:lnTo>
                    <a:pt x="19" y="5"/>
                  </a:lnTo>
                  <a:lnTo>
                    <a:pt x="18" y="5"/>
                  </a:lnTo>
                  <a:lnTo>
                    <a:pt x="25" y="7"/>
                  </a:lnTo>
                  <a:lnTo>
                    <a:pt x="26" y="7"/>
                  </a:lnTo>
                  <a:lnTo>
                    <a:pt x="26" y="0"/>
                  </a:lnTo>
                  <a:lnTo>
                    <a:pt x="25" y="0"/>
                  </a:lnTo>
                  <a:lnTo>
                    <a:pt x="25" y="2"/>
                  </a:lnTo>
                  <a:lnTo>
                    <a:pt x="23" y="2"/>
                  </a:lnTo>
                  <a:lnTo>
                    <a:pt x="23" y="4"/>
                  </a:lnTo>
                  <a:lnTo>
                    <a:pt x="23" y="11"/>
                  </a:lnTo>
                  <a:lnTo>
                    <a:pt x="26" y="7"/>
                  </a:lnTo>
                  <a:lnTo>
                    <a:pt x="25" y="7"/>
                  </a:lnTo>
                  <a:lnTo>
                    <a:pt x="14" y="9"/>
                  </a:lnTo>
                  <a:lnTo>
                    <a:pt x="14" y="11"/>
                  </a:lnTo>
                  <a:lnTo>
                    <a:pt x="12" y="11"/>
                  </a:lnTo>
                  <a:lnTo>
                    <a:pt x="11" y="14"/>
                  </a:lnTo>
                  <a:lnTo>
                    <a:pt x="12" y="11"/>
                  </a:lnTo>
                  <a:lnTo>
                    <a:pt x="12" y="12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1" y="12"/>
                  </a:lnTo>
                  <a:lnTo>
                    <a:pt x="9" y="26"/>
                  </a:lnTo>
                  <a:lnTo>
                    <a:pt x="9" y="54"/>
                  </a:lnTo>
                  <a:lnTo>
                    <a:pt x="12" y="50"/>
                  </a:lnTo>
                  <a:lnTo>
                    <a:pt x="4" y="50"/>
                  </a:lnTo>
                  <a:lnTo>
                    <a:pt x="4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57" name="Rectangle 124"/>
            <p:cNvSpPr>
              <a:spLocks noChangeArrowheads="1"/>
            </p:cNvSpPr>
            <p:nvPr/>
          </p:nvSpPr>
          <p:spPr bwMode="auto">
            <a:xfrm>
              <a:off x="2871" y="3701"/>
              <a:ext cx="393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FD Fan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58" name="Rectangle 125"/>
            <p:cNvSpPr>
              <a:spLocks noChangeArrowheads="1"/>
            </p:cNvSpPr>
            <p:nvPr/>
          </p:nvSpPr>
          <p:spPr bwMode="auto">
            <a:xfrm>
              <a:off x="4815" y="3493"/>
              <a:ext cx="35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ID Fan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59" name="Rectangle 126"/>
            <p:cNvSpPr>
              <a:spLocks noChangeArrowheads="1"/>
            </p:cNvSpPr>
            <p:nvPr/>
          </p:nvSpPr>
          <p:spPr bwMode="auto">
            <a:xfrm>
              <a:off x="5377" y="3617"/>
              <a:ext cx="31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Stack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0" name="Rectangle 127"/>
            <p:cNvSpPr>
              <a:spLocks noChangeArrowheads="1"/>
            </p:cNvSpPr>
            <p:nvPr/>
          </p:nvSpPr>
          <p:spPr bwMode="auto">
            <a:xfrm>
              <a:off x="1895" y="1396"/>
              <a:ext cx="45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Cyclone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1" name="Rectangle 128"/>
            <p:cNvSpPr>
              <a:spLocks noChangeArrowheads="1"/>
            </p:cNvSpPr>
            <p:nvPr/>
          </p:nvSpPr>
          <p:spPr bwMode="auto">
            <a:xfrm rot="60000">
              <a:off x="2875" y="1168"/>
              <a:ext cx="53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To Steam 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2" name="Rectangle 129"/>
            <p:cNvSpPr>
              <a:spLocks noChangeArrowheads="1"/>
            </p:cNvSpPr>
            <p:nvPr/>
          </p:nvSpPr>
          <p:spPr bwMode="auto">
            <a:xfrm rot="60000">
              <a:off x="2874" y="1275"/>
              <a:ext cx="508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Generator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3" name="Rectangle 130"/>
            <p:cNvSpPr>
              <a:spLocks noChangeArrowheads="1"/>
            </p:cNvSpPr>
            <p:nvPr/>
          </p:nvSpPr>
          <p:spPr bwMode="auto">
            <a:xfrm>
              <a:off x="2782" y="2507"/>
              <a:ext cx="317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Water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4" name="Rectangle 131"/>
            <p:cNvSpPr>
              <a:spLocks noChangeArrowheads="1"/>
            </p:cNvSpPr>
            <p:nvPr/>
          </p:nvSpPr>
          <p:spPr bwMode="auto">
            <a:xfrm>
              <a:off x="3355" y="3456"/>
              <a:ext cx="17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Air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65" name="Rectangle 132"/>
            <p:cNvSpPr>
              <a:spLocks noChangeArrowheads="1"/>
            </p:cNvSpPr>
            <p:nvPr/>
          </p:nvSpPr>
          <p:spPr bwMode="auto">
            <a:xfrm>
              <a:off x="3164" y="3504"/>
              <a:ext cx="135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6" name="Freeform 133"/>
            <p:cNvSpPr>
              <a:spLocks/>
            </p:cNvSpPr>
            <p:nvPr/>
          </p:nvSpPr>
          <p:spPr bwMode="auto">
            <a:xfrm>
              <a:off x="3150" y="3488"/>
              <a:ext cx="18" cy="45"/>
            </a:xfrm>
            <a:custGeom>
              <a:avLst/>
              <a:gdLst>
                <a:gd name="T0" fmla="*/ 18 w 18"/>
                <a:gd name="T1" fmla="*/ 45 h 45"/>
                <a:gd name="T2" fmla="*/ 18 w 18"/>
                <a:gd name="T3" fmla="*/ 0 h 45"/>
                <a:gd name="T4" fmla="*/ 16 w 18"/>
                <a:gd name="T5" fmla="*/ 0 h 45"/>
                <a:gd name="T6" fmla="*/ 0 w 18"/>
                <a:gd name="T7" fmla="*/ 22 h 45"/>
                <a:gd name="T8" fmla="*/ 16 w 18"/>
                <a:gd name="T9" fmla="*/ 45 h 45"/>
                <a:gd name="T10" fmla="*/ 18 w 18"/>
                <a:gd name="T11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45">
                  <a:moveTo>
                    <a:pt x="18" y="45"/>
                  </a:moveTo>
                  <a:lnTo>
                    <a:pt x="18" y="0"/>
                  </a:lnTo>
                  <a:lnTo>
                    <a:pt x="16" y="0"/>
                  </a:lnTo>
                  <a:lnTo>
                    <a:pt x="0" y="22"/>
                  </a:lnTo>
                  <a:lnTo>
                    <a:pt x="16" y="45"/>
                  </a:lnTo>
                  <a:lnTo>
                    <a:pt x="18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7" name="Freeform 134"/>
            <p:cNvSpPr>
              <a:spLocks/>
            </p:cNvSpPr>
            <p:nvPr/>
          </p:nvSpPr>
          <p:spPr bwMode="auto">
            <a:xfrm>
              <a:off x="3120" y="3481"/>
              <a:ext cx="58" cy="57"/>
            </a:xfrm>
            <a:custGeom>
              <a:avLst/>
              <a:gdLst>
                <a:gd name="T0" fmla="*/ 58 w 58"/>
                <a:gd name="T1" fmla="*/ 57 h 57"/>
                <a:gd name="T2" fmla="*/ 0 w 58"/>
                <a:gd name="T3" fmla="*/ 29 h 57"/>
                <a:gd name="T4" fmla="*/ 58 w 58"/>
                <a:gd name="T5" fmla="*/ 0 h 57"/>
                <a:gd name="T6" fmla="*/ 30 w 58"/>
                <a:gd name="T7" fmla="*/ 29 h 57"/>
                <a:gd name="T8" fmla="*/ 58 w 5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57">
                  <a:moveTo>
                    <a:pt x="58" y="57"/>
                  </a:moveTo>
                  <a:lnTo>
                    <a:pt x="0" y="29"/>
                  </a:lnTo>
                  <a:lnTo>
                    <a:pt x="58" y="0"/>
                  </a:lnTo>
                  <a:lnTo>
                    <a:pt x="30" y="29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8" name="Line 135"/>
            <p:cNvSpPr>
              <a:spLocks noChangeShapeType="1"/>
            </p:cNvSpPr>
            <p:nvPr/>
          </p:nvSpPr>
          <p:spPr bwMode="auto">
            <a:xfrm flipV="1">
              <a:off x="3120" y="3481"/>
              <a:ext cx="0" cy="5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69" name="Rectangle 136"/>
            <p:cNvSpPr>
              <a:spLocks noChangeArrowheads="1"/>
            </p:cNvSpPr>
            <p:nvPr/>
          </p:nvSpPr>
          <p:spPr bwMode="auto">
            <a:xfrm>
              <a:off x="1180" y="1211"/>
              <a:ext cx="301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Drum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70" name="Rectangle 137"/>
            <p:cNvSpPr>
              <a:spLocks noChangeArrowheads="1"/>
            </p:cNvSpPr>
            <p:nvPr/>
          </p:nvSpPr>
          <p:spPr bwMode="auto">
            <a:xfrm>
              <a:off x="3062" y="1445"/>
              <a:ext cx="428" cy="1143"/>
            </a:xfrm>
            <a:prstGeom prst="rect">
              <a:avLst/>
            </a:prstGeom>
            <a:solidFill>
              <a:srgbClr val="FF80C2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1" name="Rectangle 138"/>
            <p:cNvSpPr>
              <a:spLocks noChangeArrowheads="1"/>
            </p:cNvSpPr>
            <p:nvPr/>
          </p:nvSpPr>
          <p:spPr bwMode="auto">
            <a:xfrm>
              <a:off x="4508" y="1471"/>
              <a:ext cx="310" cy="1161"/>
            </a:xfrm>
            <a:prstGeom prst="rect">
              <a:avLst/>
            </a:prstGeom>
            <a:solidFill>
              <a:srgbClr val="00FF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2" name="Rectangle 139"/>
            <p:cNvSpPr>
              <a:spLocks noChangeArrowheads="1"/>
            </p:cNvSpPr>
            <p:nvPr/>
          </p:nvSpPr>
          <p:spPr bwMode="auto">
            <a:xfrm>
              <a:off x="273" y="1833"/>
              <a:ext cx="527" cy="331"/>
            </a:xfrm>
            <a:prstGeom prst="rect">
              <a:avLst/>
            </a:prstGeom>
            <a:solidFill>
              <a:srgbClr val="C2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3" name="Freeform 140"/>
            <p:cNvSpPr>
              <a:spLocks/>
            </p:cNvSpPr>
            <p:nvPr/>
          </p:nvSpPr>
          <p:spPr bwMode="auto">
            <a:xfrm>
              <a:off x="267" y="1828"/>
              <a:ext cx="542" cy="346"/>
            </a:xfrm>
            <a:custGeom>
              <a:avLst/>
              <a:gdLst>
                <a:gd name="T0" fmla="*/ 0 w 542"/>
                <a:gd name="T1" fmla="*/ 0 h 346"/>
                <a:gd name="T2" fmla="*/ 0 w 542"/>
                <a:gd name="T3" fmla="*/ 346 h 346"/>
                <a:gd name="T4" fmla="*/ 542 w 542"/>
                <a:gd name="T5" fmla="*/ 346 h 346"/>
                <a:gd name="T6" fmla="*/ 542 w 542"/>
                <a:gd name="T7" fmla="*/ 0 h 346"/>
                <a:gd name="T8" fmla="*/ 0 w 542"/>
                <a:gd name="T9" fmla="*/ 0 h 346"/>
                <a:gd name="T10" fmla="*/ 6 w 542"/>
                <a:gd name="T11" fmla="*/ 10 h 346"/>
                <a:gd name="T12" fmla="*/ 537 w 542"/>
                <a:gd name="T13" fmla="*/ 10 h 346"/>
                <a:gd name="T14" fmla="*/ 531 w 542"/>
                <a:gd name="T15" fmla="*/ 5 h 346"/>
                <a:gd name="T16" fmla="*/ 531 w 542"/>
                <a:gd name="T17" fmla="*/ 341 h 346"/>
                <a:gd name="T18" fmla="*/ 537 w 542"/>
                <a:gd name="T19" fmla="*/ 336 h 346"/>
                <a:gd name="T20" fmla="*/ 6 w 542"/>
                <a:gd name="T21" fmla="*/ 336 h 346"/>
                <a:gd name="T22" fmla="*/ 11 w 542"/>
                <a:gd name="T23" fmla="*/ 341 h 346"/>
                <a:gd name="T24" fmla="*/ 11 w 542"/>
                <a:gd name="T25" fmla="*/ 5 h 346"/>
                <a:gd name="T26" fmla="*/ 6 w 542"/>
                <a:gd name="T27" fmla="*/ 10 h 346"/>
                <a:gd name="T28" fmla="*/ 0 w 542"/>
                <a:gd name="T2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2" h="346">
                  <a:moveTo>
                    <a:pt x="0" y="0"/>
                  </a:moveTo>
                  <a:lnTo>
                    <a:pt x="0" y="346"/>
                  </a:lnTo>
                  <a:lnTo>
                    <a:pt x="542" y="346"/>
                  </a:lnTo>
                  <a:lnTo>
                    <a:pt x="542" y="0"/>
                  </a:lnTo>
                  <a:lnTo>
                    <a:pt x="0" y="0"/>
                  </a:lnTo>
                  <a:lnTo>
                    <a:pt x="6" y="10"/>
                  </a:lnTo>
                  <a:lnTo>
                    <a:pt x="537" y="10"/>
                  </a:lnTo>
                  <a:lnTo>
                    <a:pt x="531" y="5"/>
                  </a:lnTo>
                  <a:lnTo>
                    <a:pt x="531" y="341"/>
                  </a:lnTo>
                  <a:lnTo>
                    <a:pt x="537" y="336"/>
                  </a:lnTo>
                  <a:lnTo>
                    <a:pt x="6" y="336"/>
                  </a:lnTo>
                  <a:lnTo>
                    <a:pt x="11" y="341"/>
                  </a:lnTo>
                  <a:lnTo>
                    <a:pt x="11" y="5"/>
                  </a:lnTo>
                  <a:lnTo>
                    <a:pt x="6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4" name="Rectangle 141"/>
            <p:cNvSpPr>
              <a:spLocks noChangeArrowheads="1"/>
            </p:cNvSpPr>
            <p:nvPr/>
          </p:nvSpPr>
          <p:spPr bwMode="auto">
            <a:xfrm>
              <a:off x="362" y="2281"/>
              <a:ext cx="349" cy="17"/>
            </a:xfrm>
            <a:prstGeom prst="rect">
              <a:avLst/>
            </a:prstGeom>
            <a:solidFill>
              <a:srgbClr val="80F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5" name="Freeform 142"/>
            <p:cNvSpPr>
              <a:spLocks/>
            </p:cNvSpPr>
            <p:nvPr/>
          </p:nvSpPr>
          <p:spPr bwMode="auto">
            <a:xfrm>
              <a:off x="357" y="2276"/>
              <a:ext cx="362" cy="32"/>
            </a:xfrm>
            <a:custGeom>
              <a:avLst/>
              <a:gdLst>
                <a:gd name="T0" fmla="*/ 0 w 362"/>
                <a:gd name="T1" fmla="*/ 0 h 32"/>
                <a:gd name="T2" fmla="*/ 0 w 362"/>
                <a:gd name="T3" fmla="*/ 32 h 32"/>
                <a:gd name="T4" fmla="*/ 362 w 362"/>
                <a:gd name="T5" fmla="*/ 32 h 32"/>
                <a:gd name="T6" fmla="*/ 362 w 362"/>
                <a:gd name="T7" fmla="*/ 0 h 32"/>
                <a:gd name="T8" fmla="*/ 0 w 362"/>
                <a:gd name="T9" fmla="*/ 0 h 32"/>
                <a:gd name="T10" fmla="*/ 5 w 362"/>
                <a:gd name="T11" fmla="*/ 10 h 32"/>
                <a:gd name="T12" fmla="*/ 357 w 362"/>
                <a:gd name="T13" fmla="*/ 10 h 32"/>
                <a:gd name="T14" fmla="*/ 352 w 362"/>
                <a:gd name="T15" fmla="*/ 5 h 32"/>
                <a:gd name="T16" fmla="*/ 352 w 362"/>
                <a:gd name="T17" fmla="*/ 27 h 32"/>
                <a:gd name="T18" fmla="*/ 357 w 362"/>
                <a:gd name="T19" fmla="*/ 22 h 32"/>
                <a:gd name="T20" fmla="*/ 5 w 362"/>
                <a:gd name="T21" fmla="*/ 22 h 32"/>
                <a:gd name="T22" fmla="*/ 10 w 362"/>
                <a:gd name="T23" fmla="*/ 27 h 32"/>
                <a:gd name="T24" fmla="*/ 10 w 362"/>
                <a:gd name="T25" fmla="*/ 5 h 32"/>
                <a:gd name="T26" fmla="*/ 5 w 362"/>
                <a:gd name="T27" fmla="*/ 10 h 32"/>
                <a:gd name="T28" fmla="*/ 0 w 362"/>
                <a:gd name="T2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2" h="32">
                  <a:moveTo>
                    <a:pt x="0" y="0"/>
                  </a:moveTo>
                  <a:lnTo>
                    <a:pt x="0" y="32"/>
                  </a:lnTo>
                  <a:lnTo>
                    <a:pt x="362" y="32"/>
                  </a:lnTo>
                  <a:lnTo>
                    <a:pt x="362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357" y="10"/>
                  </a:lnTo>
                  <a:lnTo>
                    <a:pt x="352" y="5"/>
                  </a:lnTo>
                  <a:lnTo>
                    <a:pt x="352" y="27"/>
                  </a:lnTo>
                  <a:lnTo>
                    <a:pt x="357" y="22"/>
                  </a:lnTo>
                  <a:lnTo>
                    <a:pt x="5" y="22"/>
                  </a:lnTo>
                  <a:lnTo>
                    <a:pt x="10" y="27"/>
                  </a:lnTo>
                  <a:lnTo>
                    <a:pt x="10" y="5"/>
                  </a:lnTo>
                  <a:lnTo>
                    <a:pt x="5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6" name="Rectangle 143"/>
            <p:cNvSpPr>
              <a:spLocks noChangeArrowheads="1"/>
            </p:cNvSpPr>
            <p:nvPr/>
          </p:nvSpPr>
          <p:spPr bwMode="auto">
            <a:xfrm>
              <a:off x="351" y="2281"/>
              <a:ext cx="773" cy="79"/>
            </a:xfrm>
            <a:prstGeom prst="rect">
              <a:avLst/>
            </a:prstGeom>
            <a:solidFill>
              <a:srgbClr val="80F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7" name="Freeform 144"/>
            <p:cNvSpPr>
              <a:spLocks/>
            </p:cNvSpPr>
            <p:nvPr/>
          </p:nvSpPr>
          <p:spPr bwMode="auto">
            <a:xfrm>
              <a:off x="346" y="2276"/>
              <a:ext cx="787" cy="94"/>
            </a:xfrm>
            <a:custGeom>
              <a:avLst/>
              <a:gdLst>
                <a:gd name="T0" fmla="*/ 0 w 787"/>
                <a:gd name="T1" fmla="*/ 0 h 94"/>
                <a:gd name="T2" fmla="*/ 0 w 787"/>
                <a:gd name="T3" fmla="*/ 94 h 94"/>
                <a:gd name="T4" fmla="*/ 787 w 787"/>
                <a:gd name="T5" fmla="*/ 94 h 94"/>
                <a:gd name="T6" fmla="*/ 787 w 787"/>
                <a:gd name="T7" fmla="*/ 0 h 94"/>
                <a:gd name="T8" fmla="*/ 0 w 787"/>
                <a:gd name="T9" fmla="*/ 0 h 94"/>
                <a:gd name="T10" fmla="*/ 5 w 787"/>
                <a:gd name="T11" fmla="*/ 10 h 94"/>
                <a:gd name="T12" fmla="*/ 782 w 787"/>
                <a:gd name="T13" fmla="*/ 10 h 94"/>
                <a:gd name="T14" fmla="*/ 777 w 787"/>
                <a:gd name="T15" fmla="*/ 5 h 94"/>
                <a:gd name="T16" fmla="*/ 777 w 787"/>
                <a:gd name="T17" fmla="*/ 89 h 94"/>
                <a:gd name="T18" fmla="*/ 782 w 787"/>
                <a:gd name="T19" fmla="*/ 84 h 94"/>
                <a:gd name="T20" fmla="*/ 5 w 787"/>
                <a:gd name="T21" fmla="*/ 84 h 94"/>
                <a:gd name="T22" fmla="*/ 11 w 787"/>
                <a:gd name="T23" fmla="*/ 89 h 94"/>
                <a:gd name="T24" fmla="*/ 11 w 787"/>
                <a:gd name="T25" fmla="*/ 5 h 94"/>
                <a:gd name="T26" fmla="*/ 5 w 787"/>
                <a:gd name="T27" fmla="*/ 10 h 94"/>
                <a:gd name="T28" fmla="*/ 0 w 787"/>
                <a:gd name="T2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87" h="94">
                  <a:moveTo>
                    <a:pt x="0" y="0"/>
                  </a:moveTo>
                  <a:lnTo>
                    <a:pt x="0" y="94"/>
                  </a:lnTo>
                  <a:lnTo>
                    <a:pt x="787" y="94"/>
                  </a:lnTo>
                  <a:lnTo>
                    <a:pt x="787" y="0"/>
                  </a:lnTo>
                  <a:lnTo>
                    <a:pt x="0" y="0"/>
                  </a:lnTo>
                  <a:lnTo>
                    <a:pt x="5" y="10"/>
                  </a:lnTo>
                  <a:lnTo>
                    <a:pt x="782" y="10"/>
                  </a:lnTo>
                  <a:lnTo>
                    <a:pt x="777" y="5"/>
                  </a:lnTo>
                  <a:lnTo>
                    <a:pt x="777" y="89"/>
                  </a:lnTo>
                  <a:lnTo>
                    <a:pt x="782" y="84"/>
                  </a:lnTo>
                  <a:lnTo>
                    <a:pt x="5" y="84"/>
                  </a:lnTo>
                  <a:lnTo>
                    <a:pt x="11" y="89"/>
                  </a:lnTo>
                  <a:lnTo>
                    <a:pt x="11" y="5"/>
                  </a:lnTo>
                  <a:lnTo>
                    <a:pt x="5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8" name="Freeform 145"/>
            <p:cNvSpPr>
              <a:spLocks/>
            </p:cNvSpPr>
            <p:nvPr/>
          </p:nvSpPr>
          <p:spPr bwMode="auto">
            <a:xfrm>
              <a:off x="348" y="2272"/>
              <a:ext cx="785" cy="101"/>
            </a:xfrm>
            <a:custGeom>
              <a:avLst/>
              <a:gdLst>
                <a:gd name="T0" fmla="*/ 7 w 785"/>
                <a:gd name="T1" fmla="*/ 96 h 101"/>
                <a:gd name="T2" fmla="*/ 75 w 785"/>
                <a:gd name="T3" fmla="*/ 12 h 101"/>
                <a:gd name="T4" fmla="*/ 68 w 785"/>
                <a:gd name="T5" fmla="*/ 12 h 101"/>
                <a:gd name="T6" fmla="*/ 140 w 785"/>
                <a:gd name="T7" fmla="*/ 100 h 101"/>
                <a:gd name="T8" fmla="*/ 212 w 785"/>
                <a:gd name="T9" fmla="*/ 12 h 101"/>
                <a:gd name="T10" fmla="*/ 205 w 785"/>
                <a:gd name="T11" fmla="*/ 12 h 101"/>
                <a:gd name="T12" fmla="*/ 277 w 785"/>
                <a:gd name="T13" fmla="*/ 100 h 101"/>
                <a:gd name="T14" fmla="*/ 350 w 785"/>
                <a:gd name="T15" fmla="*/ 12 h 101"/>
                <a:gd name="T16" fmla="*/ 343 w 785"/>
                <a:gd name="T17" fmla="*/ 12 h 101"/>
                <a:gd name="T18" fmla="*/ 415 w 785"/>
                <a:gd name="T19" fmla="*/ 100 h 101"/>
                <a:gd name="T20" fmla="*/ 487 w 785"/>
                <a:gd name="T21" fmla="*/ 12 h 101"/>
                <a:gd name="T22" fmla="*/ 480 w 785"/>
                <a:gd name="T23" fmla="*/ 12 h 101"/>
                <a:gd name="T24" fmla="*/ 552 w 785"/>
                <a:gd name="T25" fmla="*/ 100 h 101"/>
                <a:gd name="T26" fmla="*/ 624 w 785"/>
                <a:gd name="T27" fmla="*/ 12 h 101"/>
                <a:gd name="T28" fmla="*/ 615 w 785"/>
                <a:gd name="T29" fmla="*/ 10 h 101"/>
                <a:gd name="T30" fmla="*/ 666 w 785"/>
                <a:gd name="T31" fmla="*/ 101 h 101"/>
                <a:gd name="T32" fmla="*/ 738 w 785"/>
                <a:gd name="T33" fmla="*/ 12 h 101"/>
                <a:gd name="T34" fmla="*/ 729 w 785"/>
                <a:gd name="T35" fmla="*/ 10 h 101"/>
                <a:gd name="T36" fmla="*/ 775 w 785"/>
                <a:gd name="T37" fmla="*/ 94 h 101"/>
                <a:gd name="T38" fmla="*/ 785 w 785"/>
                <a:gd name="T39" fmla="*/ 91 h 101"/>
                <a:gd name="T40" fmla="*/ 734 w 785"/>
                <a:gd name="T41" fmla="*/ 0 h 101"/>
                <a:gd name="T42" fmla="*/ 662 w 785"/>
                <a:gd name="T43" fmla="*/ 89 h 101"/>
                <a:gd name="T44" fmla="*/ 671 w 785"/>
                <a:gd name="T45" fmla="*/ 91 h 101"/>
                <a:gd name="T46" fmla="*/ 620 w 785"/>
                <a:gd name="T47" fmla="*/ 0 h 101"/>
                <a:gd name="T48" fmla="*/ 548 w 785"/>
                <a:gd name="T49" fmla="*/ 89 h 101"/>
                <a:gd name="T50" fmla="*/ 555 w 785"/>
                <a:gd name="T51" fmla="*/ 89 h 101"/>
                <a:gd name="T52" fmla="*/ 484 w 785"/>
                <a:gd name="T53" fmla="*/ 2 h 101"/>
                <a:gd name="T54" fmla="*/ 412 w 785"/>
                <a:gd name="T55" fmla="*/ 89 h 101"/>
                <a:gd name="T56" fmla="*/ 419 w 785"/>
                <a:gd name="T57" fmla="*/ 89 h 101"/>
                <a:gd name="T58" fmla="*/ 347 w 785"/>
                <a:gd name="T59" fmla="*/ 2 h 101"/>
                <a:gd name="T60" fmla="*/ 273 w 785"/>
                <a:gd name="T61" fmla="*/ 89 h 101"/>
                <a:gd name="T62" fmla="*/ 280 w 785"/>
                <a:gd name="T63" fmla="*/ 89 h 101"/>
                <a:gd name="T64" fmla="*/ 208 w 785"/>
                <a:gd name="T65" fmla="*/ 2 h 101"/>
                <a:gd name="T66" fmla="*/ 137 w 785"/>
                <a:gd name="T67" fmla="*/ 89 h 101"/>
                <a:gd name="T68" fmla="*/ 144 w 785"/>
                <a:gd name="T69" fmla="*/ 89 h 101"/>
                <a:gd name="T70" fmla="*/ 72 w 785"/>
                <a:gd name="T71" fmla="*/ 2 h 101"/>
                <a:gd name="T72" fmla="*/ 0 w 785"/>
                <a:gd name="T73" fmla="*/ 89 h 101"/>
                <a:gd name="T74" fmla="*/ 7 w 785"/>
                <a:gd name="T7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5" h="101">
                  <a:moveTo>
                    <a:pt x="7" y="96"/>
                  </a:moveTo>
                  <a:lnTo>
                    <a:pt x="75" y="12"/>
                  </a:lnTo>
                  <a:lnTo>
                    <a:pt x="68" y="12"/>
                  </a:lnTo>
                  <a:lnTo>
                    <a:pt x="140" y="100"/>
                  </a:lnTo>
                  <a:lnTo>
                    <a:pt x="212" y="12"/>
                  </a:lnTo>
                  <a:lnTo>
                    <a:pt x="205" y="12"/>
                  </a:lnTo>
                  <a:lnTo>
                    <a:pt x="277" y="100"/>
                  </a:lnTo>
                  <a:lnTo>
                    <a:pt x="350" y="12"/>
                  </a:lnTo>
                  <a:lnTo>
                    <a:pt x="343" y="12"/>
                  </a:lnTo>
                  <a:lnTo>
                    <a:pt x="415" y="100"/>
                  </a:lnTo>
                  <a:lnTo>
                    <a:pt x="487" y="12"/>
                  </a:lnTo>
                  <a:lnTo>
                    <a:pt x="480" y="12"/>
                  </a:lnTo>
                  <a:lnTo>
                    <a:pt x="552" y="100"/>
                  </a:lnTo>
                  <a:lnTo>
                    <a:pt x="624" y="12"/>
                  </a:lnTo>
                  <a:lnTo>
                    <a:pt x="615" y="10"/>
                  </a:lnTo>
                  <a:lnTo>
                    <a:pt x="666" y="101"/>
                  </a:lnTo>
                  <a:lnTo>
                    <a:pt x="738" y="12"/>
                  </a:lnTo>
                  <a:lnTo>
                    <a:pt x="729" y="10"/>
                  </a:lnTo>
                  <a:lnTo>
                    <a:pt x="775" y="94"/>
                  </a:lnTo>
                  <a:lnTo>
                    <a:pt x="785" y="91"/>
                  </a:lnTo>
                  <a:lnTo>
                    <a:pt x="734" y="0"/>
                  </a:lnTo>
                  <a:lnTo>
                    <a:pt x="662" y="89"/>
                  </a:lnTo>
                  <a:lnTo>
                    <a:pt x="671" y="91"/>
                  </a:lnTo>
                  <a:lnTo>
                    <a:pt x="620" y="0"/>
                  </a:lnTo>
                  <a:lnTo>
                    <a:pt x="548" y="89"/>
                  </a:lnTo>
                  <a:lnTo>
                    <a:pt x="555" y="89"/>
                  </a:lnTo>
                  <a:lnTo>
                    <a:pt x="484" y="2"/>
                  </a:lnTo>
                  <a:lnTo>
                    <a:pt x="412" y="89"/>
                  </a:lnTo>
                  <a:lnTo>
                    <a:pt x="419" y="89"/>
                  </a:lnTo>
                  <a:lnTo>
                    <a:pt x="347" y="2"/>
                  </a:lnTo>
                  <a:lnTo>
                    <a:pt x="273" y="89"/>
                  </a:lnTo>
                  <a:lnTo>
                    <a:pt x="280" y="89"/>
                  </a:lnTo>
                  <a:lnTo>
                    <a:pt x="208" y="2"/>
                  </a:lnTo>
                  <a:lnTo>
                    <a:pt x="137" y="89"/>
                  </a:lnTo>
                  <a:lnTo>
                    <a:pt x="144" y="89"/>
                  </a:lnTo>
                  <a:lnTo>
                    <a:pt x="72" y="2"/>
                  </a:lnTo>
                  <a:lnTo>
                    <a:pt x="0" y="89"/>
                  </a:lnTo>
                  <a:lnTo>
                    <a:pt x="7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79" name="Freeform 146"/>
            <p:cNvSpPr>
              <a:spLocks/>
            </p:cNvSpPr>
            <p:nvPr/>
          </p:nvSpPr>
          <p:spPr bwMode="auto">
            <a:xfrm>
              <a:off x="273" y="2169"/>
              <a:ext cx="531" cy="112"/>
            </a:xfrm>
            <a:custGeom>
              <a:avLst/>
              <a:gdLst>
                <a:gd name="T0" fmla="*/ 0 w 531"/>
                <a:gd name="T1" fmla="*/ 0 h 112"/>
                <a:gd name="T2" fmla="*/ 89 w 531"/>
                <a:gd name="T3" fmla="*/ 112 h 112"/>
                <a:gd name="T4" fmla="*/ 441 w 531"/>
                <a:gd name="T5" fmla="*/ 112 h 112"/>
                <a:gd name="T6" fmla="*/ 531 w 531"/>
                <a:gd name="T7" fmla="*/ 0 h 112"/>
                <a:gd name="T8" fmla="*/ 0 w 531"/>
                <a:gd name="T9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1" h="112">
                  <a:moveTo>
                    <a:pt x="0" y="0"/>
                  </a:moveTo>
                  <a:lnTo>
                    <a:pt x="89" y="112"/>
                  </a:lnTo>
                  <a:lnTo>
                    <a:pt x="441" y="112"/>
                  </a:lnTo>
                  <a:lnTo>
                    <a:pt x="5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0" name="Freeform 147"/>
            <p:cNvSpPr>
              <a:spLocks/>
            </p:cNvSpPr>
            <p:nvPr/>
          </p:nvSpPr>
          <p:spPr bwMode="auto">
            <a:xfrm>
              <a:off x="264" y="2164"/>
              <a:ext cx="548" cy="122"/>
            </a:xfrm>
            <a:custGeom>
              <a:avLst/>
              <a:gdLst>
                <a:gd name="T0" fmla="*/ 0 w 548"/>
                <a:gd name="T1" fmla="*/ 0 h 122"/>
                <a:gd name="T2" fmla="*/ 96 w 548"/>
                <a:gd name="T3" fmla="*/ 122 h 122"/>
                <a:gd name="T4" fmla="*/ 452 w 548"/>
                <a:gd name="T5" fmla="*/ 122 h 122"/>
                <a:gd name="T6" fmla="*/ 548 w 548"/>
                <a:gd name="T7" fmla="*/ 0 h 122"/>
                <a:gd name="T8" fmla="*/ 0 w 548"/>
                <a:gd name="T9" fmla="*/ 0 h 122"/>
                <a:gd name="T10" fmla="*/ 9 w 548"/>
                <a:gd name="T11" fmla="*/ 10 h 122"/>
                <a:gd name="T12" fmla="*/ 540 w 548"/>
                <a:gd name="T13" fmla="*/ 10 h 122"/>
                <a:gd name="T14" fmla="*/ 536 w 548"/>
                <a:gd name="T15" fmla="*/ 2 h 122"/>
                <a:gd name="T16" fmla="*/ 447 w 548"/>
                <a:gd name="T17" fmla="*/ 113 h 122"/>
                <a:gd name="T18" fmla="*/ 450 w 548"/>
                <a:gd name="T19" fmla="*/ 112 h 122"/>
                <a:gd name="T20" fmla="*/ 98 w 548"/>
                <a:gd name="T21" fmla="*/ 112 h 122"/>
                <a:gd name="T22" fmla="*/ 101 w 548"/>
                <a:gd name="T23" fmla="*/ 113 h 122"/>
                <a:gd name="T24" fmla="*/ 12 w 548"/>
                <a:gd name="T25" fmla="*/ 2 h 122"/>
                <a:gd name="T26" fmla="*/ 9 w 548"/>
                <a:gd name="T27" fmla="*/ 10 h 122"/>
                <a:gd name="T28" fmla="*/ 0 w 548"/>
                <a:gd name="T2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22">
                  <a:moveTo>
                    <a:pt x="0" y="0"/>
                  </a:moveTo>
                  <a:lnTo>
                    <a:pt x="96" y="122"/>
                  </a:lnTo>
                  <a:lnTo>
                    <a:pt x="452" y="122"/>
                  </a:lnTo>
                  <a:lnTo>
                    <a:pt x="548" y="0"/>
                  </a:lnTo>
                  <a:lnTo>
                    <a:pt x="0" y="0"/>
                  </a:lnTo>
                  <a:lnTo>
                    <a:pt x="9" y="10"/>
                  </a:lnTo>
                  <a:lnTo>
                    <a:pt x="540" y="10"/>
                  </a:lnTo>
                  <a:lnTo>
                    <a:pt x="536" y="2"/>
                  </a:lnTo>
                  <a:lnTo>
                    <a:pt x="447" y="113"/>
                  </a:lnTo>
                  <a:lnTo>
                    <a:pt x="450" y="112"/>
                  </a:lnTo>
                  <a:lnTo>
                    <a:pt x="98" y="112"/>
                  </a:lnTo>
                  <a:lnTo>
                    <a:pt x="101" y="113"/>
                  </a:lnTo>
                  <a:lnTo>
                    <a:pt x="12" y="2"/>
                  </a:lnTo>
                  <a:lnTo>
                    <a:pt x="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1" name="Rectangle 148"/>
            <p:cNvSpPr>
              <a:spLocks noChangeArrowheads="1"/>
            </p:cNvSpPr>
            <p:nvPr/>
          </p:nvSpPr>
          <p:spPr bwMode="auto">
            <a:xfrm>
              <a:off x="388" y="1946"/>
              <a:ext cx="32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2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돋움" panose="020B0600000101010101" pitchFamily="50" charset="-127"/>
                  <a:ea typeface="돋움" panose="020B0600000101010101" pitchFamily="50" charset="-127"/>
                </a:rPr>
                <a:t>Hopper</a:t>
              </a:r>
              <a:endPara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82" name="Freeform 149"/>
            <p:cNvSpPr>
              <a:spLocks/>
            </p:cNvSpPr>
            <p:nvPr/>
          </p:nvSpPr>
          <p:spPr bwMode="auto">
            <a:xfrm>
              <a:off x="1066" y="2348"/>
              <a:ext cx="219" cy="591"/>
            </a:xfrm>
            <a:custGeom>
              <a:avLst/>
              <a:gdLst>
                <a:gd name="T0" fmla="*/ 11 w 219"/>
                <a:gd name="T1" fmla="*/ 5 h 591"/>
                <a:gd name="T2" fmla="*/ 11 w 219"/>
                <a:gd name="T3" fmla="*/ 3 h 591"/>
                <a:gd name="T4" fmla="*/ 9 w 219"/>
                <a:gd name="T5" fmla="*/ 1 h 591"/>
                <a:gd name="T6" fmla="*/ 9 w 219"/>
                <a:gd name="T7" fmla="*/ 0 h 591"/>
                <a:gd name="T8" fmla="*/ 4 w 219"/>
                <a:gd name="T9" fmla="*/ 0 h 591"/>
                <a:gd name="T10" fmla="*/ 0 w 219"/>
                <a:gd name="T11" fmla="*/ 3 h 591"/>
                <a:gd name="T12" fmla="*/ 0 w 219"/>
                <a:gd name="T13" fmla="*/ 238 h 591"/>
                <a:gd name="T14" fmla="*/ 209 w 219"/>
                <a:gd name="T15" fmla="*/ 590 h 591"/>
                <a:gd name="T16" fmla="*/ 211 w 219"/>
                <a:gd name="T17" fmla="*/ 590 h 591"/>
                <a:gd name="T18" fmla="*/ 212 w 219"/>
                <a:gd name="T19" fmla="*/ 591 h 591"/>
                <a:gd name="T20" fmla="*/ 218 w 219"/>
                <a:gd name="T21" fmla="*/ 591 h 591"/>
                <a:gd name="T22" fmla="*/ 218 w 219"/>
                <a:gd name="T23" fmla="*/ 590 h 591"/>
                <a:gd name="T24" fmla="*/ 219 w 219"/>
                <a:gd name="T25" fmla="*/ 588 h 591"/>
                <a:gd name="T26" fmla="*/ 219 w 219"/>
                <a:gd name="T27" fmla="*/ 583 h 591"/>
                <a:gd name="T28" fmla="*/ 11 w 219"/>
                <a:gd name="T29" fmla="*/ 231 h 591"/>
                <a:gd name="T30" fmla="*/ 11 w 219"/>
                <a:gd name="T31" fmla="*/ 235 h 591"/>
                <a:gd name="T32" fmla="*/ 11 w 219"/>
                <a:gd name="T33" fmla="*/ 5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9" h="591">
                  <a:moveTo>
                    <a:pt x="11" y="5"/>
                  </a:moveTo>
                  <a:lnTo>
                    <a:pt x="11" y="3"/>
                  </a:lnTo>
                  <a:lnTo>
                    <a:pt x="9" y="1"/>
                  </a:lnTo>
                  <a:lnTo>
                    <a:pt x="9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0" y="238"/>
                  </a:lnTo>
                  <a:lnTo>
                    <a:pt x="209" y="590"/>
                  </a:lnTo>
                  <a:lnTo>
                    <a:pt x="211" y="590"/>
                  </a:lnTo>
                  <a:lnTo>
                    <a:pt x="212" y="591"/>
                  </a:lnTo>
                  <a:lnTo>
                    <a:pt x="218" y="591"/>
                  </a:lnTo>
                  <a:lnTo>
                    <a:pt x="218" y="590"/>
                  </a:lnTo>
                  <a:lnTo>
                    <a:pt x="219" y="588"/>
                  </a:lnTo>
                  <a:lnTo>
                    <a:pt x="219" y="583"/>
                  </a:lnTo>
                  <a:lnTo>
                    <a:pt x="11" y="231"/>
                  </a:lnTo>
                  <a:lnTo>
                    <a:pt x="11" y="235"/>
                  </a:lnTo>
                  <a:lnTo>
                    <a:pt x="1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3" name="Freeform 150"/>
            <p:cNvSpPr>
              <a:spLocks/>
            </p:cNvSpPr>
            <p:nvPr/>
          </p:nvSpPr>
          <p:spPr bwMode="auto">
            <a:xfrm>
              <a:off x="1252" y="2886"/>
              <a:ext cx="28" cy="48"/>
            </a:xfrm>
            <a:custGeom>
              <a:avLst/>
              <a:gdLst>
                <a:gd name="T0" fmla="*/ 19 w 28"/>
                <a:gd name="T1" fmla="*/ 0 h 48"/>
                <a:gd name="T2" fmla="*/ 28 w 28"/>
                <a:gd name="T3" fmla="*/ 48 h 48"/>
                <a:gd name="T4" fmla="*/ 0 w 28"/>
                <a:gd name="T5" fmla="*/ 31 h 48"/>
                <a:gd name="T6" fmla="*/ 19 w 28"/>
                <a:gd name="T7" fmla="*/ 33 h 48"/>
                <a:gd name="T8" fmla="*/ 19 w 28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48">
                  <a:moveTo>
                    <a:pt x="19" y="0"/>
                  </a:moveTo>
                  <a:lnTo>
                    <a:pt x="28" y="48"/>
                  </a:lnTo>
                  <a:lnTo>
                    <a:pt x="0" y="31"/>
                  </a:lnTo>
                  <a:lnTo>
                    <a:pt x="19" y="33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4" name="Freeform 151"/>
            <p:cNvSpPr>
              <a:spLocks/>
            </p:cNvSpPr>
            <p:nvPr/>
          </p:nvSpPr>
          <p:spPr bwMode="auto">
            <a:xfrm>
              <a:off x="1247" y="2881"/>
              <a:ext cx="38" cy="58"/>
            </a:xfrm>
            <a:custGeom>
              <a:avLst/>
              <a:gdLst>
                <a:gd name="T0" fmla="*/ 30 w 38"/>
                <a:gd name="T1" fmla="*/ 5 h 58"/>
                <a:gd name="T2" fmla="*/ 19 w 38"/>
                <a:gd name="T3" fmla="*/ 7 h 58"/>
                <a:gd name="T4" fmla="*/ 28 w 38"/>
                <a:gd name="T5" fmla="*/ 55 h 58"/>
                <a:gd name="T6" fmla="*/ 37 w 38"/>
                <a:gd name="T7" fmla="*/ 48 h 58"/>
                <a:gd name="T8" fmla="*/ 9 w 38"/>
                <a:gd name="T9" fmla="*/ 31 h 58"/>
                <a:gd name="T10" fmla="*/ 5 w 38"/>
                <a:gd name="T11" fmla="*/ 41 h 58"/>
                <a:gd name="T12" fmla="*/ 24 w 38"/>
                <a:gd name="T13" fmla="*/ 43 h 58"/>
                <a:gd name="T14" fmla="*/ 26 w 38"/>
                <a:gd name="T15" fmla="*/ 43 h 58"/>
                <a:gd name="T16" fmla="*/ 30 w 38"/>
                <a:gd name="T17" fmla="*/ 39 h 58"/>
                <a:gd name="T18" fmla="*/ 30 w 38"/>
                <a:gd name="T19" fmla="*/ 38 h 58"/>
                <a:gd name="T20" fmla="*/ 30 w 38"/>
                <a:gd name="T21" fmla="*/ 5 h 58"/>
                <a:gd name="T22" fmla="*/ 19 w 38"/>
                <a:gd name="T23" fmla="*/ 5 h 58"/>
                <a:gd name="T24" fmla="*/ 19 w 38"/>
                <a:gd name="T25" fmla="*/ 38 h 58"/>
                <a:gd name="T26" fmla="*/ 24 w 38"/>
                <a:gd name="T27" fmla="*/ 33 h 58"/>
                <a:gd name="T28" fmla="*/ 5 w 38"/>
                <a:gd name="T29" fmla="*/ 31 h 58"/>
                <a:gd name="T30" fmla="*/ 3 w 38"/>
                <a:gd name="T31" fmla="*/ 31 h 58"/>
                <a:gd name="T32" fmla="*/ 2 w 38"/>
                <a:gd name="T33" fmla="*/ 33 h 58"/>
                <a:gd name="T34" fmla="*/ 0 w 38"/>
                <a:gd name="T35" fmla="*/ 33 h 58"/>
                <a:gd name="T36" fmla="*/ 0 w 38"/>
                <a:gd name="T37" fmla="*/ 34 h 58"/>
                <a:gd name="T38" fmla="*/ 0 w 38"/>
                <a:gd name="T39" fmla="*/ 36 h 58"/>
                <a:gd name="T40" fmla="*/ 0 w 38"/>
                <a:gd name="T41" fmla="*/ 38 h 58"/>
                <a:gd name="T42" fmla="*/ 2 w 38"/>
                <a:gd name="T43" fmla="*/ 39 h 58"/>
                <a:gd name="T44" fmla="*/ 2 w 38"/>
                <a:gd name="T45" fmla="*/ 41 h 58"/>
                <a:gd name="T46" fmla="*/ 30 w 38"/>
                <a:gd name="T47" fmla="*/ 58 h 58"/>
                <a:gd name="T48" fmla="*/ 31 w 38"/>
                <a:gd name="T49" fmla="*/ 58 h 58"/>
                <a:gd name="T50" fmla="*/ 33 w 38"/>
                <a:gd name="T51" fmla="*/ 58 h 58"/>
                <a:gd name="T52" fmla="*/ 35 w 38"/>
                <a:gd name="T53" fmla="*/ 58 h 58"/>
                <a:gd name="T54" fmla="*/ 37 w 38"/>
                <a:gd name="T55" fmla="*/ 57 h 58"/>
                <a:gd name="T56" fmla="*/ 38 w 38"/>
                <a:gd name="T57" fmla="*/ 55 h 58"/>
                <a:gd name="T58" fmla="*/ 38 w 38"/>
                <a:gd name="T59" fmla="*/ 53 h 58"/>
                <a:gd name="T60" fmla="*/ 38 w 38"/>
                <a:gd name="T61" fmla="*/ 51 h 58"/>
                <a:gd name="T62" fmla="*/ 30 w 38"/>
                <a:gd name="T63" fmla="*/ 3 h 58"/>
                <a:gd name="T64" fmla="*/ 28 w 38"/>
                <a:gd name="T65" fmla="*/ 2 h 58"/>
                <a:gd name="T66" fmla="*/ 28 w 38"/>
                <a:gd name="T67" fmla="*/ 0 h 58"/>
                <a:gd name="T68" fmla="*/ 26 w 38"/>
                <a:gd name="T69" fmla="*/ 0 h 58"/>
                <a:gd name="T70" fmla="*/ 24 w 38"/>
                <a:gd name="T71" fmla="*/ 0 h 58"/>
                <a:gd name="T72" fmla="*/ 23 w 38"/>
                <a:gd name="T73" fmla="*/ 0 h 58"/>
                <a:gd name="T74" fmla="*/ 21 w 38"/>
                <a:gd name="T75" fmla="*/ 2 h 58"/>
                <a:gd name="T76" fmla="*/ 19 w 38"/>
                <a:gd name="T77" fmla="*/ 3 h 58"/>
                <a:gd name="T78" fmla="*/ 19 w 38"/>
                <a:gd name="T79" fmla="*/ 5 h 58"/>
                <a:gd name="T80" fmla="*/ 30 w 38"/>
                <a:gd name="T81" fmla="*/ 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8" h="58">
                  <a:moveTo>
                    <a:pt x="30" y="5"/>
                  </a:moveTo>
                  <a:lnTo>
                    <a:pt x="19" y="7"/>
                  </a:lnTo>
                  <a:lnTo>
                    <a:pt x="28" y="55"/>
                  </a:lnTo>
                  <a:lnTo>
                    <a:pt x="37" y="48"/>
                  </a:lnTo>
                  <a:lnTo>
                    <a:pt x="9" y="31"/>
                  </a:lnTo>
                  <a:lnTo>
                    <a:pt x="5" y="41"/>
                  </a:lnTo>
                  <a:lnTo>
                    <a:pt x="24" y="43"/>
                  </a:lnTo>
                  <a:lnTo>
                    <a:pt x="26" y="43"/>
                  </a:lnTo>
                  <a:lnTo>
                    <a:pt x="30" y="39"/>
                  </a:lnTo>
                  <a:lnTo>
                    <a:pt x="30" y="38"/>
                  </a:lnTo>
                  <a:lnTo>
                    <a:pt x="30" y="5"/>
                  </a:lnTo>
                  <a:lnTo>
                    <a:pt x="19" y="5"/>
                  </a:lnTo>
                  <a:lnTo>
                    <a:pt x="19" y="38"/>
                  </a:lnTo>
                  <a:lnTo>
                    <a:pt x="24" y="33"/>
                  </a:lnTo>
                  <a:lnTo>
                    <a:pt x="5" y="31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0" y="58"/>
                  </a:lnTo>
                  <a:lnTo>
                    <a:pt x="31" y="58"/>
                  </a:lnTo>
                  <a:lnTo>
                    <a:pt x="33" y="58"/>
                  </a:lnTo>
                  <a:lnTo>
                    <a:pt x="35" y="58"/>
                  </a:lnTo>
                  <a:lnTo>
                    <a:pt x="37" y="57"/>
                  </a:lnTo>
                  <a:lnTo>
                    <a:pt x="38" y="55"/>
                  </a:lnTo>
                  <a:lnTo>
                    <a:pt x="38" y="53"/>
                  </a:lnTo>
                  <a:lnTo>
                    <a:pt x="38" y="51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5" name="Freeform 152"/>
            <p:cNvSpPr>
              <a:spLocks/>
            </p:cNvSpPr>
            <p:nvPr/>
          </p:nvSpPr>
          <p:spPr bwMode="auto">
            <a:xfrm>
              <a:off x="2770" y="1521"/>
              <a:ext cx="242" cy="1238"/>
            </a:xfrm>
            <a:custGeom>
              <a:avLst/>
              <a:gdLst>
                <a:gd name="T0" fmla="*/ 3 w 242"/>
                <a:gd name="T1" fmla="*/ 1226 h 1238"/>
                <a:gd name="T2" fmla="*/ 2 w 242"/>
                <a:gd name="T3" fmla="*/ 1226 h 1238"/>
                <a:gd name="T4" fmla="*/ 0 w 242"/>
                <a:gd name="T5" fmla="*/ 1228 h 1238"/>
                <a:gd name="T6" fmla="*/ 0 w 242"/>
                <a:gd name="T7" fmla="*/ 1233 h 1238"/>
                <a:gd name="T8" fmla="*/ 2 w 242"/>
                <a:gd name="T9" fmla="*/ 1235 h 1238"/>
                <a:gd name="T10" fmla="*/ 2 w 242"/>
                <a:gd name="T11" fmla="*/ 1237 h 1238"/>
                <a:gd name="T12" fmla="*/ 3 w 242"/>
                <a:gd name="T13" fmla="*/ 1238 h 1238"/>
                <a:gd name="T14" fmla="*/ 9 w 242"/>
                <a:gd name="T15" fmla="*/ 1238 h 1238"/>
                <a:gd name="T16" fmla="*/ 10 w 242"/>
                <a:gd name="T17" fmla="*/ 1237 h 1238"/>
                <a:gd name="T18" fmla="*/ 168 w 242"/>
                <a:gd name="T19" fmla="*/ 1139 h 1238"/>
                <a:gd name="T20" fmla="*/ 170 w 242"/>
                <a:gd name="T21" fmla="*/ 1139 h 1238"/>
                <a:gd name="T22" fmla="*/ 171 w 242"/>
                <a:gd name="T23" fmla="*/ 1137 h 1238"/>
                <a:gd name="T24" fmla="*/ 171 w 242"/>
                <a:gd name="T25" fmla="*/ 7 h 1238"/>
                <a:gd name="T26" fmla="*/ 164 w 242"/>
                <a:gd name="T27" fmla="*/ 14 h 1238"/>
                <a:gd name="T28" fmla="*/ 236 w 242"/>
                <a:gd name="T29" fmla="*/ 14 h 1238"/>
                <a:gd name="T30" fmla="*/ 238 w 242"/>
                <a:gd name="T31" fmla="*/ 12 h 1238"/>
                <a:gd name="T32" fmla="*/ 240 w 242"/>
                <a:gd name="T33" fmla="*/ 12 h 1238"/>
                <a:gd name="T34" fmla="*/ 240 w 242"/>
                <a:gd name="T35" fmla="*/ 10 h 1238"/>
                <a:gd name="T36" fmla="*/ 242 w 242"/>
                <a:gd name="T37" fmla="*/ 9 h 1238"/>
                <a:gd name="T38" fmla="*/ 242 w 242"/>
                <a:gd name="T39" fmla="*/ 5 h 1238"/>
                <a:gd name="T40" fmla="*/ 240 w 242"/>
                <a:gd name="T41" fmla="*/ 3 h 1238"/>
                <a:gd name="T42" fmla="*/ 240 w 242"/>
                <a:gd name="T43" fmla="*/ 2 h 1238"/>
                <a:gd name="T44" fmla="*/ 238 w 242"/>
                <a:gd name="T45" fmla="*/ 2 h 1238"/>
                <a:gd name="T46" fmla="*/ 236 w 242"/>
                <a:gd name="T47" fmla="*/ 0 h 1238"/>
                <a:gd name="T48" fmla="*/ 235 w 242"/>
                <a:gd name="T49" fmla="*/ 0 h 1238"/>
                <a:gd name="T50" fmla="*/ 164 w 242"/>
                <a:gd name="T51" fmla="*/ 0 h 1238"/>
                <a:gd name="T52" fmla="*/ 163 w 242"/>
                <a:gd name="T53" fmla="*/ 0 h 1238"/>
                <a:gd name="T54" fmla="*/ 161 w 242"/>
                <a:gd name="T55" fmla="*/ 2 h 1238"/>
                <a:gd name="T56" fmla="*/ 159 w 242"/>
                <a:gd name="T57" fmla="*/ 2 h 1238"/>
                <a:gd name="T58" fmla="*/ 159 w 242"/>
                <a:gd name="T59" fmla="*/ 3 h 1238"/>
                <a:gd name="T60" fmla="*/ 157 w 242"/>
                <a:gd name="T61" fmla="*/ 5 h 1238"/>
                <a:gd name="T62" fmla="*/ 157 w 242"/>
                <a:gd name="T63" fmla="*/ 7 h 1238"/>
                <a:gd name="T64" fmla="*/ 157 w 242"/>
                <a:gd name="T65" fmla="*/ 1134 h 1238"/>
                <a:gd name="T66" fmla="*/ 161 w 242"/>
                <a:gd name="T67" fmla="*/ 1128 h 1238"/>
                <a:gd name="T68" fmla="*/ 3 w 242"/>
                <a:gd name="T69" fmla="*/ 1226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2" h="1238">
                  <a:moveTo>
                    <a:pt x="3" y="1226"/>
                  </a:moveTo>
                  <a:lnTo>
                    <a:pt x="2" y="1226"/>
                  </a:lnTo>
                  <a:lnTo>
                    <a:pt x="0" y="1228"/>
                  </a:lnTo>
                  <a:lnTo>
                    <a:pt x="0" y="1233"/>
                  </a:lnTo>
                  <a:lnTo>
                    <a:pt x="2" y="1235"/>
                  </a:lnTo>
                  <a:lnTo>
                    <a:pt x="2" y="1237"/>
                  </a:lnTo>
                  <a:lnTo>
                    <a:pt x="3" y="1238"/>
                  </a:lnTo>
                  <a:lnTo>
                    <a:pt x="9" y="1238"/>
                  </a:lnTo>
                  <a:lnTo>
                    <a:pt x="10" y="1237"/>
                  </a:lnTo>
                  <a:lnTo>
                    <a:pt x="168" y="1139"/>
                  </a:lnTo>
                  <a:lnTo>
                    <a:pt x="170" y="1139"/>
                  </a:lnTo>
                  <a:lnTo>
                    <a:pt x="171" y="1137"/>
                  </a:lnTo>
                  <a:lnTo>
                    <a:pt x="171" y="7"/>
                  </a:lnTo>
                  <a:lnTo>
                    <a:pt x="164" y="14"/>
                  </a:lnTo>
                  <a:lnTo>
                    <a:pt x="236" y="14"/>
                  </a:lnTo>
                  <a:lnTo>
                    <a:pt x="238" y="12"/>
                  </a:lnTo>
                  <a:lnTo>
                    <a:pt x="240" y="12"/>
                  </a:lnTo>
                  <a:lnTo>
                    <a:pt x="240" y="10"/>
                  </a:lnTo>
                  <a:lnTo>
                    <a:pt x="242" y="9"/>
                  </a:lnTo>
                  <a:lnTo>
                    <a:pt x="242" y="5"/>
                  </a:lnTo>
                  <a:lnTo>
                    <a:pt x="240" y="3"/>
                  </a:lnTo>
                  <a:lnTo>
                    <a:pt x="240" y="2"/>
                  </a:lnTo>
                  <a:lnTo>
                    <a:pt x="238" y="2"/>
                  </a:lnTo>
                  <a:lnTo>
                    <a:pt x="236" y="0"/>
                  </a:lnTo>
                  <a:lnTo>
                    <a:pt x="235" y="0"/>
                  </a:lnTo>
                  <a:lnTo>
                    <a:pt x="164" y="0"/>
                  </a:lnTo>
                  <a:lnTo>
                    <a:pt x="163" y="0"/>
                  </a:lnTo>
                  <a:lnTo>
                    <a:pt x="161" y="2"/>
                  </a:lnTo>
                  <a:lnTo>
                    <a:pt x="159" y="2"/>
                  </a:lnTo>
                  <a:lnTo>
                    <a:pt x="159" y="3"/>
                  </a:lnTo>
                  <a:lnTo>
                    <a:pt x="157" y="5"/>
                  </a:lnTo>
                  <a:lnTo>
                    <a:pt x="157" y="7"/>
                  </a:lnTo>
                  <a:lnTo>
                    <a:pt x="157" y="1134"/>
                  </a:lnTo>
                  <a:lnTo>
                    <a:pt x="161" y="1128"/>
                  </a:lnTo>
                  <a:lnTo>
                    <a:pt x="3" y="12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6" name="Freeform 153"/>
            <p:cNvSpPr>
              <a:spLocks/>
            </p:cNvSpPr>
            <p:nvPr/>
          </p:nvSpPr>
          <p:spPr bwMode="auto">
            <a:xfrm>
              <a:off x="2989" y="1506"/>
              <a:ext cx="17" cy="44"/>
            </a:xfrm>
            <a:custGeom>
              <a:avLst/>
              <a:gdLst>
                <a:gd name="T0" fmla="*/ 0 w 17"/>
                <a:gd name="T1" fmla="*/ 0 h 44"/>
                <a:gd name="T2" fmla="*/ 0 w 17"/>
                <a:gd name="T3" fmla="*/ 44 h 44"/>
                <a:gd name="T4" fmla="*/ 17 w 17"/>
                <a:gd name="T5" fmla="*/ 22 h 44"/>
                <a:gd name="T6" fmla="*/ 0 w 17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44">
                  <a:moveTo>
                    <a:pt x="0" y="0"/>
                  </a:moveTo>
                  <a:lnTo>
                    <a:pt x="0" y="44"/>
                  </a:lnTo>
                  <a:lnTo>
                    <a:pt x="17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7" name="Freeform 154"/>
            <p:cNvSpPr>
              <a:spLocks/>
            </p:cNvSpPr>
            <p:nvPr/>
          </p:nvSpPr>
          <p:spPr bwMode="auto">
            <a:xfrm>
              <a:off x="2977" y="1500"/>
              <a:ext cx="57" cy="57"/>
            </a:xfrm>
            <a:custGeom>
              <a:avLst/>
              <a:gdLst>
                <a:gd name="T0" fmla="*/ 0 w 57"/>
                <a:gd name="T1" fmla="*/ 0 h 57"/>
                <a:gd name="T2" fmla="*/ 57 w 57"/>
                <a:gd name="T3" fmla="*/ 28 h 57"/>
                <a:gd name="T4" fmla="*/ 0 w 57"/>
                <a:gd name="T5" fmla="*/ 57 h 57"/>
                <a:gd name="T6" fmla="*/ 29 w 57"/>
                <a:gd name="T7" fmla="*/ 28 h 57"/>
                <a:gd name="T8" fmla="*/ 0 w 57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7">
                  <a:moveTo>
                    <a:pt x="0" y="0"/>
                  </a:moveTo>
                  <a:lnTo>
                    <a:pt x="57" y="28"/>
                  </a:lnTo>
                  <a:lnTo>
                    <a:pt x="0" y="57"/>
                  </a:lnTo>
                  <a:lnTo>
                    <a:pt x="29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8" name="Freeform 155"/>
            <p:cNvSpPr>
              <a:spLocks/>
            </p:cNvSpPr>
            <p:nvPr/>
          </p:nvSpPr>
          <p:spPr bwMode="auto">
            <a:xfrm>
              <a:off x="2970" y="1494"/>
              <a:ext cx="71" cy="70"/>
            </a:xfrm>
            <a:custGeom>
              <a:avLst/>
              <a:gdLst>
                <a:gd name="T0" fmla="*/ 12 w 71"/>
                <a:gd name="T1" fmla="*/ 1 h 70"/>
                <a:gd name="T2" fmla="*/ 3 w 71"/>
                <a:gd name="T3" fmla="*/ 13 h 70"/>
                <a:gd name="T4" fmla="*/ 61 w 71"/>
                <a:gd name="T5" fmla="*/ 41 h 70"/>
                <a:gd name="T6" fmla="*/ 61 w 71"/>
                <a:gd name="T7" fmla="*/ 27 h 70"/>
                <a:gd name="T8" fmla="*/ 3 w 71"/>
                <a:gd name="T9" fmla="*/ 56 h 70"/>
                <a:gd name="T10" fmla="*/ 12 w 71"/>
                <a:gd name="T11" fmla="*/ 68 h 70"/>
                <a:gd name="T12" fmla="*/ 42 w 71"/>
                <a:gd name="T13" fmla="*/ 39 h 70"/>
                <a:gd name="T14" fmla="*/ 42 w 71"/>
                <a:gd name="T15" fmla="*/ 37 h 70"/>
                <a:gd name="T16" fmla="*/ 43 w 71"/>
                <a:gd name="T17" fmla="*/ 36 h 70"/>
                <a:gd name="T18" fmla="*/ 43 w 71"/>
                <a:gd name="T19" fmla="*/ 32 h 70"/>
                <a:gd name="T20" fmla="*/ 42 w 71"/>
                <a:gd name="T21" fmla="*/ 30 h 70"/>
                <a:gd name="T22" fmla="*/ 42 w 71"/>
                <a:gd name="T23" fmla="*/ 29 h 70"/>
                <a:gd name="T24" fmla="*/ 12 w 71"/>
                <a:gd name="T25" fmla="*/ 1 h 70"/>
                <a:gd name="T26" fmla="*/ 1 w 71"/>
                <a:gd name="T27" fmla="*/ 12 h 70"/>
                <a:gd name="T28" fmla="*/ 31 w 71"/>
                <a:gd name="T29" fmla="*/ 39 h 70"/>
                <a:gd name="T30" fmla="*/ 31 w 71"/>
                <a:gd name="T31" fmla="*/ 29 h 70"/>
                <a:gd name="T32" fmla="*/ 1 w 71"/>
                <a:gd name="T33" fmla="*/ 58 h 70"/>
                <a:gd name="T34" fmla="*/ 1 w 71"/>
                <a:gd name="T35" fmla="*/ 60 h 70"/>
                <a:gd name="T36" fmla="*/ 0 w 71"/>
                <a:gd name="T37" fmla="*/ 61 h 70"/>
                <a:gd name="T38" fmla="*/ 0 w 71"/>
                <a:gd name="T39" fmla="*/ 63 h 70"/>
                <a:gd name="T40" fmla="*/ 0 w 71"/>
                <a:gd name="T41" fmla="*/ 65 h 70"/>
                <a:gd name="T42" fmla="*/ 0 w 71"/>
                <a:gd name="T43" fmla="*/ 66 h 70"/>
                <a:gd name="T44" fmla="*/ 1 w 71"/>
                <a:gd name="T45" fmla="*/ 68 h 70"/>
                <a:gd name="T46" fmla="*/ 3 w 71"/>
                <a:gd name="T47" fmla="*/ 68 h 70"/>
                <a:gd name="T48" fmla="*/ 5 w 71"/>
                <a:gd name="T49" fmla="*/ 70 h 70"/>
                <a:gd name="T50" fmla="*/ 7 w 71"/>
                <a:gd name="T51" fmla="*/ 70 h 70"/>
                <a:gd name="T52" fmla="*/ 8 w 71"/>
                <a:gd name="T53" fmla="*/ 70 h 70"/>
                <a:gd name="T54" fmla="*/ 10 w 71"/>
                <a:gd name="T55" fmla="*/ 70 h 70"/>
                <a:gd name="T56" fmla="*/ 68 w 71"/>
                <a:gd name="T57" fmla="*/ 41 h 70"/>
                <a:gd name="T58" fmla="*/ 68 w 71"/>
                <a:gd name="T59" fmla="*/ 39 h 70"/>
                <a:gd name="T60" fmla="*/ 70 w 71"/>
                <a:gd name="T61" fmla="*/ 39 h 70"/>
                <a:gd name="T62" fmla="*/ 71 w 71"/>
                <a:gd name="T63" fmla="*/ 37 h 70"/>
                <a:gd name="T64" fmla="*/ 71 w 71"/>
                <a:gd name="T65" fmla="*/ 36 h 70"/>
                <a:gd name="T66" fmla="*/ 71 w 71"/>
                <a:gd name="T67" fmla="*/ 34 h 70"/>
                <a:gd name="T68" fmla="*/ 71 w 71"/>
                <a:gd name="T69" fmla="*/ 32 h 70"/>
                <a:gd name="T70" fmla="*/ 70 w 71"/>
                <a:gd name="T71" fmla="*/ 30 h 70"/>
                <a:gd name="T72" fmla="*/ 70 w 71"/>
                <a:gd name="T73" fmla="*/ 29 h 70"/>
                <a:gd name="T74" fmla="*/ 68 w 71"/>
                <a:gd name="T75" fmla="*/ 27 h 70"/>
                <a:gd name="T76" fmla="*/ 10 w 71"/>
                <a:gd name="T77" fmla="*/ 0 h 70"/>
                <a:gd name="T78" fmla="*/ 8 w 71"/>
                <a:gd name="T79" fmla="*/ 0 h 70"/>
                <a:gd name="T80" fmla="*/ 7 w 71"/>
                <a:gd name="T81" fmla="*/ 0 h 70"/>
                <a:gd name="T82" fmla="*/ 5 w 71"/>
                <a:gd name="T83" fmla="*/ 0 h 70"/>
                <a:gd name="T84" fmla="*/ 3 w 71"/>
                <a:gd name="T85" fmla="*/ 1 h 70"/>
                <a:gd name="T86" fmla="*/ 1 w 71"/>
                <a:gd name="T87" fmla="*/ 1 h 70"/>
                <a:gd name="T88" fmla="*/ 0 w 71"/>
                <a:gd name="T89" fmla="*/ 3 h 70"/>
                <a:gd name="T90" fmla="*/ 0 w 71"/>
                <a:gd name="T91" fmla="*/ 5 h 70"/>
                <a:gd name="T92" fmla="*/ 0 w 71"/>
                <a:gd name="T93" fmla="*/ 6 h 70"/>
                <a:gd name="T94" fmla="*/ 0 w 71"/>
                <a:gd name="T95" fmla="*/ 8 h 70"/>
                <a:gd name="T96" fmla="*/ 1 w 71"/>
                <a:gd name="T97" fmla="*/ 10 h 70"/>
                <a:gd name="T98" fmla="*/ 1 w 71"/>
                <a:gd name="T99" fmla="*/ 12 h 70"/>
                <a:gd name="T100" fmla="*/ 12 w 71"/>
                <a:gd name="T101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1" h="70">
                  <a:moveTo>
                    <a:pt x="12" y="1"/>
                  </a:moveTo>
                  <a:lnTo>
                    <a:pt x="3" y="13"/>
                  </a:lnTo>
                  <a:lnTo>
                    <a:pt x="61" y="41"/>
                  </a:lnTo>
                  <a:lnTo>
                    <a:pt x="61" y="27"/>
                  </a:lnTo>
                  <a:lnTo>
                    <a:pt x="3" y="56"/>
                  </a:lnTo>
                  <a:lnTo>
                    <a:pt x="12" y="68"/>
                  </a:lnTo>
                  <a:lnTo>
                    <a:pt x="42" y="39"/>
                  </a:lnTo>
                  <a:lnTo>
                    <a:pt x="42" y="37"/>
                  </a:lnTo>
                  <a:lnTo>
                    <a:pt x="43" y="36"/>
                  </a:lnTo>
                  <a:lnTo>
                    <a:pt x="43" y="32"/>
                  </a:lnTo>
                  <a:lnTo>
                    <a:pt x="42" y="30"/>
                  </a:lnTo>
                  <a:lnTo>
                    <a:pt x="42" y="29"/>
                  </a:lnTo>
                  <a:lnTo>
                    <a:pt x="12" y="1"/>
                  </a:lnTo>
                  <a:lnTo>
                    <a:pt x="1" y="12"/>
                  </a:lnTo>
                  <a:lnTo>
                    <a:pt x="31" y="39"/>
                  </a:lnTo>
                  <a:lnTo>
                    <a:pt x="31" y="29"/>
                  </a:lnTo>
                  <a:lnTo>
                    <a:pt x="1" y="58"/>
                  </a:lnTo>
                  <a:lnTo>
                    <a:pt x="1" y="60"/>
                  </a:lnTo>
                  <a:lnTo>
                    <a:pt x="0" y="61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3" y="68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8" y="70"/>
                  </a:lnTo>
                  <a:lnTo>
                    <a:pt x="10" y="70"/>
                  </a:lnTo>
                  <a:lnTo>
                    <a:pt x="68" y="41"/>
                  </a:lnTo>
                  <a:lnTo>
                    <a:pt x="68" y="39"/>
                  </a:lnTo>
                  <a:lnTo>
                    <a:pt x="70" y="39"/>
                  </a:lnTo>
                  <a:lnTo>
                    <a:pt x="71" y="37"/>
                  </a:lnTo>
                  <a:lnTo>
                    <a:pt x="71" y="36"/>
                  </a:lnTo>
                  <a:lnTo>
                    <a:pt x="71" y="34"/>
                  </a:lnTo>
                  <a:lnTo>
                    <a:pt x="71" y="32"/>
                  </a:lnTo>
                  <a:lnTo>
                    <a:pt x="70" y="30"/>
                  </a:lnTo>
                  <a:lnTo>
                    <a:pt x="70" y="29"/>
                  </a:lnTo>
                  <a:lnTo>
                    <a:pt x="68" y="27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89" name="Freeform 156"/>
            <p:cNvSpPr>
              <a:spLocks/>
            </p:cNvSpPr>
            <p:nvPr/>
          </p:nvSpPr>
          <p:spPr bwMode="auto">
            <a:xfrm>
              <a:off x="3483" y="2008"/>
              <a:ext cx="109" cy="540"/>
            </a:xfrm>
            <a:custGeom>
              <a:avLst/>
              <a:gdLst>
                <a:gd name="T0" fmla="*/ 7 w 109"/>
                <a:gd name="T1" fmla="*/ 527 h 540"/>
                <a:gd name="T2" fmla="*/ 5 w 109"/>
                <a:gd name="T3" fmla="*/ 527 h 540"/>
                <a:gd name="T4" fmla="*/ 3 w 109"/>
                <a:gd name="T5" fmla="*/ 528 h 540"/>
                <a:gd name="T6" fmla="*/ 2 w 109"/>
                <a:gd name="T7" fmla="*/ 528 h 540"/>
                <a:gd name="T8" fmla="*/ 2 w 109"/>
                <a:gd name="T9" fmla="*/ 530 h 540"/>
                <a:gd name="T10" fmla="*/ 0 w 109"/>
                <a:gd name="T11" fmla="*/ 532 h 540"/>
                <a:gd name="T12" fmla="*/ 0 w 109"/>
                <a:gd name="T13" fmla="*/ 535 h 540"/>
                <a:gd name="T14" fmla="*/ 2 w 109"/>
                <a:gd name="T15" fmla="*/ 537 h 540"/>
                <a:gd name="T16" fmla="*/ 2 w 109"/>
                <a:gd name="T17" fmla="*/ 539 h 540"/>
                <a:gd name="T18" fmla="*/ 3 w 109"/>
                <a:gd name="T19" fmla="*/ 539 h 540"/>
                <a:gd name="T20" fmla="*/ 5 w 109"/>
                <a:gd name="T21" fmla="*/ 540 h 540"/>
                <a:gd name="T22" fmla="*/ 56 w 109"/>
                <a:gd name="T23" fmla="*/ 540 h 540"/>
                <a:gd name="T24" fmla="*/ 58 w 109"/>
                <a:gd name="T25" fmla="*/ 539 h 540"/>
                <a:gd name="T26" fmla="*/ 60 w 109"/>
                <a:gd name="T27" fmla="*/ 539 h 540"/>
                <a:gd name="T28" fmla="*/ 60 w 109"/>
                <a:gd name="T29" fmla="*/ 537 h 540"/>
                <a:gd name="T30" fmla="*/ 61 w 109"/>
                <a:gd name="T31" fmla="*/ 535 h 540"/>
                <a:gd name="T32" fmla="*/ 61 w 109"/>
                <a:gd name="T33" fmla="*/ 7 h 540"/>
                <a:gd name="T34" fmla="*/ 54 w 109"/>
                <a:gd name="T35" fmla="*/ 14 h 540"/>
                <a:gd name="T36" fmla="*/ 102 w 109"/>
                <a:gd name="T37" fmla="*/ 17 h 540"/>
                <a:gd name="T38" fmla="*/ 105 w 109"/>
                <a:gd name="T39" fmla="*/ 17 h 540"/>
                <a:gd name="T40" fmla="*/ 107 w 109"/>
                <a:gd name="T41" fmla="*/ 15 h 540"/>
                <a:gd name="T42" fmla="*/ 107 w 109"/>
                <a:gd name="T43" fmla="*/ 14 h 540"/>
                <a:gd name="T44" fmla="*/ 109 w 109"/>
                <a:gd name="T45" fmla="*/ 12 h 540"/>
                <a:gd name="T46" fmla="*/ 109 w 109"/>
                <a:gd name="T47" fmla="*/ 7 h 540"/>
                <a:gd name="T48" fmla="*/ 107 w 109"/>
                <a:gd name="T49" fmla="*/ 5 h 540"/>
                <a:gd name="T50" fmla="*/ 105 w 109"/>
                <a:gd name="T51" fmla="*/ 5 h 540"/>
                <a:gd name="T52" fmla="*/ 103 w 109"/>
                <a:gd name="T53" fmla="*/ 3 h 540"/>
                <a:gd name="T54" fmla="*/ 102 w 109"/>
                <a:gd name="T55" fmla="*/ 3 h 540"/>
                <a:gd name="T56" fmla="*/ 54 w 109"/>
                <a:gd name="T57" fmla="*/ 0 h 540"/>
                <a:gd name="T58" fmla="*/ 53 w 109"/>
                <a:gd name="T59" fmla="*/ 0 h 540"/>
                <a:gd name="T60" fmla="*/ 51 w 109"/>
                <a:gd name="T61" fmla="*/ 2 h 540"/>
                <a:gd name="T62" fmla="*/ 49 w 109"/>
                <a:gd name="T63" fmla="*/ 2 h 540"/>
                <a:gd name="T64" fmla="*/ 49 w 109"/>
                <a:gd name="T65" fmla="*/ 3 h 540"/>
                <a:gd name="T66" fmla="*/ 47 w 109"/>
                <a:gd name="T67" fmla="*/ 5 h 540"/>
                <a:gd name="T68" fmla="*/ 47 w 109"/>
                <a:gd name="T69" fmla="*/ 7 h 540"/>
                <a:gd name="T70" fmla="*/ 47 w 109"/>
                <a:gd name="T71" fmla="*/ 533 h 540"/>
                <a:gd name="T72" fmla="*/ 54 w 109"/>
                <a:gd name="T73" fmla="*/ 527 h 540"/>
                <a:gd name="T74" fmla="*/ 7 w 109"/>
                <a:gd name="T75" fmla="*/ 527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9" h="540">
                  <a:moveTo>
                    <a:pt x="7" y="527"/>
                  </a:moveTo>
                  <a:lnTo>
                    <a:pt x="5" y="527"/>
                  </a:lnTo>
                  <a:lnTo>
                    <a:pt x="3" y="528"/>
                  </a:lnTo>
                  <a:lnTo>
                    <a:pt x="2" y="528"/>
                  </a:lnTo>
                  <a:lnTo>
                    <a:pt x="2" y="530"/>
                  </a:lnTo>
                  <a:lnTo>
                    <a:pt x="0" y="532"/>
                  </a:lnTo>
                  <a:lnTo>
                    <a:pt x="0" y="535"/>
                  </a:lnTo>
                  <a:lnTo>
                    <a:pt x="2" y="537"/>
                  </a:lnTo>
                  <a:lnTo>
                    <a:pt x="2" y="539"/>
                  </a:lnTo>
                  <a:lnTo>
                    <a:pt x="3" y="539"/>
                  </a:lnTo>
                  <a:lnTo>
                    <a:pt x="5" y="540"/>
                  </a:lnTo>
                  <a:lnTo>
                    <a:pt x="56" y="540"/>
                  </a:lnTo>
                  <a:lnTo>
                    <a:pt x="58" y="539"/>
                  </a:lnTo>
                  <a:lnTo>
                    <a:pt x="60" y="539"/>
                  </a:lnTo>
                  <a:lnTo>
                    <a:pt x="60" y="537"/>
                  </a:lnTo>
                  <a:lnTo>
                    <a:pt x="61" y="535"/>
                  </a:lnTo>
                  <a:lnTo>
                    <a:pt x="61" y="7"/>
                  </a:lnTo>
                  <a:lnTo>
                    <a:pt x="54" y="14"/>
                  </a:lnTo>
                  <a:lnTo>
                    <a:pt x="102" y="17"/>
                  </a:lnTo>
                  <a:lnTo>
                    <a:pt x="105" y="17"/>
                  </a:lnTo>
                  <a:lnTo>
                    <a:pt x="107" y="15"/>
                  </a:lnTo>
                  <a:lnTo>
                    <a:pt x="107" y="14"/>
                  </a:lnTo>
                  <a:lnTo>
                    <a:pt x="109" y="12"/>
                  </a:lnTo>
                  <a:lnTo>
                    <a:pt x="109" y="7"/>
                  </a:lnTo>
                  <a:lnTo>
                    <a:pt x="107" y="5"/>
                  </a:lnTo>
                  <a:lnTo>
                    <a:pt x="105" y="5"/>
                  </a:lnTo>
                  <a:lnTo>
                    <a:pt x="103" y="3"/>
                  </a:lnTo>
                  <a:lnTo>
                    <a:pt x="102" y="3"/>
                  </a:lnTo>
                  <a:lnTo>
                    <a:pt x="54" y="0"/>
                  </a:lnTo>
                  <a:lnTo>
                    <a:pt x="53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9" y="3"/>
                  </a:lnTo>
                  <a:lnTo>
                    <a:pt x="47" y="5"/>
                  </a:lnTo>
                  <a:lnTo>
                    <a:pt x="47" y="7"/>
                  </a:lnTo>
                  <a:lnTo>
                    <a:pt x="47" y="533"/>
                  </a:lnTo>
                  <a:lnTo>
                    <a:pt x="54" y="527"/>
                  </a:lnTo>
                  <a:lnTo>
                    <a:pt x="7" y="5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0" name="Freeform 157"/>
            <p:cNvSpPr>
              <a:spLocks/>
            </p:cNvSpPr>
            <p:nvPr/>
          </p:nvSpPr>
          <p:spPr bwMode="auto">
            <a:xfrm>
              <a:off x="3567" y="1994"/>
              <a:ext cx="18" cy="45"/>
            </a:xfrm>
            <a:custGeom>
              <a:avLst/>
              <a:gdLst>
                <a:gd name="T0" fmla="*/ 4 w 18"/>
                <a:gd name="T1" fmla="*/ 0 h 45"/>
                <a:gd name="T2" fmla="*/ 0 w 18"/>
                <a:gd name="T3" fmla="*/ 45 h 45"/>
                <a:gd name="T4" fmla="*/ 18 w 18"/>
                <a:gd name="T5" fmla="*/ 24 h 45"/>
                <a:gd name="T6" fmla="*/ 4 w 18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45">
                  <a:moveTo>
                    <a:pt x="4" y="0"/>
                  </a:moveTo>
                  <a:lnTo>
                    <a:pt x="0" y="45"/>
                  </a:lnTo>
                  <a:lnTo>
                    <a:pt x="18" y="2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1" name="Freeform 158"/>
            <p:cNvSpPr>
              <a:spLocks/>
            </p:cNvSpPr>
            <p:nvPr/>
          </p:nvSpPr>
          <p:spPr bwMode="auto">
            <a:xfrm>
              <a:off x="3555" y="1987"/>
              <a:ext cx="59" cy="57"/>
            </a:xfrm>
            <a:custGeom>
              <a:avLst/>
              <a:gdLst>
                <a:gd name="T0" fmla="*/ 3 w 59"/>
                <a:gd name="T1" fmla="*/ 0 h 57"/>
                <a:gd name="T2" fmla="*/ 59 w 59"/>
                <a:gd name="T3" fmla="*/ 33 h 57"/>
                <a:gd name="T4" fmla="*/ 0 w 59"/>
                <a:gd name="T5" fmla="*/ 57 h 57"/>
                <a:gd name="T6" fmla="*/ 30 w 59"/>
                <a:gd name="T7" fmla="*/ 31 h 57"/>
                <a:gd name="T8" fmla="*/ 3 w 59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7">
                  <a:moveTo>
                    <a:pt x="3" y="0"/>
                  </a:moveTo>
                  <a:lnTo>
                    <a:pt x="59" y="33"/>
                  </a:lnTo>
                  <a:lnTo>
                    <a:pt x="0" y="57"/>
                  </a:lnTo>
                  <a:lnTo>
                    <a:pt x="30" y="3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2" name="Freeform 159"/>
            <p:cNvSpPr>
              <a:spLocks/>
            </p:cNvSpPr>
            <p:nvPr/>
          </p:nvSpPr>
          <p:spPr bwMode="auto">
            <a:xfrm>
              <a:off x="3548" y="1981"/>
              <a:ext cx="73" cy="70"/>
            </a:xfrm>
            <a:custGeom>
              <a:avLst/>
              <a:gdLst>
                <a:gd name="T0" fmla="*/ 16 w 73"/>
                <a:gd name="T1" fmla="*/ 1 h 70"/>
                <a:gd name="T2" fmla="*/ 7 w 73"/>
                <a:gd name="T3" fmla="*/ 12 h 70"/>
                <a:gd name="T4" fmla="*/ 63 w 73"/>
                <a:gd name="T5" fmla="*/ 44 h 70"/>
                <a:gd name="T6" fmla="*/ 63 w 73"/>
                <a:gd name="T7" fmla="*/ 32 h 70"/>
                <a:gd name="T8" fmla="*/ 3 w 73"/>
                <a:gd name="T9" fmla="*/ 56 h 70"/>
                <a:gd name="T10" fmla="*/ 12 w 73"/>
                <a:gd name="T11" fmla="*/ 68 h 70"/>
                <a:gd name="T12" fmla="*/ 42 w 73"/>
                <a:gd name="T13" fmla="*/ 42 h 70"/>
                <a:gd name="T14" fmla="*/ 42 w 73"/>
                <a:gd name="T15" fmla="*/ 41 h 70"/>
                <a:gd name="T16" fmla="*/ 44 w 73"/>
                <a:gd name="T17" fmla="*/ 39 h 70"/>
                <a:gd name="T18" fmla="*/ 44 w 73"/>
                <a:gd name="T19" fmla="*/ 34 h 70"/>
                <a:gd name="T20" fmla="*/ 42 w 73"/>
                <a:gd name="T21" fmla="*/ 32 h 70"/>
                <a:gd name="T22" fmla="*/ 16 w 73"/>
                <a:gd name="T23" fmla="*/ 1 h 70"/>
                <a:gd name="T24" fmla="*/ 5 w 73"/>
                <a:gd name="T25" fmla="*/ 12 h 70"/>
                <a:gd name="T26" fmla="*/ 31 w 73"/>
                <a:gd name="T27" fmla="*/ 42 h 70"/>
                <a:gd name="T28" fmla="*/ 31 w 73"/>
                <a:gd name="T29" fmla="*/ 32 h 70"/>
                <a:gd name="T30" fmla="*/ 2 w 73"/>
                <a:gd name="T31" fmla="*/ 58 h 70"/>
                <a:gd name="T32" fmla="*/ 2 w 73"/>
                <a:gd name="T33" fmla="*/ 60 h 70"/>
                <a:gd name="T34" fmla="*/ 0 w 73"/>
                <a:gd name="T35" fmla="*/ 60 h 70"/>
                <a:gd name="T36" fmla="*/ 0 w 73"/>
                <a:gd name="T37" fmla="*/ 61 h 70"/>
                <a:gd name="T38" fmla="*/ 0 w 73"/>
                <a:gd name="T39" fmla="*/ 65 h 70"/>
                <a:gd name="T40" fmla="*/ 0 w 73"/>
                <a:gd name="T41" fmla="*/ 66 h 70"/>
                <a:gd name="T42" fmla="*/ 2 w 73"/>
                <a:gd name="T43" fmla="*/ 66 h 70"/>
                <a:gd name="T44" fmla="*/ 3 w 73"/>
                <a:gd name="T45" fmla="*/ 68 h 70"/>
                <a:gd name="T46" fmla="*/ 3 w 73"/>
                <a:gd name="T47" fmla="*/ 70 h 70"/>
                <a:gd name="T48" fmla="*/ 5 w 73"/>
                <a:gd name="T49" fmla="*/ 70 h 70"/>
                <a:gd name="T50" fmla="*/ 9 w 73"/>
                <a:gd name="T51" fmla="*/ 70 h 70"/>
                <a:gd name="T52" fmla="*/ 10 w 73"/>
                <a:gd name="T53" fmla="*/ 70 h 70"/>
                <a:gd name="T54" fmla="*/ 70 w 73"/>
                <a:gd name="T55" fmla="*/ 46 h 70"/>
                <a:gd name="T56" fmla="*/ 70 w 73"/>
                <a:gd name="T57" fmla="*/ 44 h 70"/>
                <a:gd name="T58" fmla="*/ 72 w 73"/>
                <a:gd name="T59" fmla="*/ 44 h 70"/>
                <a:gd name="T60" fmla="*/ 72 w 73"/>
                <a:gd name="T61" fmla="*/ 42 h 70"/>
                <a:gd name="T62" fmla="*/ 73 w 73"/>
                <a:gd name="T63" fmla="*/ 41 h 70"/>
                <a:gd name="T64" fmla="*/ 73 w 73"/>
                <a:gd name="T65" fmla="*/ 39 h 70"/>
                <a:gd name="T66" fmla="*/ 73 w 73"/>
                <a:gd name="T67" fmla="*/ 37 h 70"/>
                <a:gd name="T68" fmla="*/ 72 w 73"/>
                <a:gd name="T69" fmla="*/ 36 h 70"/>
                <a:gd name="T70" fmla="*/ 72 w 73"/>
                <a:gd name="T71" fmla="*/ 34 h 70"/>
                <a:gd name="T72" fmla="*/ 70 w 73"/>
                <a:gd name="T73" fmla="*/ 34 h 70"/>
                <a:gd name="T74" fmla="*/ 14 w 73"/>
                <a:gd name="T75" fmla="*/ 1 h 70"/>
                <a:gd name="T76" fmla="*/ 12 w 73"/>
                <a:gd name="T77" fmla="*/ 0 h 70"/>
                <a:gd name="T78" fmla="*/ 10 w 73"/>
                <a:gd name="T79" fmla="*/ 0 h 70"/>
                <a:gd name="T80" fmla="*/ 9 w 73"/>
                <a:gd name="T81" fmla="*/ 0 h 70"/>
                <a:gd name="T82" fmla="*/ 7 w 73"/>
                <a:gd name="T83" fmla="*/ 0 h 70"/>
                <a:gd name="T84" fmla="*/ 5 w 73"/>
                <a:gd name="T85" fmla="*/ 1 h 70"/>
                <a:gd name="T86" fmla="*/ 5 w 73"/>
                <a:gd name="T87" fmla="*/ 3 h 70"/>
                <a:gd name="T88" fmla="*/ 3 w 73"/>
                <a:gd name="T89" fmla="*/ 5 h 70"/>
                <a:gd name="T90" fmla="*/ 3 w 73"/>
                <a:gd name="T91" fmla="*/ 6 h 70"/>
                <a:gd name="T92" fmla="*/ 3 w 73"/>
                <a:gd name="T93" fmla="*/ 8 h 70"/>
                <a:gd name="T94" fmla="*/ 3 w 73"/>
                <a:gd name="T95" fmla="*/ 10 h 70"/>
                <a:gd name="T96" fmla="*/ 5 w 73"/>
                <a:gd name="T97" fmla="*/ 12 h 70"/>
                <a:gd name="T98" fmla="*/ 16 w 73"/>
                <a:gd name="T99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" h="70">
                  <a:moveTo>
                    <a:pt x="16" y="1"/>
                  </a:moveTo>
                  <a:lnTo>
                    <a:pt x="7" y="12"/>
                  </a:lnTo>
                  <a:lnTo>
                    <a:pt x="63" y="44"/>
                  </a:lnTo>
                  <a:lnTo>
                    <a:pt x="63" y="32"/>
                  </a:lnTo>
                  <a:lnTo>
                    <a:pt x="3" y="56"/>
                  </a:lnTo>
                  <a:lnTo>
                    <a:pt x="12" y="68"/>
                  </a:lnTo>
                  <a:lnTo>
                    <a:pt x="42" y="42"/>
                  </a:lnTo>
                  <a:lnTo>
                    <a:pt x="42" y="41"/>
                  </a:lnTo>
                  <a:lnTo>
                    <a:pt x="44" y="39"/>
                  </a:lnTo>
                  <a:lnTo>
                    <a:pt x="44" y="34"/>
                  </a:lnTo>
                  <a:lnTo>
                    <a:pt x="42" y="32"/>
                  </a:lnTo>
                  <a:lnTo>
                    <a:pt x="16" y="1"/>
                  </a:lnTo>
                  <a:lnTo>
                    <a:pt x="5" y="12"/>
                  </a:lnTo>
                  <a:lnTo>
                    <a:pt x="31" y="42"/>
                  </a:lnTo>
                  <a:lnTo>
                    <a:pt x="31" y="32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0" y="60"/>
                  </a:lnTo>
                  <a:lnTo>
                    <a:pt x="0" y="61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9" y="70"/>
                  </a:lnTo>
                  <a:lnTo>
                    <a:pt x="10" y="70"/>
                  </a:lnTo>
                  <a:lnTo>
                    <a:pt x="70" y="46"/>
                  </a:lnTo>
                  <a:lnTo>
                    <a:pt x="70" y="44"/>
                  </a:lnTo>
                  <a:lnTo>
                    <a:pt x="72" y="44"/>
                  </a:lnTo>
                  <a:lnTo>
                    <a:pt x="72" y="42"/>
                  </a:lnTo>
                  <a:lnTo>
                    <a:pt x="73" y="41"/>
                  </a:lnTo>
                  <a:lnTo>
                    <a:pt x="73" y="39"/>
                  </a:lnTo>
                  <a:lnTo>
                    <a:pt x="73" y="37"/>
                  </a:lnTo>
                  <a:lnTo>
                    <a:pt x="72" y="36"/>
                  </a:lnTo>
                  <a:lnTo>
                    <a:pt x="72" y="34"/>
                  </a:lnTo>
                  <a:lnTo>
                    <a:pt x="70" y="34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5" y="3"/>
                  </a:lnTo>
                  <a:lnTo>
                    <a:pt x="3" y="5"/>
                  </a:lnTo>
                  <a:lnTo>
                    <a:pt x="3" y="6"/>
                  </a:lnTo>
                  <a:lnTo>
                    <a:pt x="3" y="8"/>
                  </a:lnTo>
                  <a:lnTo>
                    <a:pt x="3" y="10"/>
                  </a:lnTo>
                  <a:lnTo>
                    <a:pt x="5" y="1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3" name="Freeform 160"/>
            <p:cNvSpPr>
              <a:spLocks/>
            </p:cNvSpPr>
            <p:nvPr/>
          </p:nvSpPr>
          <p:spPr bwMode="auto">
            <a:xfrm>
              <a:off x="4820" y="2588"/>
              <a:ext cx="289" cy="670"/>
            </a:xfrm>
            <a:custGeom>
              <a:avLst/>
              <a:gdLst>
                <a:gd name="T0" fmla="*/ 7 w 289"/>
                <a:gd name="T1" fmla="*/ 0 h 670"/>
                <a:gd name="T2" fmla="*/ 5 w 289"/>
                <a:gd name="T3" fmla="*/ 0 h 670"/>
                <a:gd name="T4" fmla="*/ 4 w 289"/>
                <a:gd name="T5" fmla="*/ 1 h 670"/>
                <a:gd name="T6" fmla="*/ 2 w 289"/>
                <a:gd name="T7" fmla="*/ 1 h 670"/>
                <a:gd name="T8" fmla="*/ 2 w 289"/>
                <a:gd name="T9" fmla="*/ 3 h 670"/>
                <a:gd name="T10" fmla="*/ 0 w 289"/>
                <a:gd name="T11" fmla="*/ 5 h 670"/>
                <a:gd name="T12" fmla="*/ 0 w 289"/>
                <a:gd name="T13" fmla="*/ 8 h 670"/>
                <a:gd name="T14" fmla="*/ 2 w 289"/>
                <a:gd name="T15" fmla="*/ 10 h 670"/>
                <a:gd name="T16" fmla="*/ 2 w 289"/>
                <a:gd name="T17" fmla="*/ 12 h 670"/>
                <a:gd name="T18" fmla="*/ 4 w 289"/>
                <a:gd name="T19" fmla="*/ 12 h 670"/>
                <a:gd name="T20" fmla="*/ 5 w 289"/>
                <a:gd name="T21" fmla="*/ 13 h 670"/>
                <a:gd name="T22" fmla="*/ 60 w 289"/>
                <a:gd name="T23" fmla="*/ 13 h 670"/>
                <a:gd name="T24" fmla="*/ 53 w 289"/>
                <a:gd name="T25" fmla="*/ 7 h 670"/>
                <a:gd name="T26" fmla="*/ 53 w 289"/>
                <a:gd name="T27" fmla="*/ 665 h 670"/>
                <a:gd name="T28" fmla="*/ 54 w 289"/>
                <a:gd name="T29" fmla="*/ 667 h 670"/>
                <a:gd name="T30" fmla="*/ 54 w 289"/>
                <a:gd name="T31" fmla="*/ 669 h 670"/>
                <a:gd name="T32" fmla="*/ 56 w 289"/>
                <a:gd name="T33" fmla="*/ 669 h 670"/>
                <a:gd name="T34" fmla="*/ 58 w 289"/>
                <a:gd name="T35" fmla="*/ 670 h 670"/>
                <a:gd name="T36" fmla="*/ 284 w 289"/>
                <a:gd name="T37" fmla="*/ 670 h 670"/>
                <a:gd name="T38" fmla="*/ 286 w 289"/>
                <a:gd name="T39" fmla="*/ 669 h 670"/>
                <a:gd name="T40" fmla="*/ 287 w 289"/>
                <a:gd name="T41" fmla="*/ 669 h 670"/>
                <a:gd name="T42" fmla="*/ 287 w 289"/>
                <a:gd name="T43" fmla="*/ 667 h 670"/>
                <a:gd name="T44" fmla="*/ 289 w 289"/>
                <a:gd name="T45" fmla="*/ 665 h 670"/>
                <a:gd name="T46" fmla="*/ 289 w 289"/>
                <a:gd name="T47" fmla="*/ 662 h 670"/>
                <a:gd name="T48" fmla="*/ 287 w 289"/>
                <a:gd name="T49" fmla="*/ 660 h 670"/>
                <a:gd name="T50" fmla="*/ 287 w 289"/>
                <a:gd name="T51" fmla="*/ 658 h 670"/>
                <a:gd name="T52" fmla="*/ 286 w 289"/>
                <a:gd name="T53" fmla="*/ 658 h 670"/>
                <a:gd name="T54" fmla="*/ 284 w 289"/>
                <a:gd name="T55" fmla="*/ 657 h 670"/>
                <a:gd name="T56" fmla="*/ 282 w 289"/>
                <a:gd name="T57" fmla="*/ 657 h 670"/>
                <a:gd name="T58" fmla="*/ 60 w 289"/>
                <a:gd name="T59" fmla="*/ 657 h 670"/>
                <a:gd name="T60" fmla="*/ 67 w 289"/>
                <a:gd name="T61" fmla="*/ 663 h 670"/>
                <a:gd name="T62" fmla="*/ 67 w 289"/>
                <a:gd name="T63" fmla="*/ 7 h 670"/>
                <a:gd name="T64" fmla="*/ 67 w 289"/>
                <a:gd name="T65" fmla="*/ 5 h 670"/>
                <a:gd name="T66" fmla="*/ 65 w 289"/>
                <a:gd name="T67" fmla="*/ 3 h 670"/>
                <a:gd name="T68" fmla="*/ 65 w 289"/>
                <a:gd name="T69" fmla="*/ 1 h 670"/>
                <a:gd name="T70" fmla="*/ 63 w 289"/>
                <a:gd name="T71" fmla="*/ 1 h 670"/>
                <a:gd name="T72" fmla="*/ 61 w 289"/>
                <a:gd name="T73" fmla="*/ 0 h 670"/>
                <a:gd name="T74" fmla="*/ 60 w 289"/>
                <a:gd name="T75" fmla="*/ 0 h 670"/>
                <a:gd name="T76" fmla="*/ 7 w 289"/>
                <a:gd name="T77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89" h="670">
                  <a:moveTo>
                    <a:pt x="7" y="0"/>
                  </a:moveTo>
                  <a:lnTo>
                    <a:pt x="5" y="0"/>
                  </a:lnTo>
                  <a:lnTo>
                    <a:pt x="4" y="1"/>
                  </a:lnTo>
                  <a:lnTo>
                    <a:pt x="2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60" y="13"/>
                  </a:lnTo>
                  <a:lnTo>
                    <a:pt x="53" y="7"/>
                  </a:lnTo>
                  <a:lnTo>
                    <a:pt x="53" y="665"/>
                  </a:lnTo>
                  <a:lnTo>
                    <a:pt x="54" y="667"/>
                  </a:lnTo>
                  <a:lnTo>
                    <a:pt x="54" y="669"/>
                  </a:lnTo>
                  <a:lnTo>
                    <a:pt x="56" y="669"/>
                  </a:lnTo>
                  <a:lnTo>
                    <a:pt x="58" y="670"/>
                  </a:lnTo>
                  <a:lnTo>
                    <a:pt x="284" y="670"/>
                  </a:lnTo>
                  <a:lnTo>
                    <a:pt x="286" y="669"/>
                  </a:lnTo>
                  <a:lnTo>
                    <a:pt x="287" y="669"/>
                  </a:lnTo>
                  <a:lnTo>
                    <a:pt x="287" y="667"/>
                  </a:lnTo>
                  <a:lnTo>
                    <a:pt x="289" y="665"/>
                  </a:lnTo>
                  <a:lnTo>
                    <a:pt x="289" y="662"/>
                  </a:lnTo>
                  <a:lnTo>
                    <a:pt x="287" y="660"/>
                  </a:lnTo>
                  <a:lnTo>
                    <a:pt x="287" y="658"/>
                  </a:lnTo>
                  <a:lnTo>
                    <a:pt x="286" y="658"/>
                  </a:lnTo>
                  <a:lnTo>
                    <a:pt x="284" y="657"/>
                  </a:lnTo>
                  <a:lnTo>
                    <a:pt x="282" y="657"/>
                  </a:lnTo>
                  <a:lnTo>
                    <a:pt x="60" y="657"/>
                  </a:lnTo>
                  <a:lnTo>
                    <a:pt x="67" y="663"/>
                  </a:lnTo>
                  <a:lnTo>
                    <a:pt x="67" y="7"/>
                  </a:lnTo>
                  <a:lnTo>
                    <a:pt x="67" y="5"/>
                  </a:lnTo>
                  <a:lnTo>
                    <a:pt x="65" y="3"/>
                  </a:lnTo>
                  <a:lnTo>
                    <a:pt x="65" y="1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60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4" name="Freeform 161"/>
            <p:cNvSpPr>
              <a:spLocks/>
            </p:cNvSpPr>
            <p:nvPr/>
          </p:nvSpPr>
          <p:spPr bwMode="auto">
            <a:xfrm>
              <a:off x="5041" y="3229"/>
              <a:ext cx="17" cy="45"/>
            </a:xfrm>
            <a:custGeom>
              <a:avLst/>
              <a:gdLst>
                <a:gd name="T0" fmla="*/ 0 w 17"/>
                <a:gd name="T1" fmla="*/ 0 h 45"/>
                <a:gd name="T2" fmla="*/ 0 w 17"/>
                <a:gd name="T3" fmla="*/ 45 h 45"/>
                <a:gd name="T4" fmla="*/ 2 w 17"/>
                <a:gd name="T5" fmla="*/ 45 h 45"/>
                <a:gd name="T6" fmla="*/ 17 w 17"/>
                <a:gd name="T7" fmla="*/ 22 h 45"/>
                <a:gd name="T8" fmla="*/ 2 w 17"/>
                <a:gd name="T9" fmla="*/ 0 h 45"/>
                <a:gd name="T10" fmla="*/ 0 w 17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45">
                  <a:moveTo>
                    <a:pt x="0" y="0"/>
                  </a:moveTo>
                  <a:lnTo>
                    <a:pt x="0" y="45"/>
                  </a:lnTo>
                  <a:lnTo>
                    <a:pt x="2" y="45"/>
                  </a:lnTo>
                  <a:lnTo>
                    <a:pt x="17" y="2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5" name="Freeform 162"/>
            <p:cNvSpPr>
              <a:spLocks/>
            </p:cNvSpPr>
            <p:nvPr/>
          </p:nvSpPr>
          <p:spPr bwMode="auto">
            <a:xfrm>
              <a:off x="5029" y="3222"/>
              <a:ext cx="59" cy="59"/>
            </a:xfrm>
            <a:custGeom>
              <a:avLst/>
              <a:gdLst>
                <a:gd name="T0" fmla="*/ 0 w 59"/>
                <a:gd name="T1" fmla="*/ 0 h 59"/>
                <a:gd name="T2" fmla="*/ 59 w 59"/>
                <a:gd name="T3" fmla="*/ 29 h 59"/>
                <a:gd name="T4" fmla="*/ 0 w 59"/>
                <a:gd name="T5" fmla="*/ 59 h 59"/>
                <a:gd name="T6" fmla="*/ 29 w 59"/>
                <a:gd name="T7" fmla="*/ 29 h 59"/>
                <a:gd name="T8" fmla="*/ 0 w 59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9">
                  <a:moveTo>
                    <a:pt x="0" y="0"/>
                  </a:moveTo>
                  <a:lnTo>
                    <a:pt x="59" y="29"/>
                  </a:lnTo>
                  <a:lnTo>
                    <a:pt x="0" y="59"/>
                  </a:lnTo>
                  <a:lnTo>
                    <a:pt x="29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6" name="Freeform 163"/>
            <p:cNvSpPr>
              <a:spLocks/>
            </p:cNvSpPr>
            <p:nvPr/>
          </p:nvSpPr>
          <p:spPr bwMode="auto">
            <a:xfrm>
              <a:off x="5022" y="3215"/>
              <a:ext cx="73" cy="73"/>
            </a:xfrm>
            <a:custGeom>
              <a:avLst/>
              <a:gdLst>
                <a:gd name="T0" fmla="*/ 12 w 73"/>
                <a:gd name="T1" fmla="*/ 2 h 73"/>
                <a:gd name="T2" fmla="*/ 3 w 73"/>
                <a:gd name="T3" fmla="*/ 14 h 73"/>
                <a:gd name="T4" fmla="*/ 63 w 73"/>
                <a:gd name="T5" fmla="*/ 43 h 73"/>
                <a:gd name="T6" fmla="*/ 63 w 73"/>
                <a:gd name="T7" fmla="*/ 30 h 73"/>
                <a:gd name="T8" fmla="*/ 3 w 73"/>
                <a:gd name="T9" fmla="*/ 59 h 73"/>
                <a:gd name="T10" fmla="*/ 12 w 73"/>
                <a:gd name="T11" fmla="*/ 71 h 73"/>
                <a:gd name="T12" fmla="*/ 42 w 73"/>
                <a:gd name="T13" fmla="*/ 42 h 73"/>
                <a:gd name="T14" fmla="*/ 42 w 73"/>
                <a:gd name="T15" fmla="*/ 40 h 73"/>
                <a:gd name="T16" fmla="*/ 43 w 73"/>
                <a:gd name="T17" fmla="*/ 38 h 73"/>
                <a:gd name="T18" fmla="*/ 43 w 73"/>
                <a:gd name="T19" fmla="*/ 35 h 73"/>
                <a:gd name="T20" fmla="*/ 42 w 73"/>
                <a:gd name="T21" fmla="*/ 33 h 73"/>
                <a:gd name="T22" fmla="*/ 42 w 73"/>
                <a:gd name="T23" fmla="*/ 31 h 73"/>
                <a:gd name="T24" fmla="*/ 12 w 73"/>
                <a:gd name="T25" fmla="*/ 2 h 73"/>
                <a:gd name="T26" fmla="*/ 1 w 73"/>
                <a:gd name="T27" fmla="*/ 12 h 73"/>
                <a:gd name="T28" fmla="*/ 31 w 73"/>
                <a:gd name="T29" fmla="*/ 42 h 73"/>
                <a:gd name="T30" fmla="*/ 31 w 73"/>
                <a:gd name="T31" fmla="*/ 31 h 73"/>
                <a:gd name="T32" fmla="*/ 1 w 73"/>
                <a:gd name="T33" fmla="*/ 61 h 73"/>
                <a:gd name="T34" fmla="*/ 1 w 73"/>
                <a:gd name="T35" fmla="*/ 62 h 73"/>
                <a:gd name="T36" fmla="*/ 0 w 73"/>
                <a:gd name="T37" fmla="*/ 64 h 73"/>
                <a:gd name="T38" fmla="*/ 0 w 73"/>
                <a:gd name="T39" fmla="*/ 66 h 73"/>
                <a:gd name="T40" fmla="*/ 0 w 73"/>
                <a:gd name="T41" fmla="*/ 67 h 73"/>
                <a:gd name="T42" fmla="*/ 0 w 73"/>
                <a:gd name="T43" fmla="*/ 69 h 73"/>
                <a:gd name="T44" fmla="*/ 1 w 73"/>
                <a:gd name="T45" fmla="*/ 71 h 73"/>
                <a:gd name="T46" fmla="*/ 3 w 73"/>
                <a:gd name="T47" fmla="*/ 71 h 73"/>
                <a:gd name="T48" fmla="*/ 5 w 73"/>
                <a:gd name="T49" fmla="*/ 73 h 73"/>
                <a:gd name="T50" fmla="*/ 7 w 73"/>
                <a:gd name="T51" fmla="*/ 73 h 73"/>
                <a:gd name="T52" fmla="*/ 8 w 73"/>
                <a:gd name="T53" fmla="*/ 73 h 73"/>
                <a:gd name="T54" fmla="*/ 10 w 73"/>
                <a:gd name="T55" fmla="*/ 73 h 73"/>
                <a:gd name="T56" fmla="*/ 70 w 73"/>
                <a:gd name="T57" fmla="*/ 43 h 73"/>
                <a:gd name="T58" fmla="*/ 70 w 73"/>
                <a:gd name="T59" fmla="*/ 42 h 73"/>
                <a:gd name="T60" fmla="*/ 71 w 73"/>
                <a:gd name="T61" fmla="*/ 42 h 73"/>
                <a:gd name="T62" fmla="*/ 73 w 73"/>
                <a:gd name="T63" fmla="*/ 40 h 73"/>
                <a:gd name="T64" fmla="*/ 73 w 73"/>
                <a:gd name="T65" fmla="*/ 38 h 73"/>
                <a:gd name="T66" fmla="*/ 73 w 73"/>
                <a:gd name="T67" fmla="*/ 36 h 73"/>
                <a:gd name="T68" fmla="*/ 73 w 73"/>
                <a:gd name="T69" fmla="*/ 35 h 73"/>
                <a:gd name="T70" fmla="*/ 71 w 73"/>
                <a:gd name="T71" fmla="*/ 33 h 73"/>
                <a:gd name="T72" fmla="*/ 71 w 73"/>
                <a:gd name="T73" fmla="*/ 31 h 73"/>
                <a:gd name="T74" fmla="*/ 70 w 73"/>
                <a:gd name="T75" fmla="*/ 30 h 73"/>
                <a:gd name="T76" fmla="*/ 10 w 73"/>
                <a:gd name="T77" fmla="*/ 0 h 73"/>
                <a:gd name="T78" fmla="*/ 8 w 73"/>
                <a:gd name="T79" fmla="*/ 0 h 73"/>
                <a:gd name="T80" fmla="*/ 7 w 73"/>
                <a:gd name="T81" fmla="*/ 0 h 73"/>
                <a:gd name="T82" fmla="*/ 5 w 73"/>
                <a:gd name="T83" fmla="*/ 0 h 73"/>
                <a:gd name="T84" fmla="*/ 3 w 73"/>
                <a:gd name="T85" fmla="*/ 2 h 73"/>
                <a:gd name="T86" fmla="*/ 1 w 73"/>
                <a:gd name="T87" fmla="*/ 2 h 73"/>
                <a:gd name="T88" fmla="*/ 1 w 73"/>
                <a:gd name="T89" fmla="*/ 4 h 73"/>
                <a:gd name="T90" fmla="*/ 0 w 73"/>
                <a:gd name="T91" fmla="*/ 6 h 73"/>
                <a:gd name="T92" fmla="*/ 0 w 73"/>
                <a:gd name="T93" fmla="*/ 7 h 73"/>
                <a:gd name="T94" fmla="*/ 0 w 73"/>
                <a:gd name="T95" fmla="*/ 9 h 73"/>
                <a:gd name="T96" fmla="*/ 1 w 73"/>
                <a:gd name="T97" fmla="*/ 11 h 73"/>
                <a:gd name="T98" fmla="*/ 1 w 73"/>
                <a:gd name="T99" fmla="*/ 12 h 73"/>
                <a:gd name="T100" fmla="*/ 12 w 73"/>
                <a:gd name="T101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3" h="73">
                  <a:moveTo>
                    <a:pt x="12" y="2"/>
                  </a:moveTo>
                  <a:lnTo>
                    <a:pt x="3" y="14"/>
                  </a:lnTo>
                  <a:lnTo>
                    <a:pt x="63" y="43"/>
                  </a:lnTo>
                  <a:lnTo>
                    <a:pt x="63" y="30"/>
                  </a:lnTo>
                  <a:lnTo>
                    <a:pt x="3" y="59"/>
                  </a:lnTo>
                  <a:lnTo>
                    <a:pt x="12" y="71"/>
                  </a:lnTo>
                  <a:lnTo>
                    <a:pt x="42" y="42"/>
                  </a:lnTo>
                  <a:lnTo>
                    <a:pt x="42" y="40"/>
                  </a:lnTo>
                  <a:lnTo>
                    <a:pt x="43" y="38"/>
                  </a:lnTo>
                  <a:lnTo>
                    <a:pt x="43" y="35"/>
                  </a:lnTo>
                  <a:lnTo>
                    <a:pt x="42" y="33"/>
                  </a:lnTo>
                  <a:lnTo>
                    <a:pt x="42" y="31"/>
                  </a:lnTo>
                  <a:lnTo>
                    <a:pt x="12" y="2"/>
                  </a:lnTo>
                  <a:lnTo>
                    <a:pt x="1" y="12"/>
                  </a:lnTo>
                  <a:lnTo>
                    <a:pt x="31" y="42"/>
                  </a:lnTo>
                  <a:lnTo>
                    <a:pt x="31" y="31"/>
                  </a:lnTo>
                  <a:lnTo>
                    <a:pt x="1" y="61"/>
                  </a:lnTo>
                  <a:lnTo>
                    <a:pt x="1" y="62"/>
                  </a:lnTo>
                  <a:lnTo>
                    <a:pt x="0" y="64"/>
                  </a:lnTo>
                  <a:lnTo>
                    <a:pt x="0" y="66"/>
                  </a:lnTo>
                  <a:lnTo>
                    <a:pt x="0" y="67"/>
                  </a:lnTo>
                  <a:lnTo>
                    <a:pt x="0" y="69"/>
                  </a:lnTo>
                  <a:lnTo>
                    <a:pt x="1" y="71"/>
                  </a:lnTo>
                  <a:lnTo>
                    <a:pt x="3" y="71"/>
                  </a:lnTo>
                  <a:lnTo>
                    <a:pt x="5" y="73"/>
                  </a:lnTo>
                  <a:lnTo>
                    <a:pt x="7" y="73"/>
                  </a:lnTo>
                  <a:lnTo>
                    <a:pt x="8" y="73"/>
                  </a:lnTo>
                  <a:lnTo>
                    <a:pt x="10" y="73"/>
                  </a:lnTo>
                  <a:lnTo>
                    <a:pt x="70" y="43"/>
                  </a:lnTo>
                  <a:lnTo>
                    <a:pt x="70" y="42"/>
                  </a:lnTo>
                  <a:lnTo>
                    <a:pt x="71" y="42"/>
                  </a:lnTo>
                  <a:lnTo>
                    <a:pt x="73" y="40"/>
                  </a:lnTo>
                  <a:lnTo>
                    <a:pt x="73" y="38"/>
                  </a:lnTo>
                  <a:lnTo>
                    <a:pt x="73" y="36"/>
                  </a:lnTo>
                  <a:lnTo>
                    <a:pt x="73" y="35"/>
                  </a:lnTo>
                  <a:lnTo>
                    <a:pt x="71" y="33"/>
                  </a:lnTo>
                  <a:lnTo>
                    <a:pt x="71" y="31"/>
                  </a:lnTo>
                  <a:lnTo>
                    <a:pt x="70" y="3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1" y="11"/>
                  </a:lnTo>
                  <a:lnTo>
                    <a:pt x="1" y="12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7" name="Freeform 164"/>
            <p:cNvSpPr>
              <a:spLocks/>
            </p:cNvSpPr>
            <p:nvPr/>
          </p:nvSpPr>
          <p:spPr bwMode="auto">
            <a:xfrm>
              <a:off x="4286" y="1550"/>
              <a:ext cx="178" cy="468"/>
            </a:xfrm>
            <a:custGeom>
              <a:avLst/>
              <a:gdLst>
                <a:gd name="T0" fmla="*/ 7 w 178"/>
                <a:gd name="T1" fmla="*/ 455 h 468"/>
                <a:gd name="T2" fmla="*/ 5 w 178"/>
                <a:gd name="T3" fmla="*/ 455 h 468"/>
                <a:gd name="T4" fmla="*/ 3 w 178"/>
                <a:gd name="T5" fmla="*/ 456 h 468"/>
                <a:gd name="T6" fmla="*/ 1 w 178"/>
                <a:gd name="T7" fmla="*/ 456 h 468"/>
                <a:gd name="T8" fmla="*/ 1 w 178"/>
                <a:gd name="T9" fmla="*/ 458 h 468"/>
                <a:gd name="T10" fmla="*/ 0 w 178"/>
                <a:gd name="T11" fmla="*/ 460 h 468"/>
                <a:gd name="T12" fmla="*/ 0 w 178"/>
                <a:gd name="T13" fmla="*/ 463 h 468"/>
                <a:gd name="T14" fmla="*/ 1 w 178"/>
                <a:gd name="T15" fmla="*/ 465 h 468"/>
                <a:gd name="T16" fmla="*/ 1 w 178"/>
                <a:gd name="T17" fmla="*/ 467 h 468"/>
                <a:gd name="T18" fmla="*/ 3 w 178"/>
                <a:gd name="T19" fmla="*/ 467 h 468"/>
                <a:gd name="T20" fmla="*/ 5 w 178"/>
                <a:gd name="T21" fmla="*/ 468 h 468"/>
                <a:gd name="T22" fmla="*/ 98 w 178"/>
                <a:gd name="T23" fmla="*/ 468 h 468"/>
                <a:gd name="T24" fmla="*/ 99 w 178"/>
                <a:gd name="T25" fmla="*/ 467 h 468"/>
                <a:gd name="T26" fmla="*/ 101 w 178"/>
                <a:gd name="T27" fmla="*/ 467 h 468"/>
                <a:gd name="T28" fmla="*/ 101 w 178"/>
                <a:gd name="T29" fmla="*/ 465 h 468"/>
                <a:gd name="T30" fmla="*/ 103 w 178"/>
                <a:gd name="T31" fmla="*/ 463 h 468"/>
                <a:gd name="T32" fmla="*/ 103 w 178"/>
                <a:gd name="T33" fmla="*/ 9 h 468"/>
                <a:gd name="T34" fmla="*/ 96 w 178"/>
                <a:gd name="T35" fmla="*/ 16 h 468"/>
                <a:gd name="T36" fmla="*/ 171 w 178"/>
                <a:gd name="T37" fmla="*/ 14 h 468"/>
                <a:gd name="T38" fmla="*/ 173 w 178"/>
                <a:gd name="T39" fmla="*/ 14 h 468"/>
                <a:gd name="T40" fmla="*/ 175 w 178"/>
                <a:gd name="T41" fmla="*/ 12 h 468"/>
                <a:gd name="T42" fmla="*/ 177 w 178"/>
                <a:gd name="T43" fmla="*/ 12 h 468"/>
                <a:gd name="T44" fmla="*/ 178 w 178"/>
                <a:gd name="T45" fmla="*/ 10 h 468"/>
                <a:gd name="T46" fmla="*/ 178 w 178"/>
                <a:gd name="T47" fmla="*/ 5 h 468"/>
                <a:gd name="T48" fmla="*/ 177 w 178"/>
                <a:gd name="T49" fmla="*/ 4 h 468"/>
                <a:gd name="T50" fmla="*/ 177 w 178"/>
                <a:gd name="T51" fmla="*/ 2 h 468"/>
                <a:gd name="T52" fmla="*/ 175 w 178"/>
                <a:gd name="T53" fmla="*/ 0 h 468"/>
                <a:gd name="T54" fmla="*/ 171 w 178"/>
                <a:gd name="T55" fmla="*/ 0 h 468"/>
                <a:gd name="T56" fmla="*/ 96 w 178"/>
                <a:gd name="T57" fmla="*/ 2 h 468"/>
                <a:gd name="T58" fmla="*/ 94 w 178"/>
                <a:gd name="T59" fmla="*/ 2 h 468"/>
                <a:gd name="T60" fmla="*/ 92 w 178"/>
                <a:gd name="T61" fmla="*/ 4 h 468"/>
                <a:gd name="T62" fmla="*/ 91 w 178"/>
                <a:gd name="T63" fmla="*/ 4 h 468"/>
                <a:gd name="T64" fmla="*/ 91 w 178"/>
                <a:gd name="T65" fmla="*/ 5 h 468"/>
                <a:gd name="T66" fmla="*/ 89 w 178"/>
                <a:gd name="T67" fmla="*/ 7 h 468"/>
                <a:gd name="T68" fmla="*/ 89 w 178"/>
                <a:gd name="T69" fmla="*/ 9 h 468"/>
                <a:gd name="T70" fmla="*/ 89 w 178"/>
                <a:gd name="T71" fmla="*/ 461 h 468"/>
                <a:gd name="T72" fmla="*/ 96 w 178"/>
                <a:gd name="T73" fmla="*/ 455 h 468"/>
                <a:gd name="T74" fmla="*/ 7 w 178"/>
                <a:gd name="T75" fmla="*/ 455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8" h="468">
                  <a:moveTo>
                    <a:pt x="7" y="455"/>
                  </a:moveTo>
                  <a:lnTo>
                    <a:pt x="5" y="455"/>
                  </a:lnTo>
                  <a:lnTo>
                    <a:pt x="3" y="456"/>
                  </a:lnTo>
                  <a:lnTo>
                    <a:pt x="1" y="456"/>
                  </a:lnTo>
                  <a:lnTo>
                    <a:pt x="1" y="458"/>
                  </a:lnTo>
                  <a:lnTo>
                    <a:pt x="0" y="460"/>
                  </a:lnTo>
                  <a:lnTo>
                    <a:pt x="0" y="463"/>
                  </a:lnTo>
                  <a:lnTo>
                    <a:pt x="1" y="465"/>
                  </a:lnTo>
                  <a:lnTo>
                    <a:pt x="1" y="467"/>
                  </a:lnTo>
                  <a:lnTo>
                    <a:pt x="3" y="467"/>
                  </a:lnTo>
                  <a:lnTo>
                    <a:pt x="5" y="468"/>
                  </a:lnTo>
                  <a:lnTo>
                    <a:pt x="98" y="468"/>
                  </a:lnTo>
                  <a:lnTo>
                    <a:pt x="99" y="467"/>
                  </a:lnTo>
                  <a:lnTo>
                    <a:pt x="101" y="467"/>
                  </a:lnTo>
                  <a:lnTo>
                    <a:pt x="101" y="465"/>
                  </a:lnTo>
                  <a:lnTo>
                    <a:pt x="103" y="463"/>
                  </a:lnTo>
                  <a:lnTo>
                    <a:pt x="103" y="9"/>
                  </a:lnTo>
                  <a:lnTo>
                    <a:pt x="96" y="16"/>
                  </a:lnTo>
                  <a:lnTo>
                    <a:pt x="171" y="14"/>
                  </a:lnTo>
                  <a:lnTo>
                    <a:pt x="173" y="14"/>
                  </a:lnTo>
                  <a:lnTo>
                    <a:pt x="175" y="12"/>
                  </a:lnTo>
                  <a:lnTo>
                    <a:pt x="177" y="12"/>
                  </a:lnTo>
                  <a:lnTo>
                    <a:pt x="178" y="10"/>
                  </a:lnTo>
                  <a:lnTo>
                    <a:pt x="178" y="5"/>
                  </a:lnTo>
                  <a:lnTo>
                    <a:pt x="177" y="4"/>
                  </a:lnTo>
                  <a:lnTo>
                    <a:pt x="177" y="2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96" y="2"/>
                  </a:lnTo>
                  <a:lnTo>
                    <a:pt x="94" y="2"/>
                  </a:lnTo>
                  <a:lnTo>
                    <a:pt x="92" y="4"/>
                  </a:lnTo>
                  <a:lnTo>
                    <a:pt x="91" y="4"/>
                  </a:lnTo>
                  <a:lnTo>
                    <a:pt x="91" y="5"/>
                  </a:lnTo>
                  <a:lnTo>
                    <a:pt x="89" y="7"/>
                  </a:lnTo>
                  <a:lnTo>
                    <a:pt x="89" y="9"/>
                  </a:lnTo>
                  <a:lnTo>
                    <a:pt x="89" y="461"/>
                  </a:lnTo>
                  <a:lnTo>
                    <a:pt x="96" y="455"/>
                  </a:lnTo>
                  <a:lnTo>
                    <a:pt x="7" y="4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8" name="Freeform 165"/>
            <p:cNvSpPr>
              <a:spLocks/>
            </p:cNvSpPr>
            <p:nvPr/>
          </p:nvSpPr>
          <p:spPr bwMode="auto">
            <a:xfrm>
              <a:off x="4440" y="1535"/>
              <a:ext cx="17" cy="46"/>
            </a:xfrm>
            <a:custGeom>
              <a:avLst/>
              <a:gdLst>
                <a:gd name="T0" fmla="*/ 0 w 17"/>
                <a:gd name="T1" fmla="*/ 0 h 46"/>
                <a:gd name="T2" fmla="*/ 2 w 17"/>
                <a:gd name="T3" fmla="*/ 46 h 46"/>
                <a:gd name="T4" fmla="*/ 17 w 17"/>
                <a:gd name="T5" fmla="*/ 22 h 46"/>
                <a:gd name="T6" fmla="*/ 2 w 17"/>
                <a:gd name="T7" fmla="*/ 0 h 46"/>
                <a:gd name="T8" fmla="*/ 0 w 17"/>
                <a:gd name="T9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46">
                  <a:moveTo>
                    <a:pt x="0" y="0"/>
                  </a:moveTo>
                  <a:lnTo>
                    <a:pt x="2" y="46"/>
                  </a:lnTo>
                  <a:lnTo>
                    <a:pt x="17" y="22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99" name="Freeform 166"/>
            <p:cNvSpPr>
              <a:spLocks/>
            </p:cNvSpPr>
            <p:nvPr/>
          </p:nvSpPr>
          <p:spPr bwMode="auto">
            <a:xfrm>
              <a:off x="4428" y="1530"/>
              <a:ext cx="59" cy="56"/>
            </a:xfrm>
            <a:custGeom>
              <a:avLst/>
              <a:gdLst>
                <a:gd name="T0" fmla="*/ 0 w 59"/>
                <a:gd name="T1" fmla="*/ 0 h 56"/>
                <a:gd name="T2" fmla="*/ 59 w 59"/>
                <a:gd name="T3" fmla="*/ 27 h 56"/>
                <a:gd name="T4" fmla="*/ 1 w 59"/>
                <a:gd name="T5" fmla="*/ 56 h 56"/>
                <a:gd name="T6" fmla="*/ 29 w 59"/>
                <a:gd name="T7" fmla="*/ 27 h 56"/>
                <a:gd name="T8" fmla="*/ 0 w 59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6">
                  <a:moveTo>
                    <a:pt x="0" y="0"/>
                  </a:moveTo>
                  <a:lnTo>
                    <a:pt x="59" y="27"/>
                  </a:lnTo>
                  <a:lnTo>
                    <a:pt x="1" y="56"/>
                  </a:lnTo>
                  <a:lnTo>
                    <a:pt x="29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0" name="Freeform 167"/>
            <p:cNvSpPr>
              <a:spLocks/>
            </p:cNvSpPr>
            <p:nvPr/>
          </p:nvSpPr>
          <p:spPr bwMode="auto">
            <a:xfrm>
              <a:off x="4421" y="1523"/>
              <a:ext cx="73" cy="70"/>
            </a:xfrm>
            <a:custGeom>
              <a:avLst/>
              <a:gdLst>
                <a:gd name="T0" fmla="*/ 12 w 73"/>
                <a:gd name="T1" fmla="*/ 1 h 70"/>
                <a:gd name="T2" fmla="*/ 3 w 73"/>
                <a:gd name="T3" fmla="*/ 13 h 70"/>
                <a:gd name="T4" fmla="*/ 63 w 73"/>
                <a:gd name="T5" fmla="*/ 41 h 70"/>
                <a:gd name="T6" fmla="*/ 63 w 73"/>
                <a:gd name="T7" fmla="*/ 27 h 70"/>
                <a:gd name="T8" fmla="*/ 5 w 73"/>
                <a:gd name="T9" fmla="*/ 56 h 70"/>
                <a:gd name="T10" fmla="*/ 14 w 73"/>
                <a:gd name="T11" fmla="*/ 68 h 70"/>
                <a:gd name="T12" fmla="*/ 42 w 73"/>
                <a:gd name="T13" fmla="*/ 39 h 70"/>
                <a:gd name="T14" fmla="*/ 43 w 73"/>
                <a:gd name="T15" fmla="*/ 37 h 70"/>
                <a:gd name="T16" fmla="*/ 43 w 73"/>
                <a:gd name="T17" fmla="*/ 32 h 70"/>
                <a:gd name="T18" fmla="*/ 42 w 73"/>
                <a:gd name="T19" fmla="*/ 31 h 70"/>
                <a:gd name="T20" fmla="*/ 42 w 73"/>
                <a:gd name="T21" fmla="*/ 29 h 70"/>
                <a:gd name="T22" fmla="*/ 12 w 73"/>
                <a:gd name="T23" fmla="*/ 1 h 70"/>
                <a:gd name="T24" fmla="*/ 1 w 73"/>
                <a:gd name="T25" fmla="*/ 12 h 70"/>
                <a:gd name="T26" fmla="*/ 31 w 73"/>
                <a:gd name="T27" fmla="*/ 39 h 70"/>
                <a:gd name="T28" fmla="*/ 31 w 73"/>
                <a:gd name="T29" fmla="*/ 29 h 70"/>
                <a:gd name="T30" fmla="*/ 3 w 73"/>
                <a:gd name="T31" fmla="*/ 58 h 70"/>
                <a:gd name="T32" fmla="*/ 3 w 73"/>
                <a:gd name="T33" fmla="*/ 60 h 70"/>
                <a:gd name="T34" fmla="*/ 1 w 73"/>
                <a:gd name="T35" fmla="*/ 61 h 70"/>
                <a:gd name="T36" fmla="*/ 1 w 73"/>
                <a:gd name="T37" fmla="*/ 63 h 70"/>
                <a:gd name="T38" fmla="*/ 1 w 73"/>
                <a:gd name="T39" fmla="*/ 65 h 70"/>
                <a:gd name="T40" fmla="*/ 1 w 73"/>
                <a:gd name="T41" fmla="*/ 67 h 70"/>
                <a:gd name="T42" fmla="*/ 3 w 73"/>
                <a:gd name="T43" fmla="*/ 68 h 70"/>
                <a:gd name="T44" fmla="*/ 5 w 73"/>
                <a:gd name="T45" fmla="*/ 68 h 70"/>
                <a:gd name="T46" fmla="*/ 7 w 73"/>
                <a:gd name="T47" fmla="*/ 70 h 70"/>
                <a:gd name="T48" fmla="*/ 8 w 73"/>
                <a:gd name="T49" fmla="*/ 70 h 70"/>
                <a:gd name="T50" fmla="*/ 10 w 73"/>
                <a:gd name="T51" fmla="*/ 70 h 70"/>
                <a:gd name="T52" fmla="*/ 12 w 73"/>
                <a:gd name="T53" fmla="*/ 70 h 70"/>
                <a:gd name="T54" fmla="*/ 70 w 73"/>
                <a:gd name="T55" fmla="*/ 41 h 70"/>
                <a:gd name="T56" fmla="*/ 70 w 73"/>
                <a:gd name="T57" fmla="*/ 39 h 70"/>
                <a:gd name="T58" fmla="*/ 71 w 73"/>
                <a:gd name="T59" fmla="*/ 39 h 70"/>
                <a:gd name="T60" fmla="*/ 73 w 73"/>
                <a:gd name="T61" fmla="*/ 37 h 70"/>
                <a:gd name="T62" fmla="*/ 73 w 73"/>
                <a:gd name="T63" fmla="*/ 36 h 70"/>
                <a:gd name="T64" fmla="*/ 73 w 73"/>
                <a:gd name="T65" fmla="*/ 34 h 70"/>
                <a:gd name="T66" fmla="*/ 73 w 73"/>
                <a:gd name="T67" fmla="*/ 32 h 70"/>
                <a:gd name="T68" fmla="*/ 71 w 73"/>
                <a:gd name="T69" fmla="*/ 31 h 70"/>
                <a:gd name="T70" fmla="*/ 71 w 73"/>
                <a:gd name="T71" fmla="*/ 29 h 70"/>
                <a:gd name="T72" fmla="*/ 70 w 73"/>
                <a:gd name="T73" fmla="*/ 27 h 70"/>
                <a:gd name="T74" fmla="*/ 10 w 73"/>
                <a:gd name="T75" fmla="*/ 0 h 70"/>
                <a:gd name="T76" fmla="*/ 8 w 73"/>
                <a:gd name="T77" fmla="*/ 0 h 70"/>
                <a:gd name="T78" fmla="*/ 7 w 73"/>
                <a:gd name="T79" fmla="*/ 0 h 70"/>
                <a:gd name="T80" fmla="*/ 5 w 73"/>
                <a:gd name="T81" fmla="*/ 0 h 70"/>
                <a:gd name="T82" fmla="*/ 3 w 73"/>
                <a:gd name="T83" fmla="*/ 1 h 70"/>
                <a:gd name="T84" fmla="*/ 1 w 73"/>
                <a:gd name="T85" fmla="*/ 1 h 70"/>
                <a:gd name="T86" fmla="*/ 0 w 73"/>
                <a:gd name="T87" fmla="*/ 3 h 70"/>
                <a:gd name="T88" fmla="*/ 0 w 73"/>
                <a:gd name="T89" fmla="*/ 5 h 70"/>
                <a:gd name="T90" fmla="*/ 0 w 73"/>
                <a:gd name="T91" fmla="*/ 7 h 70"/>
                <a:gd name="T92" fmla="*/ 0 w 73"/>
                <a:gd name="T93" fmla="*/ 8 h 70"/>
                <a:gd name="T94" fmla="*/ 1 w 73"/>
                <a:gd name="T95" fmla="*/ 10 h 70"/>
                <a:gd name="T96" fmla="*/ 1 w 73"/>
                <a:gd name="T97" fmla="*/ 12 h 70"/>
                <a:gd name="T98" fmla="*/ 12 w 73"/>
                <a:gd name="T99" fmla="*/ 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" h="70">
                  <a:moveTo>
                    <a:pt x="12" y="1"/>
                  </a:moveTo>
                  <a:lnTo>
                    <a:pt x="3" y="13"/>
                  </a:lnTo>
                  <a:lnTo>
                    <a:pt x="63" y="41"/>
                  </a:lnTo>
                  <a:lnTo>
                    <a:pt x="63" y="27"/>
                  </a:lnTo>
                  <a:lnTo>
                    <a:pt x="5" y="56"/>
                  </a:lnTo>
                  <a:lnTo>
                    <a:pt x="14" y="68"/>
                  </a:lnTo>
                  <a:lnTo>
                    <a:pt x="42" y="39"/>
                  </a:lnTo>
                  <a:lnTo>
                    <a:pt x="43" y="37"/>
                  </a:lnTo>
                  <a:lnTo>
                    <a:pt x="43" y="32"/>
                  </a:lnTo>
                  <a:lnTo>
                    <a:pt x="42" y="31"/>
                  </a:lnTo>
                  <a:lnTo>
                    <a:pt x="42" y="29"/>
                  </a:lnTo>
                  <a:lnTo>
                    <a:pt x="12" y="1"/>
                  </a:lnTo>
                  <a:lnTo>
                    <a:pt x="1" y="12"/>
                  </a:lnTo>
                  <a:lnTo>
                    <a:pt x="31" y="39"/>
                  </a:lnTo>
                  <a:lnTo>
                    <a:pt x="31" y="29"/>
                  </a:lnTo>
                  <a:lnTo>
                    <a:pt x="3" y="58"/>
                  </a:lnTo>
                  <a:lnTo>
                    <a:pt x="3" y="60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1" y="65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8"/>
                  </a:lnTo>
                  <a:lnTo>
                    <a:pt x="7" y="70"/>
                  </a:lnTo>
                  <a:lnTo>
                    <a:pt x="8" y="70"/>
                  </a:lnTo>
                  <a:lnTo>
                    <a:pt x="10" y="70"/>
                  </a:lnTo>
                  <a:lnTo>
                    <a:pt x="12" y="70"/>
                  </a:lnTo>
                  <a:lnTo>
                    <a:pt x="70" y="41"/>
                  </a:lnTo>
                  <a:lnTo>
                    <a:pt x="70" y="39"/>
                  </a:lnTo>
                  <a:lnTo>
                    <a:pt x="71" y="39"/>
                  </a:lnTo>
                  <a:lnTo>
                    <a:pt x="73" y="37"/>
                  </a:lnTo>
                  <a:lnTo>
                    <a:pt x="73" y="36"/>
                  </a:lnTo>
                  <a:lnTo>
                    <a:pt x="73" y="34"/>
                  </a:lnTo>
                  <a:lnTo>
                    <a:pt x="73" y="32"/>
                  </a:lnTo>
                  <a:lnTo>
                    <a:pt x="71" y="31"/>
                  </a:lnTo>
                  <a:lnTo>
                    <a:pt x="71" y="29"/>
                  </a:lnTo>
                  <a:lnTo>
                    <a:pt x="70" y="27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1" name="Rectangle 168"/>
            <p:cNvSpPr>
              <a:spLocks noChangeArrowheads="1"/>
            </p:cNvSpPr>
            <p:nvPr/>
          </p:nvSpPr>
          <p:spPr bwMode="auto">
            <a:xfrm>
              <a:off x="3094" y="2903"/>
              <a:ext cx="368" cy="189"/>
            </a:xfrm>
            <a:prstGeom prst="rect">
              <a:avLst/>
            </a:prstGeom>
            <a:solidFill>
              <a:srgbClr val="C08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2" name="Freeform 169"/>
            <p:cNvSpPr>
              <a:spLocks/>
            </p:cNvSpPr>
            <p:nvPr/>
          </p:nvSpPr>
          <p:spPr bwMode="auto">
            <a:xfrm>
              <a:off x="3062" y="2593"/>
              <a:ext cx="433" cy="310"/>
            </a:xfrm>
            <a:custGeom>
              <a:avLst/>
              <a:gdLst>
                <a:gd name="T0" fmla="*/ 0 w 433"/>
                <a:gd name="T1" fmla="*/ 0 h 310"/>
                <a:gd name="T2" fmla="*/ 86 w 433"/>
                <a:gd name="T3" fmla="*/ 310 h 310"/>
                <a:gd name="T4" fmla="*/ 353 w 433"/>
                <a:gd name="T5" fmla="*/ 310 h 310"/>
                <a:gd name="T6" fmla="*/ 433 w 433"/>
                <a:gd name="T7" fmla="*/ 0 h 310"/>
                <a:gd name="T8" fmla="*/ 0 w 433"/>
                <a:gd name="T9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3" h="310">
                  <a:moveTo>
                    <a:pt x="0" y="0"/>
                  </a:moveTo>
                  <a:lnTo>
                    <a:pt x="86" y="310"/>
                  </a:lnTo>
                  <a:lnTo>
                    <a:pt x="353" y="310"/>
                  </a:lnTo>
                  <a:lnTo>
                    <a:pt x="4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0C2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3" name="Rectangle 170"/>
            <p:cNvSpPr>
              <a:spLocks noChangeArrowheads="1"/>
            </p:cNvSpPr>
            <p:nvPr/>
          </p:nvSpPr>
          <p:spPr bwMode="auto">
            <a:xfrm>
              <a:off x="3199" y="1931"/>
              <a:ext cx="23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SDR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04" name="Rectangle 171"/>
            <p:cNvSpPr>
              <a:spLocks noChangeArrowheads="1"/>
            </p:cNvSpPr>
            <p:nvPr/>
          </p:nvSpPr>
          <p:spPr bwMode="auto">
            <a:xfrm>
              <a:off x="2344" y="1596"/>
              <a:ext cx="14" cy="2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05" name="Rectangle 172"/>
            <p:cNvSpPr>
              <a:spLocks noChangeArrowheads="1"/>
            </p:cNvSpPr>
            <p:nvPr/>
          </p:nvSpPr>
          <p:spPr bwMode="auto">
            <a:xfrm rot="16200000">
              <a:off x="4502" y="1936"/>
              <a:ext cx="438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ko-KR" sz="11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Scrubber</a:t>
              </a:r>
              <a:endParaRPr kumimoji="0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11406" name="꺾인 연결선 11405"/>
          <p:cNvCxnSpPr>
            <a:stCxn id="11294" idx="7"/>
          </p:cNvCxnSpPr>
          <p:nvPr/>
        </p:nvCxnSpPr>
        <p:spPr bwMode="auto">
          <a:xfrm rot="16200000" flipH="1">
            <a:off x="2150099" y="1816725"/>
            <a:ext cx="1488459" cy="1618622"/>
          </a:xfrm>
          <a:prstGeom prst="bentConnector4">
            <a:avLst>
              <a:gd name="adj1" fmla="val -1268"/>
              <a:gd name="adj2" fmla="val 44468"/>
            </a:avLst>
          </a:prstGeom>
          <a:solidFill>
            <a:schemeClr val="accent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Conceptual Design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PROCESS DESIGN REQUIREMENT</a:t>
            </a:r>
          </a:p>
          <a:p>
            <a:r>
              <a:rPr lang="en-US" altLang="ko-KR" dirty="0" smtClean="0"/>
              <a:t>Fuel analysis</a:t>
            </a:r>
          </a:p>
          <a:p>
            <a:r>
              <a:rPr lang="en-US" altLang="ko-KR" dirty="0" smtClean="0"/>
              <a:t>Mass and heat balance</a:t>
            </a:r>
          </a:p>
          <a:p>
            <a:r>
              <a:rPr lang="en-US" altLang="ko-KR" dirty="0" smtClean="0"/>
              <a:t>Steam utilization</a:t>
            </a:r>
          </a:p>
          <a:p>
            <a:pPr lvl="1"/>
            <a:r>
              <a:rPr lang="en-US" altLang="ko-KR" dirty="0" smtClean="0"/>
              <a:t>Power</a:t>
            </a:r>
          </a:p>
          <a:p>
            <a:pPr lvl="1"/>
            <a:r>
              <a:rPr lang="en-US" altLang="ko-KR" dirty="0" smtClean="0"/>
              <a:t>Steam and poser</a:t>
            </a:r>
          </a:p>
          <a:p>
            <a:r>
              <a:rPr lang="en-US" altLang="ko-KR" dirty="0" smtClean="0"/>
              <a:t>Conceptual design of mechanical </a:t>
            </a:r>
            <a:r>
              <a:rPr lang="en-US" altLang="ko-KR" dirty="0"/>
              <a:t>parts including Boiler type</a:t>
            </a:r>
          </a:p>
          <a:p>
            <a:endParaRPr lang="ko-KR" alt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30003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Boiler</a:t>
            </a:r>
            <a:r>
              <a:rPr lang="ko-KR" altLang="en-US" dirty="0"/>
              <a:t> </a:t>
            </a:r>
            <a:r>
              <a:rPr lang="en-US" altLang="ko-KR" dirty="0" smtClean="0"/>
              <a:t>Unit</a:t>
            </a:r>
            <a:endParaRPr lang="ko-KR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Economizer heats incoming feed water using low temperature </a:t>
            </a:r>
            <a:r>
              <a:rPr lang="en-US" altLang="ko-KR" sz="2800" dirty="0" err="1" smtClean="0"/>
              <a:t>flugas</a:t>
            </a:r>
            <a:r>
              <a:rPr lang="en-US" altLang="ko-KR" sz="2800" dirty="0" smtClean="0"/>
              <a:t> of under 500</a:t>
            </a:r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endParaRPr lang="ko-KR" alt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Evaporator is located hottest temperature zone since heat demand to convert water to steam is the highest.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/>
              <a:t>S</a:t>
            </a:r>
            <a:r>
              <a:rPr lang="en-US" altLang="ko-KR" sz="2800" dirty="0" smtClean="0"/>
              <a:t>team drum stores and </a:t>
            </a:r>
            <a:r>
              <a:rPr lang="en-US" altLang="ko-KR" sz="2800" dirty="0" err="1" smtClean="0"/>
              <a:t>saparates</a:t>
            </a:r>
            <a:r>
              <a:rPr lang="en-US" altLang="ko-KR" sz="2800" dirty="0" smtClean="0"/>
              <a:t> saturated steam from water.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err="1" smtClean="0"/>
              <a:t>Superheater</a:t>
            </a:r>
            <a:r>
              <a:rPr lang="en-US" altLang="ko-KR" sz="2800" dirty="0" smtClean="0"/>
              <a:t> converts saturated steam from drum to dry and hot steam for </a:t>
            </a:r>
            <a:r>
              <a:rPr lang="en-US" altLang="ko-KR" sz="2800" u="sng" dirty="0" smtClean="0"/>
              <a:t>turbine</a:t>
            </a:r>
            <a:endParaRPr lang="ko-KR" alt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54679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Dispatch of boiler units</a:t>
            </a:r>
            <a:endParaRPr lang="ko-KR" altLang="en-US" dirty="0" smtClean="0"/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818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6" descr="R0010750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276475"/>
            <a:ext cx="22987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7" name="Picture 7" descr="P0010401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24257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8" name="Picture 8" descr="P010401_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38675"/>
            <a:ext cx="2362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9" name="Picture 9" descr="IMG_19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3345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7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Steps</a:t>
            </a:r>
            <a:endParaRPr lang="ko-KR" altLang="en-US" dirty="0" smtClean="0"/>
          </a:p>
        </p:txBody>
      </p:sp>
      <p:sp>
        <p:nvSpPr>
          <p:cNvPr id="5123" name="내용 개체 틀 8"/>
          <p:cNvSpPr>
            <a:spLocks noGrp="1"/>
          </p:cNvSpPr>
          <p:nvPr>
            <p:ph idx="1"/>
          </p:nvPr>
        </p:nvSpPr>
        <p:spPr>
          <a:xfrm>
            <a:off x="468313" y="1700213"/>
            <a:ext cx="8229600" cy="2881312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ko-KR" dirty="0" smtClean="0">
                <a:ea typeface="돋움체" pitchFamily="49" charset="-127"/>
              </a:rPr>
              <a:t>Design Basis</a:t>
            </a: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ea typeface="돋움체" pitchFamily="49" charset="-127"/>
              </a:rPr>
              <a:t>Conceptual Design</a:t>
            </a: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ea typeface="돋움체" pitchFamily="49" charset="-127"/>
              </a:rPr>
              <a:t>Basic Engineering </a:t>
            </a:r>
            <a:r>
              <a:rPr lang="en-US" altLang="ko-KR" dirty="0">
                <a:ea typeface="돋움체" pitchFamily="49" charset="-127"/>
              </a:rPr>
              <a:t>D</a:t>
            </a:r>
            <a:r>
              <a:rPr lang="en-US" altLang="ko-KR" dirty="0" smtClean="0">
                <a:ea typeface="돋움체" pitchFamily="49" charset="-127"/>
              </a:rPr>
              <a:t>esign</a:t>
            </a:r>
            <a:r>
              <a:rPr lang="ko-KR" altLang="en-US" dirty="0" smtClean="0">
                <a:ea typeface="돋움체" pitchFamily="49" charset="-127"/>
              </a:rPr>
              <a:t> </a:t>
            </a:r>
            <a:r>
              <a:rPr lang="en-US" altLang="ko-KR" dirty="0">
                <a:ea typeface="돋움체" pitchFamily="49" charset="-127"/>
              </a:rPr>
              <a:t>D</a:t>
            </a:r>
            <a:r>
              <a:rPr lang="en-US" altLang="ko-KR" dirty="0" smtClean="0">
                <a:ea typeface="돋움체" pitchFamily="49" charset="-127"/>
              </a:rPr>
              <a:t>ata</a:t>
            </a: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ea typeface="돋움체" pitchFamily="49" charset="-127"/>
              </a:rPr>
              <a:t>Basic </a:t>
            </a:r>
            <a:r>
              <a:rPr lang="en-US" altLang="ko-KR" dirty="0">
                <a:ea typeface="돋움체" pitchFamily="49" charset="-127"/>
              </a:rPr>
              <a:t>D</a:t>
            </a:r>
            <a:r>
              <a:rPr lang="en-US" altLang="ko-KR" dirty="0" smtClean="0">
                <a:ea typeface="돋움체" pitchFamily="49" charset="-127"/>
              </a:rPr>
              <a:t>esign</a:t>
            </a:r>
          </a:p>
          <a:p>
            <a:pPr eaLnBrk="1" hangingPunct="1">
              <a:buFontTx/>
              <a:buChar char="•"/>
            </a:pPr>
            <a:r>
              <a:rPr lang="en-US" altLang="ko-KR" dirty="0" smtClean="0">
                <a:ea typeface="돋움체" pitchFamily="49" charset="-127"/>
              </a:rPr>
              <a:t>Detail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Object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98" y="5084763"/>
            <a:ext cx="13303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 descr="증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3141663"/>
            <a:ext cx="1212850" cy="1828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Object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924175"/>
            <a:ext cx="79057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 descr="송전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511300"/>
            <a:ext cx="2159000" cy="1438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Object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508500"/>
            <a:ext cx="4746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5" name="Picture 7" descr="저장 탱크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933825"/>
            <a:ext cx="1714500" cy="1047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Object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997200"/>
            <a:ext cx="792163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297" name="Text Box 10"/>
          <p:cNvSpPr txBox="1">
            <a:spLocks noChangeArrowheads="1"/>
          </p:cNvSpPr>
          <p:nvPr/>
        </p:nvSpPr>
        <p:spPr bwMode="auto">
          <a:xfrm>
            <a:off x="954088" y="260350"/>
            <a:ext cx="58916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4400" b="1" dirty="0">
                <a:latin typeface="Times New Roman" pitchFamily="18" charset="0"/>
              </a:rPr>
              <a:t>10MWe </a:t>
            </a:r>
            <a:r>
              <a:rPr lang="en-US" altLang="ko-KR" sz="4400" b="1" dirty="0" smtClean="0">
                <a:latin typeface="Times New Roman" pitchFamily="18" charset="0"/>
              </a:rPr>
              <a:t>CFBC for RDF</a:t>
            </a:r>
            <a:endParaRPr lang="ko-KR" altLang="en-US" sz="4400" b="1" dirty="0">
              <a:latin typeface="Times New Roman" pitchFamily="18" charset="0"/>
            </a:endParaRPr>
          </a:p>
        </p:txBody>
      </p:sp>
      <p:pic>
        <p:nvPicPr>
          <p:cNvPr id="12298" name="Picture 11" descr="RPF2 0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1871663" cy="14398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9" name="Picture 12" descr="CIMG012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429000"/>
            <a:ext cx="1873250" cy="137318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0" name="Text Box 13"/>
          <p:cNvSpPr txBox="1">
            <a:spLocks noChangeArrowheads="1"/>
          </p:cNvSpPr>
          <p:nvPr/>
        </p:nvSpPr>
        <p:spPr bwMode="auto">
          <a:xfrm>
            <a:off x="3348038" y="5445125"/>
            <a:ext cx="249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800" b="1" dirty="0" smtClean="0"/>
              <a:t>Sox, </a:t>
            </a:r>
            <a:r>
              <a:rPr lang="en-US" altLang="ko-KR" sz="2800" b="1" dirty="0" err="1" smtClean="0"/>
              <a:t>Nox</a:t>
            </a:r>
            <a:r>
              <a:rPr lang="en-US" altLang="ko-KR" sz="2800" b="1" dirty="0" smtClean="0"/>
              <a:t>, </a:t>
            </a:r>
            <a:r>
              <a:rPr lang="en-US" altLang="ko-KR" sz="2800" b="1" dirty="0" err="1" smtClean="0"/>
              <a:t>HCl</a:t>
            </a:r>
            <a:endParaRPr lang="ko-KR" altLang="en-US" sz="2800" b="1" dirty="0"/>
          </a:p>
        </p:txBody>
      </p:sp>
      <p:pic>
        <p:nvPicPr>
          <p:cNvPr id="12301" name="Picture 60" descr="원주그린-a2[1]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" b="26"/>
          <a:stretch>
            <a:fillRect/>
          </a:stretch>
        </p:blipFill>
        <p:spPr bwMode="auto">
          <a:xfrm>
            <a:off x="2700338" y="1916113"/>
            <a:ext cx="3167062" cy="2449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838200"/>
          </a:xfrm>
        </p:spPr>
        <p:txBody>
          <a:bodyPr/>
          <a:lstStyle/>
          <a:p>
            <a:pPr eaLnBrk="1" hangingPunct="1"/>
            <a:r>
              <a:rPr lang="en-US" altLang="ko-KR" sz="4200" dirty="0" smtClean="0"/>
              <a:t>Simple vs. Easy operation</a:t>
            </a:r>
            <a:endParaRPr lang="ko-KR" altLang="en-US" sz="4200" dirty="0" smtClean="0"/>
          </a:p>
        </p:txBody>
      </p:sp>
      <p:pic>
        <p:nvPicPr>
          <p:cNvPr id="102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5656263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042988" y="333375"/>
            <a:ext cx="40318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3200" dirty="0" smtClean="0">
                <a:latin typeface="Arial" panose="020B0604020202020204" pitchFamily="34" charset="0"/>
                <a:ea typeface="돋움체" panose="020B0609000101010101" pitchFamily="49" charset="-127"/>
              </a:rPr>
              <a:t>Fuel feeding method </a:t>
            </a:r>
            <a:endParaRPr lang="ko-KR" altLang="en-US" sz="3200" dirty="0">
              <a:latin typeface="Arial" panose="020B0604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70659" name="Group 69"/>
          <p:cNvGrpSpPr>
            <a:grpSpLocks/>
          </p:cNvGrpSpPr>
          <p:nvPr/>
        </p:nvGrpSpPr>
        <p:grpSpPr bwMode="auto">
          <a:xfrm>
            <a:off x="1083866" y="1052736"/>
            <a:ext cx="7812088" cy="5029200"/>
            <a:chOff x="796" y="528"/>
            <a:chExt cx="4921" cy="3168"/>
          </a:xfrm>
        </p:grpSpPr>
        <p:sp>
          <p:nvSpPr>
            <p:cNvPr id="70661" name="Oval 70"/>
            <p:cNvSpPr>
              <a:spLocks noChangeArrowheads="1"/>
            </p:cNvSpPr>
            <p:nvPr/>
          </p:nvSpPr>
          <p:spPr bwMode="auto">
            <a:xfrm>
              <a:off x="4512" y="3072"/>
              <a:ext cx="260" cy="288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400" b="1">
                  <a:latin typeface="Arial" panose="020B0604020202020204" pitchFamily="34" charset="0"/>
                  <a:ea typeface="굴림체" panose="020B0609000101010101" pitchFamily="49" charset="-127"/>
                </a:rPr>
                <a:t>B</a:t>
              </a:r>
            </a:p>
          </p:txBody>
        </p:sp>
        <p:sp>
          <p:nvSpPr>
            <p:cNvPr id="70662" name="Oval 71"/>
            <p:cNvSpPr>
              <a:spLocks noChangeArrowheads="1"/>
            </p:cNvSpPr>
            <p:nvPr/>
          </p:nvSpPr>
          <p:spPr bwMode="auto">
            <a:xfrm>
              <a:off x="4512" y="2688"/>
              <a:ext cx="260" cy="2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400" b="1">
                  <a:latin typeface="Arial" panose="020B0604020202020204" pitchFamily="34" charset="0"/>
                  <a:ea typeface="굴림체" panose="020B0609000101010101" pitchFamily="49" charset="-127"/>
                </a:rPr>
                <a:t>A</a:t>
              </a:r>
            </a:p>
          </p:txBody>
        </p:sp>
        <p:sp>
          <p:nvSpPr>
            <p:cNvPr id="70663" name="Line 72"/>
            <p:cNvSpPr>
              <a:spLocks noChangeShapeType="1"/>
            </p:cNvSpPr>
            <p:nvPr/>
          </p:nvSpPr>
          <p:spPr bwMode="auto">
            <a:xfrm>
              <a:off x="4056" y="528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4" name="Line 73"/>
            <p:cNvSpPr>
              <a:spLocks noChangeShapeType="1"/>
            </p:cNvSpPr>
            <p:nvPr/>
          </p:nvSpPr>
          <p:spPr bwMode="auto">
            <a:xfrm>
              <a:off x="4368" y="528"/>
              <a:ext cx="0" cy="3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5" name="Line 74"/>
            <p:cNvSpPr>
              <a:spLocks noChangeShapeType="1"/>
            </p:cNvSpPr>
            <p:nvPr/>
          </p:nvSpPr>
          <p:spPr bwMode="auto">
            <a:xfrm>
              <a:off x="4056" y="912"/>
              <a:ext cx="0" cy="5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6" name="Rectangle 75"/>
            <p:cNvSpPr>
              <a:spLocks noChangeArrowheads="1"/>
            </p:cNvSpPr>
            <p:nvPr/>
          </p:nvSpPr>
          <p:spPr bwMode="auto">
            <a:xfrm>
              <a:off x="4032" y="1152"/>
              <a:ext cx="312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70667" name="Line 76"/>
            <p:cNvSpPr>
              <a:spLocks noChangeShapeType="1"/>
            </p:cNvSpPr>
            <p:nvPr/>
          </p:nvSpPr>
          <p:spPr bwMode="auto">
            <a:xfrm flipV="1">
              <a:off x="3900" y="1488"/>
              <a:ext cx="156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8" name="Line 77"/>
            <p:cNvSpPr>
              <a:spLocks noChangeShapeType="1"/>
            </p:cNvSpPr>
            <p:nvPr/>
          </p:nvSpPr>
          <p:spPr bwMode="auto">
            <a:xfrm>
              <a:off x="3931" y="1951"/>
              <a:ext cx="0" cy="4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69" name="Line 78"/>
            <p:cNvSpPr>
              <a:spLocks noChangeShapeType="1"/>
            </p:cNvSpPr>
            <p:nvPr/>
          </p:nvSpPr>
          <p:spPr bwMode="auto">
            <a:xfrm flipH="1">
              <a:off x="3072" y="2256"/>
              <a:ext cx="468" cy="2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0" name="Line 79"/>
            <p:cNvSpPr>
              <a:spLocks noChangeShapeType="1"/>
            </p:cNvSpPr>
            <p:nvPr/>
          </p:nvSpPr>
          <p:spPr bwMode="auto">
            <a:xfrm flipH="1">
              <a:off x="3069" y="2390"/>
              <a:ext cx="875" cy="5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696" name="Rectangle 80"/>
            <p:cNvSpPr>
              <a:spLocks noChangeArrowheads="1"/>
            </p:cNvSpPr>
            <p:nvPr/>
          </p:nvSpPr>
          <p:spPr bwMode="auto">
            <a:xfrm>
              <a:off x="988" y="1200"/>
              <a:ext cx="5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90488" tIns="44450" rIns="90488" bIns="44450" anchor="ctr"/>
            <a:lstStyle/>
            <a:p>
              <a:pPr defTabSz="762000" latinLnBrk="0">
                <a:defRPr/>
              </a:pPr>
              <a:r>
                <a:rPr lang="en-US" altLang="ko-KR" b="1">
                  <a:latin typeface="Arial" pitchFamily="34" charset="0"/>
                  <a:ea typeface="굴림체" pitchFamily="49" charset="-127"/>
                </a:rPr>
                <a:t>SA</a:t>
              </a:r>
            </a:p>
          </p:txBody>
        </p:sp>
        <p:grpSp>
          <p:nvGrpSpPr>
            <p:cNvPr id="70672" name="Group 81"/>
            <p:cNvGrpSpPr>
              <a:grpSpLocks/>
            </p:cNvGrpSpPr>
            <p:nvPr/>
          </p:nvGrpSpPr>
          <p:grpSpPr bwMode="auto">
            <a:xfrm>
              <a:off x="4032" y="816"/>
              <a:ext cx="312" cy="240"/>
              <a:chOff x="1776" y="1101"/>
              <a:chExt cx="192" cy="153"/>
            </a:xfrm>
          </p:grpSpPr>
          <p:sp>
            <p:nvSpPr>
              <p:cNvPr id="70800" name="Oval 82"/>
              <p:cNvSpPr>
                <a:spLocks noChangeArrowheads="1"/>
              </p:cNvSpPr>
              <p:nvPr/>
            </p:nvSpPr>
            <p:spPr bwMode="auto">
              <a:xfrm>
                <a:off x="1776" y="1101"/>
                <a:ext cx="192" cy="153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0801" name="Line 83"/>
              <p:cNvSpPr>
                <a:spLocks noChangeShapeType="1"/>
              </p:cNvSpPr>
              <p:nvPr/>
            </p:nvSpPr>
            <p:spPr bwMode="auto">
              <a:xfrm>
                <a:off x="1872" y="1101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802" name="Line 84"/>
              <p:cNvSpPr>
                <a:spLocks noChangeShapeType="1"/>
              </p:cNvSpPr>
              <p:nvPr/>
            </p:nvSpPr>
            <p:spPr bwMode="auto">
              <a:xfrm>
                <a:off x="1776" y="117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803" name="Line 85"/>
              <p:cNvSpPr>
                <a:spLocks noChangeShapeType="1"/>
              </p:cNvSpPr>
              <p:nvPr/>
            </p:nvSpPr>
            <p:spPr bwMode="auto">
              <a:xfrm>
                <a:off x="1809" y="1128"/>
                <a:ext cx="126" cy="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804" name="Line 86"/>
              <p:cNvSpPr>
                <a:spLocks noChangeShapeType="1"/>
              </p:cNvSpPr>
              <p:nvPr/>
            </p:nvSpPr>
            <p:spPr bwMode="auto">
              <a:xfrm flipV="1">
                <a:off x="1809" y="1122"/>
                <a:ext cx="126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73" name="Line 87"/>
            <p:cNvSpPr>
              <a:spLocks noChangeShapeType="1"/>
            </p:cNvSpPr>
            <p:nvPr/>
          </p:nvSpPr>
          <p:spPr bwMode="auto">
            <a:xfrm flipH="1">
              <a:off x="3068" y="1296"/>
              <a:ext cx="0" cy="1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4" name="Line 88"/>
            <p:cNvSpPr>
              <a:spLocks noChangeShapeType="1"/>
            </p:cNvSpPr>
            <p:nvPr/>
          </p:nvSpPr>
          <p:spPr bwMode="auto">
            <a:xfrm>
              <a:off x="3088" y="2921"/>
              <a:ext cx="0" cy="1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5" name="Line 89"/>
            <p:cNvSpPr>
              <a:spLocks noChangeShapeType="1"/>
            </p:cNvSpPr>
            <p:nvPr/>
          </p:nvSpPr>
          <p:spPr bwMode="auto">
            <a:xfrm flipH="1" flipV="1">
              <a:off x="1768" y="3084"/>
              <a:ext cx="1325" cy="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6" name="Line 90"/>
            <p:cNvSpPr>
              <a:spLocks noChangeShapeType="1"/>
            </p:cNvSpPr>
            <p:nvPr/>
          </p:nvSpPr>
          <p:spPr bwMode="auto">
            <a:xfrm flipV="1">
              <a:off x="1768" y="1344"/>
              <a:ext cx="0" cy="11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7" name="Oval 91"/>
            <p:cNvSpPr>
              <a:spLocks noChangeArrowheads="1"/>
            </p:cNvSpPr>
            <p:nvPr/>
          </p:nvSpPr>
          <p:spPr bwMode="auto">
            <a:xfrm>
              <a:off x="796" y="2551"/>
              <a:ext cx="260" cy="240"/>
            </a:xfrm>
            <a:prstGeom prst="ellipse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400" b="1" dirty="0">
                  <a:latin typeface="Arial" panose="020B0604020202020204" pitchFamily="34" charset="0"/>
                  <a:ea typeface="굴림체" panose="020B0609000101010101" pitchFamily="49" charset="-127"/>
                </a:rPr>
                <a:t>B</a:t>
              </a:r>
            </a:p>
          </p:txBody>
        </p:sp>
        <p:sp>
          <p:nvSpPr>
            <p:cNvPr id="70678" name="Line 92"/>
            <p:cNvSpPr>
              <a:spLocks noChangeShapeType="1"/>
            </p:cNvSpPr>
            <p:nvPr/>
          </p:nvSpPr>
          <p:spPr bwMode="auto">
            <a:xfrm>
              <a:off x="1352" y="3072"/>
              <a:ext cx="4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79" name="Line 93"/>
            <p:cNvSpPr>
              <a:spLocks noChangeShapeType="1"/>
            </p:cNvSpPr>
            <p:nvPr/>
          </p:nvSpPr>
          <p:spPr bwMode="auto">
            <a:xfrm>
              <a:off x="1196" y="2256"/>
              <a:ext cx="5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70680" name="Group 94"/>
            <p:cNvGrpSpPr>
              <a:grpSpLocks/>
            </p:cNvGrpSpPr>
            <p:nvPr/>
          </p:nvGrpSpPr>
          <p:grpSpPr bwMode="auto">
            <a:xfrm>
              <a:off x="1768" y="3072"/>
              <a:ext cx="1300" cy="280"/>
              <a:chOff x="1488" y="3242"/>
              <a:chExt cx="1455" cy="192"/>
            </a:xfrm>
          </p:grpSpPr>
          <p:sp>
            <p:nvSpPr>
              <p:cNvPr id="70798" name="AutoShape 95"/>
              <p:cNvSpPr>
                <a:spLocks noChangeArrowheads="1"/>
              </p:cNvSpPr>
              <p:nvPr/>
            </p:nvSpPr>
            <p:spPr bwMode="auto">
              <a:xfrm rot="10800000">
                <a:off x="1488" y="3242"/>
                <a:ext cx="720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0799" name="AutoShape 96"/>
              <p:cNvSpPr>
                <a:spLocks noChangeArrowheads="1"/>
              </p:cNvSpPr>
              <p:nvPr/>
            </p:nvSpPr>
            <p:spPr bwMode="auto">
              <a:xfrm rot="10800000">
                <a:off x="2223" y="3242"/>
                <a:ext cx="720" cy="19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</p:grpSp>
        <p:sp>
          <p:nvSpPr>
            <p:cNvPr id="70681" name="Line 97"/>
            <p:cNvSpPr>
              <a:spLocks noChangeShapeType="1"/>
            </p:cNvSpPr>
            <p:nvPr/>
          </p:nvSpPr>
          <p:spPr bwMode="auto">
            <a:xfrm>
              <a:off x="1352" y="3552"/>
              <a:ext cx="23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2" name="Line 98"/>
            <p:cNvSpPr>
              <a:spLocks noChangeShapeType="1"/>
            </p:cNvSpPr>
            <p:nvPr/>
          </p:nvSpPr>
          <p:spPr bwMode="auto">
            <a:xfrm flipV="1">
              <a:off x="2780" y="3360"/>
              <a:ext cx="0" cy="19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3" name="Line 99"/>
            <p:cNvSpPr>
              <a:spLocks noChangeShapeType="1"/>
            </p:cNvSpPr>
            <p:nvPr/>
          </p:nvSpPr>
          <p:spPr bwMode="auto">
            <a:xfrm flipV="1">
              <a:off x="2104" y="3360"/>
              <a:ext cx="0" cy="19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1716" name="Rectangle 100"/>
            <p:cNvSpPr>
              <a:spLocks noChangeArrowheads="1"/>
            </p:cNvSpPr>
            <p:nvPr/>
          </p:nvSpPr>
          <p:spPr bwMode="auto">
            <a:xfrm>
              <a:off x="3328" y="3456"/>
              <a:ext cx="572" cy="24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defTabSz="762000" latinLnBrk="0">
                <a:defRPr/>
              </a:pPr>
              <a:r>
                <a:rPr lang="en-US" altLang="ko-KR" b="1">
                  <a:latin typeface="Arial" pitchFamily="34" charset="0"/>
                  <a:ea typeface="굴림체" pitchFamily="49" charset="-127"/>
                </a:rPr>
                <a:t>PA </a:t>
              </a:r>
            </a:p>
          </p:txBody>
        </p:sp>
        <p:sp>
          <p:nvSpPr>
            <p:cNvPr id="70685" name="Line 101"/>
            <p:cNvSpPr>
              <a:spLocks noChangeShapeType="1"/>
            </p:cNvSpPr>
            <p:nvPr/>
          </p:nvSpPr>
          <p:spPr bwMode="auto">
            <a:xfrm flipV="1">
              <a:off x="3936" y="1104"/>
              <a:ext cx="126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6" name="Line 102"/>
            <p:cNvSpPr>
              <a:spLocks noChangeShapeType="1"/>
            </p:cNvSpPr>
            <p:nvPr/>
          </p:nvSpPr>
          <p:spPr bwMode="auto">
            <a:xfrm flipV="1">
              <a:off x="4368" y="959"/>
              <a:ext cx="520" cy="3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7" name="Line 103"/>
            <p:cNvSpPr>
              <a:spLocks noChangeShapeType="1"/>
            </p:cNvSpPr>
            <p:nvPr/>
          </p:nvSpPr>
          <p:spPr bwMode="auto">
            <a:xfrm>
              <a:off x="1352" y="307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8" name="Line 104"/>
            <p:cNvSpPr>
              <a:spLocks noChangeShapeType="1"/>
            </p:cNvSpPr>
            <p:nvPr/>
          </p:nvSpPr>
          <p:spPr bwMode="auto">
            <a:xfrm flipV="1">
              <a:off x="1196" y="1440"/>
              <a:ext cx="0" cy="10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89" name="Line 105"/>
            <p:cNvSpPr>
              <a:spLocks noChangeShapeType="1"/>
            </p:cNvSpPr>
            <p:nvPr/>
          </p:nvSpPr>
          <p:spPr bwMode="auto">
            <a:xfrm>
              <a:off x="1196" y="2448"/>
              <a:ext cx="5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0" name="Line 106"/>
            <p:cNvSpPr>
              <a:spLocks noChangeShapeType="1"/>
            </p:cNvSpPr>
            <p:nvPr/>
          </p:nvSpPr>
          <p:spPr bwMode="auto">
            <a:xfrm>
              <a:off x="3536" y="816"/>
              <a:ext cx="0" cy="4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1" name="Line 107"/>
            <p:cNvSpPr>
              <a:spLocks noChangeShapeType="1"/>
            </p:cNvSpPr>
            <p:nvPr/>
          </p:nvSpPr>
          <p:spPr bwMode="auto">
            <a:xfrm>
              <a:off x="3900" y="816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2" name="Line 108"/>
            <p:cNvSpPr>
              <a:spLocks noChangeShapeType="1"/>
            </p:cNvSpPr>
            <p:nvPr/>
          </p:nvSpPr>
          <p:spPr bwMode="auto">
            <a:xfrm flipH="1">
              <a:off x="3536" y="1296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3" name="Rectangle 109"/>
            <p:cNvSpPr>
              <a:spLocks noChangeArrowheads="1"/>
            </p:cNvSpPr>
            <p:nvPr/>
          </p:nvSpPr>
          <p:spPr bwMode="auto">
            <a:xfrm>
              <a:off x="3536" y="1248"/>
              <a:ext cx="364" cy="4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grpSp>
          <p:nvGrpSpPr>
            <p:cNvPr id="70694" name="Group 110"/>
            <p:cNvGrpSpPr>
              <a:grpSpLocks/>
            </p:cNvGrpSpPr>
            <p:nvPr/>
          </p:nvGrpSpPr>
          <p:grpSpPr bwMode="auto">
            <a:xfrm>
              <a:off x="3536" y="816"/>
              <a:ext cx="364" cy="240"/>
              <a:chOff x="1776" y="1101"/>
              <a:chExt cx="192" cy="153"/>
            </a:xfrm>
          </p:grpSpPr>
          <p:sp>
            <p:nvSpPr>
              <p:cNvPr id="70793" name="Oval 111"/>
              <p:cNvSpPr>
                <a:spLocks noChangeArrowheads="1"/>
              </p:cNvSpPr>
              <p:nvPr/>
            </p:nvSpPr>
            <p:spPr bwMode="auto">
              <a:xfrm>
                <a:off x="1776" y="1101"/>
                <a:ext cx="192" cy="153"/>
              </a:xfrm>
              <a:prstGeom prst="ellipse">
                <a:avLst/>
              </a:prstGeom>
              <a:solidFill>
                <a:schemeClr val="fol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0794" name="Line 112"/>
              <p:cNvSpPr>
                <a:spLocks noChangeShapeType="1"/>
              </p:cNvSpPr>
              <p:nvPr/>
            </p:nvSpPr>
            <p:spPr bwMode="auto">
              <a:xfrm>
                <a:off x="1872" y="1101"/>
                <a:ext cx="0" cy="1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795" name="Line 113"/>
              <p:cNvSpPr>
                <a:spLocks noChangeShapeType="1"/>
              </p:cNvSpPr>
              <p:nvPr/>
            </p:nvSpPr>
            <p:spPr bwMode="auto">
              <a:xfrm>
                <a:off x="1776" y="1178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796" name="Line 114"/>
              <p:cNvSpPr>
                <a:spLocks noChangeShapeType="1"/>
              </p:cNvSpPr>
              <p:nvPr/>
            </p:nvSpPr>
            <p:spPr bwMode="auto">
              <a:xfrm>
                <a:off x="1809" y="1128"/>
                <a:ext cx="126" cy="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0797" name="Line 115"/>
              <p:cNvSpPr>
                <a:spLocks noChangeShapeType="1"/>
              </p:cNvSpPr>
              <p:nvPr/>
            </p:nvSpPr>
            <p:spPr bwMode="auto">
              <a:xfrm flipV="1">
                <a:off x="1809" y="1122"/>
                <a:ext cx="126" cy="1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70695" name="Oval 116"/>
            <p:cNvSpPr>
              <a:spLocks noChangeArrowheads="1"/>
            </p:cNvSpPr>
            <p:nvPr/>
          </p:nvSpPr>
          <p:spPr bwMode="auto">
            <a:xfrm>
              <a:off x="3552" y="528"/>
              <a:ext cx="260" cy="2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r>
                <a:rPr lang="en-US" altLang="ko-KR" sz="2400" b="1">
                  <a:latin typeface="Arial" panose="020B0604020202020204" pitchFamily="34" charset="0"/>
                  <a:ea typeface="굴림체" panose="020B0609000101010101" pitchFamily="49" charset="-127"/>
                </a:rPr>
                <a:t>A</a:t>
              </a:r>
            </a:p>
          </p:txBody>
        </p:sp>
        <p:sp>
          <p:nvSpPr>
            <p:cNvPr id="70696" name="Line 117"/>
            <p:cNvSpPr>
              <a:spLocks noChangeShapeType="1"/>
            </p:cNvSpPr>
            <p:nvPr/>
          </p:nvSpPr>
          <p:spPr bwMode="auto">
            <a:xfrm flipV="1">
              <a:off x="3900" y="129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7" name="Line 118"/>
            <p:cNvSpPr>
              <a:spLocks noChangeShapeType="1"/>
            </p:cNvSpPr>
            <p:nvPr/>
          </p:nvSpPr>
          <p:spPr bwMode="auto">
            <a:xfrm flipV="1">
              <a:off x="4368" y="960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8" name="Line 119"/>
            <p:cNvSpPr>
              <a:spLocks noChangeShapeType="1"/>
            </p:cNvSpPr>
            <p:nvPr/>
          </p:nvSpPr>
          <p:spPr bwMode="auto">
            <a:xfrm flipH="1">
              <a:off x="1144" y="2496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699" name="Line 120"/>
            <p:cNvSpPr>
              <a:spLocks noChangeShapeType="1"/>
            </p:cNvSpPr>
            <p:nvPr/>
          </p:nvSpPr>
          <p:spPr bwMode="auto">
            <a:xfrm flipH="1">
              <a:off x="1144" y="2784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00" name="Line 121"/>
            <p:cNvSpPr>
              <a:spLocks noChangeShapeType="1"/>
            </p:cNvSpPr>
            <p:nvPr/>
          </p:nvSpPr>
          <p:spPr bwMode="auto">
            <a:xfrm>
              <a:off x="1768" y="278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03" name="Text Box 124"/>
            <p:cNvSpPr txBox="1">
              <a:spLocks noChangeArrowheads="1"/>
            </p:cNvSpPr>
            <p:nvPr/>
          </p:nvSpPr>
          <p:spPr bwMode="auto">
            <a:xfrm>
              <a:off x="4848" y="2688"/>
              <a:ext cx="4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2400" dirty="0" smtClean="0">
                  <a:latin typeface="Times New Roman" panose="02020603050405020304" pitchFamily="18" charset="0"/>
                </a:rPr>
                <a:t>coal</a:t>
              </a:r>
              <a:endParaRPr kumimoji="0" lang="ko-KR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04" name="Text Box 125"/>
            <p:cNvSpPr txBox="1">
              <a:spLocks noChangeArrowheads="1"/>
            </p:cNvSpPr>
            <p:nvPr/>
          </p:nvSpPr>
          <p:spPr bwMode="auto">
            <a:xfrm>
              <a:off x="4848" y="3072"/>
              <a:ext cx="86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0" hangingPunct="1"/>
              <a:r>
                <a:rPr kumimoji="0" lang="en-US" altLang="ko-KR" sz="2400" dirty="0" smtClean="0">
                  <a:latin typeface="Times New Roman" panose="02020603050405020304" pitchFamily="18" charset="0"/>
                </a:rPr>
                <a:t>limestone</a:t>
              </a:r>
              <a:endParaRPr kumimoji="0" lang="ko-KR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70706" name="Freeform 127"/>
            <p:cNvSpPr>
              <a:spLocks/>
            </p:cNvSpPr>
            <p:nvPr/>
          </p:nvSpPr>
          <p:spPr bwMode="auto">
            <a:xfrm>
              <a:off x="1835" y="2000"/>
              <a:ext cx="1201" cy="419"/>
            </a:xfrm>
            <a:custGeom>
              <a:avLst/>
              <a:gdLst>
                <a:gd name="T0" fmla="*/ 0 w 1201"/>
                <a:gd name="T1" fmla="*/ 271 h 419"/>
                <a:gd name="T2" fmla="*/ 16 w 1201"/>
                <a:gd name="T3" fmla="*/ 222 h 419"/>
                <a:gd name="T4" fmla="*/ 123 w 1201"/>
                <a:gd name="T5" fmla="*/ 164 h 419"/>
                <a:gd name="T6" fmla="*/ 230 w 1201"/>
                <a:gd name="T7" fmla="*/ 172 h 419"/>
                <a:gd name="T8" fmla="*/ 280 w 1201"/>
                <a:gd name="T9" fmla="*/ 205 h 419"/>
                <a:gd name="T10" fmla="*/ 321 w 1201"/>
                <a:gd name="T11" fmla="*/ 312 h 419"/>
                <a:gd name="T12" fmla="*/ 477 w 1201"/>
                <a:gd name="T13" fmla="*/ 279 h 419"/>
                <a:gd name="T14" fmla="*/ 502 w 1201"/>
                <a:gd name="T15" fmla="*/ 172 h 419"/>
                <a:gd name="T16" fmla="*/ 584 w 1201"/>
                <a:gd name="T17" fmla="*/ 98 h 419"/>
                <a:gd name="T18" fmla="*/ 642 w 1201"/>
                <a:gd name="T19" fmla="*/ 57 h 419"/>
                <a:gd name="T20" fmla="*/ 658 w 1201"/>
                <a:gd name="T21" fmla="*/ 82 h 419"/>
                <a:gd name="T22" fmla="*/ 666 w 1201"/>
                <a:gd name="T23" fmla="*/ 148 h 419"/>
                <a:gd name="T24" fmla="*/ 675 w 1201"/>
                <a:gd name="T25" fmla="*/ 123 h 419"/>
                <a:gd name="T26" fmla="*/ 699 w 1201"/>
                <a:gd name="T27" fmla="*/ 74 h 419"/>
                <a:gd name="T28" fmla="*/ 708 w 1201"/>
                <a:gd name="T29" fmla="*/ 24 h 419"/>
                <a:gd name="T30" fmla="*/ 831 w 1201"/>
                <a:gd name="T31" fmla="*/ 32 h 419"/>
                <a:gd name="T32" fmla="*/ 856 w 1201"/>
                <a:gd name="T33" fmla="*/ 24 h 419"/>
                <a:gd name="T34" fmla="*/ 864 w 1201"/>
                <a:gd name="T35" fmla="*/ 0 h 419"/>
                <a:gd name="T36" fmla="*/ 872 w 1201"/>
                <a:gd name="T37" fmla="*/ 24 h 419"/>
                <a:gd name="T38" fmla="*/ 889 w 1201"/>
                <a:gd name="T39" fmla="*/ 49 h 419"/>
                <a:gd name="T40" fmla="*/ 913 w 1201"/>
                <a:gd name="T41" fmla="*/ 107 h 419"/>
                <a:gd name="T42" fmla="*/ 963 w 1201"/>
                <a:gd name="T43" fmla="*/ 148 h 419"/>
                <a:gd name="T44" fmla="*/ 971 w 1201"/>
                <a:gd name="T45" fmla="*/ 230 h 419"/>
                <a:gd name="T46" fmla="*/ 1037 w 1201"/>
                <a:gd name="T47" fmla="*/ 222 h 419"/>
                <a:gd name="T48" fmla="*/ 1160 w 1201"/>
                <a:gd name="T49" fmla="*/ 246 h 419"/>
                <a:gd name="T50" fmla="*/ 1201 w 1201"/>
                <a:gd name="T51" fmla="*/ 419 h 419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01"/>
                <a:gd name="T79" fmla="*/ 0 h 419"/>
                <a:gd name="T80" fmla="*/ 1201 w 1201"/>
                <a:gd name="T81" fmla="*/ 419 h 419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01" h="419">
                  <a:moveTo>
                    <a:pt x="0" y="271"/>
                  </a:moveTo>
                  <a:cubicBezTo>
                    <a:pt x="5" y="255"/>
                    <a:pt x="11" y="238"/>
                    <a:pt x="16" y="222"/>
                  </a:cubicBezTo>
                  <a:cubicBezTo>
                    <a:pt x="26" y="191"/>
                    <a:pt x="99" y="174"/>
                    <a:pt x="123" y="164"/>
                  </a:cubicBezTo>
                  <a:cubicBezTo>
                    <a:pt x="159" y="167"/>
                    <a:pt x="195" y="163"/>
                    <a:pt x="230" y="172"/>
                  </a:cubicBezTo>
                  <a:cubicBezTo>
                    <a:pt x="249" y="177"/>
                    <a:pt x="280" y="205"/>
                    <a:pt x="280" y="205"/>
                  </a:cubicBezTo>
                  <a:cubicBezTo>
                    <a:pt x="295" y="253"/>
                    <a:pt x="265" y="294"/>
                    <a:pt x="321" y="312"/>
                  </a:cubicBezTo>
                  <a:cubicBezTo>
                    <a:pt x="381" y="308"/>
                    <a:pt x="436" y="322"/>
                    <a:pt x="477" y="279"/>
                  </a:cubicBezTo>
                  <a:cubicBezTo>
                    <a:pt x="464" y="240"/>
                    <a:pt x="473" y="201"/>
                    <a:pt x="502" y="172"/>
                  </a:cubicBezTo>
                  <a:cubicBezTo>
                    <a:pt x="513" y="103"/>
                    <a:pt x="513" y="109"/>
                    <a:pt x="584" y="98"/>
                  </a:cubicBezTo>
                  <a:cubicBezTo>
                    <a:pt x="605" y="78"/>
                    <a:pt x="614" y="66"/>
                    <a:pt x="642" y="57"/>
                  </a:cubicBezTo>
                  <a:cubicBezTo>
                    <a:pt x="647" y="65"/>
                    <a:pt x="655" y="72"/>
                    <a:pt x="658" y="82"/>
                  </a:cubicBezTo>
                  <a:cubicBezTo>
                    <a:pt x="664" y="103"/>
                    <a:pt x="658" y="128"/>
                    <a:pt x="666" y="148"/>
                  </a:cubicBezTo>
                  <a:cubicBezTo>
                    <a:pt x="669" y="156"/>
                    <a:pt x="672" y="131"/>
                    <a:pt x="675" y="123"/>
                  </a:cubicBezTo>
                  <a:cubicBezTo>
                    <a:pt x="687" y="87"/>
                    <a:pt x="677" y="108"/>
                    <a:pt x="699" y="74"/>
                  </a:cubicBezTo>
                  <a:cubicBezTo>
                    <a:pt x="702" y="57"/>
                    <a:pt x="698" y="38"/>
                    <a:pt x="708" y="24"/>
                  </a:cubicBezTo>
                  <a:cubicBezTo>
                    <a:pt x="719" y="8"/>
                    <a:pt x="828" y="32"/>
                    <a:pt x="831" y="32"/>
                  </a:cubicBezTo>
                  <a:cubicBezTo>
                    <a:pt x="839" y="29"/>
                    <a:pt x="850" y="30"/>
                    <a:pt x="856" y="24"/>
                  </a:cubicBezTo>
                  <a:cubicBezTo>
                    <a:pt x="862" y="18"/>
                    <a:pt x="856" y="0"/>
                    <a:pt x="864" y="0"/>
                  </a:cubicBezTo>
                  <a:cubicBezTo>
                    <a:pt x="872" y="0"/>
                    <a:pt x="868" y="16"/>
                    <a:pt x="872" y="24"/>
                  </a:cubicBezTo>
                  <a:cubicBezTo>
                    <a:pt x="877" y="33"/>
                    <a:pt x="884" y="40"/>
                    <a:pt x="889" y="49"/>
                  </a:cubicBezTo>
                  <a:cubicBezTo>
                    <a:pt x="899" y="67"/>
                    <a:pt x="900" y="91"/>
                    <a:pt x="913" y="107"/>
                  </a:cubicBezTo>
                  <a:cubicBezTo>
                    <a:pt x="927" y="124"/>
                    <a:pt x="948" y="133"/>
                    <a:pt x="963" y="148"/>
                  </a:cubicBezTo>
                  <a:cubicBezTo>
                    <a:pt x="966" y="175"/>
                    <a:pt x="952" y="211"/>
                    <a:pt x="971" y="230"/>
                  </a:cubicBezTo>
                  <a:cubicBezTo>
                    <a:pt x="987" y="246"/>
                    <a:pt x="1015" y="221"/>
                    <a:pt x="1037" y="222"/>
                  </a:cubicBezTo>
                  <a:cubicBezTo>
                    <a:pt x="1079" y="225"/>
                    <a:pt x="1119" y="240"/>
                    <a:pt x="1160" y="246"/>
                  </a:cubicBezTo>
                  <a:cubicBezTo>
                    <a:pt x="1164" y="322"/>
                    <a:pt x="1117" y="419"/>
                    <a:pt x="1201" y="419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07" name="Freeform 128"/>
            <p:cNvSpPr>
              <a:spLocks/>
            </p:cNvSpPr>
            <p:nvPr/>
          </p:nvSpPr>
          <p:spPr bwMode="auto">
            <a:xfrm>
              <a:off x="1922" y="2386"/>
              <a:ext cx="205" cy="148"/>
            </a:xfrm>
            <a:custGeom>
              <a:avLst/>
              <a:gdLst>
                <a:gd name="T0" fmla="*/ 86 w 205"/>
                <a:gd name="T1" fmla="*/ 107 h 148"/>
                <a:gd name="T2" fmla="*/ 78 w 205"/>
                <a:gd name="T3" fmla="*/ 0 h 148"/>
                <a:gd name="T4" fmla="*/ 168 w 205"/>
                <a:gd name="T5" fmla="*/ 9 h 148"/>
                <a:gd name="T6" fmla="*/ 152 w 205"/>
                <a:gd name="T7" fmla="*/ 66 h 148"/>
                <a:gd name="T8" fmla="*/ 110 w 205"/>
                <a:gd name="T9" fmla="*/ 148 h 148"/>
                <a:gd name="T10" fmla="*/ 86 w 205"/>
                <a:gd name="T11" fmla="*/ 107 h 1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5"/>
                <a:gd name="T19" fmla="*/ 0 h 148"/>
                <a:gd name="T20" fmla="*/ 205 w 205"/>
                <a:gd name="T21" fmla="*/ 148 h 1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5" h="148">
                  <a:moveTo>
                    <a:pt x="86" y="107"/>
                  </a:moveTo>
                  <a:cubicBezTo>
                    <a:pt x="44" y="80"/>
                    <a:pt x="0" y="28"/>
                    <a:pt x="78" y="0"/>
                  </a:cubicBezTo>
                  <a:cubicBezTo>
                    <a:pt x="108" y="3"/>
                    <a:pt x="139" y="2"/>
                    <a:pt x="168" y="9"/>
                  </a:cubicBezTo>
                  <a:cubicBezTo>
                    <a:pt x="205" y="18"/>
                    <a:pt x="181" y="56"/>
                    <a:pt x="152" y="66"/>
                  </a:cubicBezTo>
                  <a:cubicBezTo>
                    <a:pt x="137" y="107"/>
                    <a:pt x="149" y="123"/>
                    <a:pt x="110" y="148"/>
                  </a:cubicBezTo>
                  <a:cubicBezTo>
                    <a:pt x="91" y="119"/>
                    <a:pt x="98" y="133"/>
                    <a:pt x="86" y="1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08" name="Freeform 129"/>
            <p:cNvSpPr>
              <a:spLocks/>
            </p:cNvSpPr>
            <p:nvPr/>
          </p:nvSpPr>
          <p:spPr bwMode="auto">
            <a:xfrm>
              <a:off x="2416" y="2172"/>
              <a:ext cx="141" cy="193"/>
            </a:xfrm>
            <a:custGeom>
              <a:avLst/>
              <a:gdLst>
                <a:gd name="T0" fmla="*/ 36 w 141"/>
                <a:gd name="T1" fmla="*/ 190 h 193"/>
                <a:gd name="T2" fmla="*/ 3 w 141"/>
                <a:gd name="T3" fmla="*/ 66 h 193"/>
                <a:gd name="T4" fmla="*/ 127 w 141"/>
                <a:gd name="T5" fmla="*/ 33 h 193"/>
                <a:gd name="T6" fmla="*/ 135 w 141"/>
                <a:gd name="T7" fmla="*/ 66 h 193"/>
                <a:gd name="T8" fmla="*/ 77 w 141"/>
                <a:gd name="T9" fmla="*/ 25 h 193"/>
                <a:gd name="T10" fmla="*/ 36 w 141"/>
                <a:gd name="T11" fmla="*/ 58 h 193"/>
                <a:gd name="T12" fmla="*/ 20 w 141"/>
                <a:gd name="T13" fmla="*/ 107 h 193"/>
                <a:gd name="T14" fmla="*/ 36 w 141"/>
                <a:gd name="T15" fmla="*/ 190 h 19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1"/>
                <a:gd name="T25" fmla="*/ 0 h 193"/>
                <a:gd name="T26" fmla="*/ 141 w 141"/>
                <a:gd name="T27" fmla="*/ 193 h 19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1" h="193">
                  <a:moveTo>
                    <a:pt x="36" y="190"/>
                  </a:moveTo>
                  <a:cubicBezTo>
                    <a:pt x="29" y="146"/>
                    <a:pt x="16" y="108"/>
                    <a:pt x="3" y="66"/>
                  </a:cubicBezTo>
                  <a:cubicBezTo>
                    <a:pt x="24" y="0"/>
                    <a:pt x="47" y="27"/>
                    <a:pt x="127" y="33"/>
                  </a:cubicBezTo>
                  <a:cubicBezTo>
                    <a:pt x="130" y="44"/>
                    <a:pt x="141" y="57"/>
                    <a:pt x="135" y="66"/>
                  </a:cubicBezTo>
                  <a:cubicBezTo>
                    <a:pt x="126" y="80"/>
                    <a:pt x="82" y="30"/>
                    <a:pt x="77" y="25"/>
                  </a:cubicBezTo>
                  <a:cubicBezTo>
                    <a:pt x="68" y="31"/>
                    <a:pt x="42" y="46"/>
                    <a:pt x="36" y="58"/>
                  </a:cubicBezTo>
                  <a:cubicBezTo>
                    <a:pt x="28" y="73"/>
                    <a:pt x="20" y="107"/>
                    <a:pt x="20" y="107"/>
                  </a:cubicBezTo>
                  <a:cubicBezTo>
                    <a:pt x="28" y="193"/>
                    <a:pt x="0" y="190"/>
                    <a:pt x="36" y="19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09" name="Freeform 130"/>
            <p:cNvSpPr>
              <a:spLocks/>
            </p:cNvSpPr>
            <p:nvPr/>
          </p:nvSpPr>
          <p:spPr bwMode="auto">
            <a:xfrm>
              <a:off x="2768" y="2296"/>
              <a:ext cx="112" cy="175"/>
            </a:xfrm>
            <a:custGeom>
              <a:avLst/>
              <a:gdLst>
                <a:gd name="T0" fmla="*/ 21 w 112"/>
                <a:gd name="T1" fmla="*/ 156 h 175"/>
                <a:gd name="T2" fmla="*/ 5 w 112"/>
                <a:gd name="T3" fmla="*/ 107 h 175"/>
                <a:gd name="T4" fmla="*/ 112 w 112"/>
                <a:gd name="T5" fmla="*/ 0 h 175"/>
                <a:gd name="T6" fmla="*/ 104 w 112"/>
                <a:gd name="T7" fmla="*/ 41 h 175"/>
                <a:gd name="T8" fmla="*/ 87 w 112"/>
                <a:gd name="T9" fmla="*/ 57 h 175"/>
                <a:gd name="T10" fmla="*/ 104 w 112"/>
                <a:gd name="T11" fmla="*/ 123 h 175"/>
                <a:gd name="T12" fmla="*/ 96 w 112"/>
                <a:gd name="T13" fmla="*/ 156 h 175"/>
                <a:gd name="T14" fmla="*/ 71 w 112"/>
                <a:gd name="T15" fmla="*/ 164 h 175"/>
                <a:gd name="T16" fmla="*/ 30 w 112"/>
                <a:gd name="T17" fmla="*/ 173 h 175"/>
                <a:gd name="T18" fmla="*/ 21 w 112"/>
                <a:gd name="T19" fmla="*/ 156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2"/>
                <a:gd name="T31" fmla="*/ 0 h 175"/>
                <a:gd name="T32" fmla="*/ 112 w 112"/>
                <a:gd name="T33" fmla="*/ 175 h 1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2" h="175">
                  <a:moveTo>
                    <a:pt x="21" y="156"/>
                  </a:moveTo>
                  <a:cubicBezTo>
                    <a:pt x="16" y="140"/>
                    <a:pt x="0" y="123"/>
                    <a:pt x="5" y="107"/>
                  </a:cubicBezTo>
                  <a:cubicBezTo>
                    <a:pt x="21" y="58"/>
                    <a:pt x="63" y="16"/>
                    <a:pt x="112" y="0"/>
                  </a:cubicBezTo>
                  <a:cubicBezTo>
                    <a:pt x="109" y="14"/>
                    <a:pt x="110" y="28"/>
                    <a:pt x="104" y="41"/>
                  </a:cubicBezTo>
                  <a:cubicBezTo>
                    <a:pt x="101" y="48"/>
                    <a:pt x="88" y="49"/>
                    <a:pt x="87" y="57"/>
                  </a:cubicBezTo>
                  <a:cubicBezTo>
                    <a:pt x="85" y="70"/>
                    <a:pt x="99" y="108"/>
                    <a:pt x="104" y="123"/>
                  </a:cubicBezTo>
                  <a:cubicBezTo>
                    <a:pt x="101" y="134"/>
                    <a:pt x="103" y="147"/>
                    <a:pt x="96" y="156"/>
                  </a:cubicBezTo>
                  <a:cubicBezTo>
                    <a:pt x="91" y="163"/>
                    <a:pt x="79" y="162"/>
                    <a:pt x="71" y="164"/>
                  </a:cubicBezTo>
                  <a:cubicBezTo>
                    <a:pt x="57" y="167"/>
                    <a:pt x="44" y="175"/>
                    <a:pt x="30" y="173"/>
                  </a:cubicBezTo>
                  <a:cubicBezTo>
                    <a:pt x="24" y="172"/>
                    <a:pt x="24" y="162"/>
                    <a:pt x="21" y="15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0" name="Freeform 131"/>
            <p:cNvSpPr>
              <a:spLocks/>
            </p:cNvSpPr>
            <p:nvPr/>
          </p:nvSpPr>
          <p:spPr bwMode="auto">
            <a:xfrm>
              <a:off x="2581" y="2079"/>
              <a:ext cx="60" cy="118"/>
            </a:xfrm>
            <a:custGeom>
              <a:avLst/>
              <a:gdLst>
                <a:gd name="T0" fmla="*/ 60 w 60"/>
                <a:gd name="T1" fmla="*/ 118 h 118"/>
                <a:gd name="T2" fmla="*/ 11 w 60"/>
                <a:gd name="T3" fmla="*/ 60 h 118"/>
                <a:gd name="T4" fmla="*/ 36 w 60"/>
                <a:gd name="T5" fmla="*/ 36 h 118"/>
                <a:gd name="T6" fmla="*/ 60 w 60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0"/>
                <a:gd name="T13" fmla="*/ 0 h 118"/>
                <a:gd name="T14" fmla="*/ 60 w 60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0" h="118">
                  <a:moveTo>
                    <a:pt x="60" y="118"/>
                  </a:moveTo>
                  <a:cubicBezTo>
                    <a:pt x="50" y="87"/>
                    <a:pt x="33" y="83"/>
                    <a:pt x="11" y="60"/>
                  </a:cubicBezTo>
                  <a:cubicBezTo>
                    <a:pt x="1" y="31"/>
                    <a:pt x="0" y="0"/>
                    <a:pt x="36" y="36"/>
                  </a:cubicBezTo>
                  <a:cubicBezTo>
                    <a:pt x="43" y="64"/>
                    <a:pt x="51" y="91"/>
                    <a:pt x="60" y="1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1" name="Freeform 132"/>
            <p:cNvSpPr>
              <a:spLocks/>
            </p:cNvSpPr>
            <p:nvPr/>
          </p:nvSpPr>
          <p:spPr bwMode="auto">
            <a:xfrm>
              <a:off x="1917" y="2215"/>
              <a:ext cx="160" cy="76"/>
            </a:xfrm>
            <a:custGeom>
              <a:avLst/>
              <a:gdLst>
                <a:gd name="T0" fmla="*/ 17 w 160"/>
                <a:gd name="T1" fmla="*/ 40 h 76"/>
                <a:gd name="T2" fmla="*/ 33 w 160"/>
                <a:gd name="T3" fmla="*/ 23 h 76"/>
                <a:gd name="T4" fmla="*/ 83 w 160"/>
                <a:gd name="T5" fmla="*/ 7 h 76"/>
                <a:gd name="T6" fmla="*/ 148 w 160"/>
                <a:gd name="T7" fmla="*/ 15 h 76"/>
                <a:gd name="T8" fmla="*/ 140 w 160"/>
                <a:gd name="T9" fmla="*/ 64 h 76"/>
                <a:gd name="T10" fmla="*/ 25 w 160"/>
                <a:gd name="T11" fmla="*/ 56 h 76"/>
                <a:gd name="T12" fmla="*/ 17 w 160"/>
                <a:gd name="T13" fmla="*/ 4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0"/>
                <a:gd name="T22" fmla="*/ 0 h 76"/>
                <a:gd name="T23" fmla="*/ 160 w 160"/>
                <a:gd name="T24" fmla="*/ 76 h 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0" h="76">
                  <a:moveTo>
                    <a:pt x="17" y="40"/>
                  </a:moveTo>
                  <a:cubicBezTo>
                    <a:pt x="22" y="34"/>
                    <a:pt x="26" y="26"/>
                    <a:pt x="33" y="23"/>
                  </a:cubicBezTo>
                  <a:cubicBezTo>
                    <a:pt x="49" y="15"/>
                    <a:pt x="83" y="7"/>
                    <a:pt x="83" y="7"/>
                  </a:cubicBezTo>
                  <a:cubicBezTo>
                    <a:pt x="105" y="10"/>
                    <a:pt x="133" y="0"/>
                    <a:pt x="148" y="15"/>
                  </a:cubicBezTo>
                  <a:cubicBezTo>
                    <a:pt x="160" y="27"/>
                    <a:pt x="156" y="59"/>
                    <a:pt x="140" y="64"/>
                  </a:cubicBezTo>
                  <a:cubicBezTo>
                    <a:pt x="104" y="76"/>
                    <a:pt x="63" y="59"/>
                    <a:pt x="25" y="56"/>
                  </a:cubicBezTo>
                  <a:cubicBezTo>
                    <a:pt x="6" y="38"/>
                    <a:pt x="0" y="40"/>
                    <a:pt x="17" y="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2" name="Freeform 133"/>
            <p:cNvSpPr>
              <a:spLocks/>
            </p:cNvSpPr>
            <p:nvPr/>
          </p:nvSpPr>
          <p:spPr bwMode="auto">
            <a:xfrm>
              <a:off x="2236" y="2378"/>
              <a:ext cx="68" cy="82"/>
            </a:xfrm>
            <a:custGeom>
              <a:avLst/>
              <a:gdLst>
                <a:gd name="T0" fmla="*/ 68 w 68"/>
                <a:gd name="T1" fmla="*/ 49 h 82"/>
                <a:gd name="T2" fmla="*/ 35 w 68"/>
                <a:gd name="T3" fmla="*/ 0 h 82"/>
                <a:gd name="T4" fmla="*/ 52 w 68"/>
                <a:gd name="T5" fmla="*/ 17 h 82"/>
                <a:gd name="T6" fmla="*/ 68 w 68"/>
                <a:gd name="T7" fmla="*/ 49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8"/>
                <a:gd name="T13" fmla="*/ 0 h 82"/>
                <a:gd name="T14" fmla="*/ 68 w 68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8" h="82">
                  <a:moveTo>
                    <a:pt x="68" y="49"/>
                  </a:moveTo>
                  <a:cubicBezTo>
                    <a:pt x="35" y="41"/>
                    <a:pt x="0" y="38"/>
                    <a:pt x="35" y="0"/>
                  </a:cubicBezTo>
                  <a:cubicBezTo>
                    <a:pt x="41" y="6"/>
                    <a:pt x="51" y="9"/>
                    <a:pt x="52" y="17"/>
                  </a:cubicBezTo>
                  <a:cubicBezTo>
                    <a:pt x="58" y="65"/>
                    <a:pt x="19" y="82"/>
                    <a:pt x="68" y="4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3" name="Freeform 134"/>
            <p:cNvSpPr>
              <a:spLocks/>
            </p:cNvSpPr>
            <p:nvPr/>
          </p:nvSpPr>
          <p:spPr bwMode="auto">
            <a:xfrm>
              <a:off x="2405" y="2485"/>
              <a:ext cx="51" cy="66"/>
            </a:xfrm>
            <a:custGeom>
              <a:avLst/>
              <a:gdLst>
                <a:gd name="T0" fmla="*/ 39 w 51"/>
                <a:gd name="T1" fmla="*/ 66 h 66"/>
                <a:gd name="T2" fmla="*/ 39 w 51"/>
                <a:gd name="T3" fmla="*/ 0 h 66"/>
                <a:gd name="T4" fmla="*/ 39 w 51"/>
                <a:gd name="T5" fmla="*/ 66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4" name="Freeform 135"/>
            <p:cNvSpPr>
              <a:spLocks/>
            </p:cNvSpPr>
            <p:nvPr/>
          </p:nvSpPr>
          <p:spPr bwMode="auto">
            <a:xfrm>
              <a:off x="2016" y="2736"/>
              <a:ext cx="47" cy="259"/>
            </a:xfrm>
            <a:custGeom>
              <a:avLst/>
              <a:gdLst>
                <a:gd name="T0" fmla="*/ 50 w 29"/>
                <a:gd name="T1" fmla="*/ 1118 h 60"/>
                <a:gd name="T2" fmla="*/ 8 w 29"/>
                <a:gd name="T3" fmla="*/ 669 h 60"/>
                <a:gd name="T4" fmla="*/ 29 w 29"/>
                <a:gd name="T5" fmla="*/ 56 h 60"/>
                <a:gd name="T6" fmla="*/ 71 w 29"/>
                <a:gd name="T7" fmla="*/ 505 h 60"/>
                <a:gd name="T8" fmla="*/ 50 w 29"/>
                <a:gd name="T9" fmla="*/ 1118 h 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60"/>
                <a:gd name="T17" fmla="*/ 29 w 29"/>
                <a:gd name="T18" fmla="*/ 60 h 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60">
                  <a:moveTo>
                    <a:pt x="19" y="60"/>
                  </a:moveTo>
                  <a:cubicBezTo>
                    <a:pt x="14" y="52"/>
                    <a:pt x="4" y="46"/>
                    <a:pt x="3" y="36"/>
                  </a:cubicBezTo>
                  <a:cubicBezTo>
                    <a:pt x="1" y="25"/>
                    <a:pt x="0" y="7"/>
                    <a:pt x="11" y="3"/>
                  </a:cubicBezTo>
                  <a:cubicBezTo>
                    <a:pt x="20" y="0"/>
                    <a:pt x="26" y="17"/>
                    <a:pt x="27" y="27"/>
                  </a:cubicBezTo>
                  <a:cubicBezTo>
                    <a:pt x="29" y="38"/>
                    <a:pt x="22" y="49"/>
                    <a:pt x="19" y="6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5" name="Freeform 136"/>
            <p:cNvSpPr>
              <a:spLocks/>
            </p:cNvSpPr>
            <p:nvPr/>
          </p:nvSpPr>
          <p:spPr bwMode="auto">
            <a:xfrm>
              <a:off x="2329" y="2936"/>
              <a:ext cx="57" cy="84"/>
            </a:xfrm>
            <a:custGeom>
              <a:avLst/>
              <a:gdLst>
                <a:gd name="T0" fmla="*/ 8 w 57"/>
                <a:gd name="T1" fmla="*/ 84 h 84"/>
                <a:gd name="T2" fmla="*/ 16 w 57"/>
                <a:gd name="T3" fmla="*/ 10 h 84"/>
                <a:gd name="T4" fmla="*/ 49 w 57"/>
                <a:gd name="T5" fmla="*/ 18 h 84"/>
                <a:gd name="T6" fmla="*/ 0 w 57"/>
                <a:gd name="T7" fmla="*/ 26 h 84"/>
                <a:gd name="T8" fmla="*/ 8 w 57"/>
                <a:gd name="T9" fmla="*/ 84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84"/>
                <a:gd name="T17" fmla="*/ 57 w 57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84">
                  <a:moveTo>
                    <a:pt x="8" y="84"/>
                  </a:moveTo>
                  <a:cubicBezTo>
                    <a:pt x="11" y="59"/>
                    <a:pt x="3" y="31"/>
                    <a:pt x="16" y="10"/>
                  </a:cubicBezTo>
                  <a:cubicBezTo>
                    <a:pt x="22" y="0"/>
                    <a:pt x="57" y="10"/>
                    <a:pt x="49" y="18"/>
                  </a:cubicBezTo>
                  <a:cubicBezTo>
                    <a:pt x="37" y="30"/>
                    <a:pt x="16" y="23"/>
                    <a:pt x="0" y="26"/>
                  </a:cubicBezTo>
                  <a:cubicBezTo>
                    <a:pt x="9" y="73"/>
                    <a:pt x="8" y="53"/>
                    <a:pt x="8" y="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6" name="Freeform 137"/>
            <p:cNvSpPr>
              <a:spLocks/>
            </p:cNvSpPr>
            <p:nvPr/>
          </p:nvSpPr>
          <p:spPr bwMode="auto">
            <a:xfrm>
              <a:off x="2448" y="2928"/>
              <a:ext cx="51" cy="66"/>
            </a:xfrm>
            <a:custGeom>
              <a:avLst/>
              <a:gdLst>
                <a:gd name="T0" fmla="*/ 39 w 51"/>
                <a:gd name="T1" fmla="*/ 66 h 66"/>
                <a:gd name="T2" fmla="*/ 39 w 51"/>
                <a:gd name="T3" fmla="*/ 0 h 66"/>
                <a:gd name="T4" fmla="*/ 39 w 51"/>
                <a:gd name="T5" fmla="*/ 66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7" name="Freeform 138"/>
            <p:cNvSpPr>
              <a:spLocks/>
            </p:cNvSpPr>
            <p:nvPr/>
          </p:nvSpPr>
          <p:spPr bwMode="auto">
            <a:xfrm>
              <a:off x="2880" y="2928"/>
              <a:ext cx="51" cy="66"/>
            </a:xfrm>
            <a:custGeom>
              <a:avLst/>
              <a:gdLst>
                <a:gd name="T0" fmla="*/ 39 w 51"/>
                <a:gd name="T1" fmla="*/ 66 h 66"/>
                <a:gd name="T2" fmla="*/ 39 w 51"/>
                <a:gd name="T3" fmla="*/ 0 h 66"/>
                <a:gd name="T4" fmla="*/ 39 w 51"/>
                <a:gd name="T5" fmla="*/ 66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8" name="Freeform 139"/>
            <p:cNvSpPr>
              <a:spLocks/>
            </p:cNvSpPr>
            <p:nvPr/>
          </p:nvSpPr>
          <p:spPr bwMode="auto">
            <a:xfrm>
              <a:off x="2688" y="2976"/>
              <a:ext cx="51" cy="66"/>
            </a:xfrm>
            <a:custGeom>
              <a:avLst/>
              <a:gdLst>
                <a:gd name="T0" fmla="*/ 39 w 51"/>
                <a:gd name="T1" fmla="*/ 66 h 66"/>
                <a:gd name="T2" fmla="*/ 39 w 51"/>
                <a:gd name="T3" fmla="*/ 0 h 66"/>
                <a:gd name="T4" fmla="*/ 39 w 51"/>
                <a:gd name="T5" fmla="*/ 66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19" name="Freeform 140"/>
            <p:cNvSpPr>
              <a:spLocks/>
            </p:cNvSpPr>
            <p:nvPr/>
          </p:nvSpPr>
          <p:spPr bwMode="auto">
            <a:xfrm flipH="1">
              <a:off x="2208" y="2880"/>
              <a:ext cx="48" cy="192"/>
            </a:xfrm>
            <a:custGeom>
              <a:avLst/>
              <a:gdLst>
                <a:gd name="T0" fmla="*/ 35 w 51"/>
                <a:gd name="T1" fmla="*/ 559 h 66"/>
                <a:gd name="T2" fmla="*/ 35 w 51"/>
                <a:gd name="T3" fmla="*/ 0 h 66"/>
                <a:gd name="T4" fmla="*/ 35 w 51"/>
                <a:gd name="T5" fmla="*/ 559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20" name="Freeform 141"/>
            <p:cNvSpPr>
              <a:spLocks/>
            </p:cNvSpPr>
            <p:nvPr/>
          </p:nvSpPr>
          <p:spPr bwMode="auto">
            <a:xfrm flipH="1">
              <a:off x="2784" y="2880"/>
              <a:ext cx="48" cy="192"/>
            </a:xfrm>
            <a:custGeom>
              <a:avLst/>
              <a:gdLst>
                <a:gd name="T0" fmla="*/ 35 w 51"/>
                <a:gd name="T1" fmla="*/ 559 h 66"/>
                <a:gd name="T2" fmla="*/ 35 w 51"/>
                <a:gd name="T3" fmla="*/ 0 h 66"/>
                <a:gd name="T4" fmla="*/ 35 w 51"/>
                <a:gd name="T5" fmla="*/ 559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21" name="Freeform 142"/>
            <p:cNvSpPr>
              <a:spLocks/>
            </p:cNvSpPr>
            <p:nvPr/>
          </p:nvSpPr>
          <p:spPr bwMode="auto">
            <a:xfrm flipH="1">
              <a:off x="1920" y="2928"/>
              <a:ext cx="48" cy="96"/>
            </a:xfrm>
            <a:custGeom>
              <a:avLst/>
              <a:gdLst>
                <a:gd name="T0" fmla="*/ 35 w 51"/>
                <a:gd name="T1" fmla="*/ 140 h 66"/>
                <a:gd name="T2" fmla="*/ 35 w 51"/>
                <a:gd name="T3" fmla="*/ 0 h 66"/>
                <a:gd name="T4" fmla="*/ 35 w 51"/>
                <a:gd name="T5" fmla="*/ 140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22" name="Freeform 143"/>
            <p:cNvSpPr>
              <a:spLocks/>
            </p:cNvSpPr>
            <p:nvPr/>
          </p:nvSpPr>
          <p:spPr bwMode="auto">
            <a:xfrm flipH="1">
              <a:off x="2496" y="2688"/>
              <a:ext cx="48" cy="192"/>
            </a:xfrm>
            <a:custGeom>
              <a:avLst/>
              <a:gdLst>
                <a:gd name="T0" fmla="*/ 35 w 51"/>
                <a:gd name="T1" fmla="*/ 559 h 66"/>
                <a:gd name="T2" fmla="*/ 35 w 51"/>
                <a:gd name="T3" fmla="*/ 0 h 66"/>
                <a:gd name="T4" fmla="*/ 35 w 51"/>
                <a:gd name="T5" fmla="*/ 559 h 66"/>
                <a:gd name="T6" fmla="*/ 0 60000 65536"/>
                <a:gd name="T7" fmla="*/ 0 60000 65536"/>
                <a:gd name="T8" fmla="*/ 0 60000 65536"/>
                <a:gd name="T9" fmla="*/ 0 w 51"/>
                <a:gd name="T10" fmla="*/ 0 h 66"/>
                <a:gd name="T11" fmla="*/ 51 w 51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" h="66">
                  <a:moveTo>
                    <a:pt x="39" y="66"/>
                  </a:moveTo>
                  <a:cubicBezTo>
                    <a:pt x="0" y="40"/>
                    <a:pt x="6" y="31"/>
                    <a:pt x="39" y="0"/>
                  </a:cubicBezTo>
                  <a:cubicBezTo>
                    <a:pt x="51" y="38"/>
                    <a:pt x="49" y="16"/>
                    <a:pt x="39" y="6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70723" name="Oval 144"/>
            <p:cNvSpPr>
              <a:spLocks noChangeArrowheads="1"/>
            </p:cNvSpPr>
            <p:nvPr/>
          </p:nvSpPr>
          <p:spPr bwMode="auto">
            <a:xfrm>
              <a:off x="3696" y="2112"/>
              <a:ext cx="116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24" name="Oval 145"/>
            <p:cNvSpPr>
              <a:spLocks noChangeArrowheads="1"/>
            </p:cNvSpPr>
            <p:nvPr/>
          </p:nvSpPr>
          <p:spPr bwMode="auto">
            <a:xfrm>
              <a:off x="3744" y="1824"/>
              <a:ext cx="96" cy="1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25" name="Oval 146"/>
            <p:cNvSpPr>
              <a:spLocks noChangeArrowheads="1"/>
            </p:cNvSpPr>
            <p:nvPr/>
          </p:nvSpPr>
          <p:spPr bwMode="auto">
            <a:xfrm>
              <a:off x="3552" y="2448"/>
              <a:ext cx="6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26" name="Oval 147"/>
            <p:cNvSpPr>
              <a:spLocks noChangeArrowheads="1"/>
            </p:cNvSpPr>
            <p:nvPr/>
          </p:nvSpPr>
          <p:spPr bwMode="auto">
            <a:xfrm>
              <a:off x="3696" y="2304"/>
              <a:ext cx="76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27" name="Oval 148"/>
            <p:cNvSpPr>
              <a:spLocks noChangeArrowheads="1"/>
            </p:cNvSpPr>
            <p:nvPr/>
          </p:nvSpPr>
          <p:spPr bwMode="auto">
            <a:xfrm>
              <a:off x="4032" y="1729"/>
              <a:ext cx="47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28" name="Oval 149"/>
            <p:cNvSpPr>
              <a:spLocks noChangeArrowheads="1"/>
            </p:cNvSpPr>
            <p:nvPr/>
          </p:nvSpPr>
          <p:spPr bwMode="auto">
            <a:xfrm>
              <a:off x="4128" y="1584"/>
              <a:ext cx="48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29" name="Oval 150"/>
            <p:cNvSpPr>
              <a:spLocks noChangeArrowheads="1"/>
            </p:cNvSpPr>
            <p:nvPr/>
          </p:nvSpPr>
          <p:spPr bwMode="auto">
            <a:xfrm>
              <a:off x="3552" y="2448"/>
              <a:ext cx="6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0" name="Oval 151"/>
            <p:cNvSpPr>
              <a:spLocks noChangeArrowheads="1"/>
            </p:cNvSpPr>
            <p:nvPr/>
          </p:nvSpPr>
          <p:spPr bwMode="auto">
            <a:xfrm>
              <a:off x="3648" y="2304"/>
              <a:ext cx="124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1" name="Oval 152"/>
            <p:cNvSpPr>
              <a:spLocks noChangeArrowheads="1"/>
            </p:cNvSpPr>
            <p:nvPr/>
          </p:nvSpPr>
          <p:spPr bwMode="auto">
            <a:xfrm>
              <a:off x="3648" y="2352"/>
              <a:ext cx="48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2" name="Oval 153"/>
            <p:cNvSpPr>
              <a:spLocks noChangeArrowheads="1"/>
            </p:cNvSpPr>
            <p:nvPr/>
          </p:nvSpPr>
          <p:spPr bwMode="auto">
            <a:xfrm>
              <a:off x="3936" y="1680"/>
              <a:ext cx="88" cy="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3" name="Oval 154"/>
            <p:cNvSpPr>
              <a:spLocks noChangeArrowheads="1"/>
            </p:cNvSpPr>
            <p:nvPr/>
          </p:nvSpPr>
          <p:spPr bwMode="auto">
            <a:xfrm flipH="1">
              <a:off x="1237" y="256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4" name="Oval 155"/>
            <p:cNvSpPr>
              <a:spLocks noChangeArrowheads="1"/>
            </p:cNvSpPr>
            <p:nvPr/>
          </p:nvSpPr>
          <p:spPr bwMode="auto">
            <a:xfrm flipH="1">
              <a:off x="1441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5" name="Oval 156"/>
            <p:cNvSpPr>
              <a:spLocks noChangeArrowheads="1"/>
            </p:cNvSpPr>
            <p:nvPr/>
          </p:nvSpPr>
          <p:spPr bwMode="auto">
            <a:xfrm flipH="1">
              <a:off x="1160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6" name="Oval 157"/>
            <p:cNvSpPr>
              <a:spLocks noChangeArrowheads="1"/>
            </p:cNvSpPr>
            <p:nvPr/>
          </p:nvSpPr>
          <p:spPr bwMode="auto">
            <a:xfrm flipH="1">
              <a:off x="1123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7" name="Oval 158"/>
            <p:cNvSpPr>
              <a:spLocks noChangeArrowheads="1"/>
            </p:cNvSpPr>
            <p:nvPr/>
          </p:nvSpPr>
          <p:spPr bwMode="auto">
            <a:xfrm flipH="1">
              <a:off x="1445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8" name="Oval 159"/>
            <p:cNvSpPr>
              <a:spLocks noChangeArrowheads="1"/>
            </p:cNvSpPr>
            <p:nvPr/>
          </p:nvSpPr>
          <p:spPr bwMode="auto">
            <a:xfrm flipH="1">
              <a:off x="1877" y="254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39" name="Oval 160"/>
            <p:cNvSpPr>
              <a:spLocks noChangeArrowheads="1"/>
            </p:cNvSpPr>
            <p:nvPr/>
          </p:nvSpPr>
          <p:spPr bwMode="auto">
            <a:xfrm flipH="1">
              <a:off x="1027" y="2664"/>
              <a:ext cx="48" cy="4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0" name="Oval 161"/>
            <p:cNvSpPr>
              <a:spLocks noChangeArrowheads="1"/>
            </p:cNvSpPr>
            <p:nvPr/>
          </p:nvSpPr>
          <p:spPr bwMode="auto">
            <a:xfrm flipH="1">
              <a:off x="1160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1" name="Oval 162"/>
            <p:cNvSpPr>
              <a:spLocks noChangeArrowheads="1"/>
            </p:cNvSpPr>
            <p:nvPr/>
          </p:nvSpPr>
          <p:spPr bwMode="auto">
            <a:xfrm flipH="1">
              <a:off x="1763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2" name="Oval 163"/>
            <p:cNvSpPr>
              <a:spLocks noChangeArrowheads="1"/>
            </p:cNvSpPr>
            <p:nvPr/>
          </p:nvSpPr>
          <p:spPr bwMode="auto">
            <a:xfrm flipH="1">
              <a:off x="1440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3" name="Oval 164"/>
            <p:cNvSpPr>
              <a:spLocks noChangeArrowheads="1"/>
            </p:cNvSpPr>
            <p:nvPr/>
          </p:nvSpPr>
          <p:spPr bwMode="auto">
            <a:xfrm flipH="1">
              <a:off x="1482" y="261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4" name="Oval 165"/>
            <p:cNvSpPr>
              <a:spLocks noChangeArrowheads="1"/>
            </p:cNvSpPr>
            <p:nvPr/>
          </p:nvSpPr>
          <p:spPr bwMode="auto">
            <a:xfrm flipH="1">
              <a:off x="1445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5" name="Oval 166"/>
            <p:cNvSpPr>
              <a:spLocks noChangeArrowheads="1"/>
            </p:cNvSpPr>
            <p:nvPr/>
          </p:nvSpPr>
          <p:spPr bwMode="auto">
            <a:xfrm flipH="1">
              <a:off x="1608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6" name="Oval 167"/>
            <p:cNvSpPr>
              <a:spLocks noChangeArrowheads="1"/>
            </p:cNvSpPr>
            <p:nvPr/>
          </p:nvSpPr>
          <p:spPr bwMode="auto">
            <a:xfrm flipH="1">
              <a:off x="1280" y="256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7" name="Oval 168"/>
            <p:cNvSpPr>
              <a:spLocks noChangeArrowheads="1"/>
            </p:cNvSpPr>
            <p:nvPr/>
          </p:nvSpPr>
          <p:spPr bwMode="auto">
            <a:xfrm flipH="1">
              <a:off x="1484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8" name="Oval 169"/>
            <p:cNvSpPr>
              <a:spLocks noChangeArrowheads="1"/>
            </p:cNvSpPr>
            <p:nvPr/>
          </p:nvSpPr>
          <p:spPr bwMode="auto">
            <a:xfrm flipH="1">
              <a:off x="1203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49" name="Oval 170"/>
            <p:cNvSpPr>
              <a:spLocks noChangeArrowheads="1"/>
            </p:cNvSpPr>
            <p:nvPr/>
          </p:nvSpPr>
          <p:spPr bwMode="auto">
            <a:xfrm flipH="1">
              <a:off x="1166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0" name="Oval 171"/>
            <p:cNvSpPr>
              <a:spLocks noChangeArrowheads="1"/>
            </p:cNvSpPr>
            <p:nvPr/>
          </p:nvSpPr>
          <p:spPr bwMode="auto">
            <a:xfrm flipH="1">
              <a:off x="1488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1" name="Oval 172"/>
            <p:cNvSpPr>
              <a:spLocks noChangeArrowheads="1"/>
            </p:cNvSpPr>
            <p:nvPr/>
          </p:nvSpPr>
          <p:spPr bwMode="auto">
            <a:xfrm flipH="1">
              <a:off x="1070" y="2664"/>
              <a:ext cx="48" cy="4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2" name="Oval 173"/>
            <p:cNvSpPr>
              <a:spLocks noChangeArrowheads="1"/>
            </p:cNvSpPr>
            <p:nvPr/>
          </p:nvSpPr>
          <p:spPr bwMode="auto">
            <a:xfrm flipH="1">
              <a:off x="1203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3" name="Oval 174"/>
            <p:cNvSpPr>
              <a:spLocks noChangeArrowheads="1"/>
            </p:cNvSpPr>
            <p:nvPr/>
          </p:nvSpPr>
          <p:spPr bwMode="auto">
            <a:xfrm flipH="1">
              <a:off x="1806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4" name="Oval 175"/>
            <p:cNvSpPr>
              <a:spLocks noChangeArrowheads="1"/>
            </p:cNvSpPr>
            <p:nvPr/>
          </p:nvSpPr>
          <p:spPr bwMode="auto">
            <a:xfrm flipH="1">
              <a:off x="1483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5" name="Oval 176"/>
            <p:cNvSpPr>
              <a:spLocks noChangeArrowheads="1"/>
            </p:cNvSpPr>
            <p:nvPr/>
          </p:nvSpPr>
          <p:spPr bwMode="auto">
            <a:xfrm flipH="1">
              <a:off x="1651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6" name="Oval 177"/>
            <p:cNvSpPr>
              <a:spLocks noChangeArrowheads="1"/>
            </p:cNvSpPr>
            <p:nvPr/>
          </p:nvSpPr>
          <p:spPr bwMode="auto">
            <a:xfrm flipH="1">
              <a:off x="1200" y="2640"/>
              <a:ext cx="48" cy="4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7" name="Oval 178"/>
            <p:cNvSpPr>
              <a:spLocks noChangeArrowheads="1"/>
            </p:cNvSpPr>
            <p:nvPr/>
          </p:nvSpPr>
          <p:spPr bwMode="auto">
            <a:xfrm flipH="1">
              <a:off x="1333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8" name="Oval 179"/>
            <p:cNvSpPr>
              <a:spLocks noChangeArrowheads="1"/>
            </p:cNvSpPr>
            <p:nvPr/>
          </p:nvSpPr>
          <p:spPr bwMode="auto">
            <a:xfrm flipH="1">
              <a:off x="1763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59" name="Oval 180"/>
            <p:cNvSpPr>
              <a:spLocks noChangeArrowheads="1"/>
            </p:cNvSpPr>
            <p:nvPr/>
          </p:nvSpPr>
          <p:spPr bwMode="auto">
            <a:xfrm flipH="1">
              <a:off x="1613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0" name="Oval 181"/>
            <p:cNvSpPr>
              <a:spLocks noChangeArrowheads="1"/>
            </p:cNvSpPr>
            <p:nvPr/>
          </p:nvSpPr>
          <p:spPr bwMode="auto">
            <a:xfrm flipH="1">
              <a:off x="1541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1" name="Oval 182"/>
            <p:cNvSpPr>
              <a:spLocks noChangeArrowheads="1"/>
            </p:cNvSpPr>
            <p:nvPr/>
          </p:nvSpPr>
          <p:spPr bwMode="auto">
            <a:xfrm flipH="1">
              <a:off x="1973" y="2640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2" name="Oval 183"/>
            <p:cNvSpPr>
              <a:spLocks noChangeArrowheads="1"/>
            </p:cNvSpPr>
            <p:nvPr/>
          </p:nvSpPr>
          <p:spPr bwMode="auto">
            <a:xfrm flipH="1">
              <a:off x="1349" y="2592"/>
              <a:ext cx="48" cy="4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3" name="Oval 184"/>
            <p:cNvSpPr>
              <a:spLocks noChangeArrowheads="1"/>
            </p:cNvSpPr>
            <p:nvPr/>
          </p:nvSpPr>
          <p:spPr bwMode="auto">
            <a:xfrm flipH="1">
              <a:off x="1859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4" name="Oval 185"/>
            <p:cNvSpPr>
              <a:spLocks noChangeArrowheads="1"/>
            </p:cNvSpPr>
            <p:nvPr/>
          </p:nvSpPr>
          <p:spPr bwMode="auto">
            <a:xfrm flipH="1">
              <a:off x="1762" y="261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5" name="Oval 186"/>
            <p:cNvSpPr>
              <a:spLocks noChangeArrowheads="1"/>
            </p:cNvSpPr>
            <p:nvPr/>
          </p:nvSpPr>
          <p:spPr bwMode="auto">
            <a:xfrm flipH="1">
              <a:off x="1578" y="271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6" name="Oval 187"/>
            <p:cNvSpPr>
              <a:spLocks noChangeArrowheads="1"/>
            </p:cNvSpPr>
            <p:nvPr/>
          </p:nvSpPr>
          <p:spPr bwMode="auto">
            <a:xfrm flipH="1">
              <a:off x="1541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7" name="Oval 188"/>
            <p:cNvSpPr>
              <a:spLocks noChangeArrowheads="1"/>
            </p:cNvSpPr>
            <p:nvPr/>
          </p:nvSpPr>
          <p:spPr bwMode="auto">
            <a:xfrm flipH="1">
              <a:off x="1685" y="2640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8" name="Oval 189"/>
            <p:cNvSpPr>
              <a:spLocks noChangeArrowheads="1"/>
            </p:cNvSpPr>
            <p:nvPr/>
          </p:nvSpPr>
          <p:spPr bwMode="auto">
            <a:xfrm flipH="1">
              <a:off x="1243" y="2640"/>
              <a:ext cx="48" cy="48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69" name="Oval 190"/>
            <p:cNvSpPr>
              <a:spLocks noChangeArrowheads="1"/>
            </p:cNvSpPr>
            <p:nvPr/>
          </p:nvSpPr>
          <p:spPr bwMode="auto">
            <a:xfrm flipH="1">
              <a:off x="1376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0" name="Oval 191"/>
            <p:cNvSpPr>
              <a:spLocks noChangeArrowheads="1"/>
            </p:cNvSpPr>
            <p:nvPr/>
          </p:nvSpPr>
          <p:spPr bwMode="auto">
            <a:xfrm flipH="1">
              <a:off x="1806" y="259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1" name="Oval 192"/>
            <p:cNvSpPr>
              <a:spLocks noChangeArrowheads="1"/>
            </p:cNvSpPr>
            <p:nvPr/>
          </p:nvSpPr>
          <p:spPr bwMode="auto">
            <a:xfrm flipH="1">
              <a:off x="1656" y="2664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2" name="Oval 193"/>
            <p:cNvSpPr>
              <a:spLocks noChangeArrowheads="1"/>
            </p:cNvSpPr>
            <p:nvPr/>
          </p:nvSpPr>
          <p:spPr bwMode="auto">
            <a:xfrm flipH="1">
              <a:off x="1584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3" name="Oval 194"/>
            <p:cNvSpPr>
              <a:spLocks noChangeArrowheads="1"/>
            </p:cNvSpPr>
            <p:nvPr/>
          </p:nvSpPr>
          <p:spPr bwMode="auto">
            <a:xfrm flipH="1">
              <a:off x="1902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4" name="Oval 195"/>
            <p:cNvSpPr>
              <a:spLocks noChangeArrowheads="1"/>
            </p:cNvSpPr>
            <p:nvPr/>
          </p:nvSpPr>
          <p:spPr bwMode="auto">
            <a:xfrm flipH="1">
              <a:off x="1805" y="2616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5" name="Oval 196"/>
            <p:cNvSpPr>
              <a:spLocks noChangeArrowheads="1"/>
            </p:cNvSpPr>
            <p:nvPr/>
          </p:nvSpPr>
          <p:spPr bwMode="auto">
            <a:xfrm flipH="1">
              <a:off x="1621" y="2712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6" name="Oval 197"/>
            <p:cNvSpPr>
              <a:spLocks noChangeArrowheads="1"/>
            </p:cNvSpPr>
            <p:nvPr/>
          </p:nvSpPr>
          <p:spPr bwMode="auto">
            <a:xfrm flipH="1">
              <a:off x="1584" y="2688"/>
              <a:ext cx="47" cy="47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7" name="Oval 198"/>
            <p:cNvSpPr>
              <a:spLocks noChangeArrowheads="1"/>
            </p:cNvSpPr>
            <p:nvPr/>
          </p:nvSpPr>
          <p:spPr bwMode="auto">
            <a:xfrm>
              <a:off x="3312" y="2496"/>
              <a:ext cx="68" cy="1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8" name="Oval 199"/>
            <p:cNvSpPr>
              <a:spLocks noChangeArrowheads="1"/>
            </p:cNvSpPr>
            <p:nvPr/>
          </p:nvSpPr>
          <p:spPr bwMode="auto">
            <a:xfrm>
              <a:off x="3408" y="2448"/>
              <a:ext cx="96" cy="1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79" name="Oval 200"/>
            <p:cNvSpPr>
              <a:spLocks noChangeArrowheads="1"/>
            </p:cNvSpPr>
            <p:nvPr/>
          </p:nvSpPr>
          <p:spPr bwMode="auto">
            <a:xfrm>
              <a:off x="3120" y="2784"/>
              <a:ext cx="6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0" name="Oval 201"/>
            <p:cNvSpPr>
              <a:spLocks noChangeArrowheads="1"/>
            </p:cNvSpPr>
            <p:nvPr/>
          </p:nvSpPr>
          <p:spPr bwMode="auto">
            <a:xfrm>
              <a:off x="3264" y="2640"/>
              <a:ext cx="76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1" name="Oval 202"/>
            <p:cNvSpPr>
              <a:spLocks noChangeArrowheads="1"/>
            </p:cNvSpPr>
            <p:nvPr/>
          </p:nvSpPr>
          <p:spPr bwMode="auto">
            <a:xfrm>
              <a:off x="3120" y="2784"/>
              <a:ext cx="68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2" name="Oval 203"/>
            <p:cNvSpPr>
              <a:spLocks noChangeArrowheads="1"/>
            </p:cNvSpPr>
            <p:nvPr/>
          </p:nvSpPr>
          <p:spPr bwMode="auto">
            <a:xfrm>
              <a:off x="3216" y="2640"/>
              <a:ext cx="124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3" name="Oval 204"/>
            <p:cNvSpPr>
              <a:spLocks noChangeArrowheads="1"/>
            </p:cNvSpPr>
            <p:nvPr/>
          </p:nvSpPr>
          <p:spPr bwMode="auto">
            <a:xfrm>
              <a:off x="3216" y="2688"/>
              <a:ext cx="48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4" name="Oval 205"/>
            <p:cNvSpPr>
              <a:spLocks noChangeArrowheads="1"/>
            </p:cNvSpPr>
            <p:nvPr/>
          </p:nvSpPr>
          <p:spPr bwMode="auto">
            <a:xfrm>
              <a:off x="4128" y="1248"/>
              <a:ext cx="116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5" name="Oval 206"/>
            <p:cNvSpPr>
              <a:spLocks noChangeArrowheads="1"/>
            </p:cNvSpPr>
            <p:nvPr/>
          </p:nvSpPr>
          <p:spPr bwMode="auto">
            <a:xfrm>
              <a:off x="4128" y="1440"/>
              <a:ext cx="76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6" name="Oval 207"/>
            <p:cNvSpPr>
              <a:spLocks noChangeArrowheads="1"/>
            </p:cNvSpPr>
            <p:nvPr/>
          </p:nvSpPr>
          <p:spPr bwMode="auto">
            <a:xfrm>
              <a:off x="4080" y="1440"/>
              <a:ext cx="124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7" name="Oval 208"/>
            <p:cNvSpPr>
              <a:spLocks noChangeArrowheads="1"/>
            </p:cNvSpPr>
            <p:nvPr/>
          </p:nvSpPr>
          <p:spPr bwMode="auto">
            <a:xfrm>
              <a:off x="4080" y="1488"/>
              <a:ext cx="48" cy="9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8" name="Oval 209"/>
            <p:cNvSpPr>
              <a:spLocks noChangeArrowheads="1"/>
            </p:cNvSpPr>
            <p:nvPr/>
          </p:nvSpPr>
          <p:spPr bwMode="auto">
            <a:xfrm>
              <a:off x="3744" y="1728"/>
              <a:ext cx="116" cy="51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89" name="Oval 210"/>
            <p:cNvSpPr>
              <a:spLocks noChangeArrowheads="1"/>
            </p:cNvSpPr>
            <p:nvPr/>
          </p:nvSpPr>
          <p:spPr bwMode="auto">
            <a:xfrm>
              <a:off x="3648" y="1344"/>
              <a:ext cx="96" cy="4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90" name="Oval 211"/>
            <p:cNvSpPr>
              <a:spLocks noChangeArrowheads="1"/>
            </p:cNvSpPr>
            <p:nvPr/>
          </p:nvSpPr>
          <p:spPr bwMode="auto">
            <a:xfrm>
              <a:off x="3600" y="1729"/>
              <a:ext cx="76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91" name="Oval 212"/>
            <p:cNvSpPr>
              <a:spLocks noChangeArrowheads="1"/>
            </p:cNvSpPr>
            <p:nvPr/>
          </p:nvSpPr>
          <p:spPr bwMode="auto">
            <a:xfrm>
              <a:off x="3696" y="1488"/>
              <a:ext cx="96" cy="14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  <p:sp>
          <p:nvSpPr>
            <p:cNvPr id="70792" name="Oval 213"/>
            <p:cNvSpPr>
              <a:spLocks noChangeArrowheads="1"/>
            </p:cNvSpPr>
            <p:nvPr/>
          </p:nvSpPr>
          <p:spPr bwMode="auto">
            <a:xfrm>
              <a:off x="3552" y="1825"/>
              <a:ext cx="48" cy="4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defTabSz="7620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0" hangingPunct="1"/>
              <a:endParaRPr lang="ko-KR" altLang="ko-KR" sz="2400" b="1">
                <a:latin typeface="Arial" panose="020B0604020202020204" pitchFamily="34" charset="0"/>
                <a:ea typeface="굴림체" panose="020B060900010101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18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Combustion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+ O2 -&gt; CO2 + 32790kJ/kg carbon</a:t>
            </a:r>
          </a:p>
          <a:p>
            <a:r>
              <a:rPr lang="en-US" altLang="ko-KR" dirty="0" smtClean="0"/>
              <a:t>S + O2 -&gt; SO2 + 9260kJ/kg 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5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eaLnBrk="1" hangingPunct="1"/>
            <a:r>
              <a:rPr lang="ko-KR" altLang="en-US" sz="4000" dirty="0" smtClean="0"/>
              <a:t>석탄의 성분에 따른 연소의 차이</a:t>
            </a:r>
          </a:p>
        </p:txBody>
      </p:sp>
      <p:pic>
        <p:nvPicPr>
          <p:cNvPr id="51203" name="Picture 16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925" y="908050"/>
            <a:ext cx="9305925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190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438400" y="6019800"/>
            <a:ext cx="4891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Arial" panose="020B0604020202020204" pitchFamily="34" charset="0"/>
                <a:ea typeface="돋움체" panose="020B0609000101010101" pitchFamily="49" charset="-127"/>
              </a:rPr>
              <a:t>TGA study of the reactivity of coals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130300" y="762000"/>
            <a:ext cx="704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600">
                <a:latin typeface="Times New Roman" panose="02020603050405020304" pitchFamily="18" charset="0"/>
              </a:rPr>
              <a:t>연료의 반응성 차이에 따른 연소성</a:t>
            </a:r>
          </a:p>
        </p:txBody>
      </p:sp>
      <p:sp>
        <p:nvSpPr>
          <p:cNvPr id="52228" name="Text Box 5"/>
          <p:cNvSpPr txBox="1">
            <a:spLocks noChangeArrowheads="1"/>
          </p:cNvSpPr>
          <p:nvPr/>
        </p:nvSpPr>
        <p:spPr bwMode="auto">
          <a:xfrm>
            <a:off x="1816100" y="1778000"/>
            <a:ext cx="18684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chemeClr val="tx2"/>
                </a:solidFill>
              </a:rPr>
              <a:t>Bituminous coal</a:t>
            </a:r>
          </a:p>
        </p:txBody>
      </p:sp>
      <p:sp>
        <p:nvSpPr>
          <p:cNvPr id="52229" name="Text Box 6"/>
          <p:cNvSpPr txBox="1">
            <a:spLocks noChangeArrowheads="1"/>
          </p:cNvSpPr>
          <p:nvPr/>
        </p:nvSpPr>
        <p:spPr bwMode="auto">
          <a:xfrm>
            <a:off x="5416550" y="1778000"/>
            <a:ext cx="123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b="1">
                <a:solidFill>
                  <a:schemeClr val="tx2"/>
                </a:solidFill>
              </a:rPr>
              <a:t>Anthracite</a:t>
            </a:r>
          </a:p>
        </p:txBody>
      </p:sp>
      <p:sp>
        <p:nvSpPr>
          <p:cNvPr id="52230" name="AutoShape 7"/>
          <p:cNvSpPr>
            <a:spLocks noChangeArrowheads="1"/>
          </p:cNvSpPr>
          <p:nvPr/>
        </p:nvSpPr>
        <p:spPr bwMode="auto">
          <a:xfrm>
            <a:off x="2195513" y="2133600"/>
            <a:ext cx="1008062" cy="287338"/>
          </a:xfrm>
          <a:prstGeom prst="leftArrow">
            <a:avLst>
              <a:gd name="adj1" fmla="val 50000"/>
              <a:gd name="adj2" fmla="val 87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2231" name="AutoShape 8"/>
          <p:cNvSpPr>
            <a:spLocks noChangeArrowheads="1"/>
          </p:cNvSpPr>
          <p:nvPr/>
        </p:nvSpPr>
        <p:spPr bwMode="auto">
          <a:xfrm rot="10800000">
            <a:off x="5508625" y="2060575"/>
            <a:ext cx="1008063" cy="287338"/>
          </a:xfrm>
          <a:prstGeom prst="leftArrow">
            <a:avLst>
              <a:gd name="adj1" fmla="val 50000"/>
              <a:gd name="adj2" fmla="val 877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52232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035050"/>
            <a:ext cx="8724900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3" name="Rectangle 11"/>
          <p:cNvSpPr>
            <a:spLocks noChangeArrowheads="1"/>
          </p:cNvSpPr>
          <p:nvPr/>
        </p:nvSpPr>
        <p:spPr bwMode="auto">
          <a:xfrm>
            <a:off x="0" y="0"/>
            <a:ext cx="367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순환유동층 보일러 기술</a:t>
            </a:r>
            <a:r>
              <a:rPr lang="en-US" altLang="ko-KR"/>
              <a:t>-</a:t>
            </a:r>
            <a:r>
              <a:rPr lang="ko-KR" altLang="en-US"/>
              <a:t>연구개발</a:t>
            </a:r>
          </a:p>
        </p:txBody>
      </p:sp>
    </p:spTree>
    <p:extLst>
      <p:ext uri="{BB962C8B-B14F-4D97-AF65-F5344CB8AC3E}">
        <p14:creationId xmlns:p14="http://schemas.microsoft.com/office/powerpoint/2010/main" val="344719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Chemical reaction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smtClean="0"/>
              <a:t>CaCO3 -&gt; </a:t>
            </a:r>
            <a:r>
              <a:rPr lang="en-US" altLang="ko-KR" sz="2400" dirty="0" err="1" smtClean="0"/>
              <a:t>CaO</a:t>
            </a:r>
            <a:r>
              <a:rPr lang="en-US" altLang="ko-KR" sz="2400" dirty="0" smtClean="0"/>
              <a:t> + CO2 + 1830kJ/kg CaCO2</a:t>
            </a:r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MgCO3 -&gt; </a:t>
            </a:r>
            <a:r>
              <a:rPr lang="en-US" altLang="ko-KR" sz="2400" dirty="0" err="1" smtClean="0"/>
              <a:t>MgO</a:t>
            </a:r>
            <a:r>
              <a:rPr lang="en-US" altLang="ko-KR" sz="2400" dirty="0" smtClean="0"/>
              <a:t> + CO2 + 1183kJ/kg </a:t>
            </a:r>
            <a:r>
              <a:rPr lang="en-US" altLang="ko-KR" sz="2400" dirty="0" err="1" smtClean="0"/>
              <a:t>MgO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err="1" smtClean="0"/>
              <a:t>CaO</a:t>
            </a:r>
            <a:r>
              <a:rPr lang="en-US" altLang="ko-KR" sz="2400" dirty="0" smtClean="0"/>
              <a:t> + SO2 + 1/2O2 -&gt; CaSO4 +15141kJ/</a:t>
            </a:r>
            <a:r>
              <a:rPr lang="en-US" altLang="ko-KR" sz="2400" dirty="0" err="1" smtClean="0"/>
              <a:t>kgS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6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Design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PROJECT </a:t>
            </a:r>
            <a:r>
              <a:rPr lang="en-US" altLang="ko-KR" sz="2400" dirty="0"/>
              <a:t>BASE DATA </a:t>
            </a:r>
          </a:p>
          <a:p>
            <a:pPr lvl="1"/>
            <a:r>
              <a:rPr lang="en-US" altLang="ko-KR" sz="2000" dirty="0" smtClean="0"/>
              <a:t> </a:t>
            </a:r>
            <a:r>
              <a:rPr lang="en-US" altLang="ko-KR" sz="2000" dirty="0"/>
              <a:t>GENERAL AND LOCAL DATA (e.g. Location, General Plant Data, Availability of Consumables and Disposal Possibilities, Grid Connection, Water Supply and Waste Water Disposal) </a:t>
            </a:r>
          </a:p>
          <a:p>
            <a:pPr lvl="1"/>
            <a:r>
              <a:rPr lang="en-US" altLang="ko-KR" sz="2000" dirty="0" smtClean="0"/>
              <a:t> </a:t>
            </a:r>
            <a:r>
              <a:rPr lang="en-US" altLang="ko-KR" sz="2000" dirty="0"/>
              <a:t>TECHNICAL BASE DATA (e.g. Power Plant Data, Fuel Data, Electrical and I&amp;C) </a:t>
            </a:r>
          </a:p>
          <a:p>
            <a:pPr lvl="1"/>
            <a:r>
              <a:rPr lang="en-US" altLang="ko-KR" sz="2000" dirty="0" smtClean="0"/>
              <a:t>ENVIRONMENTAL </a:t>
            </a:r>
            <a:r>
              <a:rPr lang="en-US" altLang="ko-KR" sz="2000" dirty="0"/>
              <a:t>BASE DATA (e.g. Emissions, Ambient Air Quality, Residues, Noise) </a:t>
            </a:r>
          </a:p>
          <a:p>
            <a:pPr lvl="1"/>
            <a:r>
              <a:rPr lang="en-US" altLang="ko-KR" sz="2000" dirty="0" smtClean="0"/>
              <a:t>ECONOMIC </a:t>
            </a:r>
            <a:r>
              <a:rPr lang="en-US" altLang="ko-KR" sz="2000" dirty="0"/>
              <a:t>BASE DATA (e.g. Cost for Fuel, Limestone, other Consumables, Personnel, Disposal of Ash and Prices for Electricity) </a:t>
            </a:r>
          </a:p>
          <a:p>
            <a:pPr marL="0" indent="0">
              <a:buNone/>
            </a:pPr>
            <a:endParaRPr lang="en-US" altLang="ko-KR" sz="1400" b="1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4640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Design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SITE CONDITIONS </a:t>
            </a:r>
          </a:p>
          <a:p>
            <a:pPr lvl="1"/>
            <a:r>
              <a:rPr lang="en-US" altLang="ko-KR" sz="2400" dirty="0" smtClean="0"/>
              <a:t>OVERVIEW </a:t>
            </a:r>
            <a:r>
              <a:rPr lang="en-US" altLang="ko-KR" sz="2400" dirty="0"/>
              <a:t>AND LOCATION (e.g. Location, Soma Lignite Mine, Land Use, Seismic Activity) </a:t>
            </a:r>
          </a:p>
          <a:p>
            <a:pPr lvl="1"/>
            <a:r>
              <a:rPr lang="en-US" altLang="ko-KR" sz="2400" dirty="0" smtClean="0"/>
              <a:t>SOIL </a:t>
            </a:r>
            <a:r>
              <a:rPr lang="en-US" altLang="ko-KR" sz="2400" dirty="0"/>
              <a:t>AND WATER (e.g. Soil Condition, Groundwater, Surface Water) </a:t>
            </a:r>
          </a:p>
          <a:p>
            <a:pPr lvl="1"/>
            <a:r>
              <a:rPr lang="en-US" altLang="ko-KR" sz="2400" dirty="0" smtClean="0"/>
              <a:t>METEOROLOGICAL </a:t>
            </a:r>
            <a:r>
              <a:rPr lang="en-US" altLang="ko-KR" sz="2400" dirty="0"/>
              <a:t>DATA (e.g. Climatic Conditions; Frost, Wind, Rainfall, etc.) </a:t>
            </a:r>
          </a:p>
          <a:p>
            <a:pPr lvl="1"/>
            <a:r>
              <a:rPr lang="en-US" altLang="ko-KR" sz="2000" dirty="0" smtClean="0"/>
              <a:t> </a:t>
            </a:r>
            <a:r>
              <a:rPr lang="en-US" altLang="ko-KR" sz="2400" dirty="0"/>
              <a:t>INFRASTRUCTURE (e.g. Transport, Electricity) 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4375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General Design Condition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340768"/>
            <a:ext cx="8229600" cy="5112568"/>
          </a:xfrm>
        </p:spPr>
        <p:txBody>
          <a:bodyPr/>
          <a:lstStyle/>
          <a:p>
            <a:r>
              <a:rPr lang="en-US" altLang="ko-KR" sz="2000" dirty="0" smtClean="0"/>
              <a:t>POWER </a:t>
            </a:r>
            <a:r>
              <a:rPr lang="en-US" altLang="ko-KR" sz="2000" dirty="0"/>
              <a:t>PLANT CONCEPT DEFINITION </a:t>
            </a:r>
          </a:p>
          <a:p>
            <a:pPr lvl="1"/>
            <a:r>
              <a:rPr lang="en-US" altLang="ko-KR" sz="1800" dirty="0" smtClean="0"/>
              <a:t>CFBC </a:t>
            </a:r>
            <a:r>
              <a:rPr lang="en-US" altLang="ko-KR" sz="1800" dirty="0"/>
              <a:t>STEAM GENERATION (e.g. Discussion on Firing System Specifics of CFB Boiler Design, Specific Aspects of Soma Lignite) </a:t>
            </a:r>
          </a:p>
          <a:p>
            <a:pPr lvl="1"/>
            <a:r>
              <a:rPr lang="en-US" altLang="ko-KR" sz="1800" dirty="0" smtClean="0"/>
              <a:t> </a:t>
            </a:r>
            <a:r>
              <a:rPr lang="en-US" altLang="ko-KR" sz="1800" dirty="0"/>
              <a:t>WATER / STEAM CYCLE AND TURBINE (e.g. Discussion on Heating Surface Layout and Arrangement) </a:t>
            </a:r>
          </a:p>
          <a:p>
            <a:pPr lvl="1"/>
            <a:r>
              <a:rPr lang="en-US" altLang="ko-KR" sz="1800" dirty="0" smtClean="0"/>
              <a:t>FUEL </a:t>
            </a:r>
            <a:r>
              <a:rPr lang="en-US" altLang="ko-KR" sz="1800" dirty="0"/>
              <a:t>HANDLING SYSTEM (e.g. Storage, Transport, Preparation) </a:t>
            </a:r>
          </a:p>
          <a:p>
            <a:pPr lvl="1"/>
            <a:r>
              <a:rPr lang="en-US" altLang="ko-KR" sz="1800" dirty="0" smtClean="0"/>
              <a:t>FLUE </a:t>
            </a:r>
            <a:r>
              <a:rPr lang="en-US" altLang="ko-KR" sz="1800" dirty="0"/>
              <a:t>GAS CLEANING SYSTEM (e.g. NOx Emissions, SO2 Capture, Dust Removal Technologies) </a:t>
            </a:r>
          </a:p>
          <a:p>
            <a:pPr lvl="1"/>
            <a:r>
              <a:rPr lang="en-US" altLang="ko-KR" sz="1800" dirty="0" smtClean="0"/>
              <a:t>ASH </a:t>
            </a:r>
            <a:r>
              <a:rPr lang="en-US" altLang="ko-KR" sz="1800" dirty="0"/>
              <a:t>HANDLING AND DISPOSAL (e.g. Ash Handling, Ash Disposal) </a:t>
            </a:r>
          </a:p>
          <a:p>
            <a:pPr lvl="1"/>
            <a:r>
              <a:rPr lang="en-US" altLang="ko-KR" sz="1800" dirty="0" smtClean="0"/>
              <a:t>COOLING </a:t>
            </a:r>
            <a:r>
              <a:rPr lang="en-US" altLang="ko-KR" sz="1800" dirty="0"/>
              <a:t>SYSTEM (e.g. Overview of Existing System, Alternatives) </a:t>
            </a:r>
          </a:p>
          <a:p>
            <a:pPr lvl="1"/>
            <a:r>
              <a:rPr lang="en-US" altLang="ko-KR" sz="1800" dirty="0" smtClean="0"/>
              <a:t>BALANCE </a:t>
            </a:r>
            <a:r>
              <a:rPr lang="en-US" altLang="ko-KR" sz="1800" dirty="0"/>
              <a:t>OF PLANT (e.g. Water Supply and Treatment, Wastewater and Residue Treatment and Disposal) </a:t>
            </a:r>
          </a:p>
          <a:p>
            <a:pPr lvl="1"/>
            <a:r>
              <a:rPr lang="en-US" altLang="ko-KR" sz="1800" dirty="0" smtClean="0"/>
              <a:t>CONNECTION </a:t>
            </a:r>
            <a:r>
              <a:rPr lang="en-US" altLang="ko-KR" sz="1800" dirty="0"/>
              <a:t>TO POWER TRANSMISSION (e.g. General Situation, Technology, Configuration) </a:t>
            </a:r>
          </a:p>
          <a:p>
            <a:pPr lvl="1"/>
            <a:r>
              <a:rPr lang="en-US" altLang="ko-KR" sz="1800" dirty="0" smtClean="0"/>
              <a:t>SELECTION </a:t>
            </a:r>
            <a:r>
              <a:rPr lang="en-US" altLang="ko-KR" sz="1800" dirty="0"/>
              <a:t>OF POWER PLANT CONCEPT (Summary of Selected Solutions) </a:t>
            </a:r>
          </a:p>
        </p:txBody>
      </p:sp>
    </p:spTree>
    <p:extLst>
      <p:ext uri="{BB962C8B-B14F-4D97-AF65-F5344CB8AC3E}">
        <p14:creationId xmlns:p14="http://schemas.microsoft.com/office/powerpoint/2010/main" val="63492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Terminal points</a:t>
            </a:r>
            <a:endParaRPr lang="ko-KR" altLang="en-US" sz="4000" dirty="0" smtClean="0"/>
          </a:p>
        </p:txBody>
      </p:sp>
      <p:grpSp>
        <p:nvGrpSpPr>
          <p:cNvPr id="162" name="그룹 161"/>
          <p:cNvGrpSpPr/>
          <p:nvPr/>
        </p:nvGrpSpPr>
        <p:grpSpPr>
          <a:xfrm>
            <a:off x="179512" y="1988840"/>
            <a:ext cx="8726488" cy="4381500"/>
            <a:chOff x="323528" y="1957089"/>
            <a:chExt cx="8726488" cy="4381500"/>
          </a:xfrm>
        </p:grpSpPr>
        <p:sp>
          <p:nvSpPr>
            <p:cNvPr id="172" name="Freeform 56"/>
            <p:cNvSpPr>
              <a:spLocks/>
            </p:cNvSpPr>
            <p:nvPr/>
          </p:nvSpPr>
          <p:spPr bwMode="auto">
            <a:xfrm>
              <a:off x="2435127" y="4724102"/>
              <a:ext cx="450850" cy="665163"/>
            </a:xfrm>
            <a:custGeom>
              <a:avLst/>
              <a:gdLst>
                <a:gd name="T0" fmla="*/ 284 w 284"/>
                <a:gd name="T1" fmla="*/ 0 h 419"/>
                <a:gd name="T2" fmla="*/ 142 w 284"/>
                <a:gd name="T3" fmla="*/ 96 h 419"/>
                <a:gd name="T4" fmla="*/ 142 w 284"/>
                <a:gd name="T5" fmla="*/ 64 h 419"/>
                <a:gd name="T6" fmla="*/ 95 w 284"/>
                <a:gd name="T7" fmla="*/ 64 h 419"/>
                <a:gd name="T8" fmla="*/ 95 w 284"/>
                <a:gd name="T9" fmla="*/ 144 h 419"/>
                <a:gd name="T10" fmla="*/ 82 w 284"/>
                <a:gd name="T11" fmla="*/ 162 h 419"/>
                <a:gd name="T12" fmla="*/ 82 w 284"/>
                <a:gd name="T13" fmla="*/ 225 h 419"/>
                <a:gd name="T14" fmla="*/ 12 w 284"/>
                <a:gd name="T15" fmla="*/ 306 h 419"/>
                <a:gd name="T16" fmla="*/ 0 w 284"/>
                <a:gd name="T17" fmla="*/ 419 h 419"/>
                <a:gd name="T18" fmla="*/ 142 w 284"/>
                <a:gd name="T19" fmla="*/ 258 h 419"/>
                <a:gd name="T20" fmla="*/ 142 w 284"/>
                <a:gd name="T21" fmla="*/ 177 h 419"/>
                <a:gd name="T22" fmla="*/ 284 w 284"/>
                <a:gd name="T23" fmla="*/ 81 h 419"/>
                <a:gd name="T24" fmla="*/ 284 w 284"/>
                <a:gd name="T25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4" h="419">
                  <a:moveTo>
                    <a:pt x="284" y="0"/>
                  </a:moveTo>
                  <a:lnTo>
                    <a:pt x="142" y="96"/>
                  </a:lnTo>
                  <a:lnTo>
                    <a:pt x="142" y="64"/>
                  </a:lnTo>
                  <a:lnTo>
                    <a:pt x="95" y="64"/>
                  </a:lnTo>
                  <a:lnTo>
                    <a:pt x="95" y="144"/>
                  </a:lnTo>
                  <a:lnTo>
                    <a:pt x="82" y="162"/>
                  </a:lnTo>
                  <a:lnTo>
                    <a:pt x="82" y="225"/>
                  </a:lnTo>
                  <a:lnTo>
                    <a:pt x="12" y="306"/>
                  </a:lnTo>
                  <a:lnTo>
                    <a:pt x="0" y="419"/>
                  </a:lnTo>
                  <a:lnTo>
                    <a:pt x="142" y="258"/>
                  </a:lnTo>
                  <a:lnTo>
                    <a:pt x="142" y="177"/>
                  </a:lnTo>
                  <a:lnTo>
                    <a:pt x="284" y="81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rgbClr val="C2C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1" name="Freeform 49"/>
            <p:cNvSpPr>
              <a:spLocks/>
            </p:cNvSpPr>
            <p:nvPr/>
          </p:nvSpPr>
          <p:spPr bwMode="auto">
            <a:xfrm>
              <a:off x="2828728" y="3186608"/>
              <a:ext cx="244475" cy="1922463"/>
            </a:xfrm>
            <a:custGeom>
              <a:avLst/>
              <a:gdLst>
                <a:gd name="T0" fmla="*/ 119 w 154"/>
                <a:gd name="T1" fmla="*/ 0 h 1211"/>
                <a:gd name="T2" fmla="*/ 119 w 154"/>
                <a:gd name="T3" fmla="*/ 936 h 1211"/>
                <a:gd name="T4" fmla="*/ 154 w 154"/>
                <a:gd name="T5" fmla="*/ 969 h 1211"/>
                <a:gd name="T6" fmla="*/ 154 w 154"/>
                <a:gd name="T7" fmla="*/ 1211 h 1211"/>
                <a:gd name="T8" fmla="*/ 0 w 154"/>
                <a:gd name="T9" fmla="*/ 1211 h 1211"/>
                <a:gd name="T10" fmla="*/ 0 w 154"/>
                <a:gd name="T11" fmla="*/ 969 h 1211"/>
                <a:gd name="T12" fmla="*/ 35 w 154"/>
                <a:gd name="T13" fmla="*/ 936 h 1211"/>
                <a:gd name="T14" fmla="*/ 35 w 154"/>
                <a:gd name="T15" fmla="*/ 0 h 1211"/>
                <a:gd name="T16" fmla="*/ 119 w 154"/>
                <a:gd name="T17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1211">
                  <a:moveTo>
                    <a:pt x="119" y="0"/>
                  </a:moveTo>
                  <a:lnTo>
                    <a:pt x="119" y="936"/>
                  </a:lnTo>
                  <a:lnTo>
                    <a:pt x="154" y="969"/>
                  </a:lnTo>
                  <a:lnTo>
                    <a:pt x="154" y="1211"/>
                  </a:lnTo>
                  <a:lnTo>
                    <a:pt x="0" y="1211"/>
                  </a:lnTo>
                  <a:lnTo>
                    <a:pt x="0" y="969"/>
                  </a:lnTo>
                  <a:lnTo>
                    <a:pt x="35" y="936"/>
                  </a:lnTo>
                  <a:lnTo>
                    <a:pt x="35" y="0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0" name="Freeform 9"/>
            <p:cNvSpPr>
              <a:spLocks/>
            </p:cNvSpPr>
            <p:nvPr/>
          </p:nvSpPr>
          <p:spPr bwMode="auto">
            <a:xfrm>
              <a:off x="2789139" y="2152352"/>
              <a:ext cx="322263" cy="1100138"/>
            </a:xfrm>
            <a:custGeom>
              <a:avLst/>
              <a:gdLst>
                <a:gd name="T0" fmla="*/ 49 w 203"/>
                <a:gd name="T1" fmla="*/ 693 h 693"/>
                <a:gd name="T2" fmla="*/ 0 w 203"/>
                <a:gd name="T3" fmla="*/ 243 h 693"/>
                <a:gd name="T4" fmla="*/ 0 w 203"/>
                <a:gd name="T5" fmla="*/ 0 h 693"/>
                <a:gd name="T6" fmla="*/ 203 w 203"/>
                <a:gd name="T7" fmla="*/ 0 h 693"/>
                <a:gd name="T8" fmla="*/ 203 w 203"/>
                <a:gd name="T9" fmla="*/ 243 h 693"/>
                <a:gd name="T10" fmla="*/ 133 w 203"/>
                <a:gd name="T11" fmla="*/ 693 h 693"/>
                <a:gd name="T12" fmla="*/ 49 w 203"/>
                <a:gd name="T13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693">
                  <a:moveTo>
                    <a:pt x="49" y="693"/>
                  </a:moveTo>
                  <a:lnTo>
                    <a:pt x="0" y="243"/>
                  </a:lnTo>
                  <a:lnTo>
                    <a:pt x="0" y="0"/>
                  </a:lnTo>
                  <a:lnTo>
                    <a:pt x="203" y="0"/>
                  </a:lnTo>
                  <a:lnTo>
                    <a:pt x="203" y="243"/>
                  </a:lnTo>
                  <a:lnTo>
                    <a:pt x="133" y="693"/>
                  </a:lnTo>
                  <a:lnTo>
                    <a:pt x="49" y="693"/>
                  </a:lnTo>
                  <a:close/>
                </a:path>
              </a:pathLst>
            </a:custGeom>
            <a:solidFill>
              <a:srgbClr val="FFC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2" name="Group 4"/>
            <p:cNvGrpSpPr>
              <a:grpSpLocks noChangeAspect="1"/>
            </p:cNvGrpSpPr>
            <p:nvPr/>
          </p:nvGrpSpPr>
          <p:grpSpPr bwMode="auto">
            <a:xfrm>
              <a:off x="323528" y="1957089"/>
              <a:ext cx="8726488" cy="4381500"/>
              <a:chOff x="192" y="1051"/>
              <a:chExt cx="5497" cy="2760"/>
            </a:xfrm>
          </p:grpSpPr>
          <p:sp>
            <p:nvSpPr>
              <p:cNvPr id="3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192" y="1051"/>
                <a:ext cx="5424" cy="27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4" name="Rectangle 5"/>
              <p:cNvSpPr>
                <a:spLocks noChangeArrowheads="1"/>
              </p:cNvSpPr>
              <p:nvPr/>
            </p:nvSpPr>
            <p:spPr bwMode="auto">
              <a:xfrm>
                <a:off x="5088" y="3162"/>
                <a:ext cx="132" cy="48"/>
              </a:xfrm>
              <a:prstGeom prst="rect">
                <a:avLst/>
              </a:pr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5" name="Freeform 6"/>
              <p:cNvSpPr>
                <a:spLocks/>
              </p:cNvSpPr>
              <p:nvPr/>
            </p:nvSpPr>
            <p:spPr bwMode="auto">
              <a:xfrm>
                <a:off x="5081" y="3155"/>
                <a:ext cx="146" cy="62"/>
              </a:xfrm>
              <a:custGeom>
                <a:avLst/>
                <a:gdLst>
                  <a:gd name="T0" fmla="*/ 132 w 146"/>
                  <a:gd name="T1" fmla="*/ 55 h 62"/>
                  <a:gd name="T2" fmla="*/ 139 w 146"/>
                  <a:gd name="T3" fmla="*/ 48 h 62"/>
                  <a:gd name="T4" fmla="*/ 7 w 146"/>
                  <a:gd name="T5" fmla="*/ 48 h 62"/>
                  <a:gd name="T6" fmla="*/ 14 w 146"/>
                  <a:gd name="T7" fmla="*/ 55 h 62"/>
                  <a:gd name="T8" fmla="*/ 14 w 146"/>
                  <a:gd name="T9" fmla="*/ 7 h 62"/>
                  <a:gd name="T10" fmla="*/ 7 w 146"/>
                  <a:gd name="T11" fmla="*/ 14 h 62"/>
                  <a:gd name="T12" fmla="*/ 139 w 146"/>
                  <a:gd name="T13" fmla="*/ 14 h 62"/>
                  <a:gd name="T14" fmla="*/ 132 w 146"/>
                  <a:gd name="T15" fmla="*/ 7 h 62"/>
                  <a:gd name="T16" fmla="*/ 132 w 146"/>
                  <a:gd name="T17" fmla="*/ 55 h 62"/>
                  <a:gd name="T18" fmla="*/ 146 w 146"/>
                  <a:gd name="T19" fmla="*/ 62 h 62"/>
                  <a:gd name="T20" fmla="*/ 146 w 146"/>
                  <a:gd name="T21" fmla="*/ 0 h 62"/>
                  <a:gd name="T22" fmla="*/ 0 w 146"/>
                  <a:gd name="T23" fmla="*/ 0 h 62"/>
                  <a:gd name="T24" fmla="*/ 0 w 146"/>
                  <a:gd name="T25" fmla="*/ 62 h 62"/>
                  <a:gd name="T26" fmla="*/ 146 w 146"/>
                  <a:gd name="T27" fmla="*/ 62 h 62"/>
                  <a:gd name="T28" fmla="*/ 132 w 146"/>
                  <a:gd name="T29" fmla="*/ 55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6" h="62">
                    <a:moveTo>
                      <a:pt x="132" y="55"/>
                    </a:moveTo>
                    <a:lnTo>
                      <a:pt x="139" y="48"/>
                    </a:lnTo>
                    <a:lnTo>
                      <a:pt x="7" y="48"/>
                    </a:lnTo>
                    <a:lnTo>
                      <a:pt x="14" y="55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139" y="14"/>
                    </a:lnTo>
                    <a:lnTo>
                      <a:pt x="132" y="7"/>
                    </a:lnTo>
                    <a:lnTo>
                      <a:pt x="132" y="55"/>
                    </a:lnTo>
                    <a:lnTo>
                      <a:pt x="146" y="62"/>
                    </a:lnTo>
                    <a:lnTo>
                      <a:pt x="146" y="0"/>
                    </a:lnTo>
                    <a:lnTo>
                      <a:pt x="0" y="0"/>
                    </a:lnTo>
                    <a:lnTo>
                      <a:pt x="0" y="62"/>
                    </a:lnTo>
                    <a:lnTo>
                      <a:pt x="146" y="62"/>
                    </a:lnTo>
                    <a:lnTo>
                      <a:pt x="132" y="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6" name="Freeform 7"/>
              <p:cNvSpPr>
                <a:spLocks/>
              </p:cNvSpPr>
              <p:nvPr/>
            </p:nvSpPr>
            <p:spPr bwMode="auto">
              <a:xfrm>
                <a:off x="1268" y="1236"/>
                <a:ext cx="366" cy="2067"/>
              </a:xfrm>
              <a:custGeom>
                <a:avLst/>
                <a:gdLst>
                  <a:gd name="T0" fmla="*/ 0 w 366"/>
                  <a:gd name="T1" fmla="*/ 0 h 2067"/>
                  <a:gd name="T2" fmla="*/ 366 w 366"/>
                  <a:gd name="T3" fmla="*/ 0 h 2067"/>
                  <a:gd name="T4" fmla="*/ 366 w 366"/>
                  <a:gd name="T5" fmla="*/ 1463 h 2067"/>
                  <a:gd name="T6" fmla="*/ 315 w 366"/>
                  <a:gd name="T7" fmla="*/ 2067 h 2067"/>
                  <a:gd name="T8" fmla="*/ 40 w 366"/>
                  <a:gd name="T9" fmla="*/ 2067 h 2067"/>
                  <a:gd name="T10" fmla="*/ 0 w 366"/>
                  <a:gd name="T11" fmla="*/ 1463 h 2067"/>
                  <a:gd name="T12" fmla="*/ 0 w 366"/>
                  <a:gd name="T13" fmla="*/ 0 h 2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6" h="2067">
                    <a:moveTo>
                      <a:pt x="0" y="0"/>
                    </a:moveTo>
                    <a:lnTo>
                      <a:pt x="366" y="0"/>
                    </a:lnTo>
                    <a:lnTo>
                      <a:pt x="366" y="1463"/>
                    </a:lnTo>
                    <a:lnTo>
                      <a:pt x="315" y="2067"/>
                    </a:lnTo>
                    <a:lnTo>
                      <a:pt x="40" y="2067"/>
                    </a:lnTo>
                    <a:lnTo>
                      <a:pt x="0" y="14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7" name="Freeform 8"/>
              <p:cNvSpPr>
                <a:spLocks/>
              </p:cNvSpPr>
              <p:nvPr/>
            </p:nvSpPr>
            <p:spPr bwMode="auto">
              <a:xfrm>
                <a:off x="1261" y="1229"/>
                <a:ext cx="380" cy="2081"/>
              </a:xfrm>
              <a:custGeom>
                <a:avLst/>
                <a:gdLst>
                  <a:gd name="T0" fmla="*/ 14 w 380"/>
                  <a:gd name="T1" fmla="*/ 7 h 2081"/>
                  <a:gd name="T2" fmla="*/ 7 w 380"/>
                  <a:gd name="T3" fmla="*/ 14 h 2081"/>
                  <a:gd name="T4" fmla="*/ 373 w 380"/>
                  <a:gd name="T5" fmla="*/ 14 h 2081"/>
                  <a:gd name="T6" fmla="*/ 366 w 380"/>
                  <a:gd name="T7" fmla="*/ 7 h 2081"/>
                  <a:gd name="T8" fmla="*/ 366 w 380"/>
                  <a:gd name="T9" fmla="*/ 1470 h 2081"/>
                  <a:gd name="T10" fmla="*/ 315 w 380"/>
                  <a:gd name="T11" fmla="*/ 2074 h 2081"/>
                  <a:gd name="T12" fmla="*/ 322 w 380"/>
                  <a:gd name="T13" fmla="*/ 2067 h 2081"/>
                  <a:gd name="T14" fmla="*/ 47 w 380"/>
                  <a:gd name="T15" fmla="*/ 2067 h 2081"/>
                  <a:gd name="T16" fmla="*/ 54 w 380"/>
                  <a:gd name="T17" fmla="*/ 2074 h 2081"/>
                  <a:gd name="T18" fmla="*/ 14 w 380"/>
                  <a:gd name="T19" fmla="*/ 1470 h 2081"/>
                  <a:gd name="T20" fmla="*/ 14 w 380"/>
                  <a:gd name="T21" fmla="*/ 7 h 2081"/>
                  <a:gd name="T22" fmla="*/ 0 w 380"/>
                  <a:gd name="T23" fmla="*/ 0 h 2081"/>
                  <a:gd name="T24" fmla="*/ 0 w 380"/>
                  <a:gd name="T25" fmla="*/ 1470 h 2081"/>
                  <a:gd name="T26" fmla="*/ 42 w 380"/>
                  <a:gd name="T27" fmla="*/ 2081 h 2081"/>
                  <a:gd name="T28" fmla="*/ 328 w 380"/>
                  <a:gd name="T29" fmla="*/ 2081 h 2081"/>
                  <a:gd name="T30" fmla="*/ 380 w 380"/>
                  <a:gd name="T31" fmla="*/ 1470 h 2081"/>
                  <a:gd name="T32" fmla="*/ 380 w 380"/>
                  <a:gd name="T33" fmla="*/ 0 h 2081"/>
                  <a:gd name="T34" fmla="*/ 0 w 380"/>
                  <a:gd name="T35" fmla="*/ 0 h 2081"/>
                  <a:gd name="T36" fmla="*/ 14 w 380"/>
                  <a:gd name="T37" fmla="*/ 7 h 20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0" h="2081">
                    <a:moveTo>
                      <a:pt x="14" y="7"/>
                    </a:moveTo>
                    <a:lnTo>
                      <a:pt x="7" y="14"/>
                    </a:lnTo>
                    <a:lnTo>
                      <a:pt x="373" y="14"/>
                    </a:lnTo>
                    <a:lnTo>
                      <a:pt x="366" y="7"/>
                    </a:lnTo>
                    <a:lnTo>
                      <a:pt x="366" y="1470"/>
                    </a:lnTo>
                    <a:lnTo>
                      <a:pt x="315" y="2074"/>
                    </a:lnTo>
                    <a:lnTo>
                      <a:pt x="322" y="2067"/>
                    </a:lnTo>
                    <a:lnTo>
                      <a:pt x="47" y="2067"/>
                    </a:lnTo>
                    <a:lnTo>
                      <a:pt x="54" y="2074"/>
                    </a:lnTo>
                    <a:lnTo>
                      <a:pt x="14" y="1470"/>
                    </a:lnTo>
                    <a:lnTo>
                      <a:pt x="14" y="7"/>
                    </a:lnTo>
                    <a:lnTo>
                      <a:pt x="0" y="0"/>
                    </a:lnTo>
                    <a:lnTo>
                      <a:pt x="0" y="1470"/>
                    </a:lnTo>
                    <a:lnTo>
                      <a:pt x="42" y="2081"/>
                    </a:lnTo>
                    <a:lnTo>
                      <a:pt x="328" y="2081"/>
                    </a:lnTo>
                    <a:lnTo>
                      <a:pt x="380" y="1470"/>
                    </a:lnTo>
                    <a:lnTo>
                      <a:pt x="380" y="0"/>
                    </a:lnTo>
                    <a:lnTo>
                      <a:pt x="0" y="0"/>
                    </a:lnTo>
                    <a:lnTo>
                      <a:pt x="14" y="7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8" name="Freeform 9"/>
              <p:cNvSpPr>
                <a:spLocks/>
              </p:cNvSpPr>
              <p:nvPr/>
            </p:nvSpPr>
            <p:spPr bwMode="auto">
              <a:xfrm>
                <a:off x="1857" y="1178"/>
                <a:ext cx="203" cy="693"/>
              </a:xfrm>
              <a:custGeom>
                <a:avLst/>
                <a:gdLst>
                  <a:gd name="T0" fmla="*/ 49 w 203"/>
                  <a:gd name="T1" fmla="*/ 693 h 693"/>
                  <a:gd name="T2" fmla="*/ 0 w 203"/>
                  <a:gd name="T3" fmla="*/ 243 h 693"/>
                  <a:gd name="T4" fmla="*/ 0 w 203"/>
                  <a:gd name="T5" fmla="*/ 0 h 693"/>
                  <a:gd name="T6" fmla="*/ 203 w 203"/>
                  <a:gd name="T7" fmla="*/ 0 h 693"/>
                  <a:gd name="T8" fmla="*/ 203 w 203"/>
                  <a:gd name="T9" fmla="*/ 243 h 693"/>
                  <a:gd name="T10" fmla="*/ 133 w 203"/>
                  <a:gd name="T11" fmla="*/ 693 h 693"/>
                  <a:gd name="T12" fmla="*/ 49 w 203"/>
                  <a:gd name="T13" fmla="*/ 693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3" h="693">
                    <a:moveTo>
                      <a:pt x="49" y="693"/>
                    </a:moveTo>
                    <a:lnTo>
                      <a:pt x="0" y="243"/>
                    </a:lnTo>
                    <a:lnTo>
                      <a:pt x="0" y="0"/>
                    </a:lnTo>
                    <a:lnTo>
                      <a:pt x="203" y="0"/>
                    </a:lnTo>
                    <a:lnTo>
                      <a:pt x="203" y="243"/>
                    </a:lnTo>
                    <a:lnTo>
                      <a:pt x="133" y="693"/>
                    </a:lnTo>
                    <a:lnTo>
                      <a:pt x="49" y="693"/>
                    </a:lnTo>
                    <a:close/>
                  </a:path>
                </a:pathLst>
              </a:cu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1850" y="1171"/>
                <a:ext cx="217" cy="707"/>
              </a:xfrm>
              <a:custGeom>
                <a:avLst/>
                <a:gdLst>
                  <a:gd name="T0" fmla="*/ 56 w 217"/>
                  <a:gd name="T1" fmla="*/ 693 h 707"/>
                  <a:gd name="T2" fmla="*/ 63 w 217"/>
                  <a:gd name="T3" fmla="*/ 700 h 707"/>
                  <a:gd name="T4" fmla="*/ 14 w 217"/>
                  <a:gd name="T5" fmla="*/ 250 h 707"/>
                  <a:gd name="T6" fmla="*/ 14 w 217"/>
                  <a:gd name="T7" fmla="*/ 7 h 707"/>
                  <a:gd name="T8" fmla="*/ 7 w 217"/>
                  <a:gd name="T9" fmla="*/ 14 h 707"/>
                  <a:gd name="T10" fmla="*/ 210 w 217"/>
                  <a:gd name="T11" fmla="*/ 14 h 707"/>
                  <a:gd name="T12" fmla="*/ 203 w 217"/>
                  <a:gd name="T13" fmla="*/ 7 h 707"/>
                  <a:gd name="T14" fmla="*/ 203 w 217"/>
                  <a:gd name="T15" fmla="*/ 250 h 707"/>
                  <a:gd name="T16" fmla="*/ 203 w 217"/>
                  <a:gd name="T17" fmla="*/ 249 h 707"/>
                  <a:gd name="T18" fmla="*/ 133 w 217"/>
                  <a:gd name="T19" fmla="*/ 698 h 707"/>
                  <a:gd name="T20" fmla="*/ 140 w 217"/>
                  <a:gd name="T21" fmla="*/ 693 h 707"/>
                  <a:gd name="T22" fmla="*/ 56 w 217"/>
                  <a:gd name="T23" fmla="*/ 693 h 707"/>
                  <a:gd name="T24" fmla="*/ 51 w 217"/>
                  <a:gd name="T25" fmla="*/ 707 h 707"/>
                  <a:gd name="T26" fmla="*/ 145 w 217"/>
                  <a:gd name="T27" fmla="*/ 707 h 707"/>
                  <a:gd name="T28" fmla="*/ 217 w 217"/>
                  <a:gd name="T29" fmla="*/ 252 h 707"/>
                  <a:gd name="T30" fmla="*/ 217 w 217"/>
                  <a:gd name="T31" fmla="*/ 250 h 707"/>
                  <a:gd name="T32" fmla="*/ 217 w 217"/>
                  <a:gd name="T33" fmla="*/ 0 h 707"/>
                  <a:gd name="T34" fmla="*/ 0 w 217"/>
                  <a:gd name="T35" fmla="*/ 0 h 707"/>
                  <a:gd name="T36" fmla="*/ 0 w 217"/>
                  <a:gd name="T37" fmla="*/ 250 h 707"/>
                  <a:gd name="T38" fmla="*/ 51 w 217"/>
                  <a:gd name="T39" fmla="*/ 707 h 707"/>
                  <a:gd name="T40" fmla="*/ 56 w 217"/>
                  <a:gd name="T41" fmla="*/ 693 h 7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7" h="707">
                    <a:moveTo>
                      <a:pt x="56" y="693"/>
                    </a:moveTo>
                    <a:lnTo>
                      <a:pt x="63" y="700"/>
                    </a:lnTo>
                    <a:lnTo>
                      <a:pt x="14" y="250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210" y="14"/>
                    </a:lnTo>
                    <a:lnTo>
                      <a:pt x="203" y="7"/>
                    </a:lnTo>
                    <a:lnTo>
                      <a:pt x="203" y="250"/>
                    </a:lnTo>
                    <a:lnTo>
                      <a:pt x="203" y="249"/>
                    </a:lnTo>
                    <a:lnTo>
                      <a:pt x="133" y="698"/>
                    </a:lnTo>
                    <a:lnTo>
                      <a:pt x="140" y="693"/>
                    </a:lnTo>
                    <a:lnTo>
                      <a:pt x="56" y="693"/>
                    </a:lnTo>
                    <a:lnTo>
                      <a:pt x="51" y="707"/>
                    </a:lnTo>
                    <a:lnTo>
                      <a:pt x="145" y="707"/>
                    </a:lnTo>
                    <a:lnTo>
                      <a:pt x="217" y="252"/>
                    </a:lnTo>
                    <a:lnTo>
                      <a:pt x="217" y="250"/>
                    </a:lnTo>
                    <a:lnTo>
                      <a:pt x="217" y="0"/>
                    </a:lnTo>
                    <a:lnTo>
                      <a:pt x="0" y="0"/>
                    </a:lnTo>
                    <a:lnTo>
                      <a:pt x="0" y="250"/>
                    </a:lnTo>
                    <a:lnTo>
                      <a:pt x="51" y="707"/>
                    </a:lnTo>
                    <a:lnTo>
                      <a:pt x="56" y="6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0" name="Rectangle 11"/>
              <p:cNvSpPr>
                <a:spLocks noChangeArrowheads="1"/>
              </p:cNvSpPr>
              <p:nvPr/>
            </p:nvSpPr>
            <p:spPr bwMode="auto">
              <a:xfrm>
                <a:off x="1634" y="1212"/>
                <a:ext cx="219" cy="79"/>
              </a:xfrm>
              <a:prstGeom prst="rect">
                <a:avLst/>
              </a:pr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" name="Freeform 12"/>
              <p:cNvSpPr>
                <a:spLocks/>
              </p:cNvSpPr>
              <p:nvPr/>
            </p:nvSpPr>
            <p:spPr bwMode="auto">
              <a:xfrm>
                <a:off x="1627" y="1205"/>
                <a:ext cx="237" cy="98"/>
              </a:xfrm>
              <a:custGeom>
                <a:avLst/>
                <a:gdLst>
                  <a:gd name="T0" fmla="*/ 0 w 237"/>
                  <a:gd name="T1" fmla="*/ 0 h 98"/>
                  <a:gd name="T2" fmla="*/ 0 w 237"/>
                  <a:gd name="T3" fmla="*/ 98 h 98"/>
                  <a:gd name="T4" fmla="*/ 237 w 237"/>
                  <a:gd name="T5" fmla="*/ 98 h 98"/>
                  <a:gd name="T6" fmla="*/ 237 w 237"/>
                  <a:gd name="T7" fmla="*/ 0 h 98"/>
                  <a:gd name="T8" fmla="*/ 0 w 237"/>
                  <a:gd name="T9" fmla="*/ 0 h 98"/>
                  <a:gd name="T10" fmla="*/ 7 w 237"/>
                  <a:gd name="T11" fmla="*/ 14 h 98"/>
                  <a:gd name="T12" fmla="*/ 230 w 237"/>
                  <a:gd name="T13" fmla="*/ 14 h 98"/>
                  <a:gd name="T14" fmla="*/ 223 w 237"/>
                  <a:gd name="T15" fmla="*/ 7 h 98"/>
                  <a:gd name="T16" fmla="*/ 223 w 237"/>
                  <a:gd name="T17" fmla="*/ 91 h 98"/>
                  <a:gd name="T18" fmla="*/ 230 w 237"/>
                  <a:gd name="T19" fmla="*/ 84 h 98"/>
                  <a:gd name="T20" fmla="*/ 7 w 237"/>
                  <a:gd name="T21" fmla="*/ 84 h 98"/>
                  <a:gd name="T22" fmla="*/ 14 w 237"/>
                  <a:gd name="T23" fmla="*/ 91 h 98"/>
                  <a:gd name="T24" fmla="*/ 14 w 237"/>
                  <a:gd name="T25" fmla="*/ 7 h 98"/>
                  <a:gd name="T26" fmla="*/ 7 w 237"/>
                  <a:gd name="T27" fmla="*/ 14 h 98"/>
                  <a:gd name="T28" fmla="*/ 0 w 237"/>
                  <a:gd name="T2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7" h="98">
                    <a:moveTo>
                      <a:pt x="0" y="0"/>
                    </a:moveTo>
                    <a:lnTo>
                      <a:pt x="0" y="98"/>
                    </a:lnTo>
                    <a:lnTo>
                      <a:pt x="237" y="98"/>
                    </a:lnTo>
                    <a:lnTo>
                      <a:pt x="237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230" y="14"/>
                    </a:lnTo>
                    <a:lnTo>
                      <a:pt x="223" y="7"/>
                    </a:lnTo>
                    <a:lnTo>
                      <a:pt x="223" y="91"/>
                    </a:lnTo>
                    <a:lnTo>
                      <a:pt x="230" y="84"/>
                    </a:lnTo>
                    <a:lnTo>
                      <a:pt x="7" y="84"/>
                    </a:lnTo>
                    <a:lnTo>
                      <a:pt x="14" y="91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2286" y="1123"/>
                <a:ext cx="521" cy="1808"/>
              </a:xfrm>
              <a:custGeom>
                <a:avLst/>
                <a:gdLst>
                  <a:gd name="T0" fmla="*/ 0 w 521"/>
                  <a:gd name="T1" fmla="*/ 0 h 1808"/>
                  <a:gd name="T2" fmla="*/ 340 w 521"/>
                  <a:gd name="T3" fmla="*/ 63 h 1808"/>
                  <a:gd name="T4" fmla="*/ 340 w 521"/>
                  <a:gd name="T5" fmla="*/ 1599 h 1808"/>
                  <a:gd name="T6" fmla="*/ 459 w 521"/>
                  <a:gd name="T7" fmla="*/ 1535 h 1808"/>
                  <a:gd name="T8" fmla="*/ 521 w 521"/>
                  <a:gd name="T9" fmla="*/ 1724 h 1808"/>
                  <a:gd name="T10" fmla="*/ 340 w 521"/>
                  <a:gd name="T11" fmla="*/ 1808 h 1808"/>
                  <a:gd name="T12" fmla="*/ 100 w 521"/>
                  <a:gd name="T13" fmla="*/ 1808 h 1808"/>
                  <a:gd name="T14" fmla="*/ 0 w 521"/>
                  <a:gd name="T15" fmla="*/ 1514 h 1808"/>
                  <a:gd name="T16" fmla="*/ 0 w 521"/>
                  <a:gd name="T17" fmla="*/ 0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1" h="1808">
                    <a:moveTo>
                      <a:pt x="0" y="0"/>
                    </a:moveTo>
                    <a:lnTo>
                      <a:pt x="340" y="63"/>
                    </a:lnTo>
                    <a:lnTo>
                      <a:pt x="340" y="1599"/>
                    </a:lnTo>
                    <a:lnTo>
                      <a:pt x="459" y="1535"/>
                    </a:lnTo>
                    <a:lnTo>
                      <a:pt x="521" y="1724"/>
                    </a:lnTo>
                    <a:lnTo>
                      <a:pt x="340" y="1808"/>
                    </a:lnTo>
                    <a:lnTo>
                      <a:pt x="100" y="1808"/>
                    </a:lnTo>
                    <a:lnTo>
                      <a:pt x="0" y="15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4"/>
              <p:cNvSpPr>
                <a:spLocks/>
              </p:cNvSpPr>
              <p:nvPr/>
            </p:nvSpPr>
            <p:spPr bwMode="auto">
              <a:xfrm>
                <a:off x="2279" y="1114"/>
                <a:ext cx="536" cy="1824"/>
              </a:xfrm>
              <a:custGeom>
                <a:avLst/>
                <a:gdLst>
                  <a:gd name="T0" fmla="*/ 14 w 536"/>
                  <a:gd name="T1" fmla="*/ 9 h 1824"/>
                  <a:gd name="T2" fmla="*/ 5 w 536"/>
                  <a:gd name="T3" fmla="*/ 16 h 1824"/>
                  <a:gd name="T4" fmla="*/ 345 w 536"/>
                  <a:gd name="T5" fmla="*/ 79 h 1824"/>
                  <a:gd name="T6" fmla="*/ 340 w 536"/>
                  <a:gd name="T7" fmla="*/ 72 h 1824"/>
                  <a:gd name="T8" fmla="*/ 340 w 536"/>
                  <a:gd name="T9" fmla="*/ 1618 h 1824"/>
                  <a:gd name="T10" fmla="*/ 470 w 536"/>
                  <a:gd name="T11" fmla="*/ 1551 h 1824"/>
                  <a:gd name="T12" fmla="*/ 459 w 536"/>
                  <a:gd name="T13" fmla="*/ 1546 h 1824"/>
                  <a:gd name="T14" fmla="*/ 521 w 536"/>
                  <a:gd name="T15" fmla="*/ 1734 h 1824"/>
                  <a:gd name="T16" fmla="*/ 524 w 536"/>
                  <a:gd name="T17" fmla="*/ 1726 h 1824"/>
                  <a:gd name="T18" fmla="*/ 344 w 536"/>
                  <a:gd name="T19" fmla="*/ 1810 h 1824"/>
                  <a:gd name="T20" fmla="*/ 347 w 536"/>
                  <a:gd name="T21" fmla="*/ 1810 h 1824"/>
                  <a:gd name="T22" fmla="*/ 107 w 536"/>
                  <a:gd name="T23" fmla="*/ 1810 h 1824"/>
                  <a:gd name="T24" fmla="*/ 114 w 536"/>
                  <a:gd name="T25" fmla="*/ 1815 h 1824"/>
                  <a:gd name="T26" fmla="*/ 14 w 536"/>
                  <a:gd name="T27" fmla="*/ 1522 h 1824"/>
                  <a:gd name="T28" fmla="*/ 14 w 536"/>
                  <a:gd name="T29" fmla="*/ 1523 h 1824"/>
                  <a:gd name="T30" fmla="*/ 14 w 536"/>
                  <a:gd name="T31" fmla="*/ 9 h 1824"/>
                  <a:gd name="T32" fmla="*/ 0 w 536"/>
                  <a:gd name="T33" fmla="*/ 0 h 1824"/>
                  <a:gd name="T34" fmla="*/ 0 w 536"/>
                  <a:gd name="T35" fmla="*/ 1525 h 1824"/>
                  <a:gd name="T36" fmla="*/ 103 w 536"/>
                  <a:gd name="T37" fmla="*/ 1822 h 1824"/>
                  <a:gd name="T38" fmla="*/ 349 w 536"/>
                  <a:gd name="T39" fmla="*/ 1824 h 1824"/>
                  <a:gd name="T40" fmla="*/ 536 w 536"/>
                  <a:gd name="T41" fmla="*/ 1736 h 1824"/>
                  <a:gd name="T42" fmla="*/ 470 w 536"/>
                  <a:gd name="T43" fmla="*/ 1534 h 1824"/>
                  <a:gd name="T44" fmla="*/ 344 w 536"/>
                  <a:gd name="T45" fmla="*/ 1601 h 1824"/>
                  <a:gd name="T46" fmla="*/ 354 w 536"/>
                  <a:gd name="T47" fmla="*/ 1608 h 1824"/>
                  <a:gd name="T48" fmla="*/ 354 w 536"/>
                  <a:gd name="T49" fmla="*/ 67 h 1824"/>
                  <a:gd name="T50" fmla="*/ 0 w 536"/>
                  <a:gd name="T51" fmla="*/ 0 h 1824"/>
                  <a:gd name="T52" fmla="*/ 14 w 536"/>
                  <a:gd name="T53" fmla="*/ 9 h 18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36" h="1824">
                    <a:moveTo>
                      <a:pt x="14" y="9"/>
                    </a:moveTo>
                    <a:lnTo>
                      <a:pt x="5" y="16"/>
                    </a:lnTo>
                    <a:lnTo>
                      <a:pt x="345" y="79"/>
                    </a:lnTo>
                    <a:lnTo>
                      <a:pt x="340" y="72"/>
                    </a:lnTo>
                    <a:lnTo>
                      <a:pt x="340" y="1618"/>
                    </a:lnTo>
                    <a:lnTo>
                      <a:pt x="470" y="1551"/>
                    </a:lnTo>
                    <a:lnTo>
                      <a:pt x="459" y="1546"/>
                    </a:lnTo>
                    <a:lnTo>
                      <a:pt x="521" y="1734"/>
                    </a:lnTo>
                    <a:lnTo>
                      <a:pt x="524" y="1726"/>
                    </a:lnTo>
                    <a:lnTo>
                      <a:pt x="344" y="1810"/>
                    </a:lnTo>
                    <a:lnTo>
                      <a:pt x="347" y="1810"/>
                    </a:lnTo>
                    <a:lnTo>
                      <a:pt x="107" y="1810"/>
                    </a:lnTo>
                    <a:lnTo>
                      <a:pt x="114" y="1815"/>
                    </a:lnTo>
                    <a:lnTo>
                      <a:pt x="14" y="1522"/>
                    </a:lnTo>
                    <a:lnTo>
                      <a:pt x="14" y="1523"/>
                    </a:lnTo>
                    <a:lnTo>
                      <a:pt x="14" y="9"/>
                    </a:lnTo>
                    <a:lnTo>
                      <a:pt x="0" y="0"/>
                    </a:lnTo>
                    <a:lnTo>
                      <a:pt x="0" y="1525"/>
                    </a:lnTo>
                    <a:lnTo>
                      <a:pt x="103" y="1822"/>
                    </a:lnTo>
                    <a:lnTo>
                      <a:pt x="349" y="1824"/>
                    </a:lnTo>
                    <a:lnTo>
                      <a:pt x="536" y="1736"/>
                    </a:lnTo>
                    <a:lnTo>
                      <a:pt x="470" y="1534"/>
                    </a:lnTo>
                    <a:lnTo>
                      <a:pt x="344" y="1601"/>
                    </a:lnTo>
                    <a:lnTo>
                      <a:pt x="354" y="1608"/>
                    </a:lnTo>
                    <a:lnTo>
                      <a:pt x="354" y="67"/>
                    </a:lnTo>
                    <a:lnTo>
                      <a:pt x="0" y="0"/>
                    </a:lnTo>
                    <a:lnTo>
                      <a:pt x="1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Rectangle 15"/>
              <p:cNvSpPr>
                <a:spLocks noChangeArrowheads="1"/>
              </p:cNvSpPr>
              <p:nvPr/>
            </p:nvSpPr>
            <p:spPr bwMode="auto">
              <a:xfrm>
                <a:off x="3688" y="1809"/>
                <a:ext cx="536" cy="463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5" name="Freeform 16"/>
              <p:cNvSpPr>
                <a:spLocks/>
              </p:cNvSpPr>
              <p:nvPr/>
            </p:nvSpPr>
            <p:spPr bwMode="auto">
              <a:xfrm>
                <a:off x="3681" y="1802"/>
                <a:ext cx="554" cy="482"/>
              </a:xfrm>
              <a:custGeom>
                <a:avLst/>
                <a:gdLst>
                  <a:gd name="T0" fmla="*/ 0 w 554"/>
                  <a:gd name="T1" fmla="*/ 0 h 482"/>
                  <a:gd name="T2" fmla="*/ 0 w 554"/>
                  <a:gd name="T3" fmla="*/ 482 h 482"/>
                  <a:gd name="T4" fmla="*/ 554 w 554"/>
                  <a:gd name="T5" fmla="*/ 482 h 482"/>
                  <a:gd name="T6" fmla="*/ 554 w 554"/>
                  <a:gd name="T7" fmla="*/ 0 h 482"/>
                  <a:gd name="T8" fmla="*/ 0 w 554"/>
                  <a:gd name="T9" fmla="*/ 0 h 482"/>
                  <a:gd name="T10" fmla="*/ 7 w 554"/>
                  <a:gd name="T11" fmla="*/ 14 h 482"/>
                  <a:gd name="T12" fmla="*/ 547 w 554"/>
                  <a:gd name="T13" fmla="*/ 14 h 482"/>
                  <a:gd name="T14" fmla="*/ 540 w 554"/>
                  <a:gd name="T15" fmla="*/ 7 h 482"/>
                  <a:gd name="T16" fmla="*/ 540 w 554"/>
                  <a:gd name="T17" fmla="*/ 475 h 482"/>
                  <a:gd name="T18" fmla="*/ 547 w 554"/>
                  <a:gd name="T19" fmla="*/ 468 h 482"/>
                  <a:gd name="T20" fmla="*/ 7 w 554"/>
                  <a:gd name="T21" fmla="*/ 468 h 482"/>
                  <a:gd name="T22" fmla="*/ 14 w 554"/>
                  <a:gd name="T23" fmla="*/ 475 h 482"/>
                  <a:gd name="T24" fmla="*/ 14 w 554"/>
                  <a:gd name="T25" fmla="*/ 7 h 482"/>
                  <a:gd name="T26" fmla="*/ 7 w 554"/>
                  <a:gd name="T27" fmla="*/ 14 h 482"/>
                  <a:gd name="T28" fmla="*/ 0 w 554"/>
                  <a:gd name="T2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4" h="482">
                    <a:moveTo>
                      <a:pt x="0" y="0"/>
                    </a:moveTo>
                    <a:lnTo>
                      <a:pt x="0" y="482"/>
                    </a:lnTo>
                    <a:lnTo>
                      <a:pt x="554" y="482"/>
                    </a:lnTo>
                    <a:lnTo>
                      <a:pt x="554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547" y="14"/>
                    </a:lnTo>
                    <a:lnTo>
                      <a:pt x="540" y="7"/>
                    </a:lnTo>
                    <a:lnTo>
                      <a:pt x="540" y="475"/>
                    </a:lnTo>
                    <a:lnTo>
                      <a:pt x="547" y="468"/>
                    </a:lnTo>
                    <a:lnTo>
                      <a:pt x="7" y="468"/>
                    </a:lnTo>
                    <a:lnTo>
                      <a:pt x="14" y="475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6" name="Rectangle 17"/>
              <p:cNvSpPr>
                <a:spLocks noChangeArrowheads="1"/>
              </p:cNvSpPr>
              <p:nvPr/>
            </p:nvSpPr>
            <p:spPr bwMode="auto">
              <a:xfrm>
                <a:off x="3634" y="1905"/>
                <a:ext cx="51" cy="206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7" name="Freeform 18"/>
              <p:cNvSpPr>
                <a:spLocks/>
              </p:cNvSpPr>
              <p:nvPr/>
            </p:nvSpPr>
            <p:spPr bwMode="auto">
              <a:xfrm>
                <a:off x="3627" y="1898"/>
                <a:ext cx="68" cy="225"/>
              </a:xfrm>
              <a:custGeom>
                <a:avLst/>
                <a:gdLst>
                  <a:gd name="T0" fmla="*/ 0 w 68"/>
                  <a:gd name="T1" fmla="*/ 0 h 225"/>
                  <a:gd name="T2" fmla="*/ 0 w 68"/>
                  <a:gd name="T3" fmla="*/ 225 h 225"/>
                  <a:gd name="T4" fmla="*/ 68 w 68"/>
                  <a:gd name="T5" fmla="*/ 225 h 225"/>
                  <a:gd name="T6" fmla="*/ 68 w 68"/>
                  <a:gd name="T7" fmla="*/ 0 h 225"/>
                  <a:gd name="T8" fmla="*/ 0 w 68"/>
                  <a:gd name="T9" fmla="*/ 0 h 225"/>
                  <a:gd name="T10" fmla="*/ 7 w 68"/>
                  <a:gd name="T11" fmla="*/ 14 h 225"/>
                  <a:gd name="T12" fmla="*/ 61 w 68"/>
                  <a:gd name="T13" fmla="*/ 14 h 225"/>
                  <a:gd name="T14" fmla="*/ 54 w 68"/>
                  <a:gd name="T15" fmla="*/ 7 h 225"/>
                  <a:gd name="T16" fmla="*/ 54 w 68"/>
                  <a:gd name="T17" fmla="*/ 218 h 225"/>
                  <a:gd name="T18" fmla="*/ 61 w 68"/>
                  <a:gd name="T19" fmla="*/ 211 h 225"/>
                  <a:gd name="T20" fmla="*/ 7 w 68"/>
                  <a:gd name="T21" fmla="*/ 211 h 225"/>
                  <a:gd name="T22" fmla="*/ 14 w 68"/>
                  <a:gd name="T23" fmla="*/ 218 h 225"/>
                  <a:gd name="T24" fmla="*/ 14 w 68"/>
                  <a:gd name="T25" fmla="*/ 7 h 225"/>
                  <a:gd name="T26" fmla="*/ 7 w 68"/>
                  <a:gd name="T27" fmla="*/ 14 h 225"/>
                  <a:gd name="T28" fmla="*/ 0 w 68"/>
                  <a:gd name="T29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8" h="225">
                    <a:moveTo>
                      <a:pt x="0" y="0"/>
                    </a:moveTo>
                    <a:lnTo>
                      <a:pt x="0" y="225"/>
                    </a:lnTo>
                    <a:lnTo>
                      <a:pt x="68" y="225"/>
                    </a:lnTo>
                    <a:lnTo>
                      <a:pt x="68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61" y="14"/>
                    </a:lnTo>
                    <a:lnTo>
                      <a:pt x="54" y="7"/>
                    </a:lnTo>
                    <a:lnTo>
                      <a:pt x="54" y="218"/>
                    </a:lnTo>
                    <a:lnTo>
                      <a:pt x="61" y="211"/>
                    </a:lnTo>
                    <a:lnTo>
                      <a:pt x="7" y="211"/>
                    </a:lnTo>
                    <a:lnTo>
                      <a:pt x="14" y="218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8" name="Rectangle 19"/>
              <p:cNvSpPr>
                <a:spLocks noChangeArrowheads="1"/>
              </p:cNvSpPr>
              <p:nvPr/>
            </p:nvSpPr>
            <p:spPr bwMode="auto">
              <a:xfrm>
                <a:off x="4228" y="1895"/>
                <a:ext cx="56" cy="204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auto">
              <a:xfrm>
                <a:off x="4221" y="1888"/>
                <a:ext cx="73" cy="223"/>
              </a:xfrm>
              <a:custGeom>
                <a:avLst/>
                <a:gdLst>
                  <a:gd name="T0" fmla="*/ 0 w 73"/>
                  <a:gd name="T1" fmla="*/ 0 h 223"/>
                  <a:gd name="T2" fmla="*/ 0 w 73"/>
                  <a:gd name="T3" fmla="*/ 223 h 223"/>
                  <a:gd name="T4" fmla="*/ 73 w 73"/>
                  <a:gd name="T5" fmla="*/ 223 h 223"/>
                  <a:gd name="T6" fmla="*/ 73 w 73"/>
                  <a:gd name="T7" fmla="*/ 0 h 223"/>
                  <a:gd name="T8" fmla="*/ 0 w 73"/>
                  <a:gd name="T9" fmla="*/ 0 h 223"/>
                  <a:gd name="T10" fmla="*/ 7 w 73"/>
                  <a:gd name="T11" fmla="*/ 14 h 223"/>
                  <a:gd name="T12" fmla="*/ 66 w 73"/>
                  <a:gd name="T13" fmla="*/ 14 h 223"/>
                  <a:gd name="T14" fmla="*/ 59 w 73"/>
                  <a:gd name="T15" fmla="*/ 7 h 223"/>
                  <a:gd name="T16" fmla="*/ 59 w 73"/>
                  <a:gd name="T17" fmla="*/ 216 h 223"/>
                  <a:gd name="T18" fmla="*/ 66 w 73"/>
                  <a:gd name="T19" fmla="*/ 209 h 223"/>
                  <a:gd name="T20" fmla="*/ 7 w 73"/>
                  <a:gd name="T21" fmla="*/ 209 h 223"/>
                  <a:gd name="T22" fmla="*/ 14 w 73"/>
                  <a:gd name="T23" fmla="*/ 216 h 223"/>
                  <a:gd name="T24" fmla="*/ 14 w 73"/>
                  <a:gd name="T25" fmla="*/ 7 h 223"/>
                  <a:gd name="T26" fmla="*/ 7 w 73"/>
                  <a:gd name="T27" fmla="*/ 14 h 223"/>
                  <a:gd name="T28" fmla="*/ 0 w 73"/>
                  <a:gd name="T29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3" h="223">
                    <a:moveTo>
                      <a:pt x="0" y="0"/>
                    </a:moveTo>
                    <a:lnTo>
                      <a:pt x="0" y="223"/>
                    </a:lnTo>
                    <a:lnTo>
                      <a:pt x="73" y="223"/>
                    </a:lnTo>
                    <a:lnTo>
                      <a:pt x="73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66" y="14"/>
                    </a:lnTo>
                    <a:lnTo>
                      <a:pt x="59" y="7"/>
                    </a:lnTo>
                    <a:lnTo>
                      <a:pt x="59" y="216"/>
                    </a:lnTo>
                    <a:lnTo>
                      <a:pt x="66" y="209"/>
                    </a:lnTo>
                    <a:lnTo>
                      <a:pt x="7" y="209"/>
                    </a:lnTo>
                    <a:lnTo>
                      <a:pt x="14" y="216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21"/>
              <p:cNvSpPr>
                <a:spLocks/>
              </p:cNvSpPr>
              <p:nvPr/>
            </p:nvSpPr>
            <p:spPr bwMode="auto">
              <a:xfrm>
                <a:off x="3812" y="2277"/>
                <a:ext cx="97" cy="227"/>
              </a:xfrm>
              <a:custGeom>
                <a:avLst/>
                <a:gdLst>
                  <a:gd name="T0" fmla="*/ 0 w 97"/>
                  <a:gd name="T1" fmla="*/ 0 h 227"/>
                  <a:gd name="T2" fmla="*/ 28 w 97"/>
                  <a:gd name="T3" fmla="*/ 227 h 227"/>
                  <a:gd name="T4" fmla="*/ 71 w 97"/>
                  <a:gd name="T5" fmla="*/ 227 h 227"/>
                  <a:gd name="T6" fmla="*/ 97 w 97"/>
                  <a:gd name="T7" fmla="*/ 0 h 227"/>
                  <a:gd name="T8" fmla="*/ 0 w 97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27">
                    <a:moveTo>
                      <a:pt x="0" y="0"/>
                    </a:moveTo>
                    <a:lnTo>
                      <a:pt x="28" y="227"/>
                    </a:lnTo>
                    <a:lnTo>
                      <a:pt x="71" y="227"/>
                    </a:lnTo>
                    <a:lnTo>
                      <a:pt x="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1" name="Freeform 22"/>
              <p:cNvSpPr>
                <a:spLocks/>
              </p:cNvSpPr>
              <p:nvPr/>
            </p:nvSpPr>
            <p:spPr bwMode="auto">
              <a:xfrm>
                <a:off x="3805" y="2270"/>
                <a:ext cx="111" cy="241"/>
              </a:xfrm>
              <a:custGeom>
                <a:avLst/>
                <a:gdLst>
                  <a:gd name="T0" fmla="*/ 0 w 111"/>
                  <a:gd name="T1" fmla="*/ 0 h 241"/>
                  <a:gd name="T2" fmla="*/ 30 w 111"/>
                  <a:gd name="T3" fmla="*/ 241 h 241"/>
                  <a:gd name="T4" fmla="*/ 83 w 111"/>
                  <a:gd name="T5" fmla="*/ 241 h 241"/>
                  <a:gd name="T6" fmla="*/ 111 w 111"/>
                  <a:gd name="T7" fmla="*/ 0 h 241"/>
                  <a:gd name="T8" fmla="*/ 0 w 111"/>
                  <a:gd name="T9" fmla="*/ 0 h 241"/>
                  <a:gd name="T10" fmla="*/ 7 w 111"/>
                  <a:gd name="T11" fmla="*/ 14 h 241"/>
                  <a:gd name="T12" fmla="*/ 104 w 111"/>
                  <a:gd name="T13" fmla="*/ 14 h 241"/>
                  <a:gd name="T14" fmla="*/ 97 w 111"/>
                  <a:gd name="T15" fmla="*/ 7 h 241"/>
                  <a:gd name="T16" fmla="*/ 71 w 111"/>
                  <a:gd name="T17" fmla="*/ 234 h 241"/>
                  <a:gd name="T18" fmla="*/ 78 w 111"/>
                  <a:gd name="T19" fmla="*/ 227 h 241"/>
                  <a:gd name="T20" fmla="*/ 35 w 111"/>
                  <a:gd name="T21" fmla="*/ 227 h 241"/>
                  <a:gd name="T22" fmla="*/ 42 w 111"/>
                  <a:gd name="T23" fmla="*/ 234 h 241"/>
                  <a:gd name="T24" fmla="*/ 14 w 111"/>
                  <a:gd name="T25" fmla="*/ 7 h 241"/>
                  <a:gd name="T26" fmla="*/ 7 w 111"/>
                  <a:gd name="T27" fmla="*/ 14 h 241"/>
                  <a:gd name="T28" fmla="*/ 0 w 111"/>
                  <a:gd name="T2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1" h="241">
                    <a:moveTo>
                      <a:pt x="0" y="0"/>
                    </a:moveTo>
                    <a:lnTo>
                      <a:pt x="30" y="241"/>
                    </a:lnTo>
                    <a:lnTo>
                      <a:pt x="83" y="241"/>
                    </a:lnTo>
                    <a:lnTo>
                      <a:pt x="111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104" y="14"/>
                    </a:lnTo>
                    <a:lnTo>
                      <a:pt x="97" y="7"/>
                    </a:lnTo>
                    <a:lnTo>
                      <a:pt x="71" y="234"/>
                    </a:lnTo>
                    <a:lnTo>
                      <a:pt x="78" y="227"/>
                    </a:lnTo>
                    <a:lnTo>
                      <a:pt x="35" y="227"/>
                    </a:lnTo>
                    <a:lnTo>
                      <a:pt x="42" y="23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2" name="Freeform 23"/>
              <p:cNvSpPr>
                <a:spLocks/>
              </p:cNvSpPr>
              <p:nvPr/>
            </p:nvSpPr>
            <p:spPr bwMode="auto">
              <a:xfrm>
                <a:off x="3909" y="2277"/>
                <a:ext cx="98" cy="227"/>
              </a:xfrm>
              <a:custGeom>
                <a:avLst/>
                <a:gdLst>
                  <a:gd name="T0" fmla="*/ 0 w 98"/>
                  <a:gd name="T1" fmla="*/ 0 h 227"/>
                  <a:gd name="T2" fmla="*/ 28 w 98"/>
                  <a:gd name="T3" fmla="*/ 227 h 227"/>
                  <a:gd name="T4" fmla="*/ 70 w 98"/>
                  <a:gd name="T5" fmla="*/ 227 h 227"/>
                  <a:gd name="T6" fmla="*/ 98 w 98"/>
                  <a:gd name="T7" fmla="*/ 0 h 227"/>
                  <a:gd name="T8" fmla="*/ 0 w 98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227">
                    <a:moveTo>
                      <a:pt x="0" y="0"/>
                    </a:moveTo>
                    <a:lnTo>
                      <a:pt x="28" y="227"/>
                    </a:lnTo>
                    <a:lnTo>
                      <a:pt x="70" y="227"/>
                    </a:lnTo>
                    <a:lnTo>
                      <a:pt x="9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3" name="Freeform 24"/>
              <p:cNvSpPr>
                <a:spLocks/>
              </p:cNvSpPr>
              <p:nvPr/>
            </p:nvSpPr>
            <p:spPr bwMode="auto">
              <a:xfrm>
                <a:off x="3902" y="2270"/>
                <a:ext cx="112" cy="241"/>
              </a:xfrm>
              <a:custGeom>
                <a:avLst/>
                <a:gdLst>
                  <a:gd name="T0" fmla="*/ 0 w 112"/>
                  <a:gd name="T1" fmla="*/ 0 h 241"/>
                  <a:gd name="T2" fmla="*/ 30 w 112"/>
                  <a:gd name="T3" fmla="*/ 241 h 241"/>
                  <a:gd name="T4" fmla="*/ 82 w 112"/>
                  <a:gd name="T5" fmla="*/ 241 h 241"/>
                  <a:gd name="T6" fmla="*/ 112 w 112"/>
                  <a:gd name="T7" fmla="*/ 0 h 241"/>
                  <a:gd name="T8" fmla="*/ 0 w 112"/>
                  <a:gd name="T9" fmla="*/ 0 h 241"/>
                  <a:gd name="T10" fmla="*/ 7 w 112"/>
                  <a:gd name="T11" fmla="*/ 14 h 241"/>
                  <a:gd name="T12" fmla="*/ 105 w 112"/>
                  <a:gd name="T13" fmla="*/ 14 h 241"/>
                  <a:gd name="T14" fmla="*/ 98 w 112"/>
                  <a:gd name="T15" fmla="*/ 7 h 241"/>
                  <a:gd name="T16" fmla="*/ 70 w 112"/>
                  <a:gd name="T17" fmla="*/ 234 h 241"/>
                  <a:gd name="T18" fmla="*/ 77 w 112"/>
                  <a:gd name="T19" fmla="*/ 227 h 241"/>
                  <a:gd name="T20" fmla="*/ 35 w 112"/>
                  <a:gd name="T21" fmla="*/ 227 h 241"/>
                  <a:gd name="T22" fmla="*/ 42 w 112"/>
                  <a:gd name="T23" fmla="*/ 234 h 241"/>
                  <a:gd name="T24" fmla="*/ 14 w 112"/>
                  <a:gd name="T25" fmla="*/ 7 h 241"/>
                  <a:gd name="T26" fmla="*/ 7 w 112"/>
                  <a:gd name="T27" fmla="*/ 14 h 241"/>
                  <a:gd name="T28" fmla="*/ 0 w 112"/>
                  <a:gd name="T2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2" h="241">
                    <a:moveTo>
                      <a:pt x="0" y="0"/>
                    </a:moveTo>
                    <a:lnTo>
                      <a:pt x="30" y="241"/>
                    </a:lnTo>
                    <a:lnTo>
                      <a:pt x="82" y="241"/>
                    </a:lnTo>
                    <a:lnTo>
                      <a:pt x="112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105" y="14"/>
                    </a:lnTo>
                    <a:lnTo>
                      <a:pt x="98" y="7"/>
                    </a:lnTo>
                    <a:lnTo>
                      <a:pt x="70" y="234"/>
                    </a:lnTo>
                    <a:lnTo>
                      <a:pt x="77" y="227"/>
                    </a:lnTo>
                    <a:lnTo>
                      <a:pt x="35" y="227"/>
                    </a:lnTo>
                    <a:lnTo>
                      <a:pt x="42" y="23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4" name="Freeform 25"/>
              <p:cNvSpPr>
                <a:spLocks/>
              </p:cNvSpPr>
              <p:nvPr/>
            </p:nvSpPr>
            <p:spPr bwMode="auto">
              <a:xfrm>
                <a:off x="4007" y="2277"/>
                <a:ext cx="96" cy="227"/>
              </a:xfrm>
              <a:custGeom>
                <a:avLst/>
                <a:gdLst>
                  <a:gd name="T0" fmla="*/ 0 w 96"/>
                  <a:gd name="T1" fmla="*/ 0 h 227"/>
                  <a:gd name="T2" fmla="*/ 26 w 96"/>
                  <a:gd name="T3" fmla="*/ 227 h 227"/>
                  <a:gd name="T4" fmla="*/ 68 w 96"/>
                  <a:gd name="T5" fmla="*/ 227 h 227"/>
                  <a:gd name="T6" fmla="*/ 96 w 96"/>
                  <a:gd name="T7" fmla="*/ 0 h 227"/>
                  <a:gd name="T8" fmla="*/ 0 w 96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27">
                    <a:moveTo>
                      <a:pt x="0" y="0"/>
                    </a:moveTo>
                    <a:lnTo>
                      <a:pt x="26" y="227"/>
                    </a:lnTo>
                    <a:lnTo>
                      <a:pt x="68" y="22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5" name="Freeform 26"/>
              <p:cNvSpPr>
                <a:spLocks/>
              </p:cNvSpPr>
              <p:nvPr/>
            </p:nvSpPr>
            <p:spPr bwMode="auto">
              <a:xfrm>
                <a:off x="4000" y="2270"/>
                <a:ext cx="110" cy="241"/>
              </a:xfrm>
              <a:custGeom>
                <a:avLst/>
                <a:gdLst>
                  <a:gd name="T0" fmla="*/ 0 w 110"/>
                  <a:gd name="T1" fmla="*/ 0 h 241"/>
                  <a:gd name="T2" fmla="*/ 28 w 110"/>
                  <a:gd name="T3" fmla="*/ 241 h 241"/>
                  <a:gd name="T4" fmla="*/ 81 w 110"/>
                  <a:gd name="T5" fmla="*/ 241 h 241"/>
                  <a:gd name="T6" fmla="*/ 110 w 110"/>
                  <a:gd name="T7" fmla="*/ 0 h 241"/>
                  <a:gd name="T8" fmla="*/ 0 w 110"/>
                  <a:gd name="T9" fmla="*/ 0 h 241"/>
                  <a:gd name="T10" fmla="*/ 7 w 110"/>
                  <a:gd name="T11" fmla="*/ 14 h 241"/>
                  <a:gd name="T12" fmla="*/ 103 w 110"/>
                  <a:gd name="T13" fmla="*/ 14 h 241"/>
                  <a:gd name="T14" fmla="*/ 96 w 110"/>
                  <a:gd name="T15" fmla="*/ 7 h 241"/>
                  <a:gd name="T16" fmla="*/ 68 w 110"/>
                  <a:gd name="T17" fmla="*/ 234 h 241"/>
                  <a:gd name="T18" fmla="*/ 75 w 110"/>
                  <a:gd name="T19" fmla="*/ 227 h 241"/>
                  <a:gd name="T20" fmla="*/ 33 w 110"/>
                  <a:gd name="T21" fmla="*/ 227 h 241"/>
                  <a:gd name="T22" fmla="*/ 40 w 110"/>
                  <a:gd name="T23" fmla="*/ 234 h 241"/>
                  <a:gd name="T24" fmla="*/ 14 w 110"/>
                  <a:gd name="T25" fmla="*/ 7 h 241"/>
                  <a:gd name="T26" fmla="*/ 7 w 110"/>
                  <a:gd name="T27" fmla="*/ 14 h 241"/>
                  <a:gd name="T28" fmla="*/ 0 w 110"/>
                  <a:gd name="T2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41">
                    <a:moveTo>
                      <a:pt x="0" y="0"/>
                    </a:moveTo>
                    <a:lnTo>
                      <a:pt x="28" y="241"/>
                    </a:lnTo>
                    <a:lnTo>
                      <a:pt x="81" y="241"/>
                    </a:lnTo>
                    <a:lnTo>
                      <a:pt x="110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103" y="14"/>
                    </a:lnTo>
                    <a:lnTo>
                      <a:pt x="96" y="7"/>
                    </a:lnTo>
                    <a:lnTo>
                      <a:pt x="68" y="234"/>
                    </a:lnTo>
                    <a:lnTo>
                      <a:pt x="75" y="227"/>
                    </a:lnTo>
                    <a:lnTo>
                      <a:pt x="33" y="227"/>
                    </a:lnTo>
                    <a:lnTo>
                      <a:pt x="40" y="23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6" name="Freeform 27"/>
              <p:cNvSpPr>
                <a:spLocks/>
              </p:cNvSpPr>
              <p:nvPr/>
            </p:nvSpPr>
            <p:spPr bwMode="auto">
              <a:xfrm>
                <a:off x="3716" y="2277"/>
                <a:ext cx="96" cy="227"/>
              </a:xfrm>
              <a:custGeom>
                <a:avLst/>
                <a:gdLst>
                  <a:gd name="T0" fmla="*/ 0 w 96"/>
                  <a:gd name="T1" fmla="*/ 0 h 227"/>
                  <a:gd name="T2" fmla="*/ 28 w 96"/>
                  <a:gd name="T3" fmla="*/ 227 h 227"/>
                  <a:gd name="T4" fmla="*/ 68 w 96"/>
                  <a:gd name="T5" fmla="*/ 227 h 227"/>
                  <a:gd name="T6" fmla="*/ 96 w 96"/>
                  <a:gd name="T7" fmla="*/ 0 h 227"/>
                  <a:gd name="T8" fmla="*/ 0 w 96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227">
                    <a:moveTo>
                      <a:pt x="0" y="0"/>
                    </a:moveTo>
                    <a:lnTo>
                      <a:pt x="28" y="227"/>
                    </a:lnTo>
                    <a:lnTo>
                      <a:pt x="68" y="227"/>
                    </a:lnTo>
                    <a:lnTo>
                      <a:pt x="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7" name="Freeform 28"/>
              <p:cNvSpPr>
                <a:spLocks/>
              </p:cNvSpPr>
              <p:nvPr/>
            </p:nvSpPr>
            <p:spPr bwMode="auto">
              <a:xfrm>
                <a:off x="3709" y="2270"/>
                <a:ext cx="110" cy="241"/>
              </a:xfrm>
              <a:custGeom>
                <a:avLst/>
                <a:gdLst>
                  <a:gd name="T0" fmla="*/ 0 w 110"/>
                  <a:gd name="T1" fmla="*/ 0 h 241"/>
                  <a:gd name="T2" fmla="*/ 30 w 110"/>
                  <a:gd name="T3" fmla="*/ 241 h 241"/>
                  <a:gd name="T4" fmla="*/ 81 w 110"/>
                  <a:gd name="T5" fmla="*/ 241 h 241"/>
                  <a:gd name="T6" fmla="*/ 110 w 110"/>
                  <a:gd name="T7" fmla="*/ 0 h 241"/>
                  <a:gd name="T8" fmla="*/ 0 w 110"/>
                  <a:gd name="T9" fmla="*/ 0 h 241"/>
                  <a:gd name="T10" fmla="*/ 7 w 110"/>
                  <a:gd name="T11" fmla="*/ 14 h 241"/>
                  <a:gd name="T12" fmla="*/ 103 w 110"/>
                  <a:gd name="T13" fmla="*/ 14 h 241"/>
                  <a:gd name="T14" fmla="*/ 96 w 110"/>
                  <a:gd name="T15" fmla="*/ 7 h 241"/>
                  <a:gd name="T16" fmla="*/ 68 w 110"/>
                  <a:gd name="T17" fmla="*/ 234 h 241"/>
                  <a:gd name="T18" fmla="*/ 75 w 110"/>
                  <a:gd name="T19" fmla="*/ 227 h 241"/>
                  <a:gd name="T20" fmla="*/ 35 w 110"/>
                  <a:gd name="T21" fmla="*/ 227 h 241"/>
                  <a:gd name="T22" fmla="*/ 42 w 110"/>
                  <a:gd name="T23" fmla="*/ 234 h 241"/>
                  <a:gd name="T24" fmla="*/ 14 w 110"/>
                  <a:gd name="T25" fmla="*/ 7 h 241"/>
                  <a:gd name="T26" fmla="*/ 7 w 110"/>
                  <a:gd name="T27" fmla="*/ 14 h 241"/>
                  <a:gd name="T28" fmla="*/ 0 w 110"/>
                  <a:gd name="T2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" h="241">
                    <a:moveTo>
                      <a:pt x="0" y="0"/>
                    </a:moveTo>
                    <a:lnTo>
                      <a:pt x="30" y="241"/>
                    </a:lnTo>
                    <a:lnTo>
                      <a:pt x="81" y="241"/>
                    </a:lnTo>
                    <a:lnTo>
                      <a:pt x="110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103" y="14"/>
                    </a:lnTo>
                    <a:lnTo>
                      <a:pt x="96" y="7"/>
                    </a:lnTo>
                    <a:lnTo>
                      <a:pt x="68" y="234"/>
                    </a:lnTo>
                    <a:lnTo>
                      <a:pt x="75" y="227"/>
                    </a:lnTo>
                    <a:lnTo>
                      <a:pt x="35" y="227"/>
                    </a:lnTo>
                    <a:lnTo>
                      <a:pt x="42" y="23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8" name="Freeform 29"/>
              <p:cNvSpPr>
                <a:spLocks/>
              </p:cNvSpPr>
              <p:nvPr/>
            </p:nvSpPr>
            <p:spPr bwMode="auto">
              <a:xfrm>
                <a:off x="4103" y="2277"/>
                <a:ext cx="97" cy="227"/>
              </a:xfrm>
              <a:custGeom>
                <a:avLst/>
                <a:gdLst>
                  <a:gd name="T0" fmla="*/ 0 w 97"/>
                  <a:gd name="T1" fmla="*/ 0 h 227"/>
                  <a:gd name="T2" fmla="*/ 28 w 97"/>
                  <a:gd name="T3" fmla="*/ 227 h 227"/>
                  <a:gd name="T4" fmla="*/ 69 w 97"/>
                  <a:gd name="T5" fmla="*/ 227 h 227"/>
                  <a:gd name="T6" fmla="*/ 97 w 97"/>
                  <a:gd name="T7" fmla="*/ 0 h 227"/>
                  <a:gd name="T8" fmla="*/ 0 w 97"/>
                  <a:gd name="T9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" h="227">
                    <a:moveTo>
                      <a:pt x="0" y="0"/>
                    </a:moveTo>
                    <a:lnTo>
                      <a:pt x="28" y="227"/>
                    </a:lnTo>
                    <a:lnTo>
                      <a:pt x="69" y="227"/>
                    </a:lnTo>
                    <a:lnTo>
                      <a:pt x="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9" name="Freeform 30"/>
              <p:cNvSpPr>
                <a:spLocks/>
              </p:cNvSpPr>
              <p:nvPr/>
            </p:nvSpPr>
            <p:spPr bwMode="auto">
              <a:xfrm>
                <a:off x="4096" y="2270"/>
                <a:ext cx="111" cy="241"/>
              </a:xfrm>
              <a:custGeom>
                <a:avLst/>
                <a:gdLst>
                  <a:gd name="T0" fmla="*/ 0 w 111"/>
                  <a:gd name="T1" fmla="*/ 0 h 241"/>
                  <a:gd name="T2" fmla="*/ 30 w 111"/>
                  <a:gd name="T3" fmla="*/ 241 h 241"/>
                  <a:gd name="T4" fmla="*/ 81 w 111"/>
                  <a:gd name="T5" fmla="*/ 241 h 241"/>
                  <a:gd name="T6" fmla="*/ 111 w 111"/>
                  <a:gd name="T7" fmla="*/ 0 h 241"/>
                  <a:gd name="T8" fmla="*/ 0 w 111"/>
                  <a:gd name="T9" fmla="*/ 0 h 241"/>
                  <a:gd name="T10" fmla="*/ 7 w 111"/>
                  <a:gd name="T11" fmla="*/ 14 h 241"/>
                  <a:gd name="T12" fmla="*/ 104 w 111"/>
                  <a:gd name="T13" fmla="*/ 14 h 241"/>
                  <a:gd name="T14" fmla="*/ 97 w 111"/>
                  <a:gd name="T15" fmla="*/ 7 h 241"/>
                  <a:gd name="T16" fmla="*/ 69 w 111"/>
                  <a:gd name="T17" fmla="*/ 234 h 241"/>
                  <a:gd name="T18" fmla="*/ 76 w 111"/>
                  <a:gd name="T19" fmla="*/ 227 h 241"/>
                  <a:gd name="T20" fmla="*/ 35 w 111"/>
                  <a:gd name="T21" fmla="*/ 227 h 241"/>
                  <a:gd name="T22" fmla="*/ 42 w 111"/>
                  <a:gd name="T23" fmla="*/ 234 h 241"/>
                  <a:gd name="T24" fmla="*/ 14 w 111"/>
                  <a:gd name="T25" fmla="*/ 7 h 241"/>
                  <a:gd name="T26" fmla="*/ 7 w 111"/>
                  <a:gd name="T27" fmla="*/ 14 h 241"/>
                  <a:gd name="T28" fmla="*/ 0 w 111"/>
                  <a:gd name="T29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1" h="241">
                    <a:moveTo>
                      <a:pt x="0" y="0"/>
                    </a:moveTo>
                    <a:lnTo>
                      <a:pt x="30" y="241"/>
                    </a:lnTo>
                    <a:lnTo>
                      <a:pt x="81" y="241"/>
                    </a:lnTo>
                    <a:lnTo>
                      <a:pt x="111" y="0"/>
                    </a:lnTo>
                    <a:lnTo>
                      <a:pt x="0" y="0"/>
                    </a:lnTo>
                    <a:lnTo>
                      <a:pt x="7" y="14"/>
                    </a:lnTo>
                    <a:lnTo>
                      <a:pt x="104" y="14"/>
                    </a:lnTo>
                    <a:lnTo>
                      <a:pt x="97" y="7"/>
                    </a:lnTo>
                    <a:lnTo>
                      <a:pt x="69" y="234"/>
                    </a:lnTo>
                    <a:lnTo>
                      <a:pt x="76" y="227"/>
                    </a:lnTo>
                    <a:lnTo>
                      <a:pt x="35" y="227"/>
                    </a:lnTo>
                    <a:lnTo>
                      <a:pt x="42" y="234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0" name="Freeform 31"/>
              <p:cNvSpPr>
                <a:spLocks/>
              </p:cNvSpPr>
              <p:nvPr/>
            </p:nvSpPr>
            <p:spPr bwMode="auto">
              <a:xfrm>
                <a:off x="5018" y="3152"/>
                <a:ext cx="168" cy="197"/>
              </a:xfrm>
              <a:custGeom>
                <a:avLst/>
                <a:gdLst>
                  <a:gd name="T0" fmla="*/ 84 w 168"/>
                  <a:gd name="T1" fmla="*/ 197 h 197"/>
                  <a:gd name="T2" fmla="*/ 67 w 168"/>
                  <a:gd name="T3" fmla="*/ 196 h 197"/>
                  <a:gd name="T4" fmla="*/ 53 w 168"/>
                  <a:gd name="T5" fmla="*/ 190 h 197"/>
                  <a:gd name="T6" fmla="*/ 37 w 168"/>
                  <a:gd name="T7" fmla="*/ 180 h 197"/>
                  <a:gd name="T8" fmla="*/ 25 w 168"/>
                  <a:gd name="T9" fmla="*/ 170 h 197"/>
                  <a:gd name="T10" fmla="*/ 14 w 168"/>
                  <a:gd name="T11" fmla="*/ 154 h 197"/>
                  <a:gd name="T12" fmla="*/ 7 w 168"/>
                  <a:gd name="T13" fmla="*/ 137 h 197"/>
                  <a:gd name="T14" fmla="*/ 2 w 168"/>
                  <a:gd name="T15" fmla="*/ 120 h 197"/>
                  <a:gd name="T16" fmla="*/ 0 w 168"/>
                  <a:gd name="T17" fmla="*/ 99 h 197"/>
                  <a:gd name="T18" fmla="*/ 2 w 168"/>
                  <a:gd name="T19" fmla="*/ 79 h 197"/>
                  <a:gd name="T20" fmla="*/ 7 w 168"/>
                  <a:gd name="T21" fmla="*/ 60 h 197"/>
                  <a:gd name="T22" fmla="*/ 14 w 168"/>
                  <a:gd name="T23" fmla="*/ 45 h 197"/>
                  <a:gd name="T24" fmla="*/ 25 w 168"/>
                  <a:gd name="T25" fmla="*/ 29 h 197"/>
                  <a:gd name="T26" fmla="*/ 37 w 168"/>
                  <a:gd name="T27" fmla="*/ 17 h 197"/>
                  <a:gd name="T28" fmla="*/ 53 w 168"/>
                  <a:gd name="T29" fmla="*/ 9 h 197"/>
                  <a:gd name="T30" fmla="*/ 67 w 168"/>
                  <a:gd name="T31" fmla="*/ 2 h 197"/>
                  <a:gd name="T32" fmla="*/ 84 w 168"/>
                  <a:gd name="T33" fmla="*/ 0 h 197"/>
                  <a:gd name="T34" fmla="*/ 102 w 168"/>
                  <a:gd name="T35" fmla="*/ 2 h 197"/>
                  <a:gd name="T36" fmla="*/ 117 w 168"/>
                  <a:gd name="T37" fmla="*/ 9 h 197"/>
                  <a:gd name="T38" fmla="*/ 131 w 168"/>
                  <a:gd name="T39" fmla="*/ 17 h 197"/>
                  <a:gd name="T40" fmla="*/ 144 w 168"/>
                  <a:gd name="T41" fmla="*/ 29 h 197"/>
                  <a:gd name="T42" fmla="*/ 154 w 168"/>
                  <a:gd name="T43" fmla="*/ 45 h 197"/>
                  <a:gd name="T44" fmla="*/ 161 w 168"/>
                  <a:gd name="T45" fmla="*/ 60 h 197"/>
                  <a:gd name="T46" fmla="*/ 167 w 168"/>
                  <a:gd name="T47" fmla="*/ 79 h 197"/>
                  <a:gd name="T48" fmla="*/ 168 w 168"/>
                  <a:gd name="T49" fmla="*/ 99 h 197"/>
                  <a:gd name="T50" fmla="*/ 167 w 168"/>
                  <a:gd name="T51" fmla="*/ 120 h 197"/>
                  <a:gd name="T52" fmla="*/ 161 w 168"/>
                  <a:gd name="T53" fmla="*/ 137 h 197"/>
                  <a:gd name="T54" fmla="*/ 154 w 168"/>
                  <a:gd name="T55" fmla="*/ 154 h 197"/>
                  <a:gd name="T56" fmla="*/ 144 w 168"/>
                  <a:gd name="T57" fmla="*/ 170 h 197"/>
                  <a:gd name="T58" fmla="*/ 131 w 168"/>
                  <a:gd name="T59" fmla="*/ 180 h 197"/>
                  <a:gd name="T60" fmla="*/ 117 w 168"/>
                  <a:gd name="T61" fmla="*/ 190 h 197"/>
                  <a:gd name="T62" fmla="*/ 102 w 168"/>
                  <a:gd name="T63" fmla="*/ 196 h 197"/>
                  <a:gd name="T64" fmla="*/ 84 w 168"/>
                  <a:gd name="T65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8" h="197">
                    <a:moveTo>
                      <a:pt x="84" y="197"/>
                    </a:moveTo>
                    <a:lnTo>
                      <a:pt x="67" y="196"/>
                    </a:lnTo>
                    <a:lnTo>
                      <a:pt x="53" y="190"/>
                    </a:lnTo>
                    <a:lnTo>
                      <a:pt x="37" y="180"/>
                    </a:lnTo>
                    <a:lnTo>
                      <a:pt x="25" y="170"/>
                    </a:lnTo>
                    <a:lnTo>
                      <a:pt x="14" y="154"/>
                    </a:lnTo>
                    <a:lnTo>
                      <a:pt x="7" y="137"/>
                    </a:lnTo>
                    <a:lnTo>
                      <a:pt x="2" y="120"/>
                    </a:lnTo>
                    <a:lnTo>
                      <a:pt x="0" y="99"/>
                    </a:lnTo>
                    <a:lnTo>
                      <a:pt x="2" y="79"/>
                    </a:lnTo>
                    <a:lnTo>
                      <a:pt x="7" y="60"/>
                    </a:lnTo>
                    <a:lnTo>
                      <a:pt x="14" y="45"/>
                    </a:lnTo>
                    <a:lnTo>
                      <a:pt x="25" y="29"/>
                    </a:lnTo>
                    <a:lnTo>
                      <a:pt x="37" y="17"/>
                    </a:lnTo>
                    <a:lnTo>
                      <a:pt x="53" y="9"/>
                    </a:lnTo>
                    <a:lnTo>
                      <a:pt x="67" y="2"/>
                    </a:lnTo>
                    <a:lnTo>
                      <a:pt x="84" y="0"/>
                    </a:lnTo>
                    <a:lnTo>
                      <a:pt x="102" y="2"/>
                    </a:lnTo>
                    <a:lnTo>
                      <a:pt x="117" y="9"/>
                    </a:lnTo>
                    <a:lnTo>
                      <a:pt x="131" y="17"/>
                    </a:lnTo>
                    <a:lnTo>
                      <a:pt x="144" y="29"/>
                    </a:lnTo>
                    <a:lnTo>
                      <a:pt x="154" y="45"/>
                    </a:lnTo>
                    <a:lnTo>
                      <a:pt x="161" y="60"/>
                    </a:lnTo>
                    <a:lnTo>
                      <a:pt x="167" y="79"/>
                    </a:lnTo>
                    <a:lnTo>
                      <a:pt x="168" y="99"/>
                    </a:lnTo>
                    <a:lnTo>
                      <a:pt x="167" y="120"/>
                    </a:lnTo>
                    <a:lnTo>
                      <a:pt x="161" y="137"/>
                    </a:lnTo>
                    <a:lnTo>
                      <a:pt x="154" y="154"/>
                    </a:lnTo>
                    <a:lnTo>
                      <a:pt x="144" y="170"/>
                    </a:lnTo>
                    <a:lnTo>
                      <a:pt x="131" y="180"/>
                    </a:lnTo>
                    <a:lnTo>
                      <a:pt x="117" y="190"/>
                    </a:lnTo>
                    <a:lnTo>
                      <a:pt x="102" y="196"/>
                    </a:lnTo>
                    <a:lnTo>
                      <a:pt x="84" y="197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31" name="Freeform 32"/>
              <p:cNvSpPr>
                <a:spLocks/>
              </p:cNvSpPr>
              <p:nvPr/>
            </p:nvSpPr>
            <p:spPr bwMode="auto">
              <a:xfrm>
                <a:off x="5011" y="3145"/>
                <a:ext cx="182" cy="211"/>
              </a:xfrm>
              <a:custGeom>
                <a:avLst/>
                <a:gdLst>
                  <a:gd name="T0" fmla="*/ 79 w 182"/>
                  <a:gd name="T1" fmla="*/ 196 h 211"/>
                  <a:gd name="T2" fmla="*/ 68 w 182"/>
                  <a:gd name="T3" fmla="*/ 192 h 211"/>
                  <a:gd name="T4" fmla="*/ 47 w 182"/>
                  <a:gd name="T5" fmla="*/ 182 h 211"/>
                  <a:gd name="T6" fmla="*/ 39 w 182"/>
                  <a:gd name="T7" fmla="*/ 175 h 211"/>
                  <a:gd name="T8" fmla="*/ 32 w 182"/>
                  <a:gd name="T9" fmla="*/ 165 h 211"/>
                  <a:gd name="T10" fmla="*/ 25 w 182"/>
                  <a:gd name="T11" fmla="*/ 153 h 211"/>
                  <a:gd name="T12" fmla="*/ 18 w 182"/>
                  <a:gd name="T13" fmla="*/ 137 h 211"/>
                  <a:gd name="T14" fmla="*/ 14 w 182"/>
                  <a:gd name="T15" fmla="*/ 88 h 211"/>
                  <a:gd name="T16" fmla="*/ 21 w 182"/>
                  <a:gd name="T17" fmla="*/ 65 h 211"/>
                  <a:gd name="T18" fmla="*/ 28 w 182"/>
                  <a:gd name="T19" fmla="*/ 50 h 211"/>
                  <a:gd name="T20" fmla="*/ 37 w 182"/>
                  <a:gd name="T21" fmla="*/ 40 h 211"/>
                  <a:gd name="T22" fmla="*/ 54 w 182"/>
                  <a:gd name="T23" fmla="*/ 24 h 211"/>
                  <a:gd name="T24" fmla="*/ 72 w 182"/>
                  <a:gd name="T25" fmla="*/ 16 h 211"/>
                  <a:gd name="T26" fmla="*/ 102 w 182"/>
                  <a:gd name="T27" fmla="*/ 14 h 211"/>
                  <a:gd name="T28" fmla="*/ 119 w 182"/>
                  <a:gd name="T29" fmla="*/ 21 h 211"/>
                  <a:gd name="T30" fmla="*/ 133 w 182"/>
                  <a:gd name="T31" fmla="*/ 28 h 211"/>
                  <a:gd name="T32" fmla="*/ 147 w 182"/>
                  <a:gd name="T33" fmla="*/ 43 h 211"/>
                  <a:gd name="T34" fmla="*/ 158 w 182"/>
                  <a:gd name="T35" fmla="*/ 57 h 211"/>
                  <a:gd name="T36" fmla="*/ 163 w 182"/>
                  <a:gd name="T37" fmla="*/ 74 h 211"/>
                  <a:gd name="T38" fmla="*/ 167 w 182"/>
                  <a:gd name="T39" fmla="*/ 103 h 211"/>
                  <a:gd name="T40" fmla="*/ 167 w 182"/>
                  <a:gd name="T41" fmla="*/ 108 h 211"/>
                  <a:gd name="T42" fmla="*/ 163 w 182"/>
                  <a:gd name="T43" fmla="*/ 137 h 211"/>
                  <a:gd name="T44" fmla="*/ 158 w 182"/>
                  <a:gd name="T45" fmla="*/ 153 h 211"/>
                  <a:gd name="T46" fmla="*/ 147 w 182"/>
                  <a:gd name="T47" fmla="*/ 168 h 211"/>
                  <a:gd name="T48" fmla="*/ 135 w 182"/>
                  <a:gd name="T49" fmla="*/ 179 h 211"/>
                  <a:gd name="T50" fmla="*/ 128 w 182"/>
                  <a:gd name="T51" fmla="*/ 187 h 211"/>
                  <a:gd name="T52" fmla="*/ 110 w 182"/>
                  <a:gd name="T53" fmla="*/ 194 h 211"/>
                  <a:gd name="T54" fmla="*/ 93 w 182"/>
                  <a:gd name="T55" fmla="*/ 196 h 211"/>
                  <a:gd name="T56" fmla="*/ 89 w 182"/>
                  <a:gd name="T57" fmla="*/ 211 h 211"/>
                  <a:gd name="T58" fmla="*/ 105 w 182"/>
                  <a:gd name="T59" fmla="*/ 209 h 211"/>
                  <a:gd name="T60" fmla="*/ 126 w 182"/>
                  <a:gd name="T61" fmla="*/ 203 h 211"/>
                  <a:gd name="T62" fmla="*/ 138 w 182"/>
                  <a:gd name="T63" fmla="*/ 194 h 211"/>
                  <a:gd name="T64" fmla="*/ 147 w 182"/>
                  <a:gd name="T65" fmla="*/ 187 h 211"/>
                  <a:gd name="T66" fmla="*/ 161 w 182"/>
                  <a:gd name="T67" fmla="*/ 172 h 211"/>
                  <a:gd name="T68" fmla="*/ 172 w 182"/>
                  <a:gd name="T69" fmla="*/ 156 h 211"/>
                  <a:gd name="T70" fmla="*/ 177 w 182"/>
                  <a:gd name="T71" fmla="*/ 141 h 211"/>
                  <a:gd name="T72" fmla="*/ 181 w 182"/>
                  <a:gd name="T73" fmla="*/ 112 h 211"/>
                  <a:gd name="T74" fmla="*/ 181 w 182"/>
                  <a:gd name="T75" fmla="*/ 100 h 211"/>
                  <a:gd name="T76" fmla="*/ 177 w 182"/>
                  <a:gd name="T77" fmla="*/ 70 h 211"/>
                  <a:gd name="T78" fmla="*/ 168 w 182"/>
                  <a:gd name="T79" fmla="*/ 50 h 211"/>
                  <a:gd name="T80" fmla="*/ 158 w 182"/>
                  <a:gd name="T81" fmla="*/ 36 h 211"/>
                  <a:gd name="T82" fmla="*/ 144 w 182"/>
                  <a:gd name="T83" fmla="*/ 17 h 211"/>
                  <a:gd name="T84" fmla="*/ 126 w 182"/>
                  <a:gd name="T85" fmla="*/ 7 h 211"/>
                  <a:gd name="T86" fmla="*/ 105 w 182"/>
                  <a:gd name="T87" fmla="*/ 0 h 211"/>
                  <a:gd name="T88" fmla="*/ 72 w 182"/>
                  <a:gd name="T89" fmla="*/ 2 h 211"/>
                  <a:gd name="T90" fmla="*/ 51 w 182"/>
                  <a:gd name="T91" fmla="*/ 10 h 211"/>
                  <a:gd name="T92" fmla="*/ 28 w 182"/>
                  <a:gd name="T93" fmla="*/ 29 h 211"/>
                  <a:gd name="T94" fmla="*/ 21 w 182"/>
                  <a:gd name="T95" fmla="*/ 40 h 211"/>
                  <a:gd name="T96" fmla="*/ 11 w 182"/>
                  <a:gd name="T97" fmla="*/ 55 h 211"/>
                  <a:gd name="T98" fmla="*/ 4 w 182"/>
                  <a:gd name="T99" fmla="*/ 74 h 211"/>
                  <a:gd name="T100" fmla="*/ 0 w 182"/>
                  <a:gd name="T101" fmla="*/ 127 h 211"/>
                  <a:gd name="T102" fmla="*/ 5 w 182"/>
                  <a:gd name="T103" fmla="*/ 148 h 211"/>
                  <a:gd name="T104" fmla="*/ 14 w 182"/>
                  <a:gd name="T105" fmla="*/ 160 h 211"/>
                  <a:gd name="T106" fmla="*/ 21 w 182"/>
                  <a:gd name="T107" fmla="*/ 172 h 211"/>
                  <a:gd name="T108" fmla="*/ 28 w 182"/>
                  <a:gd name="T109" fmla="*/ 182 h 211"/>
                  <a:gd name="T110" fmla="*/ 40 w 182"/>
                  <a:gd name="T111" fmla="*/ 192 h 211"/>
                  <a:gd name="T112" fmla="*/ 61 w 182"/>
                  <a:gd name="T113" fmla="*/ 206 h 211"/>
                  <a:gd name="T114" fmla="*/ 75 w 182"/>
                  <a:gd name="T115" fmla="*/ 209 h 211"/>
                  <a:gd name="T116" fmla="*/ 93 w 182"/>
                  <a:gd name="T117" fmla="*/ 197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82" h="211">
                    <a:moveTo>
                      <a:pt x="93" y="197"/>
                    </a:moveTo>
                    <a:lnTo>
                      <a:pt x="88" y="196"/>
                    </a:lnTo>
                    <a:lnTo>
                      <a:pt x="79" y="196"/>
                    </a:lnTo>
                    <a:lnTo>
                      <a:pt x="75" y="194"/>
                    </a:lnTo>
                    <a:lnTo>
                      <a:pt x="72" y="194"/>
                    </a:lnTo>
                    <a:lnTo>
                      <a:pt x="68" y="192"/>
                    </a:lnTo>
                    <a:lnTo>
                      <a:pt x="54" y="187"/>
                    </a:lnTo>
                    <a:lnTo>
                      <a:pt x="51" y="184"/>
                    </a:lnTo>
                    <a:lnTo>
                      <a:pt x="47" y="182"/>
                    </a:lnTo>
                    <a:lnTo>
                      <a:pt x="44" y="179"/>
                    </a:lnTo>
                    <a:lnTo>
                      <a:pt x="40" y="177"/>
                    </a:lnTo>
                    <a:lnTo>
                      <a:pt x="39" y="175"/>
                    </a:lnTo>
                    <a:lnTo>
                      <a:pt x="37" y="172"/>
                    </a:lnTo>
                    <a:lnTo>
                      <a:pt x="33" y="168"/>
                    </a:lnTo>
                    <a:lnTo>
                      <a:pt x="32" y="165"/>
                    </a:lnTo>
                    <a:lnTo>
                      <a:pt x="28" y="161"/>
                    </a:lnTo>
                    <a:lnTo>
                      <a:pt x="28" y="158"/>
                    </a:lnTo>
                    <a:lnTo>
                      <a:pt x="25" y="153"/>
                    </a:lnTo>
                    <a:lnTo>
                      <a:pt x="21" y="149"/>
                    </a:lnTo>
                    <a:lnTo>
                      <a:pt x="21" y="144"/>
                    </a:lnTo>
                    <a:lnTo>
                      <a:pt x="18" y="137"/>
                    </a:lnTo>
                    <a:lnTo>
                      <a:pt x="18" y="134"/>
                    </a:lnTo>
                    <a:lnTo>
                      <a:pt x="14" y="124"/>
                    </a:lnTo>
                    <a:lnTo>
                      <a:pt x="14" y="88"/>
                    </a:lnTo>
                    <a:lnTo>
                      <a:pt x="18" y="77"/>
                    </a:lnTo>
                    <a:lnTo>
                      <a:pt x="18" y="74"/>
                    </a:lnTo>
                    <a:lnTo>
                      <a:pt x="21" y="65"/>
                    </a:lnTo>
                    <a:lnTo>
                      <a:pt x="21" y="62"/>
                    </a:lnTo>
                    <a:lnTo>
                      <a:pt x="25" y="57"/>
                    </a:lnTo>
                    <a:lnTo>
                      <a:pt x="28" y="50"/>
                    </a:lnTo>
                    <a:lnTo>
                      <a:pt x="32" y="46"/>
                    </a:lnTo>
                    <a:lnTo>
                      <a:pt x="33" y="43"/>
                    </a:lnTo>
                    <a:lnTo>
                      <a:pt x="37" y="40"/>
                    </a:lnTo>
                    <a:lnTo>
                      <a:pt x="39" y="36"/>
                    </a:lnTo>
                    <a:lnTo>
                      <a:pt x="47" y="28"/>
                    </a:lnTo>
                    <a:lnTo>
                      <a:pt x="54" y="24"/>
                    </a:lnTo>
                    <a:lnTo>
                      <a:pt x="58" y="21"/>
                    </a:lnTo>
                    <a:lnTo>
                      <a:pt x="68" y="17"/>
                    </a:lnTo>
                    <a:lnTo>
                      <a:pt x="72" y="16"/>
                    </a:lnTo>
                    <a:lnTo>
                      <a:pt x="75" y="16"/>
                    </a:lnTo>
                    <a:lnTo>
                      <a:pt x="79" y="14"/>
                    </a:lnTo>
                    <a:lnTo>
                      <a:pt x="102" y="14"/>
                    </a:lnTo>
                    <a:lnTo>
                      <a:pt x="105" y="16"/>
                    </a:lnTo>
                    <a:lnTo>
                      <a:pt x="110" y="16"/>
                    </a:lnTo>
                    <a:lnTo>
                      <a:pt x="119" y="21"/>
                    </a:lnTo>
                    <a:lnTo>
                      <a:pt x="124" y="21"/>
                    </a:lnTo>
                    <a:lnTo>
                      <a:pt x="128" y="24"/>
                    </a:lnTo>
                    <a:lnTo>
                      <a:pt x="133" y="28"/>
                    </a:lnTo>
                    <a:lnTo>
                      <a:pt x="135" y="29"/>
                    </a:lnTo>
                    <a:lnTo>
                      <a:pt x="146" y="40"/>
                    </a:lnTo>
                    <a:lnTo>
                      <a:pt x="147" y="43"/>
                    </a:lnTo>
                    <a:lnTo>
                      <a:pt x="151" y="46"/>
                    </a:lnTo>
                    <a:lnTo>
                      <a:pt x="154" y="53"/>
                    </a:lnTo>
                    <a:lnTo>
                      <a:pt x="158" y="57"/>
                    </a:lnTo>
                    <a:lnTo>
                      <a:pt x="158" y="62"/>
                    </a:lnTo>
                    <a:lnTo>
                      <a:pt x="160" y="65"/>
                    </a:lnTo>
                    <a:lnTo>
                      <a:pt x="163" y="74"/>
                    </a:lnTo>
                    <a:lnTo>
                      <a:pt x="163" y="77"/>
                    </a:lnTo>
                    <a:lnTo>
                      <a:pt x="167" y="88"/>
                    </a:lnTo>
                    <a:lnTo>
                      <a:pt x="167" y="103"/>
                    </a:lnTo>
                    <a:lnTo>
                      <a:pt x="168" y="108"/>
                    </a:lnTo>
                    <a:lnTo>
                      <a:pt x="168" y="103"/>
                    </a:lnTo>
                    <a:lnTo>
                      <a:pt x="167" y="108"/>
                    </a:lnTo>
                    <a:lnTo>
                      <a:pt x="167" y="124"/>
                    </a:lnTo>
                    <a:lnTo>
                      <a:pt x="163" y="134"/>
                    </a:lnTo>
                    <a:lnTo>
                      <a:pt x="163" y="137"/>
                    </a:lnTo>
                    <a:lnTo>
                      <a:pt x="160" y="144"/>
                    </a:lnTo>
                    <a:lnTo>
                      <a:pt x="158" y="149"/>
                    </a:lnTo>
                    <a:lnTo>
                      <a:pt x="158" y="153"/>
                    </a:lnTo>
                    <a:lnTo>
                      <a:pt x="154" y="158"/>
                    </a:lnTo>
                    <a:lnTo>
                      <a:pt x="151" y="165"/>
                    </a:lnTo>
                    <a:lnTo>
                      <a:pt x="147" y="168"/>
                    </a:lnTo>
                    <a:lnTo>
                      <a:pt x="146" y="172"/>
                    </a:lnTo>
                    <a:lnTo>
                      <a:pt x="140" y="177"/>
                    </a:lnTo>
                    <a:lnTo>
                      <a:pt x="135" y="179"/>
                    </a:lnTo>
                    <a:lnTo>
                      <a:pt x="133" y="182"/>
                    </a:lnTo>
                    <a:lnTo>
                      <a:pt x="131" y="184"/>
                    </a:lnTo>
                    <a:lnTo>
                      <a:pt x="128" y="187"/>
                    </a:lnTo>
                    <a:lnTo>
                      <a:pt x="124" y="187"/>
                    </a:lnTo>
                    <a:lnTo>
                      <a:pt x="119" y="189"/>
                    </a:lnTo>
                    <a:lnTo>
                      <a:pt x="110" y="194"/>
                    </a:lnTo>
                    <a:lnTo>
                      <a:pt x="105" y="194"/>
                    </a:lnTo>
                    <a:lnTo>
                      <a:pt x="102" y="196"/>
                    </a:lnTo>
                    <a:lnTo>
                      <a:pt x="93" y="196"/>
                    </a:lnTo>
                    <a:lnTo>
                      <a:pt x="88" y="197"/>
                    </a:lnTo>
                    <a:lnTo>
                      <a:pt x="93" y="197"/>
                    </a:lnTo>
                    <a:lnTo>
                      <a:pt x="89" y="211"/>
                    </a:lnTo>
                    <a:lnTo>
                      <a:pt x="95" y="211"/>
                    </a:lnTo>
                    <a:lnTo>
                      <a:pt x="96" y="209"/>
                    </a:lnTo>
                    <a:lnTo>
                      <a:pt x="105" y="209"/>
                    </a:lnTo>
                    <a:lnTo>
                      <a:pt x="109" y="208"/>
                    </a:lnTo>
                    <a:lnTo>
                      <a:pt x="114" y="208"/>
                    </a:lnTo>
                    <a:lnTo>
                      <a:pt x="126" y="203"/>
                    </a:lnTo>
                    <a:lnTo>
                      <a:pt x="131" y="201"/>
                    </a:lnTo>
                    <a:lnTo>
                      <a:pt x="135" y="197"/>
                    </a:lnTo>
                    <a:lnTo>
                      <a:pt x="138" y="194"/>
                    </a:lnTo>
                    <a:lnTo>
                      <a:pt x="144" y="192"/>
                    </a:lnTo>
                    <a:lnTo>
                      <a:pt x="146" y="189"/>
                    </a:lnTo>
                    <a:lnTo>
                      <a:pt x="147" y="187"/>
                    </a:lnTo>
                    <a:lnTo>
                      <a:pt x="156" y="179"/>
                    </a:lnTo>
                    <a:lnTo>
                      <a:pt x="158" y="175"/>
                    </a:lnTo>
                    <a:lnTo>
                      <a:pt x="161" y="172"/>
                    </a:lnTo>
                    <a:lnTo>
                      <a:pt x="165" y="165"/>
                    </a:lnTo>
                    <a:lnTo>
                      <a:pt x="168" y="160"/>
                    </a:lnTo>
                    <a:lnTo>
                      <a:pt x="172" y="156"/>
                    </a:lnTo>
                    <a:lnTo>
                      <a:pt x="174" y="151"/>
                    </a:lnTo>
                    <a:lnTo>
                      <a:pt x="175" y="148"/>
                    </a:lnTo>
                    <a:lnTo>
                      <a:pt x="177" y="141"/>
                    </a:lnTo>
                    <a:lnTo>
                      <a:pt x="177" y="137"/>
                    </a:lnTo>
                    <a:lnTo>
                      <a:pt x="181" y="127"/>
                    </a:lnTo>
                    <a:lnTo>
                      <a:pt x="181" y="112"/>
                    </a:lnTo>
                    <a:lnTo>
                      <a:pt x="182" y="110"/>
                    </a:lnTo>
                    <a:lnTo>
                      <a:pt x="182" y="105"/>
                    </a:lnTo>
                    <a:lnTo>
                      <a:pt x="181" y="100"/>
                    </a:lnTo>
                    <a:lnTo>
                      <a:pt x="181" y="84"/>
                    </a:lnTo>
                    <a:lnTo>
                      <a:pt x="177" y="74"/>
                    </a:lnTo>
                    <a:lnTo>
                      <a:pt x="177" y="70"/>
                    </a:lnTo>
                    <a:lnTo>
                      <a:pt x="174" y="58"/>
                    </a:lnTo>
                    <a:lnTo>
                      <a:pt x="172" y="55"/>
                    </a:lnTo>
                    <a:lnTo>
                      <a:pt x="168" y="50"/>
                    </a:lnTo>
                    <a:lnTo>
                      <a:pt x="165" y="46"/>
                    </a:lnTo>
                    <a:lnTo>
                      <a:pt x="161" y="40"/>
                    </a:lnTo>
                    <a:lnTo>
                      <a:pt x="158" y="36"/>
                    </a:lnTo>
                    <a:lnTo>
                      <a:pt x="156" y="33"/>
                    </a:lnTo>
                    <a:lnTo>
                      <a:pt x="146" y="22"/>
                    </a:lnTo>
                    <a:lnTo>
                      <a:pt x="144" y="17"/>
                    </a:lnTo>
                    <a:lnTo>
                      <a:pt x="135" y="14"/>
                    </a:lnTo>
                    <a:lnTo>
                      <a:pt x="131" y="10"/>
                    </a:lnTo>
                    <a:lnTo>
                      <a:pt x="126" y="7"/>
                    </a:lnTo>
                    <a:lnTo>
                      <a:pt x="114" y="2"/>
                    </a:lnTo>
                    <a:lnTo>
                      <a:pt x="109" y="2"/>
                    </a:lnTo>
                    <a:lnTo>
                      <a:pt x="105" y="0"/>
                    </a:lnTo>
                    <a:lnTo>
                      <a:pt x="91" y="0"/>
                    </a:lnTo>
                    <a:lnTo>
                      <a:pt x="75" y="0"/>
                    </a:lnTo>
                    <a:lnTo>
                      <a:pt x="72" y="2"/>
                    </a:lnTo>
                    <a:lnTo>
                      <a:pt x="68" y="2"/>
                    </a:lnTo>
                    <a:lnTo>
                      <a:pt x="61" y="4"/>
                    </a:lnTo>
                    <a:lnTo>
                      <a:pt x="51" y="10"/>
                    </a:lnTo>
                    <a:lnTo>
                      <a:pt x="47" y="14"/>
                    </a:lnTo>
                    <a:lnTo>
                      <a:pt x="40" y="17"/>
                    </a:lnTo>
                    <a:lnTo>
                      <a:pt x="28" y="29"/>
                    </a:lnTo>
                    <a:lnTo>
                      <a:pt x="26" y="33"/>
                    </a:lnTo>
                    <a:lnTo>
                      <a:pt x="23" y="36"/>
                    </a:lnTo>
                    <a:lnTo>
                      <a:pt x="21" y="40"/>
                    </a:lnTo>
                    <a:lnTo>
                      <a:pt x="18" y="43"/>
                    </a:lnTo>
                    <a:lnTo>
                      <a:pt x="14" y="50"/>
                    </a:lnTo>
                    <a:lnTo>
                      <a:pt x="11" y="55"/>
                    </a:lnTo>
                    <a:lnTo>
                      <a:pt x="7" y="58"/>
                    </a:lnTo>
                    <a:lnTo>
                      <a:pt x="4" y="70"/>
                    </a:lnTo>
                    <a:lnTo>
                      <a:pt x="4" y="74"/>
                    </a:lnTo>
                    <a:lnTo>
                      <a:pt x="0" y="84"/>
                    </a:lnTo>
                    <a:lnTo>
                      <a:pt x="0" y="106"/>
                    </a:lnTo>
                    <a:lnTo>
                      <a:pt x="0" y="127"/>
                    </a:lnTo>
                    <a:lnTo>
                      <a:pt x="4" y="137"/>
                    </a:lnTo>
                    <a:lnTo>
                      <a:pt x="4" y="141"/>
                    </a:lnTo>
                    <a:lnTo>
                      <a:pt x="5" y="148"/>
                    </a:lnTo>
                    <a:lnTo>
                      <a:pt x="7" y="151"/>
                    </a:lnTo>
                    <a:lnTo>
                      <a:pt x="11" y="156"/>
                    </a:lnTo>
                    <a:lnTo>
                      <a:pt x="14" y="160"/>
                    </a:lnTo>
                    <a:lnTo>
                      <a:pt x="14" y="165"/>
                    </a:lnTo>
                    <a:lnTo>
                      <a:pt x="18" y="168"/>
                    </a:lnTo>
                    <a:lnTo>
                      <a:pt x="21" y="172"/>
                    </a:lnTo>
                    <a:lnTo>
                      <a:pt x="23" y="175"/>
                    </a:lnTo>
                    <a:lnTo>
                      <a:pt x="26" y="179"/>
                    </a:lnTo>
                    <a:lnTo>
                      <a:pt x="28" y="182"/>
                    </a:lnTo>
                    <a:lnTo>
                      <a:pt x="33" y="187"/>
                    </a:lnTo>
                    <a:lnTo>
                      <a:pt x="37" y="189"/>
                    </a:lnTo>
                    <a:lnTo>
                      <a:pt x="40" y="192"/>
                    </a:lnTo>
                    <a:lnTo>
                      <a:pt x="44" y="194"/>
                    </a:lnTo>
                    <a:lnTo>
                      <a:pt x="47" y="197"/>
                    </a:lnTo>
                    <a:lnTo>
                      <a:pt x="61" y="206"/>
                    </a:lnTo>
                    <a:lnTo>
                      <a:pt x="68" y="208"/>
                    </a:lnTo>
                    <a:lnTo>
                      <a:pt x="72" y="208"/>
                    </a:lnTo>
                    <a:lnTo>
                      <a:pt x="75" y="209"/>
                    </a:lnTo>
                    <a:lnTo>
                      <a:pt x="84" y="209"/>
                    </a:lnTo>
                    <a:lnTo>
                      <a:pt x="89" y="211"/>
                    </a:lnTo>
                    <a:lnTo>
                      <a:pt x="93" y="1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4" name="Freeform 33"/>
              <p:cNvSpPr>
                <a:spLocks/>
              </p:cNvSpPr>
              <p:nvPr/>
            </p:nvSpPr>
            <p:spPr bwMode="auto">
              <a:xfrm>
                <a:off x="5025" y="3330"/>
                <a:ext cx="153" cy="66"/>
              </a:xfrm>
              <a:custGeom>
                <a:avLst/>
                <a:gdLst>
                  <a:gd name="T0" fmla="*/ 28 w 153"/>
                  <a:gd name="T1" fmla="*/ 0 h 66"/>
                  <a:gd name="T2" fmla="*/ 0 w 153"/>
                  <a:gd name="T3" fmla="*/ 66 h 66"/>
                  <a:gd name="T4" fmla="*/ 153 w 153"/>
                  <a:gd name="T5" fmla="*/ 66 h 66"/>
                  <a:gd name="T6" fmla="*/ 124 w 153"/>
                  <a:gd name="T7" fmla="*/ 0 h 66"/>
                  <a:gd name="T8" fmla="*/ 28 w 153"/>
                  <a:gd name="T9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66">
                    <a:moveTo>
                      <a:pt x="28" y="0"/>
                    </a:moveTo>
                    <a:lnTo>
                      <a:pt x="0" y="66"/>
                    </a:lnTo>
                    <a:lnTo>
                      <a:pt x="153" y="66"/>
                    </a:lnTo>
                    <a:lnTo>
                      <a:pt x="124" y="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F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5" name="Freeform 34"/>
              <p:cNvSpPr>
                <a:spLocks/>
              </p:cNvSpPr>
              <p:nvPr/>
            </p:nvSpPr>
            <p:spPr bwMode="auto">
              <a:xfrm>
                <a:off x="5015" y="3325"/>
                <a:ext cx="173" cy="77"/>
              </a:xfrm>
              <a:custGeom>
                <a:avLst/>
                <a:gdLst>
                  <a:gd name="T0" fmla="*/ 35 w 173"/>
                  <a:gd name="T1" fmla="*/ 0 h 77"/>
                  <a:gd name="T2" fmla="*/ 0 w 173"/>
                  <a:gd name="T3" fmla="*/ 77 h 77"/>
                  <a:gd name="T4" fmla="*/ 173 w 173"/>
                  <a:gd name="T5" fmla="*/ 77 h 77"/>
                  <a:gd name="T6" fmla="*/ 138 w 173"/>
                  <a:gd name="T7" fmla="*/ 0 h 77"/>
                  <a:gd name="T8" fmla="*/ 35 w 173"/>
                  <a:gd name="T9" fmla="*/ 0 h 77"/>
                  <a:gd name="T10" fmla="*/ 38 w 173"/>
                  <a:gd name="T11" fmla="*/ 12 h 77"/>
                  <a:gd name="T12" fmla="*/ 134 w 173"/>
                  <a:gd name="T13" fmla="*/ 12 h 77"/>
                  <a:gd name="T14" fmla="*/ 127 w 173"/>
                  <a:gd name="T15" fmla="*/ 9 h 77"/>
                  <a:gd name="T16" fmla="*/ 156 w 173"/>
                  <a:gd name="T17" fmla="*/ 74 h 77"/>
                  <a:gd name="T18" fmla="*/ 163 w 173"/>
                  <a:gd name="T19" fmla="*/ 64 h 77"/>
                  <a:gd name="T20" fmla="*/ 10 w 173"/>
                  <a:gd name="T21" fmla="*/ 64 h 77"/>
                  <a:gd name="T22" fmla="*/ 17 w 173"/>
                  <a:gd name="T23" fmla="*/ 74 h 77"/>
                  <a:gd name="T24" fmla="*/ 45 w 173"/>
                  <a:gd name="T25" fmla="*/ 9 h 77"/>
                  <a:gd name="T26" fmla="*/ 38 w 173"/>
                  <a:gd name="T27" fmla="*/ 12 h 77"/>
                  <a:gd name="T28" fmla="*/ 35 w 173"/>
                  <a:gd name="T29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73" h="77">
                    <a:moveTo>
                      <a:pt x="35" y="0"/>
                    </a:moveTo>
                    <a:lnTo>
                      <a:pt x="0" y="77"/>
                    </a:lnTo>
                    <a:lnTo>
                      <a:pt x="173" y="77"/>
                    </a:lnTo>
                    <a:lnTo>
                      <a:pt x="138" y="0"/>
                    </a:lnTo>
                    <a:lnTo>
                      <a:pt x="35" y="0"/>
                    </a:lnTo>
                    <a:lnTo>
                      <a:pt x="38" y="12"/>
                    </a:lnTo>
                    <a:lnTo>
                      <a:pt x="134" y="12"/>
                    </a:lnTo>
                    <a:lnTo>
                      <a:pt x="127" y="9"/>
                    </a:lnTo>
                    <a:lnTo>
                      <a:pt x="156" y="74"/>
                    </a:lnTo>
                    <a:lnTo>
                      <a:pt x="163" y="64"/>
                    </a:lnTo>
                    <a:lnTo>
                      <a:pt x="10" y="64"/>
                    </a:lnTo>
                    <a:lnTo>
                      <a:pt x="17" y="74"/>
                    </a:lnTo>
                    <a:lnTo>
                      <a:pt x="45" y="9"/>
                    </a:lnTo>
                    <a:lnTo>
                      <a:pt x="38" y="1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8" name="Rectangle 35"/>
              <p:cNvSpPr>
                <a:spLocks noChangeArrowheads="1"/>
              </p:cNvSpPr>
              <p:nvPr/>
            </p:nvSpPr>
            <p:spPr bwMode="auto">
              <a:xfrm>
                <a:off x="2782" y="3385"/>
                <a:ext cx="258" cy="79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69" name="Freeform 36"/>
              <p:cNvSpPr>
                <a:spLocks/>
              </p:cNvSpPr>
              <p:nvPr/>
            </p:nvSpPr>
            <p:spPr bwMode="auto">
              <a:xfrm>
                <a:off x="2775" y="3378"/>
                <a:ext cx="272" cy="93"/>
              </a:xfrm>
              <a:custGeom>
                <a:avLst/>
                <a:gdLst>
                  <a:gd name="T0" fmla="*/ 0 w 272"/>
                  <a:gd name="T1" fmla="*/ 93 h 93"/>
                  <a:gd name="T2" fmla="*/ 272 w 272"/>
                  <a:gd name="T3" fmla="*/ 93 h 93"/>
                  <a:gd name="T4" fmla="*/ 272 w 272"/>
                  <a:gd name="T5" fmla="*/ 0 h 93"/>
                  <a:gd name="T6" fmla="*/ 0 w 272"/>
                  <a:gd name="T7" fmla="*/ 0 h 93"/>
                  <a:gd name="T8" fmla="*/ 0 w 272"/>
                  <a:gd name="T9" fmla="*/ 93 h 93"/>
                  <a:gd name="T10" fmla="*/ 14 w 272"/>
                  <a:gd name="T11" fmla="*/ 86 h 93"/>
                  <a:gd name="T12" fmla="*/ 14 w 272"/>
                  <a:gd name="T13" fmla="*/ 7 h 93"/>
                  <a:gd name="T14" fmla="*/ 7 w 272"/>
                  <a:gd name="T15" fmla="*/ 14 h 93"/>
                  <a:gd name="T16" fmla="*/ 265 w 272"/>
                  <a:gd name="T17" fmla="*/ 14 h 93"/>
                  <a:gd name="T18" fmla="*/ 258 w 272"/>
                  <a:gd name="T19" fmla="*/ 7 h 93"/>
                  <a:gd name="T20" fmla="*/ 258 w 272"/>
                  <a:gd name="T21" fmla="*/ 86 h 93"/>
                  <a:gd name="T22" fmla="*/ 265 w 272"/>
                  <a:gd name="T23" fmla="*/ 79 h 93"/>
                  <a:gd name="T24" fmla="*/ 7 w 272"/>
                  <a:gd name="T25" fmla="*/ 79 h 93"/>
                  <a:gd name="T26" fmla="*/ 14 w 272"/>
                  <a:gd name="T27" fmla="*/ 86 h 93"/>
                  <a:gd name="T28" fmla="*/ 0 w 272"/>
                  <a:gd name="T2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72" h="93">
                    <a:moveTo>
                      <a:pt x="0" y="93"/>
                    </a:moveTo>
                    <a:lnTo>
                      <a:pt x="272" y="93"/>
                    </a:lnTo>
                    <a:lnTo>
                      <a:pt x="272" y="0"/>
                    </a:lnTo>
                    <a:lnTo>
                      <a:pt x="0" y="0"/>
                    </a:lnTo>
                    <a:lnTo>
                      <a:pt x="0" y="93"/>
                    </a:lnTo>
                    <a:lnTo>
                      <a:pt x="14" y="86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265" y="14"/>
                    </a:lnTo>
                    <a:lnTo>
                      <a:pt x="258" y="7"/>
                    </a:lnTo>
                    <a:lnTo>
                      <a:pt x="258" y="86"/>
                    </a:lnTo>
                    <a:lnTo>
                      <a:pt x="265" y="79"/>
                    </a:lnTo>
                    <a:lnTo>
                      <a:pt x="7" y="79"/>
                    </a:lnTo>
                    <a:lnTo>
                      <a:pt x="14" y="86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0" name="Freeform 37"/>
              <p:cNvSpPr>
                <a:spLocks/>
              </p:cNvSpPr>
              <p:nvPr/>
            </p:nvSpPr>
            <p:spPr bwMode="auto">
              <a:xfrm>
                <a:off x="2901" y="3380"/>
                <a:ext cx="289" cy="252"/>
              </a:xfrm>
              <a:custGeom>
                <a:avLst/>
                <a:gdLst>
                  <a:gd name="T0" fmla="*/ 144 w 289"/>
                  <a:gd name="T1" fmla="*/ 252 h 252"/>
                  <a:gd name="T2" fmla="*/ 174 w 289"/>
                  <a:gd name="T3" fmla="*/ 251 h 252"/>
                  <a:gd name="T4" fmla="*/ 200 w 289"/>
                  <a:gd name="T5" fmla="*/ 242 h 252"/>
                  <a:gd name="T6" fmla="*/ 224 w 289"/>
                  <a:gd name="T7" fmla="*/ 230 h 252"/>
                  <a:gd name="T8" fmla="*/ 247 w 289"/>
                  <a:gd name="T9" fmla="*/ 216 h 252"/>
                  <a:gd name="T10" fmla="*/ 265 w 289"/>
                  <a:gd name="T11" fmla="*/ 197 h 252"/>
                  <a:gd name="T12" fmla="*/ 279 w 289"/>
                  <a:gd name="T13" fmla="*/ 175 h 252"/>
                  <a:gd name="T14" fmla="*/ 286 w 289"/>
                  <a:gd name="T15" fmla="*/ 153 h 252"/>
                  <a:gd name="T16" fmla="*/ 289 w 289"/>
                  <a:gd name="T17" fmla="*/ 127 h 252"/>
                  <a:gd name="T18" fmla="*/ 286 w 289"/>
                  <a:gd name="T19" fmla="*/ 101 h 252"/>
                  <a:gd name="T20" fmla="*/ 279 w 289"/>
                  <a:gd name="T21" fmla="*/ 77 h 252"/>
                  <a:gd name="T22" fmla="*/ 265 w 289"/>
                  <a:gd name="T23" fmla="*/ 57 h 252"/>
                  <a:gd name="T24" fmla="*/ 247 w 289"/>
                  <a:gd name="T25" fmla="*/ 38 h 252"/>
                  <a:gd name="T26" fmla="*/ 224 w 289"/>
                  <a:gd name="T27" fmla="*/ 22 h 252"/>
                  <a:gd name="T28" fmla="*/ 200 w 289"/>
                  <a:gd name="T29" fmla="*/ 10 h 252"/>
                  <a:gd name="T30" fmla="*/ 174 w 289"/>
                  <a:gd name="T31" fmla="*/ 2 h 252"/>
                  <a:gd name="T32" fmla="*/ 144 w 289"/>
                  <a:gd name="T33" fmla="*/ 0 h 252"/>
                  <a:gd name="T34" fmla="*/ 116 w 289"/>
                  <a:gd name="T35" fmla="*/ 2 h 252"/>
                  <a:gd name="T36" fmla="*/ 88 w 289"/>
                  <a:gd name="T37" fmla="*/ 10 h 252"/>
                  <a:gd name="T38" fmla="*/ 63 w 289"/>
                  <a:gd name="T39" fmla="*/ 22 h 252"/>
                  <a:gd name="T40" fmla="*/ 42 w 289"/>
                  <a:gd name="T41" fmla="*/ 38 h 252"/>
                  <a:gd name="T42" fmla="*/ 25 w 289"/>
                  <a:gd name="T43" fmla="*/ 57 h 252"/>
                  <a:gd name="T44" fmla="*/ 11 w 289"/>
                  <a:gd name="T45" fmla="*/ 77 h 252"/>
                  <a:gd name="T46" fmla="*/ 4 w 289"/>
                  <a:gd name="T47" fmla="*/ 101 h 252"/>
                  <a:gd name="T48" fmla="*/ 0 w 289"/>
                  <a:gd name="T49" fmla="*/ 127 h 252"/>
                  <a:gd name="T50" fmla="*/ 4 w 289"/>
                  <a:gd name="T51" fmla="*/ 153 h 252"/>
                  <a:gd name="T52" fmla="*/ 11 w 289"/>
                  <a:gd name="T53" fmla="*/ 175 h 252"/>
                  <a:gd name="T54" fmla="*/ 25 w 289"/>
                  <a:gd name="T55" fmla="*/ 197 h 252"/>
                  <a:gd name="T56" fmla="*/ 42 w 289"/>
                  <a:gd name="T57" fmla="*/ 216 h 252"/>
                  <a:gd name="T58" fmla="*/ 63 w 289"/>
                  <a:gd name="T59" fmla="*/ 230 h 252"/>
                  <a:gd name="T60" fmla="*/ 88 w 289"/>
                  <a:gd name="T61" fmla="*/ 242 h 252"/>
                  <a:gd name="T62" fmla="*/ 116 w 289"/>
                  <a:gd name="T63" fmla="*/ 251 h 252"/>
                  <a:gd name="T64" fmla="*/ 144 w 289"/>
                  <a:gd name="T65" fmla="*/ 25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9" h="252">
                    <a:moveTo>
                      <a:pt x="144" y="252"/>
                    </a:moveTo>
                    <a:lnTo>
                      <a:pt x="174" y="251"/>
                    </a:lnTo>
                    <a:lnTo>
                      <a:pt x="200" y="242"/>
                    </a:lnTo>
                    <a:lnTo>
                      <a:pt x="224" y="230"/>
                    </a:lnTo>
                    <a:lnTo>
                      <a:pt x="247" y="216"/>
                    </a:lnTo>
                    <a:lnTo>
                      <a:pt x="265" y="197"/>
                    </a:lnTo>
                    <a:lnTo>
                      <a:pt x="279" y="175"/>
                    </a:lnTo>
                    <a:lnTo>
                      <a:pt x="286" y="153"/>
                    </a:lnTo>
                    <a:lnTo>
                      <a:pt x="289" y="127"/>
                    </a:lnTo>
                    <a:lnTo>
                      <a:pt x="286" y="101"/>
                    </a:lnTo>
                    <a:lnTo>
                      <a:pt x="279" y="77"/>
                    </a:lnTo>
                    <a:lnTo>
                      <a:pt x="265" y="57"/>
                    </a:lnTo>
                    <a:lnTo>
                      <a:pt x="247" y="38"/>
                    </a:lnTo>
                    <a:lnTo>
                      <a:pt x="224" y="22"/>
                    </a:lnTo>
                    <a:lnTo>
                      <a:pt x="200" y="10"/>
                    </a:lnTo>
                    <a:lnTo>
                      <a:pt x="174" y="2"/>
                    </a:lnTo>
                    <a:lnTo>
                      <a:pt x="144" y="0"/>
                    </a:lnTo>
                    <a:lnTo>
                      <a:pt x="116" y="2"/>
                    </a:lnTo>
                    <a:lnTo>
                      <a:pt x="88" y="10"/>
                    </a:lnTo>
                    <a:lnTo>
                      <a:pt x="63" y="22"/>
                    </a:lnTo>
                    <a:lnTo>
                      <a:pt x="42" y="38"/>
                    </a:lnTo>
                    <a:lnTo>
                      <a:pt x="25" y="57"/>
                    </a:lnTo>
                    <a:lnTo>
                      <a:pt x="11" y="77"/>
                    </a:lnTo>
                    <a:lnTo>
                      <a:pt x="4" y="101"/>
                    </a:lnTo>
                    <a:lnTo>
                      <a:pt x="0" y="127"/>
                    </a:lnTo>
                    <a:lnTo>
                      <a:pt x="4" y="153"/>
                    </a:lnTo>
                    <a:lnTo>
                      <a:pt x="11" y="175"/>
                    </a:lnTo>
                    <a:lnTo>
                      <a:pt x="25" y="197"/>
                    </a:lnTo>
                    <a:lnTo>
                      <a:pt x="42" y="216"/>
                    </a:lnTo>
                    <a:lnTo>
                      <a:pt x="63" y="230"/>
                    </a:lnTo>
                    <a:lnTo>
                      <a:pt x="88" y="242"/>
                    </a:lnTo>
                    <a:lnTo>
                      <a:pt x="116" y="251"/>
                    </a:lnTo>
                    <a:lnTo>
                      <a:pt x="144" y="252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1" name="Freeform 38"/>
              <p:cNvSpPr>
                <a:spLocks/>
              </p:cNvSpPr>
              <p:nvPr/>
            </p:nvSpPr>
            <p:spPr bwMode="auto">
              <a:xfrm>
                <a:off x="2894" y="3373"/>
                <a:ext cx="303" cy="266"/>
              </a:xfrm>
              <a:custGeom>
                <a:avLst/>
                <a:gdLst>
                  <a:gd name="T0" fmla="*/ 172 w 303"/>
                  <a:gd name="T1" fmla="*/ 264 h 266"/>
                  <a:gd name="T2" fmla="*/ 223 w 303"/>
                  <a:gd name="T3" fmla="*/ 251 h 266"/>
                  <a:gd name="T4" fmla="*/ 253 w 303"/>
                  <a:gd name="T5" fmla="*/ 230 h 266"/>
                  <a:gd name="T6" fmla="*/ 268 w 303"/>
                  <a:gd name="T7" fmla="*/ 218 h 266"/>
                  <a:gd name="T8" fmla="*/ 286 w 303"/>
                  <a:gd name="T9" fmla="*/ 196 h 266"/>
                  <a:gd name="T10" fmla="*/ 293 w 303"/>
                  <a:gd name="T11" fmla="*/ 179 h 266"/>
                  <a:gd name="T12" fmla="*/ 302 w 303"/>
                  <a:gd name="T13" fmla="*/ 155 h 266"/>
                  <a:gd name="T14" fmla="*/ 303 w 303"/>
                  <a:gd name="T15" fmla="*/ 132 h 266"/>
                  <a:gd name="T16" fmla="*/ 300 w 303"/>
                  <a:gd name="T17" fmla="*/ 107 h 266"/>
                  <a:gd name="T18" fmla="*/ 291 w 303"/>
                  <a:gd name="T19" fmla="*/ 81 h 266"/>
                  <a:gd name="T20" fmla="*/ 281 w 303"/>
                  <a:gd name="T21" fmla="*/ 62 h 266"/>
                  <a:gd name="T22" fmla="*/ 263 w 303"/>
                  <a:gd name="T23" fmla="*/ 43 h 266"/>
                  <a:gd name="T24" fmla="*/ 247 w 303"/>
                  <a:gd name="T25" fmla="*/ 29 h 266"/>
                  <a:gd name="T26" fmla="*/ 217 w 303"/>
                  <a:gd name="T27" fmla="*/ 12 h 266"/>
                  <a:gd name="T28" fmla="*/ 128 w 303"/>
                  <a:gd name="T29" fmla="*/ 0 h 266"/>
                  <a:gd name="T30" fmla="*/ 84 w 303"/>
                  <a:gd name="T31" fmla="*/ 12 h 266"/>
                  <a:gd name="T32" fmla="*/ 62 w 303"/>
                  <a:gd name="T33" fmla="*/ 26 h 266"/>
                  <a:gd name="T34" fmla="*/ 33 w 303"/>
                  <a:gd name="T35" fmla="*/ 47 h 266"/>
                  <a:gd name="T36" fmla="*/ 16 w 303"/>
                  <a:gd name="T37" fmla="*/ 69 h 266"/>
                  <a:gd name="T38" fmla="*/ 9 w 303"/>
                  <a:gd name="T39" fmla="*/ 86 h 266"/>
                  <a:gd name="T40" fmla="*/ 0 w 303"/>
                  <a:gd name="T41" fmla="*/ 112 h 266"/>
                  <a:gd name="T42" fmla="*/ 5 w 303"/>
                  <a:gd name="T43" fmla="*/ 173 h 266"/>
                  <a:gd name="T44" fmla="*/ 14 w 303"/>
                  <a:gd name="T45" fmla="*/ 191 h 266"/>
                  <a:gd name="T46" fmla="*/ 26 w 303"/>
                  <a:gd name="T47" fmla="*/ 208 h 266"/>
                  <a:gd name="T48" fmla="*/ 55 w 303"/>
                  <a:gd name="T49" fmla="*/ 235 h 266"/>
                  <a:gd name="T50" fmla="*/ 79 w 303"/>
                  <a:gd name="T51" fmla="*/ 251 h 266"/>
                  <a:gd name="T52" fmla="*/ 98 w 303"/>
                  <a:gd name="T53" fmla="*/ 258 h 266"/>
                  <a:gd name="T54" fmla="*/ 149 w 303"/>
                  <a:gd name="T55" fmla="*/ 266 h 266"/>
                  <a:gd name="T56" fmla="*/ 153 w 303"/>
                  <a:gd name="T57" fmla="*/ 252 h 266"/>
                  <a:gd name="T58" fmla="*/ 102 w 303"/>
                  <a:gd name="T59" fmla="*/ 244 h 266"/>
                  <a:gd name="T60" fmla="*/ 86 w 303"/>
                  <a:gd name="T61" fmla="*/ 237 h 266"/>
                  <a:gd name="T62" fmla="*/ 62 w 303"/>
                  <a:gd name="T63" fmla="*/ 225 h 266"/>
                  <a:gd name="T64" fmla="*/ 37 w 303"/>
                  <a:gd name="T65" fmla="*/ 198 h 266"/>
                  <a:gd name="T66" fmla="*/ 28 w 303"/>
                  <a:gd name="T67" fmla="*/ 184 h 266"/>
                  <a:gd name="T68" fmla="*/ 19 w 303"/>
                  <a:gd name="T69" fmla="*/ 167 h 266"/>
                  <a:gd name="T70" fmla="*/ 14 w 303"/>
                  <a:gd name="T71" fmla="*/ 151 h 266"/>
                  <a:gd name="T72" fmla="*/ 16 w 303"/>
                  <a:gd name="T73" fmla="*/ 110 h 266"/>
                  <a:gd name="T74" fmla="*/ 25 w 303"/>
                  <a:gd name="T75" fmla="*/ 88 h 266"/>
                  <a:gd name="T76" fmla="*/ 32 w 303"/>
                  <a:gd name="T77" fmla="*/ 72 h 266"/>
                  <a:gd name="T78" fmla="*/ 49 w 303"/>
                  <a:gd name="T79" fmla="*/ 53 h 266"/>
                  <a:gd name="T80" fmla="*/ 79 w 303"/>
                  <a:gd name="T81" fmla="*/ 29 h 266"/>
                  <a:gd name="T82" fmla="*/ 98 w 303"/>
                  <a:gd name="T83" fmla="*/ 23 h 266"/>
                  <a:gd name="T84" fmla="*/ 151 w 303"/>
                  <a:gd name="T85" fmla="*/ 14 h 266"/>
                  <a:gd name="T86" fmla="*/ 210 w 303"/>
                  <a:gd name="T87" fmla="*/ 26 h 266"/>
                  <a:gd name="T88" fmla="*/ 237 w 303"/>
                  <a:gd name="T89" fmla="*/ 40 h 266"/>
                  <a:gd name="T90" fmla="*/ 253 w 303"/>
                  <a:gd name="T91" fmla="*/ 53 h 266"/>
                  <a:gd name="T92" fmla="*/ 270 w 303"/>
                  <a:gd name="T93" fmla="*/ 72 h 266"/>
                  <a:gd name="T94" fmla="*/ 277 w 303"/>
                  <a:gd name="T95" fmla="*/ 88 h 266"/>
                  <a:gd name="T96" fmla="*/ 286 w 303"/>
                  <a:gd name="T97" fmla="*/ 110 h 266"/>
                  <a:gd name="T98" fmla="*/ 289 w 303"/>
                  <a:gd name="T99" fmla="*/ 136 h 266"/>
                  <a:gd name="T100" fmla="*/ 288 w 303"/>
                  <a:gd name="T101" fmla="*/ 151 h 266"/>
                  <a:gd name="T102" fmla="*/ 282 w 303"/>
                  <a:gd name="T103" fmla="*/ 167 h 266"/>
                  <a:gd name="T104" fmla="*/ 274 w 303"/>
                  <a:gd name="T105" fmla="*/ 184 h 266"/>
                  <a:gd name="T106" fmla="*/ 265 w 303"/>
                  <a:gd name="T107" fmla="*/ 198 h 266"/>
                  <a:gd name="T108" fmla="*/ 247 w 303"/>
                  <a:gd name="T109" fmla="*/ 216 h 266"/>
                  <a:gd name="T110" fmla="*/ 223 w 303"/>
                  <a:gd name="T111" fmla="*/ 235 h 266"/>
                  <a:gd name="T112" fmla="*/ 205 w 303"/>
                  <a:gd name="T113" fmla="*/ 242 h 266"/>
                  <a:gd name="T114" fmla="*/ 149 w 303"/>
                  <a:gd name="T115" fmla="*/ 252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03" h="266">
                    <a:moveTo>
                      <a:pt x="153" y="266"/>
                    </a:moveTo>
                    <a:lnTo>
                      <a:pt x="158" y="264"/>
                    </a:lnTo>
                    <a:lnTo>
                      <a:pt x="172" y="264"/>
                    </a:lnTo>
                    <a:lnTo>
                      <a:pt x="209" y="256"/>
                    </a:lnTo>
                    <a:lnTo>
                      <a:pt x="217" y="252"/>
                    </a:lnTo>
                    <a:lnTo>
                      <a:pt x="223" y="251"/>
                    </a:lnTo>
                    <a:lnTo>
                      <a:pt x="230" y="246"/>
                    </a:lnTo>
                    <a:lnTo>
                      <a:pt x="247" y="235"/>
                    </a:lnTo>
                    <a:lnTo>
                      <a:pt x="253" y="230"/>
                    </a:lnTo>
                    <a:lnTo>
                      <a:pt x="258" y="227"/>
                    </a:lnTo>
                    <a:lnTo>
                      <a:pt x="263" y="222"/>
                    </a:lnTo>
                    <a:lnTo>
                      <a:pt x="268" y="218"/>
                    </a:lnTo>
                    <a:lnTo>
                      <a:pt x="275" y="208"/>
                    </a:lnTo>
                    <a:lnTo>
                      <a:pt x="281" y="203"/>
                    </a:lnTo>
                    <a:lnTo>
                      <a:pt x="286" y="196"/>
                    </a:lnTo>
                    <a:lnTo>
                      <a:pt x="288" y="191"/>
                    </a:lnTo>
                    <a:lnTo>
                      <a:pt x="291" y="186"/>
                    </a:lnTo>
                    <a:lnTo>
                      <a:pt x="293" y="179"/>
                    </a:lnTo>
                    <a:lnTo>
                      <a:pt x="296" y="173"/>
                    </a:lnTo>
                    <a:lnTo>
                      <a:pt x="300" y="160"/>
                    </a:lnTo>
                    <a:lnTo>
                      <a:pt x="302" y="155"/>
                    </a:lnTo>
                    <a:lnTo>
                      <a:pt x="302" y="141"/>
                    </a:lnTo>
                    <a:lnTo>
                      <a:pt x="303" y="136"/>
                    </a:lnTo>
                    <a:lnTo>
                      <a:pt x="303" y="132"/>
                    </a:lnTo>
                    <a:lnTo>
                      <a:pt x="302" y="127"/>
                    </a:lnTo>
                    <a:lnTo>
                      <a:pt x="302" y="112"/>
                    </a:lnTo>
                    <a:lnTo>
                      <a:pt x="300" y="107"/>
                    </a:lnTo>
                    <a:lnTo>
                      <a:pt x="296" y="91"/>
                    </a:lnTo>
                    <a:lnTo>
                      <a:pt x="293" y="86"/>
                    </a:lnTo>
                    <a:lnTo>
                      <a:pt x="291" y="81"/>
                    </a:lnTo>
                    <a:lnTo>
                      <a:pt x="288" y="74"/>
                    </a:lnTo>
                    <a:lnTo>
                      <a:pt x="286" y="69"/>
                    </a:lnTo>
                    <a:lnTo>
                      <a:pt x="281" y="62"/>
                    </a:lnTo>
                    <a:lnTo>
                      <a:pt x="275" y="57"/>
                    </a:lnTo>
                    <a:lnTo>
                      <a:pt x="268" y="47"/>
                    </a:lnTo>
                    <a:lnTo>
                      <a:pt x="263" y="43"/>
                    </a:lnTo>
                    <a:lnTo>
                      <a:pt x="258" y="38"/>
                    </a:lnTo>
                    <a:lnTo>
                      <a:pt x="253" y="35"/>
                    </a:lnTo>
                    <a:lnTo>
                      <a:pt x="247" y="29"/>
                    </a:lnTo>
                    <a:lnTo>
                      <a:pt x="230" y="19"/>
                    </a:lnTo>
                    <a:lnTo>
                      <a:pt x="223" y="14"/>
                    </a:lnTo>
                    <a:lnTo>
                      <a:pt x="217" y="12"/>
                    </a:lnTo>
                    <a:lnTo>
                      <a:pt x="209" y="9"/>
                    </a:lnTo>
                    <a:lnTo>
                      <a:pt x="172" y="0"/>
                    </a:lnTo>
                    <a:lnTo>
                      <a:pt x="128" y="0"/>
                    </a:lnTo>
                    <a:lnTo>
                      <a:pt x="98" y="7"/>
                    </a:lnTo>
                    <a:lnTo>
                      <a:pt x="91" y="9"/>
                    </a:lnTo>
                    <a:lnTo>
                      <a:pt x="84" y="12"/>
                    </a:lnTo>
                    <a:lnTo>
                      <a:pt x="79" y="14"/>
                    </a:lnTo>
                    <a:lnTo>
                      <a:pt x="72" y="19"/>
                    </a:lnTo>
                    <a:lnTo>
                      <a:pt x="62" y="26"/>
                    </a:lnTo>
                    <a:lnTo>
                      <a:pt x="55" y="29"/>
                    </a:lnTo>
                    <a:lnTo>
                      <a:pt x="39" y="43"/>
                    </a:lnTo>
                    <a:lnTo>
                      <a:pt x="33" y="47"/>
                    </a:lnTo>
                    <a:lnTo>
                      <a:pt x="26" y="57"/>
                    </a:lnTo>
                    <a:lnTo>
                      <a:pt x="21" y="62"/>
                    </a:lnTo>
                    <a:lnTo>
                      <a:pt x="16" y="69"/>
                    </a:lnTo>
                    <a:lnTo>
                      <a:pt x="14" y="74"/>
                    </a:lnTo>
                    <a:lnTo>
                      <a:pt x="11" y="81"/>
                    </a:lnTo>
                    <a:lnTo>
                      <a:pt x="9" y="86"/>
                    </a:lnTo>
                    <a:lnTo>
                      <a:pt x="5" y="91"/>
                    </a:lnTo>
                    <a:lnTo>
                      <a:pt x="2" y="107"/>
                    </a:lnTo>
                    <a:lnTo>
                      <a:pt x="0" y="112"/>
                    </a:lnTo>
                    <a:lnTo>
                      <a:pt x="0" y="155"/>
                    </a:lnTo>
                    <a:lnTo>
                      <a:pt x="2" y="160"/>
                    </a:lnTo>
                    <a:lnTo>
                      <a:pt x="5" y="173"/>
                    </a:lnTo>
                    <a:lnTo>
                      <a:pt x="9" y="179"/>
                    </a:lnTo>
                    <a:lnTo>
                      <a:pt x="11" y="186"/>
                    </a:lnTo>
                    <a:lnTo>
                      <a:pt x="14" y="191"/>
                    </a:lnTo>
                    <a:lnTo>
                      <a:pt x="16" y="196"/>
                    </a:lnTo>
                    <a:lnTo>
                      <a:pt x="21" y="203"/>
                    </a:lnTo>
                    <a:lnTo>
                      <a:pt x="26" y="208"/>
                    </a:lnTo>
                    <a:lnTo>
                      <a:pt x="33" y="218"/>
                    </a:lnTo>
                    <a:lnTo>
                      <a:pt x="39" y="222"/>
                    </a:lnTo>
                    <a:lnTo>
                      <a:pt x="55" y="235"/>
                    </a:lnTo>
                    <a:lnTo>
                      <a:pt x="62" y="239"/>
                    </a:lnTo>
                    <a:lnTo>
                      <a:pt x="72" y="246"/>
                    </a:lnTo>
                    <a:lnTo>
                      <a:pt x="79" y="251"/>
                    </a:lnTo>
                    <a:lnTo>
                      <a:pt x="84" y="252"/>
                    </a:lnTo>
                    <a:lnTo>
                      <a:pt x="91" y="256"/>
                    </a:lnTo>
                    <a:lnTo>
                      <a:pt x="98" y="258"/>
                    </a:lnTo>
                    <a:lnTo>
                      <a:pt x="128" y="264"/>
                    </a:lnTo>
                    <a:lnTo>
                      <a:pt x="142" y="264"/>
                    </a:lnTo>
                    <a:lnTo>
                      <a:pt x="149" y="266"/>
                    </a:lnTo>
                    <a:lnTo>
                      <a:pt x="153" y="266"/>
                    </a:lnTo>
                    <a:lnTo>
                      <a:pt x="149" y="252"/>
                    </a:lnTo>
                    <a:lnTo>
                      <a:pt x="153" y="252"/>
                    </a:lnTo>
                    <a:lnTo>
                      <a:pt x="142" y="251"/>
                    </a:lnTo>
                    <a:lnTo>
                      <a:pt x="128" y="251"/>
                    </a:lnTo>
                    <a:lnTo>
                      <a:pt x="102" y="244"/>
                    </a:lnTo>
                    <a:lnTo>
                      <a:pt x="98" y="242"/>
                    </a:lnTo>
                    <a:lnTo>
                      <a:pt x="91" y="239"/>
                    </a:lnTo>
                    <a:lnTo>
                      <a:pt x="86" y="237"/>
                    </a:lnTo>
                    <a:lnTo>
                      <a:pt x="79" y="235"/>
                    </a:lnTo>
                    <a:lnTo>
                      <a:pt x="69" y="228"/>
                    </a:lnTo>
                    <a:lnTo>
                      <a:pt x="62" y="225"/>
                    </a:lnTo>
                    <a:lnTo>
                      <a:pt x="49" y="211"/>
                    </a:lnTo>
                    <a:lnTo>
                      <a:pt x="44" y="208"/>
                    </a:lnTo>
                    <a:lnTo>
                      <a:pt x="37" y="198"/>
                    </a:lnTo>
                    <a:lnTo>
                      <a:pt x="32" y="192"/>
                    </a:lnTo>
                    <a:lnTo>
                      <a:pt x="30" y="189"/>
                    </a:lnTo>
                    <a:lnTo>
                      <a:pt x="28" y="184"/>
                    </a:lnTo>
                    <a:lnTo>
                      <a:pt x="25" y="179"/>
                    </a:lnTo>
                    <a:lnTo>
                      <a:pt x="23" y="172"/>
                    </a:lnTo>
                    <a:lnTo>
                      <a:pt x="19" y="167"/>
                    </a:lnTo>
                    <a:lnTo>
                      <a:pt x="18" y="163"/>
                    </a:lnTo>
                    <a:lnTo>
                      <a:pt x="16" y="156"/>
                    </a:lnTo>
                    <a:lnTo>
                      <a:pt x="14" y="151"/>
                    </a:lnTo>
                    <a:lnTo>
                      <a:pt x="14" y="134"/>
                    </a:lnTo>
                    <a:lnTo>
                      <a:pt x="14" y="115"/>
                    </a:lnTo>
                    <a:lnTo>
                      <a:pt x="16" y="110"/>
                    </a:lnTo>
                    <a:lnTo>
                      <a:pt x="19" y="98"/>
                    </a:lnTo>
                    <a:lnTo>
                      <a:pt x="23" y="93"/>
                    </a:lnTo>
                    <a:lnTo>
                      <a:pt x="25" y="88"/>
                    </a:lnTo>
                    <a:lnTo>
                      <a:pt x="28" y="81"/>
                    </a:lnTo>
                    <a:lnTo>
                      <a:pt x="30" y="76"/>
                    </a:lnTo>
                    <a:lnTo>
                      <a:pt x="32" y="72"/>
                    </a:lnTo>
                    <a:lnTo>
                      <a:pt x="37" y="67"/>
                    </a:lnTo>
                    <a:lnTo>
                      <a:pt x="44" y="57"/>
                    </a:lnTo>
                    <a:lnTo>
                      <a:pt x="49" y="53"/>
                    </a:lnTo>
                    <a:lnTo>
                      <a:pt x="62" y="40"/>
                    </a:lnTo>
                    <a:lnTo>
                      <a:pt x="69" y="36"/>
                    </a:lnTo>
                    <a:lnTo>
                      <a:pt x="79" y="29"/>
                    </a:lnTo>
                    <a:lnTo>
                      <a:pt x="86" y="28"/>
                    </a:lnTo>
                    <a:lnTo>
                      <a:pt x="91" y="26"/>
                    </a:lnTo>
                    <a:lnTo>
                      <a:pt x="98" y="23"/>
                    </a:lnTo>
                    <a:lnTo>
                      <a:pt x="102" y="21"/>
                    </a:lnTo>
                    <a:lnTo>
                      <a:pt x="128" y="14"/>
                    </a:lnTo>
                    <a:lnTo>
                      <a:pt x="151" y="14"/>
                    </a:lnTo>
                    <a:lnTo>
                      <a:pt x="172" y="14"/>
                    </a:lnTo>
                    <a:lnTo>
                      <a:pt x="205" y="23"/>
                    </a:lnTo>
                    <a:lnTo>
                      <a:pt x="210" y="26"/>
                    </a:lnTo>
                    <a:lnTo>
                      <a:pt x="216" y="28"/>
                    </a:lnTo>
                    <a:lnTo>
                      <a:pt x="223" y="29"/>
                    </a:lnTo>
                    <a:lnTo>
                      <a:pt x="237" y="40"/>
                    </a:lnTo>
                    <a:lnTo>
                      <a:pt x="242" y="45"/>
                    </a:lnTo>
                    <a:lnTo>
                      <a:pt x="247" y="48"/>
                    </a:lnTo>
                    <a:lnTo>
                      <a:pt x="253" y="53"/>
                    </a:lnTo>
                    <a:lnTo>
                      <a:pt x="258" y="57"/>
                    </a:lnTo>
                    <a:lnTo>
                      <a:pt x="265" y="67"/>
                    </a:lnTo>
                    <a:lnTo>
                      <a:pt x="270" y="72"/>
                    </a:lnTo>
                    <a:lnTo>
                      <a:pt x="272" y="76"/>
                    </a:lnTo>
                    <a:lnTo>
                      <a:pt x="274" y="81"/>
                    </a:lnTo>
                    <a:lnTo>
                      <a:pt x="277" y="88"/>
                    </a:lnTo>
                    <a:lnTo>
                      <a:pt x="279" y="93"/>
                    </a:lnTo>
                    <a:lnTo>
                      <a:pt x="282" y="98"/>
                    </a:lnTo>
                    <a:lnTo>
                      <a:pt x="286" y="110"/>
                    </a:lnTo>
                    <a:lnTo>
                      <a:pt x="288" y="115"/>
                    </a:lnTo>
                    <a:lnTo>
                      <a:pt x="288" y="127"/>
                    </a:lnTo>
                    <a:lnTo>
                      <a:pt x="289" y="136"/>
                    </a:lnTo>
                    <a:lnTo>
                      <a:pt x="289" y="132"/>
                    </a:lnTo>
                    <a:lnTo>
                      <a:pt x="288" y="137"/>
                    </a:lnTo>
                    <a:lnTo>
                      <a:pt x="288" y="151"/>
                    </a:lnTo>
                    <a:lnTo>
                      <a:pt x="286" y="156"/>
                    </a:lnTo>
                    <a:lnTo>
                      <a:pt x="284" y="163"/>
                    </a:lnTo>
                    <a:lnTo>
                      <a:pt x="282" y="167"/>
                    </a:lnTo>
                    <a:lnTo>
                      <a:pt x="279" y="172"/>
                    </a:lnTo>
                    <a:lnTo>
                      <a:pt x="277" y="179"/>
                    </a:lnTo>
                    <a:lnTo>
                      <a:pt x="274" y="184"/>
                    </a:lnTo>
                    <a:lnTo>
                      <a:pt x="272" y="189"/>
                    </a:lnTo>
                    <a:lnTo>
                      <a:pt x="270" y="192"/>
                    </a:lnTo>
                    <a:lnTo>
                      <a:pt x="265" y="198"/>
                    </a:lnTo>
                    <a:lnTo>
                      <a:pt x="258" y="208"/>
                    </a:lnTo>
                    <a:lnTo>
                      <a:pt x="253" y="211"/>
                    </a:lnTo>
                    <a:lnTo>
                      <a:pt x="247" y="216"/>
                    </a:lnTo>
                    <a:lnTo>
                      <a:pt x="242" y="220"/>
                    </a:lnTo>
                    <a:lnTo>
                      <a:pt x="237" y="225"/>
                    </a:lnTo>
                    <a:lnTo>
                      <a:pt x="223" y="235"/>
                    </a:lnTo>
                    <a:lnTo>
                      <a:pt x="216" y="237"/>
                    </a:lnTo>
                    <a:lnTo>
                      <a:pt x="210" y="239"/>
                    </a:lnTo>
                    <a:lnTo>
                      <a:pt x="205" y="242"/>
                    </a:lnTo>
                    <a:lnTo>
                      <a:pt x="172" y="251"/>
                    </a:lnTo>
                    <a:lnTo>
                      <a:pt x="158" y="251"/>
                    </a:lnTo>
                    <a:lnTo>
                      <a:pt x="149" y="252"/>
                    </a:lnTo>
                    <a:lnTo>
                      <a:pt x="153" y="26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2" name="Freeform 39"/>
              <p:cNvSpPr>
                <a:spLocks/>
              </p:cNvSpPr>
              <p:nvPr/>
            </p:nvSpPr>
            <p:spPr bwMode="auto">
              <a:xfrm>
                <a:off x="2917" y="3608"/>
                <a:ext cx="259" cy="84"/>
              </a:xfrm>
              <a:custGeom>
                <a:avLst/>
                <a:gdLst>
                  <a:gd name="T0" fmla="*/ 212 w 259"/>
                  <a:gd name="T1" fmla="*/ 0 h 84"/>
                  <a:gd name="T2" fmla="*/ 259 w 259"/>
                  <a:gd name="T3" fmla="*/ 84 h 84"/>
                  <a:gd name="T4" fmla="*/ 0 w 259"/>
                  <a:gd name="T5" fmla="*/ 84 h 84"/>
                  <a:gd name="T6" fmla="*/ 47 w 259"/>
                  <a:gd name="T7" fmla="*/ 0 h 84"/>
                  <a:gd name="T8" fmla="*/ 212 w 259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9" h="84">
                    <a:moveTo>
                      <a:pt x="212" y="0"/>
                    </a:moveTo>
                    <a:lnTo>
                      <a:pt x="259" y="84"/>
                    </a:lnTo>
                    <a:lnTo>
                      <a:pt x="0" y="84"/>
                    </a:lnTo>
                    <a:lnTo>
                      <a:pt x="47" y="0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3" name="Freeform 40"/>
              <p:cNvSpPr>
                <a:spLocks/>
              </p:cNvSpPr>
              <p:nvPr/>
            </p:nvSpPr>
            <p:spPr bwMode="auto">
              <a:xfrm>
                <a:off x="2906" y="3603"/>
                <a:ext cx="281" cy="96"/>
              </a:xfrm>
              <a:custGeom>
                <a:avLst/>
                <a:gdLst>
                  <a:gd name="T0" fmla="*/ 223 w 281"/>
                  <a:gd name="T1" fmla="*/ 12 h 96"/>
                  <a:gd name="T2" fmla="*/ 216 w 281"/>
                  <a:gd name="T3" fmla="*/ 9 h 96"/>
                  <a:gd name="T4" fmla="*/ 263 w 281"/>
                  <a:gd name="T5" fmla="*/ 93 h 96"/>
                  <a:gd name="T6" fmla="*/ 270 w 281"/>
                  <a:gd name="T7" fmla="*/ 82 h 96"/>
                  <a:gd name="T8" fmla="*/ 11 w 281"/>
                  <a:gd name="T9" fmla="*/ 82 h 96"/>
                  <a:gd name="T10" fmla="*/ 18 w 281"/>
                  <a:gd name="T11" fmla="*/ 93 h 96"/>
                  <a:gd name="T12" fmla="*/ 65 w 281"/>
                  <a:gd name="T13" fmla="*/ 9 h 96"/>
                  <a:gd name="T14" fmla="*/ 58 w 281"/>
                  <a:gd name="T15" fmla="*/ 12 h 96"/>
                  <a:gd name="T16" fmla="*/ 223 w 281"/>
                  <a:gd name="T17" fmla="*/ 12 h 96"/>
                  <a:gd name="T18" fmla="*/ 227 w 281"/>
                  <a:gd name="T19" fmla="*/ 0 h 96"/>
                  <a:gd name="T20" fmla="*/ 55 w 281"/>
                  <a:gd name="T21" fmla="*/ 0 h 96"/>
                  <a:gd name="T22" fmla="*/ 0 w 281"/>
                  <a:gd name="T23" fmla="*/ 96 h 96"/>
                  <a:gd name="T24" fmla="*/ 281 w 281"/>
                  <a:gd name="T25" fmla="*/ 96 h 96"/>
                  <a:gd name="T26" fmla="*/ 227 w 281"/>
                  <a:gd name="T27" fmla="*/ 0 h 96"/>
                  <a:gd name="T28" fmla="*/ 223 w 281"/>
                  <a:gd name="T29" fmla="*/ 12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81" h="96">
                    <a:moveTo>
                      <a:pt x="223" y="12"/>
                    </a:moveTo>
                    <a:lnTo>
                      <a:pt x="216" y="9"/>
                    </a:lnTo>
                    <a:lnTo>
                      <a:pt x="263" y="93"/>
                    </a:lnTo>
                    <a:lnTo>
                      <a:pt x="270" y="82"/>
                    </a:lnTo>
                    <a:lnTo>
                      <a:pt x="11" y="82"/>
                    </a:lnTo>
                    <a:lnTo>
                      <a:pt x="18" y="93"/>
                    </a:lnTo>
                    <a:lnTo>
                      <a:pt x="65" y="9"/>
                    </a:lnTo>
                    <a:lnTo>
                      <a:pt x="58" y="12"/>
                    </a:lnTo>
                    <a:lnTo>
                      <a:pt x="223" y="12"/>
                    </a:lnTo>
                    <a:lnTo>
                      <a:pt x="227" y="0"/>
                    </a:lnTo>
                    <a:lnTo>
                      <a:pt x="55" y="0"/>
                    </a:lnTo>
                    <a:lnTo>
                      <a:pt x="0" y="96"/>
                    </a:lnTo>
                    <a:lnTo>
                      <a:pt x="281" y="96"/>
                    </a:lnTo>
                    <a:lnTo>
                      <a:pt x="227" y="0"/>
                    </a:lnTo>
                    <a:lnTo>
                      <a:pt x="22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4" name="Freeform 41"/>
              <p:cNvSpPr>
                <a:spLocks/>
              </p:cNvSpPr>
              <p:nvPr/>
            </p:nvSpPr>
            <p:spPr bwMode="auto">
              <a:xfrm>
                <a:off x="5426" y="1312"/>
                <a:ext cx="181" cy="2245"/>
              </a:xfrm>
              <a:custGeom>
                <a:avLst/>
                <a:gdLst>
                  <a:gd name="T0" fmla="*/ 56 w 181"/>
                  <a:gd name="T1" fmla="*/ 0 h 2245"/>
                  <a:gd name="T2" fmla="*/ 125 w 181"/>
                  <a:gd name="T3" fmla="*/ 0 h 2245"/>
                  <a:gd name="T4" fmla="*/ 181 w 181"/>
                  <a:gd name="T5" fmla="*/ 2245 h 2245"/>
                  <a:gd name="T6" fmla="*/ 56 w 181"/>
                  <a:gd name="T7" fmla="*/ 2245 h 2245"/>
                  <a:gd name="T8" fmla="*/ 0 w 181"/>
                  <a:gd name="T9" fmla="*/ 2245 h 2245"/>
                  <a:gd name="T10" fmla="*/ 56 w 181"/>
                  <a:gd name="T11" fmla="*/ 0 h 2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" h="2245">
                    <a:moveTo>
                      <a:pt x="56" y="0"/>
                    </a:moveTo>
                    <a:lnTo>
                      <a:pt x="125" y="0"/>
                    </a:lnTo>
                    <a:lnTo>
                      <a:pt x="181" y="2245"/>
                    </a:lnTo>
                    <a:lnTo>
                      <a:pt x="56" y="2245"/>
                    </a:lnTo>
                    <a:lnTo>
                      <a:pt x="0" y="2245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5" name="Freeform 42"/>
              <p:cNvSpPr>
                <a:spLocks/>
              </p:cNvSpPr>
              <p:nvPr/>
            </p:nvSpPr>
            <p:spPr bwMode="auto">
              <a:xfrm>
                <a:off x="5419" y="1305"/>
                <a:ext cx="195" cy="2257"/>
              </a:xfrm>
              <a:custGeom>
                <a:avLst/>
                <a:gdLst>
                  <a:gd name="T0" fmla="*/ 70 w 195"/>
                  <a:gd name="T1" fmla="*/ 7 h 2257"/>
                  <a:gd name="T2" fmla="*/ 63 w 195"/>
                  <a:gd name="T3" fmla="*/ 14 h 2257"/>
                  <a:gd name="T4" fmla="*/ 132 w 195"/>
                  <a:gd name="T5" fmla="*/ 14 h 2257"/>
                  <a:gd name="T6" fmla="*/ 125 w 195"/>
                  <a:gd name="T7" fmla="*/ 7 h 2257"/>
                  <a:gd name="T8" fmla="*/ 181 w 195"/>
                  <a:gd name="T9" fmla="*/ 2252 h 2257"/>
                  <a:gd name="T10" fmla="*/ 188 w 195"/>
                  <a:gd name="T11" fmla="*/ 2245 h 2257"/>
                  <a:gd name="T12" fmla="*/ 7 w 195"/>
                  <a:gd name="T13" fmla="*/ 2245 h 2257"/>
                  <a:gd name="T14" fmla="*/ 14 w 195"/>
                  <a:gd name="T15" fmla="*/ 2252 h 2257"/>
                  <a:gd name="T16" fmla="*/ 70 w 195"/>
                  <a:gd name="T17" fmla="*/ 7 h 2257"/>
                  <a:gd name="T18" fmla="*/ 58 w 195"/>
                  <a:gd name="T19" fmla="*/ 0 h 2257"/>
                  <a:gd name="T20" fmla="*/ 0 w 195"/>
                  <a:gd name="T21" fmla="*/ 2257 h 2257"/>
                  <a:gd name="T22" fmla="*/ 195 w 195"/>
                  <a:gd name="T23" fmla="*/ 2257 h 2257"/>
                  <a:gd name="T24" fmla="*/ 137 w 195"/>
                  <a:gd name="T25" fmla="*/ 0 h 2257"/>
                  <a:gd name="T26" fmla="*/ 58 w 195"/>
                  <a:gd name="T27" fmla="*/ 0 h 2257"/>
                  <a:gd name="T28" fmla="*/ 70 w 195"/>
                  <a:gd name="T29" fmla="*/ 7 h 2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2257">
                    <a:moveTo>
                      <a:pt x="70" y="7"/>
                    </a:moveTo>
                    <a:lnTo>
                      <a:pt x="63" y="14"/>
                    </a:lnTo>
                    <a:lnTo>
                      <a:pt x="132" y="14"/>
                    </a:lnTo>
                    <a:lnTo>
                      <a:pt x="125" y="7"/>
                    </a:lnTo>
                    <a:lnTo>
                      <a:pt x="181" y="2252"/>
                    </a:lnTo>
                    <a:lnTo>
                      <a:pt x="188" y="2245"/>
                    </a:lnTo>
                    <a:lnTo>
                      <a:pt x="7" y="2245"/>
                    </a:lnTo>
                    <a:lnTo>
                      <a:pt x="14" y="2252"/>
                    </a:lnTo>
                    <a:lnTo>
                      <a:pt x="70" y="7"/>
                    </a:lnTo>
                    <a:lnTo>
                      <a:pt x="58" y="0"/>
                    </a:lnTo>
                    <a:lnTo>
                      <a:pt x="0" y="2257"/>
                    </a:lnTo>
                    <a:lnTo>
                      <a:pt x="195" y="2257"/>
                    </a:lnTo>
                    <a:lnTo>
                      <a:pt x="137" y="0"/>
                    </a:lnTo>
                    <a:lnTo>
                      <a:pt x="58" y="0"/>
                    </a:lnTo>
                    <a:lnTo>
                      <a:pt x="7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6" name="Rectangle 43"/>
              <p:cNvSpPr>
                <a:spLocks noChangeArrowheads="1"/>
              </p:cNvSpPr>
              <p:nvPr/>
            </p:nvSpPr>
            <p:spPr bwMode="auto">
              <a:xfrm>
                <a:off x="5220" y="3179"/>
                <a:ext cx="189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7" name="Freeform 44"/>
              <p:cNvSpPr>
                <a:spLocks/>
              </p:cNvSpPr>
              <p:nvPr/>
            </p:nvSpPr>
            <p:spPr bwMode="auto">
              <a:xfrm>
                <a:off x="5393" y="3164"/>
                <a:ext cx="18" cy="45"/>
              </a:xfrm>
              <a:custGeom>
                <a:avLst/>
                <a:gdLst>
                  <a:gd name="T0" fmla="*/ 0 w 18"/>
                  <a:gd name="T1" fmla="*/ 0 h 45"/>
                  <a:gd name="T2" fmla="*/ 0 w 18"/>
                  <a:gd name="T3" fmla="*/ 45 h 45"/>
                  <a:gd name="T4" fmla="*/ 2 w 18"/>
                  <a:gd name="T5" fmla="*/ 45 h 45"/>
                  <a:gd name="T6" fmla="*/ 18 w 18"/>
                  <a:gd name="T7" fmla="*/ 22 h 45"/>
                  <a:gd name="T8" fmla="*/ 2 w 18"/>
                  <a:gd name="T9" fmla="*/ 0 h 45"/>
                  <a:gd name="T10" fmla="*/ 0 w 18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5">
                    <a:moveTo>
                      <a:pt x="0" y="0"/>
                    </a:moveTo>
                    <a:lnTo>
                      <a:pt x="0" y="45"/>
                    </a:lnTo>
                    <a:lnTo>
                      <a:pt x="2" y="45"/>
                    </a:lnTo>
                    <a:lnTo>
                      <a:pt x="18" y="2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8" name="Freeform 45"/>
              <p:cNvSpPr>
                <a:spLocks/>
              </p:cNvSpPr>
              <p:nvPr/>
            </p:nvSpPr>
            <p:spPr bwMode="auto">
              <a:xfrm>
                <a:off x="5383" y="3157"/>
                <a:ext cx="57" cy="57"/>
              </a:xfrm>
              <a:custGeom>
                <a:avLst/>
                <a:gdLst>
                  <a:gd name="T0" fmla="*/ 0 w 57"/>
                  <a:gd name="T1" fmla="*/ 0 h 57"/>
                  <a:gd name="T2" fmla="*/ 57 w 57"/>
                  <a:gd name="T3" fmla="*/ 29 h 57"/>
                  <a:gd name="T4" fmla="*/ 0 w 57"/>
                  <a:gd name="T5" fmla="*/ 57 h 57"/>
                  <a:gd name="T6" fmla="*/ 28 w 57"/>
                  <a:gd name="T7" fmla="*/ 29 h 57"/>
                  <a:gd name="T8" fmla="*/ 0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0"/>
                    </a:moveTo>
                    <a:lnTo>
                      <a:pt x="57" y="29"/>
                    </a:lnTo>
                    <a:lnTo>
                      <a:pt x="0" y="57"/>
                    </a:lnTo>
                    <a:lnTo>
                      <a:pt x="28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79" name="Freeform 46"/>
              <p:cNvSpPr>
                <a:spLocks/>
              </p:cNvSpPr>
              <p:nvPr/>
            </p:nvSpPr>
            <p:spPr bwMode="auto">
              <a:xfrm>
                <a:off x="1422" y="2637"/>
                <a:ext cx="1369" cy="923"/>
              </a:xfrm>
              <a:custGeom>
                <a:avLst/>
                <a:gdLst>
                  <a:gd name="T0" fmla="*/ 1369 w 1369"/>
                  <a:gd name="T1" fmla="*/ 774 h 923"/>
                  <a:gd name="T2" fmla="*/ 866 w 1369"/>
                  <a:gd name="T3" fmla="*/ 774 h 923"/>
                  <a:gd name="T4" fmla="*/ 882 w 1369"/>
                  <a:gd name="T5" fmla="*/ 789 h 923"/>
                  <a:gd name="T6" fmla="*/ 876 w 1369"/>
                  <a:gd name="T7" fmla="*/ 122 h 923"/>
                  <a:gd name="T8" fmla="*/ 861 w 1369"/>
                  <a:gd name="T9" fmla="*/ 138 h 923"/>
                  <a:gd name="T10" fmla="*/ 1169 w 1369"/>
                  <a:gd name="T11" fmla="*/ 136 h 923"/>
                  <a:gd name="T12" fmla="*/ 1169 w 1369"/>
                  <a:gd name="T13" fmla="*/ 0 h 923"/>
                  <a:gd name="T14" fmla="*/ 754 w 1369"/>
                  <a:gd name="T15" fmla="*/ 0 h 923"/>
                  <a:gd name="T16" fmla="*/ 752 w 1369"/>
                  <a:gd name="T17" fmla="*/ 909 h 923"/>
                  <a:gd name="T18" fmla="*/ 768 w 1369"/>
                  <a:gd name="T19" fmla="*/ 894 h 923"/>
                  <a:gd name="T20" fmla="*/ 16 w 1369"/>
                  <a:gd name="T21" fmla="*/ 894 h 923"/>
                  <a:gd name="T22" fmla="*/ 32 w 1369"/>
                  <a:gd name="T23" fmla="*/ 909 h 923"/>
                  <a:gd name="T24" fmla="*/ 32 w 1369"/>
                  <a:gd name="T25" fmla="*/ 690 h 923"/>
                  <a:gd name="T26" fmla="*/ 0 w 1369"/>
                  <a:gd name="T27" fmla="*/ 690 h 923"/>
                  <a:gd name="T28" fmla="*/ 2 w 1369"/>
                  <a:gd name="T29" fmla="*/ 923 h 923"/>
                  <a:gd name="T30" fmla="*/ 782 w 1369"/>
                  <a:gd name="T31" fmla="*/ 923 h 923"/>
                  <a:gd name="T32" fmla="*/ 783 w 1369"/>
                  <a:gd name="T33" fmla="*/ 14 h 923"/>
                  <a:gd name="T34" fmla="*/ 768 w 1369"/>
                  <a:gd name="T35" fmla="*/ 30 h 923"/>
                  <a:gd name="T36" fmla="*/ 1155 w 1369"/>
                  <a:gd name="T37" fmla="*/ 30 h 923"/>
                  <a:gd name="T38" fmla="*/ 1139 w 1369"/>
                  <a:gd name="T39" fmla="*/ 14 h 923"/>
                  <a:gd name="T40" fmla="*/ 1139 w 1369"/>
                  <a:gd name="T41" fmla="*/ 122 h 923"/>
                  <a:gd name="T42" fmla="*/ 1155 w 1369"/>
                  <a:gd name="T43" fmla="*/ 107 h 923"/>
                  <a:gd name="T44" fmla="*/ 845 w 1369"/>
                  <a:gd name="T45" fmla="*/ 109 h 923"/>
                  <a:gd name="T46" fmla="*/ 852 w 1369"/>
                  <a:gd name="T47" fmla="*/ 805 h 923"/>
                  <a:gd name="T48" fmla="*/ 1369 w 1369"/>
                  <a:gd name="T49" fmla="*/ 805 h 923"/>
                  <a:gd name="T50" fmla="*/ 1369 w 1369"/>
                  <a:gd name="T51" fmla="*/ 774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369" h="923">
                    <a:moveTo>
                      <a:pt x="1369" y="774"/>
                    </a:moveTo>
                    <a:lnTo>
                      <a:pt x="866" y="774"/>
                    </a:lnTo>
                    <a:lnTo>
                      <a:pt x="882" y="789"/>
                    </a:lnTo>
                    <a:lnTo>
                      <a:pt x="876" y="122"/>
                    </a:lnTo>
                    <a:lnTo>
                      <a:pt x="861" y="138"/>
                    </a:lnTo>
                    <a:lnTo>
                      <a:pt x="1169" y="136"/>
                    </a:lnTo>
                    <a:lnTo>
                      <a:pt x="1169" y="0"/>
                    </a:lnTo>
                    <a:lnTo>
                      <a:pt x="754" y="0"/>
                    </a:lnTo>
                    <a:lnTo>
                      <a:pt x="752" y="909"/>
                    </a:lnTo>
                    <a:lnTo>
                      <a:pt x="768" y="894"/>
                    </a:lnTo>
                    <a:lnTo>
                      <a:pt x="16" y="894"/>
                    </a:lnTo>
                    <a:lnTo>
                      <a:pt x="32" y="909"/>
                    </a:lnTo>
                    <a:lnTo>
                      <a:pt x="32" y="690"/>
                    </a:lnTo>
                    <a:lnTo>
                      <a:pt x="0" y="690"/>
                    </a:lnTo>
                    <a:lnTo>
                      <a:pt x="2" y="923"/>
                    </a:lnTo>
                    <a:lnTo>
                      <a:pt x="782" y="923"/>
                    </a:lnTo>
                    <a:lnTo>
                      <a:pt x="783" y="14"/>
                    </a:lnTo>
                    <a:lnTo>
                      <a:pt x="768" y="30"/>
                    </a:lnTo>
                    <a:lnTo>
                      <a:pt x="1155" y="30"/>
                    </a:lnTo>
                    <a:lnTo>
                      <a:pt x="1139" y="14"/>
                    </a:lnTo>
                    <a:lnTo>
                      <a:pt x="1139" y="122"/>
                    </a:lnTo>
                    <a:lnTo>
                      <a:pt x="1155" y="107"/>
                    </a:lnTo>
                    <a:lnTo>
                      <a:pt x="845" y="109"/>
                    </a:lnTo>
                    <a:lnTo>
                      <a:pt x="852" y="805"/>
                    </a:lnTo>
                    <a:lnTo>
                      <a:pt x="1369" y="805"/>
                    </a:lnTo>
                    <a:lnTo>
                      <a:pt x="1369" y="774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0" name="Freeform 47"/>
              <p:cNvSpPr>
                <a:spLocks/>
              </p:cNvSpPr>
              <p:nvPr/>
            </p:nvSpPr>
            <p:spPr bwMode="auto">
              <a:xfrm>
                <a:off x="1403" y="3342"/>
                <a:ext cx="70" cy="11"/>
              </a:xfrm>
              <a:custGeom>
                <a:avLst/>
                <a:gdLst>
                  <a:gd name="T0" fmla="*/ 0 w 70"/>
                  <a:gd name="T1" fmla="*/ 11 h 11"/>
                  <a:gd name="T2" fmla="*/ 70 w 70"/>
                  <a:gd name="T3" fmla="*/ 11 h 11"/>
                  <a:gd name="T4" fmla="*/ 35 w 70"/>
                  <a:gd name="T5" fmla="*/ 0 h 11"/>
                  <a:gd name="T6" fmla="*/ 0 w 70"/>
                  <a:gd name="T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11">
                    <a:moveTo>
                      <a:pt x="0" y="11"/>
                    </a:moveTo>
                    <a:lnTo>
                      <a:pt x="70" y="11"/>
                    </a:lnTo>
                    <a:lnTo>
                      <a:pt x="35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FF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1" name="Freeform 48"/>
              <p:cNvSpPr>
                <a:spLocks/>
              </p:cNvSpPr>
              <p:nvPr/>
            </p:nvSpPr>
            <p:spPr bwMode="auto">
              <a:xfrm>
                <a:off x="1380" y="3286"/>
                <a:ext cx="116" cy="115"/>
              </a:xfrm>
              <a:custGeom>
                <a:avLst/>
                <a:gdLst>
                  <a:gd name="T0" fmla="*/ 0 w 116"/>
                  <a:gd name="T1" fmla="*/ 115 h 115"/>
                  <a:gd name="T2" fmla="*/ 58 w 116"/>
                  <a:gd name="T3" fmla="*/ 0 h 115"/>
                  <a:gd name="T4" fmla="*/ 116 w 116"/>
                  <a:gd name="T5" fmla="*/ 115 h 115"/>
                  <a:gd name="T6" fmla="*/ 58 w 116"/>
                  <a:gd name="T7" fmla="*/ 56 h 115"/>
                  <a:gd name="T8" fmla="*/ 0 w 116"/>
                  <a:gd name="T9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6" h="115">
                    <a:moveTo>
                      <a:pt x="0" y="115"/>
                    </a:moveTo>
                    <a:lnTo>
                      <a:pt x="58" y="0"/>
                    </a:lnTo>
                    <a:lnTo>
                      <a:pt x="116" y="115"/>
                    </a:lnTo>
                    <a:lnTo>
                      <a:pt x="58" y="56"/>
                    </a:lnTo>
                    <a:lnTo>
                      <a:pt x="0" y="115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2" name="Freeform 49"/>
              <p:cNvSpPr>
                <a:spLocks/>
              </p:cNvSpPr>
              <p:nvPr/>
            </p:nvSpPr>
            <p:spPr bwMode="auto">
              <a:xfrm>
                <a:off x="1871" y="1866"/>
                <a:ext cx="154" cy="1211"/>
              </a:xfrm>
              <a:custGeom>
                <a:avLst/>
                <a:gdLst>
                  <a:gd name="T0" fmla="*/ 119 w 154"/>
                  <a:gd name="T1" fmla="*/ 0 h 1211"/>
                  <a:gd name="T2" fmla="*/ 119 w 154"/>
                  <a:gd name="T3" fmla="*/ 936 h 1211"/>
                  <a:gd name="T4" fmla="*/ 154 w 154"/>
                  <a:gd name="T5" fmla="*/ 969 h 1211"/>
                  <a:gd name="T6" fmla="*/ 154 w 154"/>
                  <a:gd name="T7" fmla="*/ 1211 h 1211"/>
                  <a:gd name="T8" fmla="*/ 0 w 154"/>
                  <a:gd name="T9" fmla="*/ 1211 h 1211"/>
                  <a:gd name="T10" fmla="*/ 0 w 154"/>
                  <a:gd name="T11" fmla="*/ 969 h 1211"/>
                  <a:gd name="T12" fmla="*/ 35 w 154"/>
                  <a:gd name="T13" fmla="*/ 936 h 1211"/>
                  <a:gd name="T14" fmla="*/ 35 w 154"/>
                  <a:gd name="T15" fmla="*/ 0 h 1211"/>
                  <a:gd name="T16" fmla="*/ 119 w 154"/>
                  <a:gd name="T17" fmla="*/ 0 h 1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4" h="1211">
                    <a:moveTo>
                      <a:pt x="119" y="0"/>
                    </a:moveTo>
                    <a:lnTo>
                      <a:pt x="119" y="936"/>
                    </a:lnTo>
                    <a:lnTo>
                      <a:pt x="154" y="969"/>
                    </a:lnTo>
                    <a:lnTo>
                      <a:pt x="154" y="1211"/>
                    </a:lnTo>
                    <a:lnTo>
                      <a:pt x="0" y="1211"/>
                    </a:lnTo>
                    <a:lnTo>
                      <a:pt x="0" y="969"/>
                    </a:lnTo>
                    <a:lnTo>
                      <a:pt x="35" y="936"/>
                    </a:lnTo>
                    <a:lnTo>
                      <a:pt x="35" y="0"/>
                    </a:lnTo>
                    <a:lnTo>
                      <a:pt x="119" y="0"/>
                    </a:lnTo>
                    <a:close/>
                  </a:path>
                </a:pathLst>
              </a:custGeom>
              <a:solidFill>
                <a:srgbClr val="FFC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3" name="Freeform 50"/>
              <p:cNvSpPr>
                <a:spLocks/>
              </p:cNvSpPr>
              <p:nvPr/>
            </p:nvSpPr>
            <p:spPr bwMode="auto">
              <a:xfrm>
                <a:off x="1864" y="1859"/>
                <a:ext cx="168" cy="1224"/>
              </a:xfrm>
              <a:custGeom>
                <a:avLst/>
                <a:gdLst>
                  <a:gd name="T0" fmla="*/ 126 w 168"/>
                  <a:gd name="T1" fmla="*/ 14 h 1224"/>
                  <a:gd name="T2" fmla="*/ 119 w 168"/>
                  <a:gd name="T3" fmla="*/ 7 h 1224"/>
                  <a:gd name="T4" fmla="*/ 119 w 168"/>
                  <a:gd name="T5" fmla="*/ 947 h 1224"/>
                  <a:gd name="T6" fmla="*/ 156 w 168"/>
                  <a:gd name="T7" fmla="*/ 981 h 1224"/>
                  <a:gd name="T8" fmla="*/ 154 w 168"/>
                  <a:gd name="T9" fmla="*/ 976 h 1224"/>
                  <a:gd name="T10" fmla="*/ 154 w 168"/>
                  <a:gd name="T11" fmla="*/ 1218 h 1224"/>
                  <a:gd name="T12" fmla="*/ 161 w 168"/>
                  <a:gd name="T13" fmla="*/ 1211 h 1224"/>
                  <a:gd name="T14" fmla="*/ 7 w 168"/>
                  <a:gd name="T15" fmla="*/ 1211 h 1224"/>
                  <a:gd name="T16" fmla="*/ 14 w 168"/>
                  <a:gd name="T17" fmla="*/ 1218 h 1224"/>
                  <a:gd name="T18" fmla="*/ 14 w 168"/>
                  <a:gd name="T19" fmla="*/ 976 h 1224"/>
                  <a:gd name="T20" fmla="*/ 12 w 168"/>
                  <a:gd name="T21" fmla="*/ 981 h 1224"/>
                  <a:gd name="T22" fmla="*/ 49 w 168"/>
                  <a:gd name="T23" fmla="*/ 947 h 1224"/>
                  <a:gd name="T24" fmla="*/ 49 w 168"/>
                  <a:gd name="T25" fmla="*/ 7 h 1224"/>
                  <a:gd name="T26" fmla="*/ 42 w 168"/>
                  <a:gd name="T27" fmla="*/ 14 h 1224"/>
                  <a:gd name="T28" fmla="*/ 126 w 168"/>
                  <a:gd name="T29" fmla="*/ 14 h 1224"/>
                  <a:gd name="T30" fmla="*/ 133 w 168"/>
                  <a:gd name="T31" fmla="*/ 0 h 1224"/>
                  <a:gd name="T32" fmla="*/ 35 w 168"/>
                  <a:gd name="T33" fmla="*/ 0 h 1224"/>
                  <a:gd name="T34" fmla="*/ 35 w 168"/>
                  <a:gd name="T35" fmla="*/ 943 h 1224"/>
                  <a:gd name="T36" fmla="*/ 37 w 168"/>
                  <a:gd name="T37" fmla="*/ 938 h 1224"/>
                  <a:gd name="T38" fmla="*/ 0 w 168"/>
                  <a:gd name="T39" fmla="*/ 972 h 1224"/>
                  <a:gd name="T40" fmla="*/ 0 w 168"/>
                  <a:gd name="T41" fmla="*/ 1224 h 1224"/>
                  <a:gd name="T42" fmla="*/ 168 w 168"/>
                  <a:gd name="T43" fmla="*/ 1224 h 1224"/>
                  <a:gd name="T44" fmla="*/ 168 w 168"/>
                  <a:gd name="T45" fmla="*/ 972 h 1224"/>
                  <a:gd name="T46" fmla="*/ 131 w 168"/>
                  <a:gd name="T47" fmla="*/ 938 h 1224"/>
                  <a:gd name="T48" fmla="*/ 133 w 168"/>
                  <a:gd name="T49" fmla="*/ 943 h 1224"/>
                  <a:gd name="T50" fmla="*/ 133 w 168"/>
                  <a:gd name="T51" fmla="*/ 0 h 1224"/>
                  <a:gd name="T52" fmla="*/ 126 w 168"/>
                  <a:gd name="T53" fmla="*/ 14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68" h="1224">
                    <a:moveTo>
                      <a:pt x="126" y="14"/>
                    </a:moveTo>
                    <a:lnTo>
                      <a:pt x="119" y="7"/>
                    </a:lnTo>
                    <a:lnTo>
                      <a:pt x="119" y="947"/>
                    </a:lnTo>
                    <a:lnTo>
                      <a:pt x="156" y="981"/>
                    </a:lnTo>
                    <a:lnTo>
                      <a:pt x="154" y="976"/>
                    </a:lnTo>
                    <a:lnTo>
                      <a:pt x="154" y="1218"/>
                    </a:lnTo>
                    <a:lnTo>
                      <a:pt x="161" y="1211"/>
                    </a:lnTo>
                    <a:lnTo>
                      <a:pt x="7" y="1211"/>
                    </a:lnTo>
                    <a:lnTo>
                      <a:pt x="14" y="1218"/>
                    </a:lnTo>
                    <a:lnTo>
                      <a:pt x="14" y="976"/>
                    </a:lnTo>
                    <a:lnTo>
                      <a:pt x="12" y="981"/>
                    </a:lnTo>
                    <a:lnTo>
                      <a:pt x="49" y="947"/>
                    </a:lnTo>
                    <a:lnTo>
                      <a:pt x="49" y="7"/>
                    </a:lnTo>
                    <a:lnTo>
                      <a:pt x="42" y="14"/>
                    </a:lnTo>
                    <a:lnTo>
                      <a:pt x="126" y="14"/>
                    </a:lnTo>
                    <a:lnTo>
                      <a:pt x="133" y="0"/>
                    </a:lnTo>
                    <a:lnTo>
                      <a:pt x="35" y="0"/>
                    </a:lnTo>
                    <a:lnTo>
                      <a:pt x="35" y="943"/>
                    </a:lnTo>
                    <a:lnTo>
                      <a:pt x="37" y="938"/>
                    </a:lnTo>
                    <a:lnTo>
                      <a:pt x="0" y="972"/>
                    </a:lnTo>
                    <a:lnTo>
                      <a:pt x="0" y="1224"/>
                    </a:lnTo>
                    <a:lnTo>
                      <a:pt x="168" y="1224"/>
                    </a:lnTo>
                    <a:lnTo>
                      <a:pt x="168" y="972"/>
                    </a:lnTo>
                    <a:lnTo>
                      <a:pt x="131" y="938"/>
                    </a:lnTo>
                    <a:lnTo>
                      <a:pt x="133" y="943"/>
                    </a:lnTo>
                    <a:lnTo>
                      <a:pt x="133" y="0"/>
                    </a:lnTo>
                    <a:lnTo>
                      <a:pt x="126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4" name="Freeform 51"/>
              <p:cNvSpPr>
                <a:spLocks/>
              </p:cNvSpPr>
              <p:nvPr/>
            </p:nvSpPr>
            <p:spPr bwMode="auto">
              <a:xfrm>
                <a:off x="1587" y="2867"/>
                <a:ext cx="284" cy="419"/>
              </a:xfrm>
              <a:custGeom>
                <a:avLst/>
                <a:gdLst>
                  <a:gd name="T0" fmla="*/ 284 w 284"/>
                  <a:gd name="T1" fmla="*/ 0 h 419"/>
                  <a:gd name="T2" fmla="*/ 142 w 284"/>
                  <a:gd name="T3" fmla="*/ 96 h 419"/>
                  <a:gd name="T4" fmla="*/ 142 w 284"/>
                  <a:gd name="T5" fmla="*/ 64 h 419"/>
                  <a:gd name="T6" fmla="*/ 95 w 284"/>
                  <a:gd name="T7" fmla="*/ 64 h 419"/>
                  <a:gd name="T8" fmla="*/ 95 w 284"/>
                  <a:gd name="T9" fmla="*/ 144 h 419"/>
                  <a:gd name="T10" fmla="*/ 82 w 284"/>
                  <a:gd name="T11" fmla="*/ 162 h 419"/>
                  <a:gd name="T12" fmla="*/ 82 w 284"/>
                  <a:gd name="T13" fmla="*/ 225 h 419"/>
                  <a:gd name="T14" fmla="*/ 12 w 284"/>
                  <a:gd name="T15" fmla="*/ 306 h 419"/>
                  <a:gd name="T16" fmla="*/ 0 w 284"/>
                  <a:gd name="T17" fmla="*/ 419 h 419"/>
                  <a:gd name="T18" fmla="*/ 142 w 284"/>
                  <a:gd name="T19" fmla="*/ 258 h 419"/>
                  <a:gd name="T20" fmla="*/ 142 w 284"/>
                  <a:gd name="T21" fmla="*/ 177 h 419"/>
                  <a:gd name="T22" fmla="*/ 284 w 284"/>
                  <a:gd name="T23" fmla="*/ 81 h 419"/>
                  <a:gd name="T24" fmla="*/ 284 w 284"/>
                  <a:gd name="T25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4" h="419">
                    <a:moveTo>
                      <a:pt x="284" y="0"/>
                    </a:moveTo>
                    <a:lnTo>
                      <a:pt x="142" y="96"/>
                    </a:lnTo>
                    <a:lnTo>
                      <a:pt x="142" y="64"/>
                    </a:lnTo>
                    <a:lnTo>
                      <a:pt x="95" y="64"/>
                    </a:lnTo>
                    <a:lnTo>
                      <a:pt x="95" y="144"/>
                    </a:lnTo>
                    <a:lnTo>
                      <a:pt x="82" y="162"/>
                    </a:lnTo>
                    <a:lnTo>
                      <a:pt x="82" y="225"/>
                    </a:lnTo>
                    <a:lnTo>
                      <a:pt x="12" y="306"/>
                    </a:lnTo>
                    <a:lnTo>
                      <a:pt x="0" y="419"/>
                    </a:lnTo>
                    <a:lnTo>
                      <a:pt x="142" y="258"/>
                    </a:lnTo>
                    <a:lnTo>
                      <a:pt x="142" y="177"/>
                    </a:lnTo>
                    <a:lnTo>
                      <a:pt x="284" y="8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5" name="Freeform 52"/>
              <p:cNvSpPr>
                <a:spLocks/>
              </p:cNvSpPr>
              <p:nvPr/>
            </p:nvSpPr>
            <p:spPr bwMode="auto">
              <a:xfrm>
                <a:off x="1578" y="2855"/>
                <a:ext cx="300" cy="451"/>
              </a:xfrm>
              <a:custGeom>
                <a:avLst/>
                <a:gdLst>
                  <a:gd name="T0" fmla="*/ 300 w 300"/>
                  <a:gd name="T1" fmla="*/ 0 h 451"/>
                  <a:gd name="T2" fmla="*/ 147 w 300"/>
                  <a:gd name="T3" fmla="*/ 103 h 451"/>
                  <a:gd name="T4" fmla="*/ 158 w 300"/>
                  <a:gd name="T5" fmla="*/ 108 h 451"/>
                  <a:gd name="T6" fmla="*/ 158 w 300"/>
                  <a:gd name="T7" fmla="*/ 69 h 451"/>
                  <a:gd name="T8" fmla="*/ 97 w 300"/>
                  <a:gd name="T9" fmla="*/ 69 h 451"/>
                  <a:gd name="T10" fmla="*/ 97 w 300"/>
                  <a:gd name="T11" fmla="*/ 156 h 451"/>
                  <a:gd name="T12" fmla="*/ 98 w 300"/>
                  <a:gd name="T13" fmla="*/ 153 h 451"/>
                  <a:gd name="T14" fmla="*/ 84 w 300"/>
                  <a:gd name="T15" fmla="*/ 172 h 451"/>
                  <a:gd name="T16" fmla="*/ 84 w 300"/>
                  <a:gd name="T17" fmla="*/ 237 h 451"/>
                  <a:gd name="T18" fmla="*/ 86 w 300"/>
                  <a:gd name="T19" fmla="*/ 232 h 451"/>
                  <a:gd name="T20" fmla="*/ 14 w 300"/>
                  <a:gd name="T21" fmla="*/ 314 h 451"/>
                  <a:gd name="T22" fmla="*/ 0 w 300"/>
                  <a:gd name="T23" fmla="*/ 451 h 451"/>
                  <a:gd name="T24" fmla="*/ 158 w 300"/>
                  <a:gd name="T25" fmla="*/ 271 h 451"/>
                  <a:gd name="T26" fmla="*/ 158 w 300"/>
                  <a:gd name="T27" fmla="*/ 189 h 451"/>
                  <a:gd name="T28" fmla="*/ 154 w 300"/>
                  <a:gd name="T29" fmla="*/ 194 h 451"/>
                  <a:gd name="T30" fmla="*/ 300 w 300"/>
                  <a:gd name="T31" fmla="*/ 96 h 451"/>
                  <a:gd name="T32" fmla="*/ 300 w 300"/>
                  <a:gd name="T33" fmla="*/ 0 h 451"/>
                  <a:gd name="T34" fmla="*/ 286 w 300"/>
                  <a:gd name="T35" fmla="*/ 12 h 451"/>
                  <a:gd name="T36" fmla="*/ 286 w 300"/>
                  <a:gd name="T37" fmla="*/ 93 h 451"/>
                  <a:gd name="T38" fmla="*/ 289 w 300"/>
                  <a:gd name="T39" fmla="*/ 88 h 451"/>
                  <a:gd name="T40" fmla="*/ 144 w 300"/>
                  <a:gd name="T41" fmla="*/ 186 h 451"/>
                  <a:gd name="T42" fmla="*/ 144 w 300"/>
                  <a:gd name="T43" fmla="*/ 270 h 451"/>
                  <a:gd name="T44" fmla="*/ 146 w 300"/>
                  <a:gd name="T45" fmla="*/ 264 h 451"/>
                  <a:gd name="T46" fmla="*/ 4 w 300"/>
                  <a:gd name="T47" fmla="*/ 426 h 451"/>
                  <a:gd name="T48" fmla="*/ 16 w 300"/>
                  <a:gd name="T49" fmla="*/ 431 h 451"/>
                  <a:gd name="T50" fmla="*/ 28 w 300"/>
                  <a:gd name="T51" fmla="*/ 318 h 451"/>
                  <a:gd name="T52" fmla="*/ 26 w 300"/>
                  <a:gd name="T53" fmla="*/ 323 h 451"/>
                  <a:gd name="T54" fmla="*/ 98 w 300"/>
                  <a:gd name="T55" fmla="*/ 239 h 451"/>
                  <a:gd name="T56" fmla="*/ 98 w 300"/>
                  <a:gd name="T57" fmla="*/ 174 h 451"/>
                  <a:gd name="T58" fmla="*/ 97 w 300"/>
                  <a:gd name="T59" fmla="*/ 177 h 451"/>
                  <a:gd name="T60" fmla="*/ 111 w 300"/>
                  <a:gd name="T61" fmla="*/ 158 h 451"/>
                  <a:gd name="T62" fmla="*/ 111 w 300"/>
                  <a:gd name="T63" fmla="*/ 76 h 451"/>
                  <a:gd name="T64" fmla="*/ 104 w 300"/>
                  <a:gd name="T65" fmla="*/ 83 h 451"/>
                  <a:gd name="T66" fmla="*/ 151 w 300"/>
                  <a:gd name="T67" fmla="*/ 83 h 451"/>
                  <a:gd name="T68" fmla="*/ 144 w 300"/>
                  <a:gd name="T69" fmla="*/ 76 h 451"/>
                  <a:gd name="T70" fmla="*/ 144 w 300"/>
                  <a:gd name="T71" fmla="*/ 120 h 451"/>
                  <a:gd name="T72" fmla="*/ 296 w 300"/>
                  <a:gd name="T73" fmla="*/ 17 h 451"/>
                  <a:gd name="T74" fmla="*/ 286 w 300"/>
                  <a:gd name="T75" fmla="*/ 12 h 451"/>
                  <a:gd name="T76" fmla="*/ 300 w 300"/>
                  <a:gd name="T7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451">
                    <a:moveTo>
                      <a:pt x="300" y="0"/>
                    </a:moveTo>
                    <a:lnTo>
                      <a:pt x="147" y="103"/>
                    </a:lnTo>
                    <a:lnTo>
                      <a:pt x="158" y="108"/>
                    </a:lnTo>
                    <a:lnTo>
                      <a:pt x="158" y="69"/>
                    </a:lnTo>
                    <a:lnTo>
                      <a:pt x="97" y="69"/>
                    </a:lnTo>
                    <a:lnTo>
                      <a:pt x="97" y="156"/>
                    </a:lnTo>
                    <a:lnTo>
                      <a:pt x="98" y="153"/>
                    </a:lnTo>
                    <a:lnTo>
                      <a:pt x="84" y="172"/>
                    </a:lnTo>
                    <a:lnTo>
                      <a:pt x="84" y="237"/>
                    </a:lnTo>
                    <a:lnTo>
                      <a:pt x="86" y="232"/>
                    </a:lnTo>
                    <a:lnTo>
                      <a:pt x="14" y="314"/>
                    </a:lnTo>
                    <a:lnTo>
                      <a:pt x="0" y="451"/>
                    </a:lnTo>
                    <a:lnTo>
                      <a:pt x="158" y="271"/>
                    </a:lnTo>
                    <a:lnTo>
                      <a:pt x="158" y="189"/>
                    </a:lnTo>
                    <a:lnTo>
                      <a:pt x="154" y="194"/>
                    </a:lnTo>
                    <a:lnTo>
                      <a:pt x="300" y="96"/>
                    </a:lnTo>
                    <a:lnTo>
                      <a:pt x="300" y="0"/>
                    </a:lnTo>
                    <a:lnTo>
                      <a:pt x="286" y="12"/>
                    </a:lnTo>
                    <a:lnTo>
                      <a:pt x="286" y="93"/>
                    </a:lnTo>
                    <a:lnTo>
                      <a:pt x="289" y="88"/>
                    </a:lnTo>
                    <a:lnTo>
                      <a:pt x="144" y="186"/>
                    </a:lnTo>
                    <a:lnTo>
                      <a:pt x="144" y="270"/>
                    </a:lnTo>
                    <a:lnTo>
                      <a:pt x="146" y="264"/>
                    </a:lnTo>
                    <a:lnTo>
                      <a:pt x="4" y="426"/>
                    </a:lnTo>
                    <a:lnTo>
                      <a:pt x="16" y="431"/>
                    </a:lnTo>
                    <a:lnTo>
                      <a:pt x="28" y="318"/>
                    </a:lnTo>
                    <a:lnTo>
                      <a:pt x="26" y="323"/>
                    </a:lnTo>
                    <a:lnTo>
                      <a:pt x="98" y="239"/>
                    </a:lnTo>
                    <a:lnTo>
                      <a:pt x="98" y="174"/>
                    </a:lnTo>
                    <a:lnTo>
                      <a:pt x="97" y="177"/>
                    </a:lnTo>
                    <a:lnTo>
                      <a:pt x="111" y="158"/>
                    </a:lnTo>
                    <a:lnTo>
                      <a:pt x="111" y="76"/>
                    </a:lnTo>
                    <a:lnTo>
                      <a:pt x="104" y="83"/>
                    </a:lnTo>
                    <a:lnTo>
                      <a:pt x="151" y="83"/>
                    </a:lnTo>
                    <a:lnTo>
                      <a:pt x="144" y="76"/>
                    </a:lnTo>
                    <a:lnTo>
                      <a:pt x="144" y="120"/>
                    </a:lnTo>
                    <a:lnTo>
                      <a:pt x="296" y="17"/>
                    </a:lnTo>
                    <a:lnTo>
                      <a:pt x="286" y="12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6" name="Rectangle 53"/>
              <p:cNvSpPr>
                <a:spLocks noChangeArrowheads="1"/>
              </p:cNvSpPr>
              <p:nvPr/>
            </p:nvSpPr>
            <p:spPr bwMode="auto">
              <a:xfrm>
                <a:off x="1699" y="2835"/>
                <a:ext cx="14" cy="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7" name="Freeform 54"/>
              <p:cNvSpPr>
                <a:spLocks/>
              </p:cNvSpPr>
              <p:nvPr/>
            </p:nvSpPr>
            <p:spPr bwMode="auto">
              <a:xfrm>
                <a:off x="1682" y="2886"/>
                <a:ext cx="47" cy="17"/>
              </a:xfrm>
              <a:custGeom>
                <a:avLst/>
                <a:gdLst>
                  <a:gd name="T0" fmla="*/ 47 w 47"/>
                  <a:gd name="T1" fmla="*/ 0 h 17"/>
                  <a:gd name="T2" fmla="*/ 0 w 47"/>
                  <a:gd name="T3" fmla="*/ 0 h 17"/>
                  <a:gd name="T4" fmla="*/ 24 w 47"/>
                  <a:gd name="T5" fmla="*/ 17 h 17"/>
                  <a:gd name="T6" fmla="*/ 47 w 4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7">
                    <a:moveTo>
                      <a:pt x="47" y="0"/>
                    </a:moveTo>
                    <a:lnTo>
                      <a:pt x="0" y="0"/>
                    </a:lnTo>
                    <a:lnTo>
                      <a:pt x="24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8" name="Freeform 55"/>
              <p:cNvSpPr>
                <a:spLocks/>
              </p:cNvSpPr>
              <p:nvPr/>
            </p:nvSpPr>
            <p:spPr bwMode="auto">
              <a:xfrm>
                <a:off x="1676" y="2874"/>
                <a:ext cx="58" cy="57"/>
              </a:xfrm>
              <a:custGeom>
                <a:avLst/>
                <a:gdLst>
                  <a:gd name="T0" fmla="*/ 58 w 58"/>
                  <a:gd name="T1" fmla="*/ 0 h 57"/>
                  <a:gd name="T2" fmla="*/ 30 w 58"/>
                  <a:gd name="T3" fmla="*/ 57 h 57"/>
                  <a:gd name="T4" fmla="*/ 0 w 58"/>
                  <a:gd name="T5" fmla="*/ 0 h 57"/>
                  <a:gd name="T6" fmla="*/ 30 w 58"/>
                  <a:gd name="T7" fmla="*/ 29 h 57"/>
                  <a:gd name="T8" fmla="*/ 58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58" y="0"/>
                    </a:moveTo>
                    <a:lnTo>
                      <a:pt x="30" y="57"/>
                    </a:lnTo>
                    <a:lnTo>
                      <a:pt x="0" y="0"/>
                    </a:lnTo>
                    <a:lnTo>
                      <a:pt x="30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89" name="Freeform 56"/>
              <p:cNvSpPr>
                <a:spLocks/>
              </p:cNvSpPr>
              <p:nvPr/>
            </p:nvSpPr>
            <p:spPr bwMode="auto">
              <a:xfrm>
                <a:off x="1587" y="2867"/>
                <a:ext cx="284" cy="419"/>
              </a:xfrm>
              <a:custGeom>
                <a:avLst/>
                <a:gdLst>
                  <a:gd name="T0" fmla="*/ 284 w 284"/>
                  <a:gd name="T1" fmla="*/ 0 h 419"/>
                  <a:gd name="T2" fmla="*/ 142 w 284"/>
                  <a:gd name="T3" fmla="*/ 96 h 419"/>
                  <a:gd name="T4" fmla="*/ 142 w 284"/>
                  <a:gd name="T5" fmla="*/ 64 h 419"/>
                  <a:gd name="T6" fmla="*/ 95 w 284"/>
                  <a:gd name="T7" fmla="*/ 64 h 419"/>
                  <a:gd name="T8" fmla="*/ 95 w 284"/>
                  <a:gd name="T9" fmla="*/ 144 h 419"/>
                  <a:gd name="T10" fmla="*/ 82 w 284"/>
                  <a:gd name="T11" fmla="*/ 162 h 419"/>
                  <a:gd name="T12" fmla="*/ 82 w 284"/>
                  <a:gd name="T13" fmla="*/ 225 h 419"/>
                  <a:gd name="T14" fmla="*/ 12 w 284"/>
                  <a:gd name="T15" fmla="*/ 306 h 419"/>
                  <a:gd name="T16" fmla="*/ 0 w 284"/>
                  <a:gd name="T17" fmla="*/ 419 h 419"/>
                  <a:gd name="T18" fmla="*/ 142 w 284"/>
                  <a:gd name="T19" fmla="*/ 258 h 419"/>
                  <a:gd name="T20" fmla="*/ 142 w 284"/>
                  <a:gd name="T21" fmla="*/ 177 h 419"/>
                  <a:gd name="T22" fmla="*/ 284 w 284"/>
                  <a:gd name="T23" fmla="*/ 81 h 419"/>
                  <a:gd name="T24" fmla="*/ 284 w 284"/>
                  <a:gd name="T25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84" h="419">
                    <a:moveTo>
                      <a:pt x="284" y="0"/>
                    </a:moveTo>
                    <a:lnTo>
                      <a:pt x="142" y="96"/>
                    </a:lnTo>
                    <a:lnTo>
                      <a:pt x="142" y="64"/>
                    </a:lnTo>
                    <a:lnTo>
                      <a:pt x="95" y="64"/>
                    </a:lnTo>
                    <a:lnTo>
                      <a:pt x="95" y="144"/>
                    </a:lnTo>
                    <a:lnTo>
                      <a:pt x="82" y="162"/>
                    </a:lnTo>
                    <a:lnTo>
                      <a:pt x="82" y="225"/>
                    </a:lnTo>
                    <a:lnTo>
                      <a:pt x="12" y="306"/>
                    </a:lnTo>
                    <a:lnTo>
                      <a:pt x="0" y="419"/>
                    </a:lnTo>
                    <a:lnTo>
                      <a:pt x="142" y="258"/>
                    </a:lnTo>
                    <a:lnTo>
                      <a:pt x="142" y="177"/>
                    </a:lnTo>
                    <a:lnTo>
                      <a:pt x="284" y="8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C2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0" name="Freeform 57"/>
              <p:cNvSpPr>
                <a:spLocks/>
              </p:cNvSpPr>
              <p:nvPr/>
            </p:nvSpPr>
            <p:spPr bwMode="auto">
              <a:xfrm>
                <a:off x="1578" y="2855"/>
                <a:ext cx="300" cy="451"/>
              </a:xfrm>
              <a:custGeom>
                <a:avLst/>
                <a:gdLst>
                  <a:gd name="T0" fmla="*/ 300 w 300"/>
                  <a:gd name="T1" fmla="*/ 0 h 451"/>
                  <a:gd name="T2" fmla="*/ 147 w 300"/>
                  <a:gd name="T3" fmla="*/ 103 h 451"/>
                  <a:gd name="T4" fmla="*/ 158 w 300"/>
                  <a:gd name="T5" fmla="*/ 108 h 451"/>
                  <a:gd name="T6" fmla="*/ 158 w 300"/>
                  <a:gd name="T7" fmla="*/ 69 h 451"/>
                  <a:gd name="T8" fmla="*/ 97 w 300"/>
                  <a:gd name="T9" fmla="*/ 69 h 451"/>
                  <a:gd name="T10" fmla="*/ 97 w 300"/>
                  <a:gd name="T11" fmla="*/ 156 h 451"/>
                  <a:gd name="T12" fmla="*/ 98 w 300"/>
                  <a:gd name="T13" fmla="*/ 153 h 451"/>
                  <a:gd name="T14" fmla="*/ 84 w 300"/>
                  <a:gd name="T15" fmla="*/ 172 h 451"/>
                  <a:gd name="T16" fmla="*/ 84 w 300"/>
                  <a:gd name="T17" fmla="*/ 237 h 451"/>
                  <a:gd name="T18" fmla="*/ 86 w 300"/>
                  <a:gd name="T19" fmla="*/ 232 h 451"/>
                  <a:gd name="T20" fmla="*/ 14 w 300"/>
                  <a:gd name="T21" fmla="*/ 314 h 451"/>
                  <a:gd name="T22" fmla="*/ 0 w 300"/>
                  <a:gd name="T23" fmla="*/ 451 h 451"/>
                  <a:gd name="T24" fmla="*/ 158 w 300"/>
                  <a:gd name="T25" fmla="*/ 271 h 451"/>
                  <a:gd name="T26" fmla="*/ 158 w 300"/>
                  <a:gd name="T27" fmla="*/ 189 h 451"/>
                  <a:gd name="T28" fmla="*/ 154 w 300"/>
                  <a:gd name="T29" fmla="*/ 194 h 451"/>
                  <a:gd name="T30" fmla="*/ 300 w 300"/>
                  <a:gd name="T31" fmla="*/ 96 h 451"/>
                  <a:gd name="T32" fmla="*/ 300 w 300"/>
                  <a:gd name="T33" fmla="*/ 0 h 451"/>
                  <a:gd name="T34" fmla="*/ 286 w 300"/>
                  <a:gd name="T35" fmla="*/ 12 h 451"/>
                  <a:gd name="T36" fmla="*/ 286 w 300"/>
                  <a:gd name="T37" fmla="*/ 93 h 451"/>
                  <a:gd name="T38" fmla="*/ 289 w 300"/>
                  <a:gd name="T39" fmla="*/ 88 h 451"/>
                  <a:gd name="T40" fmla="*/ 144 w 300"/>
                  <a:gd name="T41" fmla="*/ 186 h 451"/>
                  <a:gd name="T42" fmla="*/ 144 w 300"/>
                  <a:gd name="T43" fmla="*/ 270 h 451"/>
                  <a:gd name="T44" fmla="*/ 146 w 300"/>
                  <a:gd name="T45" fmla="*/ 264 h 451"/>
                  <a:gd name="T46" fmla="*/ 4 w 300"/>
                  <a:gd name="T47" fmla="*/ 426 h 451"/>
                  <a:gd name="T48" fmla="*/ 16 w 300"/>
                  <a:gd name="T49" fmla="*/ 431 h 451"/>
                  <a:gd name="T50" fmla="*/ 28 w 300"/>
                  <a:gd name="T51" fmla="*/ 318 h 451"/>
                  <a:gd name="T52" fmla="*/ 26 w 300"/>
                  <a:gd name="T53" fmla="*/ 323 h 451"/>
                  <a:gd name="T54" fmla="*/ 98 w 300"/>
                  <a:gd name="T55" fmla="*/ 239 h 451"/>
                  <a:gd name="T56" fmla="*/ 98 w 300"/>
                  <a:gd name="T57" fmla="*/ 174 h 451"/>
                  <a:gd name="T58" fmla="*/ 97 w 300"/>
                  <a:gd name="T59" fmla="*/ 177 h 451"/>
                  <a:gd name="T60" fmla="*/ 111 w 300"/>
                  <a:gd name="T61" fmla="*/ 158 h 451"/>
                  <a:gd name="T62" fmla="*/ 111 w 300"/>
                  <a:gd name="T63" fmla="*/ 76 h 451"/>
                  <a:gd name="T64" fmla="*/ 104 w 300"/>
                  <a:gd name="T65" fmla="*/ 83 h 451"/>
                  <a:gd name="T66" fmla="*/ 151 w 300"/>
                  <a:gd name="T67" fmla="*/ 83 h 451"/>
                  <a:gd name="T68" fmla="*/ 144 w 300"/>
                  <a:gd name="T69" fmla="*/ 76 h 451"/>
                  <a:gd name="T70" fmla="*/ 144 w 300"/>
                  <a:gd name="T71" fmla="*/ 120 h 451"/>
                  <a:gd name="T72" fmla="*/ 296 w 300"/>
                  <a:gd name="T73" fmla="*/ 17 h 451"/>
                  <a:gd name="T74" fmla="*/ 286 w 300"/>
                  <a:gd name="T75" fmla="*/ 12 h 451"/>
                  <a:gd name="T76" fmla="*/ 300 w 300"/>
                  <a:gd name="T77" fmla="*/ 0 h 4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0" h="451">
                    <a:moveTo>
                      <a:pt x="300" y="0"/>
                    </a:moveTo>
                    <a:lnTo>
                      <a:pt x="147" y="103"/>
                    </a:lnTo>
                    <a:lnTo>
                      <a:pt x="158" y="108"/>
                    </a:lnTo>
                    <a:lnTo>
                      <a:pt x="158" y="69"/>
                    </a:lnTo>
                    <a:lnTo>
                      <a:pt x="97" y="69"/>
                    </a:lnTo>
                    <a:lnTo>
                      <a:pt x="97" y="156"/>
                    </a:lnTo>
                    <a:lnTo>
                      <a:pt x="98" y="153"/>
                    </a:lnTo>
                    <a:lnTo>
                      <a:pt x="84" y="172"/>
                    </a:lnTo>
                    <a:lnTo>
                      <a:pt x="84" y="237"/>
                    </a:lnTo>
                    <a:lnTo>
                      <a:pt x="86" y="232"/>
                    </a:lnTo>
                    <a:lnTo>
                      <a:pt x="14" y="314"/>
                    </a:lnTo>
                    <a:lnTo>
                      <a:pt x="0" y="451"/>
                    </a:lnTo>
                    <a:lnTo>
                      <a:pt x="158" y="271"/>
                    </a:lnTo>
                    <a:lnTo>
                      <a:pt x="158" y="189"/>
                    </a:lnTo>
                    <a:lnTo>
                      <a:pt x="154" y="194"/>
                    </a:lnTo>
                    <a:lnTo>
                      <a:pt x="300" y="96"/>
                    </a:lnTo>
                    <a:lnTo>
                      <a:pt x="300" y="0"/>
                    </a:lnTo>
                    <a:lnTo>
                      <a:pt x="286" y="12"/>
                    </a:lnTo>
                    <a:lnTo>
                      <a:pt x="286" y="93"/>
                    </a:lnTo>
                    <a:lnTo>
                      <a:pt x="289" y="88"/>
                    </a:lnTo>
                    <a:lnTo>
                      <a:pt x="144" y="186"/>
                    </a:lnTo>
                    <a:lnTo>
                      <a:pt x="144" y="270"/>
                    </a:lnTo>
                    <a:lnTo>
                      <a:pt x="146" y="264"/>
                    </a:lnTo>
                    <a:lnTo>
                      <a:pt x="4" y="426"/>
                    </a:lnTo>
                    <a:lnTo>
                      <a:pt x="16" y="431"/>
                    </a:lnTo>
                    <a:lnTo>
                      <a:pt x="28" y="318"/>
                    </a:lnTo>
                    <a:lnTo>
                      <a:pt x="26" y="323"/>
                    </a:lnTo>
                    <a:lnTo>
                      <a:pt x="98" y="239"/>
                    </a:lnTo>
                    <a:lnTo>
                      <a:pt x="98" y="174"/>
                    </a:lnTo>
                    <a:lnTo>
                      <a:pt x="97" y="177"/>
                    </a:lnTo>
                    <a:lnTo>
                      <a:pt x="111" y="158"/>
                    </a:lnTo>
                    <a:lnTo>
                      <a:pt x="111" y="76"/>
                    </a:lnTo>
                    <a:lnTo>
                      <a:pt x="104" y="83"/>
                    </a:lnTo>
                    <a:lnTo>
                      <a:pt x="151" y="83"/>
                    </a:lnTo>
                    <a:lnTo>
                      <a:pt x="144" y="76"/>
                    </a:lnTo>
                    <a:lnTo>
                      <a:pt x="144" y="120"/>
                    </a:lnTo>
                    <a:lnTo>
                      <a:pt x="296" y="17"/>
                    </a:lnTo>
                    <a:lnTo>
                      <a:pt x="286" y="12"/>
                    </a:lnTo>
                    <a:lnTo>
                      <a:pt x="3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1" name="Rectangle 58"/>
              <p:cNvSpPr>
                <a:spLocks noChangeArrowheads="1"/>
              </p:cNvSpPr>
              <p:nvPr/>
            </p:nvSpPr>
            <p:spPr bwMode="auto">
              <a:xfrm>
                <a:off x="1699" y="2835"/>
                <a:ext cx="14" cy="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2" name="Freeform 59"/>
              <p:cNvSpPr>
                <a:spLocks/>
              </p:cNvSpPr>
              <p:nvPr/>
            </p:nvSpPr>
            <p:spPr bwMode="auto">
              <a:xfrm>
                <a:off x="1682" y="2886"/>
                <a:ext cx="47" cy="17"/>
              </a:xfrm>
              <a:custGeom>
                <a:avLst/>
                <a:gdLst>
                  <a:gd name="T0" fmla="*/ 47 w 47"/>
                  <a:gd name="T1" fmla="*/ 0 h 17"/>
                  <a:gd name="T2" fmla="*/ 0 w 47"/>
                  <a:gd name="T3" fmla="*/ 0 h 17"/>
                  <a:gd name="T4" fmla="*/ 24 w 47"/>
                  <a:gd name="T5" fmla="*/ 17 h 17"/>
                  <a:gd name="T6" fmla="*/ 47 w 47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17">
                    <a:moveTo>
                      <a:pt x="47" y="0"/>
                    </a:moveTo>
                    <a:lnTo>
                      <a:pt x="0" y="0"/>
                    </a:lnTo>
                    <a:lnTo>
                      <a:pt x="24" y="17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3" name="Freeform 60"/>
              <p:cNvSpPr>
                <a:spLocks/>
              </p:cNvSpPr>
              <p:nvPr/>
            </p:nvSpPr>
            <p:spPr bwMode="auto">
              <a:xfrm>
                <a:off x="1676" y="2874"/>
                <a:ext cx="58" cy="57"/>
              </a:xfrm>
              <a:custGeom>
                <a:avLst/>
                <a:gdLst>
                  <a:gd name="T0" fmla="*/ 58 w 58"/>
                  <a:gd name="T1" fmla="*/ 0 h 57"/>
                  <a:gd name="T2" fmla="*/ 30 w 58"/>
                  <a:gd name="T3" fmla="*/ 57 h 57"/>
                  <a:gd name="T4" fmla="*/ 0 w 58"/>
                  <a:gd name="T5" fmla="*/ 0 h 57"/>
                  <a:gd name="T6" fmla="*/ 30 w 58"/>
                  <a:gd name="T7" fmla="*/ 29 h 57"/>
                  <a:gd name="T8" fmla="*/ 58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58" y="0"/>
                    </a:moveTo>
                    <a:lnTo>
                      <a:pt x="30" y="57"/>
                    </a:lnTo>
                    <a:lnTo>
                      <a:pt x="0" y="0"/>
                    </a:lnTo>
                    <a:lnTo>
                      <a:pt x="30" y="2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4" name="Oval 61"/>
              <p:cNvSpPr>
                <a:spLocks noChangeArrowheads="1"/>
              </p:cNvSpPr>
              <p:nvPr/>
            </p:nvSpPr>
            <p:spPr bwMode="auto">
              <a:xfrm>
                <a:off x="1170" y="1152"/>
                <a:ext cx="168" cy="228"/>
              </a:xfrm>
              <a:prstGeom prst="ellipse">
                <a:avLst/>
              </a:prstGeom>
              <a:solidFill>
                <a:srgbClr val="80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5" name="Freeform 62"/>
              <p:cNvSpPr>
                <a:spLocks/>
              </p:cNvSpPr>
              <p:nvPr/>
            </p:nvSpPr>
            <p:spPr bwMode="auto">
              <a:xfrm>
                <a:off x="1159" y="1142"/>
                <a:ext cx="193" cy="252"/>
              </a:xfrm>
              <a:custGeom>
                <a:avLst/>
                <a:gdLst>
                  <a:gd name="T0" fmla="*/ 2 w 193"/>
                  <a:gd name="T1" fmla="*/ 158 h 252"/>
                  <a:gd name="T2" fmla="*/ 11 w 193"/>
                  <a:gd name="T3" fmla="*/ 185 h 252"/>
                  <a:gd name="T4" fmla="*/ 21 w 193"/>
                  <a:gd name="T5" fmla="*/ 204 h 252"/>
                  <a:gd name="T6" fmla="*/ 30 w 193"/>
                  <a:gd name="T7" fmla="*/ 218 h 252"/>
                  <a:gd name="T8" fmla="*/ 48 w 193"/>
                  <a:gd name="T9" fmla="*/ 235 h 252"/>
                  <a:gd name="T10" fmla="*/ 63 w 193"/>
                  <a:gd name="T11" fmla="*/ 243 h 252"/>
                  <a:gd name="T12" fmla="*/ 90 w 193"/>
                  <a:gd name="T13" fmla="*/ 250 h 252"/>
                  <a:gd name="T14" fmla="*/ 111 w 193"/>
                  <a:gd name="T15" fmla="*/ 250 h 252"/>
                  <a:gd name="T16" fmla="*/ 133 w 193"/>
                  <a:gd name="T17" fmla="*/ 242 h 252"/>
                  <a:gd name="T18" fmla="*/ 148 w 193"/>
                  <a:gd name="T19" fmla="*/ 233 h 252"/>
                  <a:gd name="T20" fmla="*/ 165 w 193"/>
                  <a:gd name="T21" fmla="*/ 214 h 252"/>
                  <a:gd name="T22" fmla="*/ 177 w 193"/>
                  <a:gd name="T23" fmla="*/ 194 h 252"/>
                  <a:gd name="T24" fmla="*/ 188 w 193"/>
                  <a:gd name="T25" fmla="*/ 166 h 252"/>
                  <a:gd name="T26" fmla="*/ 191 w 193"/>
                  <a:gd name="T27" fmla="*/ 149 h 252"/>
                  <a:gd name="T28" fmla="*/ 193 w 193"/>
                  <a:gd name="T29" fmla="*/ 123 h 252"/>
                  <a:gd name="T30" fmla="*/ 188 w 193"/>
                  <a:gd name="T31" fmla="*/ 89 h 252"/>
                  <a:gd name="T32" fmla="*/ 177 w 193"/>
                  <a:gd name="T33" fmla="*/ 60 h 252"/>
                  <a:gd name="T34" fmla="*/ 169 w 193"/>
                  <a:gd name="T35" fmla="*/ 41 h 252"/>
                  <a:gd name="T36" fmla="*/ 148 w 193"/>
                  <a:gd name="T37" fmla="*/ 17 h 252"/>
                  <a:gd name="T38" fmla="*/ 133 w 193"/>
                  <a:gd name="T39" fmla="*/ 8 h 252"/>
                  <a:gd name="T40" fmla="*/ 111 w 193"/>
                  <a:gd name="T41" fmla="*/ 0 h 252"/>
                  <a:gd name="T42" fmla="*/ 63 w 193"/>
                  <a:gd name="T43" fmla="*/ 7 h 252"/>
                  <a:gd name="T44" fmla="*/ 48 w 193"/>
                  <a:gd name="T45" fmla="*/ 15 h 252"/>
                  <a:gd name="T46" fmla="*/ 30 w 193"/>
                  <a:gd name="T47" fmla="*/ 32 h 252"/>
                  <a:gd name="T48" fmla="*/ 18 w 193"/>
                  <a:gd name="T49" fmla="*/ 50 h 252"/>
                  <a:gd name="T50" fmla="*/ 4 w 193"/>
                  <a:gd name="T51" fmla="*/ 82 h 252"/>
                  <a:gd name="T52" fmla="*/ 0 w 193"/>
                  <a:gd name="T53" fmla="*/ 125 h 252"/>
                  <a:gd name="T54" fmla="*/ 25 w 193"/>
                  <a:gd name="T55" fmla="*/ 93 h 252"/>
                  <a:gd name="T56" fmla="*/ 28 w 193"/>
                  <a:gd name="T57" fmla="*/ 75 h 252"/>
                  <a:gd name="T58" fmla="*/ 39 w 193"/>
                  <a:gd name="T59" fmla="*/ 57 h 252"/>
                  <a:gd name="T60" fmla="*/ 49 w 193"/>
                  <a:gd name="T61" fmla="*/ 43 h 252"/>
                  <a:gd name="T62" fmla="*/ 65 w 193"/>
                  <a:gd name="T63" fmla="*/ 29 h 252"/>
                  <a:gd name="T64" fmla="*/ 83 w 193"/>
                  <a:gd name="T65" fmla="*/ 22 h 252"/>
                  <a:gd name="T66" fmla="*/ 107 w 193"/>
                  <a:gd name="T67" fmla="*/ 20 h 252"/>
                  <a:gd name="T68" fmla="*/ 121 w 193"/>
                  <a:gd name="T69" fmla="*/ 27 h 252"/>
                  <a:gd name="T70" fmla="*/ 133 w 193"/>
                  <a:gd name="T71" fmla="*/ 34 h 252"/>
                  <a:gd name="T72" fmla="*/ 151 w 193"/>
                  <a:gd name="T73" fmla="*/ 51 h 252"/>
                  <a:gd name="T74" fmla="*/ 160 w 193"/>
                  <a:gd name="T75" fmla="*/ 70 h 252"/>
                  <a:gd name="T76" fmla="*/ 167 w 193"/>
                  <a:gd name="T77" fmla="*/ 86 h 252"/>
                  <a:gd name="T78" fmla="*/ 170 w 193"/>
                  <a:gd name="T79" fmla="*/ 120 h 252"/>
                  <a:gd name="T80" fmla="*/ 170 w 193"/>
                  <a:gd name="T81" fmla="*/ 129 h 252"/>
                  <a:gd name="T82" fmla="*/ 167 w 193"/>
                  <a:gd name="T83" fmla="*/ 158 h 252"/>
                  <a:gd name="T84" fmla="*/ 160 w 193"/>
                  <a:gd name="T85" fmla="*/ 180 h 252"/>
                  <a:gd name="T86" fmla="*/ 153 w 193"/>
                  <a:gd name="T87" fmla="*/ 194 h 252"/>
                  <a:gd name="T88" fmla="*/ 144 w 193"/>
                  <a:gd name="T89" fmla="*/ 204 h 252"/>
                  <a:gd name="T90" fmla="*/ 130 w 193"/>
                  <a:gd name="T91" fmla="*/ 218 h 252"/>
                  <a:gd name="T92" fmla="*/ 114 w 193"/>
                  <a:gd name="T93" fmla="*/ 226 h 252"/>
                  <a:gd name="T94" fmla="*/ 98 w 193"/>
                  <a:gd name="T95" fmla="*/ 230 h 252"/>
                  <a:gd name="T96" fmla="*/ 93 w 193"/>
                  <a:gd name="T97" fmla="*/ 230 h 252"/>
                  <a:gd name="T98" fmla="*/ 77 w 193"/>
                  <a:gd name="T99" fmla="*/ 226 h 252"/>
                  <a:gd name="T100" fmla="*/ 62 w 193"/>
                  <a:gd name="T101" fmla="*/ 218 h 252"/>
                  <a:gd name="T102" fmla="*/ 48 w 193"/>
                  <a:gd name="T103" fmla="*/ 204 h 252"/>
                  <a:gd name="T104" fmla="*/ 39 w 193"/>
                  <a:gd name="T105" fmla="*/ 194 h 252"/>
                  <a:gd name="T106" fmla="*/ 32 w 193"/>
                  <a:gd name="T107" fmla="*/ 180 h 252"/>
                  <a:gd name="T108" fmla="*/ 25 w 193"/>
                  <a:gd name="T109" fmla="*/ 158 h 252"/>
                  <a:gd name="T110" fmla="*/ 21 w 193"/>
                  <a:gd name="T111" fmla="*/ 125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3" h="252">
                    <a:moveTo>
                      <a:pt x="0" y="125"/>
                    </a:moveTo>
                    <a:lnTo>
                      <a:pt x="0" y="149"/>
                    </a:lnTo>
                    <a:lnTo>
                      <a:pt x="2" y="158"/>
                    </a:lnTo>
                    <a:lnTo>
                      <a:pt x="4" y="161"/>
                    </a:lnTo>
                    <a:lnTo>
                      <a:pt x="4" y="166"/>
                    </a:lnTo>
                    <a:lnTo>
                      <a:pt x="11" y="185"/>
                    </a:lnTo>
                    <a:lnTo>
                      <a:pt x="14" y="190"/>
                    </a:lnTo>
                    <a:lnTo>
                      <a:pt x="14" y="194"/>
                    </a:lnTo>
                    <a:lnTo>
                      <a:pt x="21" y="204"/>
                    </a:lnTo>
                    <a:lnTo>
                      <a:pt x="23" y="207"/>
                    </a:lnTo>
                    <a:lnTo>
                      <a:pt x="27" y="214"/>
                    </a:lnTo>
                    <a:lnTo>
                      <a:pt x="30" y="218"/>
                    </a:lnTo>
                    <a:lnTo>
                      <a:pt x="32" y="221"/>
                    </a:lnTo>
                    <a:lnTo>
                      <a:pt x="44" y="233"/>
                    </a:lnTo>
                    <a:lnTo>
                      <a:pt x="48" y="235"/>
                    </a:lnTo>
                    <a:lnTo>
                      <a:pt x="51" y="238"/>
                    </a:lnTo>
                    <a:lnTo>
                      <a:pt x="58" y="242"/>
                    </a:lnTo>
                    <a:lnTo>
                      <a:pt x="63" y="243"/>
                    </a:lnTo>
                    <a:lnTo>
                      <a:pt x="70" y="247"/>
                    </a:lnTo>
                    <a:lnTo>
                      <a:pt x="81" y="250"/>
                    </a:lnTo>
                    <a:lnTo>
                      <a:pt x="90" y="250"/>
                    </a:lnTo>
                    <a:lnTo>
                      <a:pt x="93" y="252"/>
                    </a:lnTo>
                    <a:lnTo>
                      <a:pt x="102" y="250"/>
                    </a:lnTo>
                    <a:lnTo>
                      <a:pt x="111" y="250"/>
                    </a:lnTo>
                    <a:lnTo>
                      <a:pt x="121" y="247"/>
                    </a:lnTo>
                    <a:lnTo>
                      <a:pt x="128" y="243"/>
                    </a:lnTo>
                    <a:lnTo>
                      <a:pt x="133" y="242"/>
                    </a:lnTo>
                    <a:lnTo>
                      <a:pt x="141" y="238"/>
                    </a:lnTo>
                    <a:lnTo>
                      <a:pt x="144" y="235"/>
                    </a:lnTo>
                    <a:lnTo>
                      <a:pt x="148" y="233"/>
                    </a:lnTo>
                    <a:lnTo>
                      <a:pt x="160" y="221"/>
                    </a:lnTo>
                    <a:lnTo>
                      <a:pt x="162" y="218"/>
                    </a:lnTo>
                    <a:lnTo>
                      <a:pt x="165" y="214"/>
                    </a:lnTo>
                    <a:lnTo>
                      <a:pt x="169" y="207"/>
                    </a:lnTo>
                    <a:lnTo>
                      <a:pt x="170" y="204"/>
                    </a:lnTo>
                    <a:lnTo>
                      <a:pt x="177" y="194"/>
                    </a:lnTo>
                    <a:lnTo>
                      <a:pt x="177" y="190"/>
                    </a:lnTo>
                    <a:lnTo>
                      <a:pt x="181" y="185"/>
                    </a:lnTo>
                    <a:lnTo>
                      <a:pt x="188" y="166"/>
                    </a:lnTo>
                    <a:lnTo>
                      <a:pt x="188" y="161"/>
                    </a:lnTo>
                    <a:lnTo>
                      <a:pt x="190" y="158"/>
                    </a:lnTo>
                    <a:lnTo>
                      <a:pt x="191" y="149"/>
                    </a:lnTo>
                    <a:lnTo>
                      <a:pt x="191" y="132"/>
                    </a:lnTo>
                    <a:lnTo>
                      <a:pt x="193" y="129"/>
                    </a:lnTo>
                    <a:lnTo>
                      <a:pt x="193" y="123"/>
                    </a:lnTo>
                    <a:lnTo>
                      <a:pt x="191" y="117"/>
                    </a:lnTo>
                    <a:lnTo>
                      <a:pt x="191" y="99"/>
                    </a:lnTo>
                    <a:lnTo>
                      <a:pt x="188" y="89"/>
                    </a:lnTo>
                    <a:lnTo>
                      <a:pt x="188" y="82"/>
                    </a:lnTo>
                    <a:lnTo>
                      <a:pt x="184" y="70"/>
                    </a:lnTo>
                    <a:lnTo>
                      <a:pt x="177" y="60"/>
                    </a:lnTo>
                    <a:lnTo>
                      <a:pt x="174" y="50"/>
                    </a:lnTo>
                    <a:lnTo>
                      <a:pt x="170" y="46"/>
                    </a:lnTo>
                    <a:lnTo>
                      <a:pt x="169" y="41"/>
                    </a:lnTo>
                    <a:lnTo>
                      <a:pt x="162" y="32"/>
                    </a:lnTo>
                    <a:lnTo>
                      <a:pt x="160" y="29"/>
                    </a:lnTo>
                    <a:lnTo>
                      <a:pt x="148" y="17"/>
                    </a:lnTo>
                    <a:lnTo>
                      <a:pt x="144" y="15"/>
                    </a:lnTo>
                    <a:lnTo>
                      <a:pt x="141" y="12"/>
                    </a:lnTo>
                    <a:lnTo>
                      <a:pt x="133" y="8"/>
                    </a:lnTo>
                    <a:lnTo>
                      <a:pt x="128" y="7"/>
                    </a:lnTo>
                    <a:lnTo>
                      <a:pt x="121" y="3"/>
                    </a:lnTo>
                    <a:lnTo>
                      <a:pt x="111" y="0"/>
                    </a:lnTo>
                    <a:lnTo>
                      <a:pt x="81" y="0"/>
                    </a:lnTo>
                    <a:lnTo>
                      <a:pt x="70" y="3"/>
                    </a:lnTo>
                    <a:lnTo>
                      <a:pt x="63" y="7"/>
                    </a:lnTo>
                    <a:lnTo>
                      <a:pt x="58" y="8"/>
                    </a:lnTo>
                    <a:lnTo>
                      <a:pt x="51" y="12"/>
                    </a:lnTo>
                    <a:lnTo>
                      <a:pt x="48" y="15"/>
                    </a:lnTo>
                    <a:lnTo>
                      <a:pt x="44" y="17"/>
                    </a:lnTo>
                    <a:lnTo>
                      <a:pt x="32" y="29"/>
                    </a:lnTo>
                    <a:lnTo>
                      <a:pt x="30" y="32"/>
                    </a:lnTo>
                    <a:lnTo>
                      <a:pt x="23" y="41"/>
                    </a:lnTo>
                    <a:lnTo>
                      <a:pt x="21" y="46"/>
                    </a:lnTo>
                    <a:lnTo>
                      <a:pt x="18" y="50"/>
                    </a:lnTo>
                    <a:lnTo>
                      <a:pt x="14" y="60"/>
                    </a:lnTo>
                    <a:lnTo>
                      <a:pt x="7" y="70"/>
                    </a:lnTo>
                    <a:lnTo>
                      <a:pt x="4" y="82"/>
                    </a:lnTo>
                    <a:lnTo>
                      <a:pt x="4" y="89"/>
                    </a:lnTo>
                    <a:lnTo>
                      <a:pt x="0" y="99"/>
                    </a:lnTo>
                    <a:lnTo>
                      <a:pt x="0" y="125"/>
                    </a:lnTo>
                    <a:lnTo>
                      <a:pt x="21" y="125"/>
                    </a:lnTo>
                    <a:lnTo>
                      <a:pt x="21" y="103"/>
                    </a:lnTo>
                    <a:lnTo>
                      <a:pt x="25" y="93"/>
                    </a:lnTo>
                    <a:lnTo>
                      <a:pt x="25" y="86"/>
                    </a:lnTo>
                    <a:lnTo>
                      <a:pt x="28" y="77"/>
                    </a:lnTo>
                    <a:lnTo>
                      <a:pt x="28" y="75"/>
                    </a:lnTo>
                    <a:lnTo>
                      <a:pt x="32" y="70"/>
                    </a:lnTo>
                    <a:lnTo>
                      <a:pt x="35" y="60"/>
                    </a:lnTo>
                    <a:lnTo>
                      <a:pt x="39" y="57"/>
                    </a:lnTo>
                    <a:lnTo>
                      <a:pt x="41" y="51"/>
                    </a:lnTo>
                    <a:lnTo>
                      <a:pt x="48" y="46"/>
                    </a:lnTo>
                    <a:lnTo>
                      <a:pt x="49" y="43"/>
                    </a:lnTo>
                    <a:lnTo>
                      <a:pt x="58" y="34"/>
                    </a:lnTo>
                    <a:lnTo>
                      <a:pt x="62" y="32"/>
                    </a:lnTo>
                    <a:lnTo>
                      <a:pt x="65" y="29"/>
                    </a:lnTo>
                    <a:lnTo>
                      <a:pt x="70" y="27"/>
                    </a:lnTo>
                    <a:lnTo>
                      <a:pt x="77" y="24"/>
                    </a:lnTo>
                    <a:lnTo>
                      <a:pt x="83" y="22"/>
                    </a:lnTo>
                    <a:lnTo>
                      <a:pt x="84" y="20"/>
                    </a:lnTo>
                    <a:lnTo>
                      <a:pt x="97" y="20"/>
                    </a:lnTo>
                    <a:lnTo>
                      <a:pt x="107" y="20"/>
                    </a:lnTo>
                    <a:lnTo>
                      <a:pt x="109" y="22"/>
                    </a:lnTo>
                    <a:lnTo>
                      <a:pt x="114" y="24"/>
                    </a:lnTo>
                    <a:lnTo>
                      <a:pt x="121" y="27"/>
                    </a:lnTo>
                    <a:lnTo>
                      <a:pt x="126" y="29"/>
                    </a:lnTo>
                    <a:lnTo>
                      <a:pt x="130" y="32"/>
                    </a:lnTo>
                    <a:lnTo>
                      <a:pt x="133" y="34"/>
                    </a:lnTo>
                    <a:lnTo>
                      <a:pt x="142" y="43"/>
                    </a:lnTo>
                    <a:lnTo>
                      <a:pt x="144" y="46"/>
                    </a:lnTo>
                    <a:lnTo>
                      <a:pt x="151" y="51"/>
                    </a:lnTo>
                    <a:lnTo>
                      <a:pt x="153" y="57"/>
                    </a:lnTo>
                    <a:lnTo>
                      <a:pt x="156" y="60"/>
                    </a:lnTo>
                    <a:lnTo>
                      <a:pt x="160" y="70"/>
                    </a:lnTo>
                    <a:lnTo>
                      <a:pt x="163" y="75"/>
                    </a:lnTo>
                    <a:lnTo>
                      <a:pt x="163" y="77"/>
                    </a:lnTo>
                    <a:lnTo>
                      <a:pt x="167" y="86"/>
                    </a:lnTo>
                    <a:lnTo>
                      <a:pt x="167" y="93"/>
                    </a:lnTo>
                    <a:lnTo>
                      <a:pt x="170" y="103"/>
                    </a:lnTo>
                    <a:lnTo>
                      <a:pt x="170" y="120"/>
                    </a:lnTo>
                    <a:lnTo>
                      <a:pt x="172" y="127"/>
                    </a:lnTo>
                    <a:lnTo>
                      <a:pt x="172" y="122"/>
                    </a:lnTo>
                    <a:lnTo>
                      <a:pt x="170" y="129"/>
                    </a:lnTo>
                    <a:lnTo>
                      <a:pt x="170" y="146"/>
                    </a:lnTo>
                    <a:lnTo>
                      <a:pt x="169" y="151"/>
                    </a:lnTo>
                    <a:lnTo>
                      <a:pt x="167" y="158"/>
                    </a:lnTo>
                    <a:lnTo>
                      <a:pt x="167" y="163"/>
                    </a:lnTo>
                    <a:lnTo>
                      <a:pt x="163" y="175"/>
                    </a:lnTo>
                    <a:lnTo>
                      <a:pt x="160" y="180"/>
                    </a:lnTo>
                    <a:lnTo>
                      <a:pt x="156" y="187"/>
                    </a:lnTo>
                    <a:lnTo>
                      <a:pt x="156" y="189"/>
                    </a:lnTo>
                    <a:lnTo>
                      <a:pt x="153" y="194"/>
                    </a:lnTo>
                    <a:lnTo>
                      <a:pt x="151" y="197"/>
                    </a:lnTo>
                    <a:lnTo>
                      <a:pt x="148" y="201"/>
                    </a:lnTo>
                    <a:lnTo>
                      <a:pt x="144" y="204"/>
                    </a:lnTo>
                    <a:lnTo>
                      <a:pt x="142" y="207"/>
                    </a:lnTo>
                    <a:lnTo>
                      <a:pt x="133" y="216"/>
                    </a:lnTo>
                    <a:lnTo>
                      <a:pt x="130" y="218"/>
                    </a:lnTo>
                    <a:lnTo>
                      <a:pt x="126" y="221"/>
                    </a:lnTo>
                    <a:lnTo>
                      <a:pt x="121" y="223"/>
                    </a:lnTo>
                    <a:lnTo>
                      <a:pt x="114" y="226"/>
                    </a:lnTo>
                    <a:lnTo>
                      <a:pt x="109" y="228"/>
                    </a:lnTo>
                    <a:lnTo>
                      <a:pt x="107" y="230"/>
                    </a:lnTo>
                    <a:lnTo>
                      <a:pt x="98" y="230"/>
                    </a:lnTo>
                    <a:lnTo>
                      <a:pt x="91" y="233"/>
                    </a:lnTo>
                    <a:lnTo>
                      <a:pt x="100" y="231"/>
                    </a:lnTo>
                    <a:lnTo>
                      <a:pt x="93" y="230"/>
                    </a:lnTo>
                    <a:lnTo>
                      <a:pt x="84" y="230"/>
                    </a:lnTo>
                    <a:lnTo>
                      <a:pt x="83" y="228"/>
                    </a:lnTo>
                    <a:lnTo>
                      <a:pt x="77" y="226"/>
                    </a:lnTo>
                    <a:lnTo>
                      <a:pt x="70" y="223"/>
                    </a:lnTo>
                    <a:lnTo>
                      <a:pt x="65" y="221"/>
                    </a:lnTo>
                    <a:lnTo>
                      <a:pt x="62" y="218"/>
                    </a:lnTo>
                    <a:lnTo>
                      <a:pt x="58" y="216"/>
                    </a:lnTo>
                    <a:lnTo>
                      <a:pt x="49" y="207"/>
                    </a:lnTo>
                    <a:lnTo>
                      <a:pt x="48" y="204"/>
                    </a:lnTo>
                    <a:lnTo>
                      <a:pt x="44" y="201"/>
                    </a:lnTo>
                    <a:lnTo>
                      <a:pt x="41" y="197"/>
                    </a:lnTo>
                    <a:lnTo>
                      <a:pt x="39" y="194"/>
                    </a:lnTo>
                    <a:lnTo>
                      <a:pt x="35" y="189"/>
                    </a:lnTo>
                    <a:lnTo>
                      <a:pt x="35" y="187"/>
                    </a:lnTo>
                    <a:lnTo>
                      <a:pt x="32" y="180"/>
                    </a:lnTo>
                    <a:lnTo>
                      <a:pt x="28" y="175"/>
                    </a:lnTo>
                    <a:lnTo>
                      <a:pt x="25" y="163"/>
                    </a:lnTo>
                    <a:lnTo>
                      <a:pt x="25" y="158"/>
                    </a:lnTo>
                    <a:lnTo>
                      <a:pt x="23" y="151"/>
                    </a:lnTo>
                    <a:lnTo>
                      <a:pt x="21" y="146"/>
                    </a:lnTo>
                    <a:lnTo>
                      <a:pt x="21" y="125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6" name="Rectangle 63"/>
              <p:cNvSpPr>
                <a:spLocks noChangeArrowheads="1"/>
              </p:cNvSpPr>
              <p:nvPr/>
            </p:nvSpPr>
            <p:spPr bwMode="auto">
              <a:xfrm>
                <a:off x="2356" y="1293"/>
                <a:ext cx="210" cy="2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7" name="Freeform 64"/>
              <p:cNvSpPr>
                <a:spLocks/>
              </p:cNvSpPr>
              <p:nvPr/>
            </p:nvSpPr>
            <p:spPr bwMode="auto">
              <a:xfrm>
                <a:off x="2346" y="1283"/>
                <a:ext cx="235" cy="313"/>
              </a:xfrm>
              <a:custGeom>
                <a:avLst/>
                <a:gdLst>
                  <a:gd name="T0" fmla="*/ 0 w 235"/>
                  <a:gd name="T1" fmla="*/ 0 h 313"/>
                  <a:gd name="T2" fmla="*/ 0 w 235"/>
                  <a:gd name="T3" fmla="*/ 313 h 313"/>
                  <a:gd name="T4" fmla="*/ 235 w 235"/>
                  <a:gd name="T5" fmla="*/ 313 h 313"/>
                  <a:gd name="T6" fmla="*/ 235 w 235"/>
                  <a:gd name="T7" fmla="*/ 0 h 313"/>
                  <a:gd name="T8" fmla="*/ 0 w 235"/>
                  <a:gd name="T9" fmla="*/ 0 h 313"/>
                  <a:gd name="T10" fmla="*/ 10 w 235"/>
                  <a:gd name="T11" fmla="*/ 20 h 313"/>
                  <a:gd name="T12" fmla="*/ 224 w 235"/>
                  <a:gd name="T13" fmla="*/ 20 h 313"/>
                  <a:gd name="T14" fmla="*/ 213 w 235"/>
                  <a:gd name="T15" fmla="*/ 10 h 313"/>
                  <a:gd name="T16" fmla="*/ 213 w 235"/>
                  <a:gd name="T17" fmla="*/ 303 h 313"/>
                  <a:gd name="T18" fmla="*/ 224 w 235"/>
                  <a:gd name="T19" fmla="*/ 293 h 313"/>
                  <a:gd name="T20" fmla="*/ 10 w 235"/>
                  <a:gd name="T21" fmla="*/ 293 h 313"/>
                  <a:gd name="T22" fmla="*/ 21 w 235"/>
                  <a:gd name="T23" fmla="*/ 303 h 313"/>
                  <a:gd name="T24" fmla="*/ 21 w 235"/>
                  <a:gd name="T25" fmla="*/ 10 h 313"/>
                  <a:gd name="T26" fmla="*/ 10 w 235"/>
                  <a:gd name="T27" fmla="*/ 20 h 313"/>
                  <a:gd name="T28" fmla="*/ 0 w 235"/>
                  <a:gd name="T2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5" h="313">
                    <a:moveTo>
                      <a:pt x="0" y="0"/>
                    </a:moveTo>
                    <a:lnTo>
                      <a:pt x="0" y="313"/>
                    </a:lnTo>
                    <a:lnTo>
                      <a:pt x="235" y="313"/>
                    </a:lnTo>
                    <a:lnTo>
                      <a:pt x="235" y="0"/>
                    </a:lnTo>
                    <a:lnTo>
                      <a:pt x="0" y="0"/>
                    </a:lnTo>
                    <a:lnTo>
                      <a:pt x="10" y="20"/>
                    </a:lnTo>
                    <a:lnTo>
                      <a:pt x="224" y="20"/>
                    </a:lnTo>
                    <a:lnTo>
                      <a:pt x="213" y="10"/>
                    </a:lnTo>
                    <a:lnTo>
                      <a:pt x="213" y="303"/>
                    </a:lnTo>
                    <a:lnTo>
                      <a:pt x="224" y="293"/>
                    </a:lnTo>
                    <a:lnTo>
                      <a:pt x="10" y="293"/>
                    </a:lnTo>
                    <a:lnTo>
                      <a:pt x="21" y="303"/>
                    </a:lnTo>
                    <a:lnTo>
                      <a:pt x="21" y="10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8" name="Rectangle 65"/>
              <p:cNvSpPr>
                <a:spLocks noChangeArrowheads="1"/>
              </p:cNvSpPr>
              <p:nvPr/>
            </p:nvSpPr>
            <p:spPr bwMode="auto">
              <a:xfrm>
                <a:off x="2344" y="1876"/>
                <a:ext cx="196" cy="2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299" name="Freeform 66"/>
              <p:cNvSpPr>
                <a:spLocks/>
              </p:cNvSpPr>
              <p:nvPr/>
            </p:nvSpPr>
            <p:spPr bwMode="auto">
              <a:xfrm>
                <a:off x="2333" y="1866"/>
                <a:ext cx="223" cy="278"/>
              </a:xfrm>
              <a:custGeom>
                <a:avLst/>
                <a:gdLst>
                  <a:gd name="T0" fmla="*/ 0 w 223"/>
                  <a:gd name="T1" fmla="*/ 0 h 278"/>
                  <a:gd name="T2" fmla="*/ 0 w 223"/>
                  <a:gd name="T3" fmla="*/ 278 h 278"/>
                  <a:gd name="T4" fmla="*/ 223 w 223"/>
                  <a:gd name="T5" fmla="*/ 278 h 278"/>
                  <a:gd name="T6" fmla="*/ 223 w 223"/>
                  <a:gd name="T7" fmla="*/ 0 h 278"/>
                  <a:gd name="T8" fmla="*/ 0 w 223"/>
                  <a:gd name="T9" fmla="*/ 0 h 278"/>
                  <a:gd name="T10" fmla="*/ 11 w 223"/>
                  <a:gd name="T11" fmla="*/ 20 h 278"/>
                  <a:gd name="T12" fmla="*/ 212 w 223"/>
                  <a:gd name="T13" fmla="*/ 20 h 278"/>
                  <a:gd name="T14" fmla="*/ 202 w 223"/>
                  <a:gd name="T15" fmla="*/ 10 h 278"/>
                  <a:gd name="T16" fmla="*/ 202 w 223"/>
                  <a:gd name="T17" fmla="*/ 267 h 278"/>
                  <a:gd name="T18" fmla="*/ 212 w 223"/>
                  <a:gd name="T19" fmla="*/ 257 h 278"/>
                  <a:gd name="T20" fmla="*/ 11 w 223"/>
                  <a:gd name="T21" fmla="*/ 257 h 278"/>
                  <a:gd name="T22" fmla="*/ 21 w 223"/>
                  <a:gd name="T23" fmla="*/ 267 h 278"/>
                  <a:gd name="T24" fmla="*/ 21 w 223"/>
                  <a:gd name="T25" fmla="*/ 10 h 278"/>
                  <a:gd name="T26" fmla="*/ 11 w 223"/>
                  <a:gd name="T27" fmla="*/ 20 h 278"/>
                  <a:gd name="T28" fmla="*/ 0 w 223"/>
                  <a:gd name="T29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3" h="278">
                    <a:moveTo>
                      <a:pt x="0" y="0"/>
                    </a:moveTo>
                    <a:lnTo>
                      <a:pt x="0" y="278"/>
                    </a:lnTo>
                    <a:lnTo>
                      <a:pt x="223" y="278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11" y="20"/>
                    </a:lnTo>
                    <a:lnTo>
                      <a:pt x="212" y="20"/>
                    </a:lnTo>
                    <a:lnTo>
                      <a:pt x="202" y="10"/>
                    </a:lnTo>
                    <a:lnTo>
                      <a:pt x="202" y="267"/>
                    </a:lnTo>
                    <a:lnTo>
                      <a:pt x="212" y="257"/>
                    </a:lnTo>
                    <a:lnTo>
                      <a:pt x="11" y="257"/>
                    </a:lnTo>
                    <a:lnTo>
                      <a:pt x="21" y="267"/>
                    </a:lnTo>
                    <a:lnTo>
                      <a:pt x="21" y="10"/>
                    </a:lnTo>
                    <a:lnTo>
                      <a:pt x="11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0" name="Rectangle 67"/>
              <p:cNvSpPr>
                <a:spLocks noChangeArrowheads="1"/>
              </p:cNvSpPr>
              <p:nvPr/>
            </p:nvSpPr>
            <p:spPr bwMode="auto">
              <a:xfrm>
                <a:off x="2344" y="2382"/>
                <a:ext cx="196" cy="17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1" name="Freeform 68"/>
              <p:cNvSpPr>
                <a:spLocks/>
              </p:cNvSpPr>
              <p:nvPr/>
            </p:nvSpPr>
            <p:spPr bwMode="auto">
              <a:xfrm>
                <a:off x="2333" y="2372"/>
                <a:ext cx="223" cy="199"/>
              </a:xfrm>
              <a:custGeom>
                <a:avLst/>
                <a:gdLst>
                  <a:gd name="T0" fmla="*/ 0 w 223"/>
                  <a:gd name="T1" fmla="*/ 0 h 199"/>
                  <a:gd name="T2" fmla="*/ 0 w 223"/>
                  <a:gd name="T3" fmla="*/ 199 h 199"/>
                  <a:gd name="T4" fmla="*/ 223 w 223"/>
                  <a:gd name="T5" fmla="*/ 199 h 199"/>
                  <a:gd name="T6" fmla="*/ 223 w 223"/>
                  <a:gd name="T7" fmla="*/ 0 h 199"/>
                  <a:gd name="T8" fmla="*/ 0 w 223"/>
                  <a:gd name="T9" fmla="*/ 0 h 199"/>
                  <a:gd name="T10" fmla="*/ 11 w 223"/>
                  <a:gd name="T11" fmla="*/ 20 h 199"/>
                  <a:gd name="T12" fmla="*/ 212 w 223"/>
                  <a:gd name="T13" fmla="*/ 20 h 199"/>
                  <a:gd name="T14" fmla="*/ 202 w 223"/>
                  <a:gd name="T15" fmla="*/ 10 h 199"/>
                  <a:gd name="T16" fmla="*/ 202 w 223"/>
                  <a:gd name="T17" fmla="*/ 188 h 199"/>
                  <a:gd name="T18" fmla="*/ 212 w 223"/>
                  <a:gd name="T19" fmla="*/ 178 h 199"/>
                  <a:gd name="T20" fmla="*/ 11 w 223"/>
                  <a:gd name="T21" fmla="*/ 178 h 199"/>
                  <a:gd name="T22" fmla="*/ 21 w 223"/>
                  <a:gd name="T23" fmla="*/ 188 h 199"/>
                  <a:gd name="T24" fmla="*/ 21 w 223"/>
                  <a:gd name="T25" fmla="*/ 10 h 199"/>
                  <a:gd name="T26" fmla="*/ 11 w 223"/>
                  <a:gd name="T27" fmla="*/ 20 h 199"/>
                  <a:gd name="T28" fmla="*/ 0 w 223"/>
                  <a:gd name="T2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23" h="199">
                    <a:moveTo>
                      <a:pt x="0" y="0"/>
                    </a:moveTo>
                    <a:lnTo>
                      <a:pt x="0" y="199"/>
                    </a:lnTo>
                    <a:lnTo>
                      <a:pt x="223" y="199"/>
                    </a:lnTo>
                    <a:lnTo>
                      <a:pt x="223" y="0"/>
                    </a:lnTo>
                    <a:lnTo>
                      <a:pt x="0" y="0"/>
                    </a:lnTo>
                    <a:lnTo>
                      <a:pt x="11" y="20"/>
                    </a:lnTo>
                    <a:lnTo>
                      <a:pt x="212" y="20"/>
                    </a:lnTo>
                    <a:lnTo>
                      <a:pt x="202" y="10"/>
                    </a:lnTo>
                    <a:lnTo>
                      <a:pt x="202" y="188"/>
                    </a:lnTo>
                    <a:lnTo>
                      <a:pt x="212" y="178"/>
                    </a:lnTo>
                    <a:lnTo>
                      <a:pt x="11" y="178"/>
                    </a:lnTo>
                    <a:lnTo>
                      <a:pt x="21" y="188"/>
                    </a:lnTo>
                    <a:lnTo>
                      <a:pt x="21" y="10"/>
                    </a:lnTo>
                    <a:lnTo>
                      <a:pt x="11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2" name="Rectangle 69"/>
              <p:cNvSpPr>
                <a:spLocks noChangeArrowheads="1"/>
              </p:cNvSpPr>
              <p:nvPr/>
            </p:nvSpPr>
            <p:spPr bwMode="auto">
              <a:xfrm>
                <a:off x="1193" y="1608"/>
                <a:ext cx="61" cy="1067"/>
              </a:xfrm>
              <a:prstGeom prst="rect">
                <a:avLst/>
              </a:prstGeom>
              <a:solidFill>
                <a:srgbClr val="80C2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3" name="Freeform 70"/>
              <p:cNvSpPr>
                <a:spLocks/>
              </p:cNvSpPr>
              <p:nvPr/>
            </p:nvSpPr>
            <p:spPr bwMode="auto">
              <a:xfrm>
                <a:off x="1182" y="1598"/>
                <a:ext cx="88" cy="1093"/>
              </a:xfrm>
              <a:custGeom>
                <a:avLst/>
                <a:gdLst>
                  <a:gd name="T0" fmla="*/ 0 w 88"/>
                  <a:gd name="T1" fmla="*/ 0 h 1093"/>
                  <a:gd name="T2" fmla="*/ 0 w 88"/>
                  <a:gd name="T3" fmla="*/ 1093 h 1093"/>
                  <a:gd name="T4" fmla="*/ 88 w 88"/>
                  <a:gd name="T5" fmla="*/ 1093 h 1093"/>
                  <a:gd name="T6" fmla="*/ 88 w 88"/>
                  <a:gd name="T7" fmla="*/ 0 h 1093"/>
                  <a:gd name="T8" fmla="*/ 0 w 88"/>
                  <a:gd name="T9" fmla="*/ 0 h 1093"/>
                  <a:gd name="T10" fmla="*/ 11 w 88"/>
                  <a:gd name="T11" fmla="*/ 21 h 1093"/>
                  <a:gd name="T12" fmla="*/ 77 w 88"/>
                  <a:gd name="T13" fmla="*/ 21 h 1093"/>
                  <a:gd name="T14" fmla="*/ 67 w 88"/>
                  <a:gd name="T15" fmla="*/ 10 h 1093"/>
                  <a:gd name="T16" fmla="*/ 67 w 88"/>
                  <a:gd name="T17" fmla="*/ 1082 h 1093"/>
                  <a:gd name="T18" fmla="*/ 77 w 88"/>
                  <a:gd name="T19" fmla="*/ 1072 h 1093"/>
                  <a:gd name="T20" fmla="*/ 11 w 88"/>
                  <a:gd name="T21" fmla="*/ 1072 h 1093"/>
                  <a:gd name="T22" fmla="*/ 21 w 88"/>
                  <a:gd name="T23" fmla="*/ 1082 h 1093"/>
                  <a:gd name="T24" fmla="*/ 21 w 88"/>
                  <a:gd name="T25" fmla="*/ 10 h 1093"/>
                  <a:gd name="T26" fmla="*/ 11 w 88"/>
                  <a:gd name="T27" fmla="*/ 21 h 1093"/>
                  <a:gd name="T28" fmla="*/ 0 w 88"/>
                  <a:gd name="T29" fmla="*/ 0 h 1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1093">
                    <a:moveTo>
                      <a:pt x="0" y="0"/>
                    </a:moveTo>
                    <a:lnTo>
                      <a:pt x="0" y="1093"/>
                    </a:lnTo>
                    <a:lnTo>
                      <a:pt x="88" y="1093"/>
                    </a:lnTo>
                    <a:lnTo>
                      <a:pt x="88" y="0"/>
                    </a:lnTo>
                    <a:lnTo>
                      <a:pt x="0" y="0"/>
                    </a:lnTo>
                    <a:lnTo>
                      <a:pt x="11" y="21"/>
                    </a:lnTo>
                    <a:lnTo>
                      <a:pt x="77" y="21"/>
                    </a:lnTo>
                    <a:lnTo>
                      <a:pt x="67" y="10"/>
                    </a:lnTo>
                    <a:lnTo>
                      <a:pt x="67" y="1082"/>
                    </a:lnTo>
                    <a:lnTo>
                      <a:pt x="77" y="1072"/>
                    </a:lnTo>
                    <a:lnTo>
                      <a:pt x="11" y="1072"/>
                    </a:lnTo>
                    <a:lnTo>
                      <a:pt x="21" y="1082"/>
                    </a:lnTo>
                    <a:lnTo>
                      <a:pt x="21" y="10"/>
                    </a:lnTo>
                    <a:lnTo>
                      <a:pt x="11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4" name="Rectangle 71"/>
              <p:cNvSpPr>
                <a:spLocks noChangeArrowheads="1"/>
              </p:cNvSpPr>
              <p:nvPr/>
            </p:nvSpPr>
            <p:spPr bwMode="auto">
              <a:xfrm>
                <a:off x="2572" y="2553"/>
                <a:ext cx="175" cy="14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5" name="Freeform 72"/>
              <p:cNvSpPr>
                <a:spLocks/>
              </p:cNvSpPr>
              <p:nvPr/>
            </p:nvSpPr>
            <p:spPr bwMode="auto">
              <a:xfrm>
                <a:off x="2575" y="2538"/>
                <a:ext cx="18" cy="45"/>
              </a:xfrm>
              <a:custGeom>
                <a:avLst/>
                <a:gdLst>
                  <a:gd name="T0" fmla="*/ 18 w 18"/>
                  <a:gd name="T1" fmla="*/ 45 h 45"/>
                  <a:gd name="T2" fmla="*/ 18 w 18"/>
                  <a:gd name="T3" fmla="*/ 0 h 45"/>
                  <a:gd name="T4" fmla="*/ 16 w 18"/>
                  <a:gd name="T5" fmla="*/ 0 h 45"/>
                  <a:gd name="T6" fmla="*/ 0 w 18"/>
                  <a:gd name="T7" fmla="*/ 22 h 45"/>
                  <a:gd name="T8" fmla="*/ 16 w 18"/>
                  <a:gd name="T9" fmla="*/ 45 h 45"/>
                  <a:gd name="T10" fmla="*/ 18 w 18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5">
                    <a:moveTo>
                      <a:pt x="18" y="45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0" y="22"/>
                    </a:lnTo>
                    <a:lnTo>
                      <a:pt x="16" y="45"/>
                    </a:lnTo>
                    <a:lnTo>
                      <a:pt x="18" y="45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6" name="Freeform 73"/>
              <p:cNvSpPr>
                <a:spLocks/>
              </p:cNvSpPr>
              <p:nvPr/>
            </p:nvSpPr>
            <p:spPr bwMode="auto">
              <a:xfrm>
                <a:off x="2545" y="2531"/>
                <a:ext cx="58" cy="57"/>
              </a:xfrm>
              <a:custGeom>
                <a:avLst/>
                <a:gdLst>
                  <a:gd name="T0" fmla="*/ 58 w 58"/>
                  <a:gd name="T1" fmla="*/ 57 h 57"/>
                  <a:gd name="T2" fmla="*/ 0 w 58"/>
                  <a:gd name="T3" fmla="*/ 29 h 57"/>
                  <a:gd name="T4" fmla="*/ 58 w 58"/>
                  <a:gd name="T5" fmla="*/ 0 h 57"/>
                  <a:gd name="T6" fmla="*/ 30 w 58"/>
                  <a:gd name="T7" fmla="*/ 29 h 57"/>
                  <a:gd name="T8" fmla="*/ 58 w 58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58" y="57"/>
                    </a:moveTo>
                    <a:lnTo>
                      <a:pt x="0" y="29"/>
                    </a:lnTo>
                    <a:lnTo>
                      <a:pt x="58" y="0"/>
                    </a:lnTo>
                    <a:lnTo>
                      <a:pt x="30" y="29"/>
                    </a:lnTo>
                    <a:lnTo>
                      <a:pt x="58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7" name="Line 74"/>
              <p:cNvSpPr>
                <a:spLocks noChangeShapeType="1"/>
              </p:cNvSpPr>
              <p:nvPr/>
            </p:nvSpPr>
            <p:spPr bwMode="auto">
              <a:xfrm flipV="1">
                <a:off x="2545" y="2531"/>
                <a:ext cx="0" cy="5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8" name="Freeform 75"/>
              <p:cNvSpPr>
                <a:spLocks/>
              </p:cNvSpPr>
              <p:nvPr/>
            </p:nvSpPr>
            <p:spPr bwMode="auto">
              <a:xfrm>
                <a:off x="1249" y="1051"/>
                <a:ext cx="1458" cy="1338"/>
              </a:xfrm>
              <a:custGeom>
                <a:avLst/>
                <a:gdLst>
                  <a:gd name="T0" fmla="*/ 1284 w 1458"/>
                  <a:gd name="T1" fmla="*/ 1338 h 1338"/>
                  <a:gd name="T2" fmla="*/ 1458 w 1458"/>
                  <a:gd name="T3" fmla="*/ 1338 h 1338"/>
                  <a:gd name="T4" fmla="*/ 1458 w 1458"/>
                  <a:gd name="T5" fmla="*/ 0 h 1338"/>
                  <a:gd name="T6" fmla="*/ 0 w 1458"/>
                  <a:gd name="T7" fmla="*/ 0 h 1338"/>
                  <a:gd name="T8" fmla="*/ 0 w 1458"/>
                  <a:gd name="T9" fmla="*/ 69 h 1338"/>
                  <a:gd name="T10" fmla="*/ 14 w 1458"/>
                  <a:gd name="T11" fmla="*/ 69 h 1338"/>
                  <a:gd name="T12" fmla="*/ 14 w 1458"/>
                  <a:gd name="T13" fmla="*/ 7 h 1338"/>
                  <a:gd name="T14" fmla="*/ 7 w 1458"/>
                  <a:gd name="T15" fmla="*/ 14 h 1338"/>
                  <a:gd name="T16" fmla="*/ 1451 w 1458"/>
                  <a:gd name="T17" fmla="*/ 14 h 1338"/>
                  <a:gd name="T18" fmla="*/ 1444 w 1458"/>
                  <a:gd name="T19" fmla="*/ 7 h 1338"/>
                  <a:gd name="T20" fmla="*/ 1444 w 1458"/>
                  <a:gd name="T21" fmla="*/ 1331 h 1338"/>
                  <a:gd name="T22" fmla="*/ 1451 w 1458"/>
                  <a:gd name="T23" fmla="*/ 1324 h 1338"/>
                  <a:gd name="T24" fmla="*/ 1284 w 1458"/>
                  <a:gd name="T25" fmla="*/ 1324 h 1338"/>
                  <a:gd name="T26" fmla="*/ 1284 w 1458"/>
                  <a:gd name="T27" fmla="*/ 1338 h 1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458" h="1338">
                    <a:moveTo>
                      <a:pt x="1284" y="1338"/>
                    </a:moveTo>
                    <a:lnTo>
                      <a:pt x="1458" y="1338"/>
                    </a:lnTo>
                    <a:lnTo>
                      <a:pt x="1458" y="0"/>
                    </a:lnTo>
                    <a:lnTo>
                      <a:pt x="0" y="0"/>
                    </a:lnTo>
                    <a:lnTo>
                      <a:pt x="0" y="69"/>
                    </a:lnTo>
                    <a:lnTo>
                      <a:pt x="14" y="69"/>
                    </a:lnTo>
                    <a:lnTo>
                      <a:pt x="14" y="7"/>
                    </a:lnTo>
                    <a:lnTo>
                      <a:pt x="7" y="14"/>
                    </a:lnTo>
                    <a:lnTo>
                      <a:pt x="1451" y="14"/>
                    </a:lnTo>
                    <a:lnTo>
                      <a:pt x="1444" y="7"/>
                    </a:lnTo>
                    <a:lnTo>
                      <a:pt x="1444" y="1331"/>
                    </a:lnTo>
                    <a:lnTo>
                      <a:pt x="1451" y="1324"/>
                    </a:lnTo>
                    <a:lnTo>
                      <a:pt x="1284" y="1324"/>
                    </a:lnTo>
                    <a:lnTo>
                      <a:pt x="1284" y="133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09" name="Freeform 76"/>
              <p:cNvSpPr>
                <a:spLocks/>
              </p:cNvSpPr>
              <p:nvPr/>
            </p:nvSpPr>
            <p:spPr bwMode="auto">
              <a:xfrm>
                <a:off x="1233" y="1109"/>
                <a:ext cx="45" cy="17"/>
              </a:xfrm>
              <a:custGeom>
                <a:avLst/>
                <a:gdLst>
                  <a:gd name="T0" fmla="*/ 45 w 45"/>
                  <a:gd name="T1" fmla="*/ 0 h 17"/>
                  <a:gd name="T2" fmla="*/ 0 w 45"/>
                  <a:gd name="T3" fmla="*/ 0 h 17"/>
                  <a:gd name="T4" fmla="*/ 23 w 45"/>
                  <a:gd name="T5" fmla="*/ 17 h 17"/>
                  <a:gd name="T6" fmla="*/ 45 w 45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17">
                    <a:moveTo>
                      <a:pt x="45" y="0"/>
                    </a:moveTo>
                    <a:lnTo>
                      <a:pt x="0" y="0"/>
                    </a:lnTo>
                    <a:lnTo>
                      <a:pt x="23" y="1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0" name="Freeform 77"/>
              <p:cNvSpPr>
                <a:spLocks/>
              </p:cNvSpPr>
              <p:nvPr/>
            </p:nvSpPr>
            <p:spPr bwMode="auto">
              <a:xfrm>
                <a:off x="1226" y="1097"/>
                <a:ext cx="59" cy="59"/>
              </a:xfrm>
              <a:custGeom>
                <a:avLst/>
                <a:gdLst>
                  <a:gd name="T0" fmla="*/ 59 w 59"/>
                  <a:gd name="T1" fmla="*/ 0 h 59"/>
                  <a:gd name="T2" fmla="*/ 30 w 59"/>
                  <a:gd name="T3" fmla="*/ 59 h 59"/>
                  <a:gd name="T4" fmla="*/ 0 w 59"/>
                  <a:gd name="T5" fmla="*/ 0 h 59"/>
                  <a:gd name="T6" fmla="*/ 30 w 59"/>
                  <a:gd name="T7" fmla="*/ 29 h 59"/>
                  <a:gd name="T8" fmla="*/ 59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59" y="0"/>
                    </a:moveTo>
                    <a:lnTo>
                      <a:pt x="30" y="59"/>
                    </a:lnTo>
                    <a:lnTo>
                      <a:pt x="0" y="0"/>
                    </a:lnTo>
                    <a:lnTo>
                      <a:pt x="30" y="29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1" name="Line 78"/>
              <p:cNvSpPr>
                <a:spLocks noChangeShapeType="1"/>
              </p:cNvSpPr>
              <p:nvPr/>
            </p:nvSpPr>
            <p:spPr bwMode="auto">
              <a:xfrm flipH="1">
                <a:off x="1226" y="1156"/>
                <a:ext cx="59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2" name="Rectangle 79"/>
              <p:cNvSpPr>
                <a:spLocks noChangeArrowheads="1"/>
              </p:cNvSpPr>
              <p:nvPr/>
            </p:nvSpPr>
            <p:spPr bwMode="auto">
              <a:xfrm>
                <a:off x="1201" y="1380"/>
                <a:ext cx="14" cy="19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3" name="Freeform 80"/>
              <p:cNvSpPr>
                <a:spLocks/>
              </p:cNvSpPr>
              <p:nvPr/>
            </p:nvSpPr>
            <p:spPr bwMode="auto">
              <a:xfrm>
                <a:off x="1186" y="1562"/>
                <a:ext cx="45" cy="17"/>
              </a:xfrm>
              <a:custGeom>
                <a:avLst/>
                <a:gdLst>
                  <a:gd name="T0" fmla="*/ 45 w 45"/>
                  <a:gd name="T1" fmla="*/ 0 h 17"/>
                  <a:gd name="T2" fmla="*/ 0 w 45"/>
                  <a:gd name="T3" fmla="*/ 0 h 17"/>
                  <a:gd name="T4" fmla="*/ 22 w 45"/>
                  <a:gd name="T5" fmla="*/ 17 h 17"/>
                  <a:gd name="T6" fmla="*/ 45 w 45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5" h="17">
                    <a:moveTo>
                      <a:pt x="45" y="0"/>
                    </a:moveTo>
                    <a:lnTo>
                      <a:pt x="0" y="0"/>
                    </a:lnTo>
                    <a:lnTo>
                      <a:pt x="22" y="1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4" name="Freeform 81"/>
              <p:cNvSpPr>
                <a:spLocks/>
              </p:cNvSpPr>
              <p:nvPr/>
            </p:nvSpPr>
            <p:spPr bwMode="auto">
              <a:xfrm>
                <a:off x="1179" y="1550"/>
                <a:ext cx="57" cy="57"/>
              </a:xfrm>
              <a:custGeom>
                <a:avLst/>
                <a:gdLst>
                  <a:gd name="T0" fmla="*/ 57 w 57"/>
                  <a:gd name="T1" fmla="*/ 0 h 57"/>
                  <a:gd name="T2" fmla="*/ 29 w 57"/>
                  <a:gd name="T3" fmla="*/ 57 h 57"/>
                  <a:gd name="T4" fmla="*/ 0 w 57"/>
                  <a:gd name="T5" fmla="*/ 0 h 57"/>
                  <a:gd name="T6" fmla="*/ 29 w 57"/>
                  <a:gd name="T7" fmla="*/ 29 h 57"/>
                  <a:gd name="T8" fmla="*/ 57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57" y="0"/>
                    </a:moveTo>
                    <a:lnTo>
                      <a:pt x="29" y="57"/>
                    </a:lnTo>
                    <a:lnTo>
                      <a:pt x="0" y="0"/>
                    </a:lnTo>
                    <a:lnTo>
                      <a:pt x="29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15" name="Line 82"/>
              <p:cNvSpPr>
                <a:spLocks noChangeShapeType="1"/>
              </p:cNvSpPr>
              <p:nvPr/>
            </p:nvSpPr>
            <p:spPr bwMode="auto">
              <a:xfrm flipH="1">
                <a:off x="1179" y="1607"/>
                <a:ext cx="57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0" name="Rectangle 87"/>
              <p:cNvSpPr>
                <a:spLocks noChangeArrowheads="1"/>
              </p:cNvSpPr>
              <p:nvPr/>
            </p:nvSpPr>
            <p:spPr bwMode="auto">
              <a:xfrm>
                <a:off x="2563" y="1288"/>
                <a:ext cx="245" cy="1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1" name="Freeform 88"/>
              <p:cNvSpPr>
                <a:spLocks/>
              </p:cNvSpPr>
              <p:nvPr/>
            </p:nvSpPr>
            <p:spPr bwMode="auto">
              <a:xfrm>
                <a:off x="2789" y="1272"/>
                <a:ext cx="18" cy="45"/>
              </a:xfrm>
              <a:custGeom>
                <a:avLst/>
                <a:gdLst>
                  <a:gd name="T0" fmla="*/ 0 w 18"/>
                  <a:gd name="T1" fmla="*/ 0 h 45"/>
                  <a:gd name="T2" fmla="*/ 0 w 18"/>
                  <a:gd name="T3" fmla="*/ 45 h 45"/>
                  <a:gd name="T4" fmla="*/ 18 w 18"/>
                  <a:gd name="T5" fmla="*/ 23 h 45"/>
                  <a:gd name="T6" fmla="*/ 0 w 18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5">
                    <a:moveTo>
                      <a:pt x="0" y="0"/>
                    </a:moveTo>
                    <a:lnTo>
                      <a:pt x="0" y="45"/>
                    </a:lnTo>
                    <a:lnTo>
                      <a:pt x="18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2" name="Freeform 89"/>
              <p:cNvSpPr>
                <a:spLocks/>
              </p:cNvSpPr>
              <p:nvPr/>
            </p:nvSpPr>
            <p:spPr bwMode="auto">
              <a:xfrm>
                <a:off x="2777" y="1265"/>
                <a:ext cx="58" cy="57"/>
              </a:xfrm>
              <a:custGeom>
                <a:avLst/>
                <a:gdLst>
                  <a:gd name="T0" fmla="*/ 0 w 58"/>
                  <a:gd name="T1" fmla="*/ 0 h 57"/>
                  <a:gd name="T2" fmla="*/ 58 w 58"/>
                  <a:gd name="T3" fmla="*/ 30 h 57"/>
                  <a:gd name="T4" fmla="*/ 0 w 58"/>
                  <a:gd name="T5" fmla="*/ 57 h 57"/>
                  <a:gd name="T6" fmla="*/ 30 w 58"/>
                  <a:gd name="T7" fmla="*/ 30 h 57"/>
                  <a:gd name="T8" fmla="*/ 0 w 58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0" y="0"/>
                    </a:moveTo>
                    <a:lnTo>
                      <a:pt x="58" y="30"/>
                    </a:lnTo>
                    <a:lnTo>
                      <a:pt x="0" y="57"/>
                    </a:lnTo>
                    <a:lnTo>
                      <a:pt x="30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3" name="Line 90"/>
              <p:cNvSpPr>
                <a:spLocks noChangeShapeType="1"/>
              </p:cNvSpPr>
              <p:nvPr/>
            </p:nvSpPr>
            <p:spPr bwMode="auto">
              <a:xfrm>
                <a:off x="2835" y="1265"/>
                <a:ext cx="0" cy="5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4" name="Rectangle 91"/>
              <p:cNvSpPr>
                <a:spLocks noChangeArrowheads="1"/>
              </p:cNvSpPr>
              <p:nvPr/>
            </p:nvSpPr>
            <p:spPr bwMode="auto">
              <a:xfrm>
                <a:off x="1268" y="2363"/>
                <a:ext cx="564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Combustor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5" name="Rectangle 92"/>
              <p:cNvSpPr>
                <a:spLocks noChangeArrowheads="1"/>
              </p:cNvSpPr>
              <p:nvPr/>
            </p:nvSpPr>
            <p:spPr bwMode="auto">
              <a:xfrm>
                <a:off x="2356" y="1941"/>
                <a:ext cx="310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S/H1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6" name="Rectangle 93"/>
              <p:cNvSpPr>
                <a:spLocks noChangeArrowheads="1"/>
              </p:cNvSpPr>
              <p:nvPr/>
            </p:nvSpPr>
            <p:spPr bwMode="auto">
              <a:xfrm>
                <a:off x="2381" y="1379"/>
                <a:ext cx="40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6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S/H2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27" name="Rectangle 94"/>
              <p:cNvSpPr>
                <a:spLocks noChangeArrowheads="1"/>
              </p:cNvSpPr>
              <p:nvPr/>
            </p:nvSpPr>
            <p:spPr bwMode="auto">
              <a:xfrm>
                <a:off x="2344" y="2656"/>
                <a:ext cx="222" cy="9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8" name="Freeform 95"/>
              <p:cNvSpPr>
                <a:spLocks/>
              </p:cNvSpPr>
              <p:nvPr/>
            </p:nvSpPr>
            <p:spPr bwMode="auto">
              <a:xfrm>
                <a:off x="2333" y="2646"/>
                <a:ext cx="248" cy="118"/>
              </a:xfrm>
              <a:custGeom>
                <a:avLst/>
                <a:gdLst>
                  <a:gd name="T0" fmla="*/ 0 w 248"/>
                  <a:gd name="T1" fmla="*/ 0 h 118"/>
                  <a:gd name="T2" fmla="*/ 0 w 248"/>
                  <a:gd name="T3" fmla="*/ 118 h 118"/>
                  <a:gd name="T4" fmla="*/ 248 w 248"/>
                  <a:gd name="T5" fmla="*/ 118 h 118"/>
                  <a:gd name="T6" fmla="*/ 248 w 248"/>
                  <a:gd name="T7" fmla="*/ 0 h 118"/>
                  <a:gd name="T8" fmla="*/ 0 w 248"/>
                  <a:gd name="T9" fmla="*/ 0 h 118"/>
                  <a:gd name="T10" fmla="*/ 11 w 248"/>
                  <a:gd name="T11" fmla="*/ 21 h 118"/>
                  <a:gd name="T12" fmla="*/ 237 w 248"/>
                  <a:gd name="T13" fmla="*/ 21 h 118"/>
                  <a:gd name="T14" fmla="*/ 226 w 248"/>
                  <a:gd name="T15" fmla="*/ 10 h 118"/>
                  <a:gd name="T16" fmla="*/ 226 w 248"/>
                  <a:gd name="T17" fmla="*/ 108 h 118"/>
                  <a:gd name="T18" fmla="*/ 237 w 248"/>
                  <a:gd name="T19" fmla="*/ 98 h 118"/>
                  <a:gd name="T20" fmla="*/ 11 w 248"/>
                  <a:gd name="T21" fmla="*/ 98 h 118"/>
                  <a:gd name="T22" fmla="*/ 21 w 248"/>
                  <a:gd name="T23" fmla="*/ 108 h 118"/>
                  <a:gd name="T24" fmla="*/ 21 w 248"/>
                  <a:gd name="T25" fmla="*/ 10 h 118"/>
                  <a:gd name="T26" fmla="*/ 11 w 248"/>
                  <a:gd name="T27" fmla="*/ 21 h 118"/>
                  <a:gd name="T28" fmla="*/ 0 w 248"/>
                  <a:gd name="T2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8" h="118">
                    <a:moveTo>
                      <a:pt x="0" y="0"/>
                    </a:moveTo>
                    <a:lnTo>
                      <a:pt x="0" y="118"/>
                    </a:lnTo>
                    <a:lnTo>
                      <a:pt x="248" y="118"/>
                    </a:lnTo>
                    <a:lnTo>
                      <a:pt x="248" y="0"/>
                    </a:lnTo>
                    <a:lnTo>
                      <a:pt x="0" y="0"/>
                    </a:lnTo>
                    <a:lnTo>
                      <a:pt x="11" y="21"/>
                    </a:lnTo>
                    <a:lnTo>
                      <a:pt x="237" y="21"/>
                    </a:lnTo>
                    <a:lnTo>
                      <a:pt x="226" y="10"/>
                    </a:lnTo>
                    <a:lnTo>
                      <a:pt x="226" y="108"/>
                    </a:lnTo>
                    <a:lnTo>
                      <a:pt x="237" y="98"/>
                    </a:lnTo>
                    <a:lnTo>
                      <a:pt x="11" y="98"/>
                    </a:lnTo>
                    <a:lnTo>
                      <a:pt x="21" y="108"/>
                    </a:lnTo>
                    <a:lnTo>
                      <a:pt x="21" y="10"/>
                    </a:lnTo>
                    <a:lnTo>
                      <a:pt x="11" y="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29" name="Rectangle 96"/>
              <p:cNvSpPr>
                <a:spLocks noChangeArrowheads="1"/>
              </p:cNvSpPr>
              <p:nvPr/>
            </p:nvSpPr>
            <p:spPr bwMode="auto">
              <a:xfrm>
                <a:off x="2381" y="2637"/>
                <a:ext cx="23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A/H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0" name="Rectangle 97"/>
              <p:cNvSpPr>
                <a:spLocks noChangeArrowheads="1"/>
              </p:cNvSpPr>
              <p:nvPr/>
            </p:nvSpPr>
            <p:spPr bwMode="auto">
              <a:xfrm>
                <a:off x="2344" y="2396"/>
                <a:ext cx="17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Eco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31" name="Freeform 98"/>
              <p:cNvSpPr>
                <a:spLocks/>
              </p:cNvSpPr>
              <p:nvPr/>
            </p:nvSpPr>
            <p:spPr bwMode="auto">
              <a:xfrm>
                <a:off x="1930" y="1156"/>
                <a:ext cx="356" cy="176"/>
              </a:xfrm>
              <a:custGeom>
                <a:avLst/>
                <a:gdLst>
                  <a:gd name="T0" fmla="*/ 0 w 356"/>
                  <a:gd name="T1" fmla="*/ 176 h 176"/>
                  <a:gd name="T2" fmla="*/ 0 w 356"/>
                  <a:gd name="T3" fmla="*/ 0 h 176"/>
                  <a:gd name="T4" fmla="*/ 356 w 356"/>
                  <a:gd name="T5" fmla="*/ 0 h 176"/>
                  <a:gd name="T6" fmla="*/ 356 w 356"/>
                  <a:gd name="T7" fmla="*/ 63 h 176"/>
                  <a:gd name="T8" fmla="*/ 60 w 356"/>
                  <a:gd name="T9" fmla="*/ 63 h 176"/>
                  <a:gd name="T10" fmla="*/ 60 w 356"/>
                  <a:gd name="T11" fmla="*/ 176 h 176"/>
                  <a:gd name="T12" fmla="*/ 0 w 356"/>
                  <a:gd name="T13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6" h="176">
                    <a:moveTo>
                      <a:pt x="0" y="176"/>
                    </a:moveTo>
                    <a:lnTo>
                      <a:pt x="0" y="0"/>
                    </a:lnTo>
                    <a:lnTo>
                      <a:pt x="356" y="0"/>
                    </a:lnTo>
                    <a:lnTo>
                      <a:pt x="356" y="63"/>
                    </a:lnTo>
                    <a:lnTo>
                      <a:pt x="60" y="63"/>
                    </a:lnTo>
                    <a:lnTo>
                      <a:pt x="60" y="176"/>
                    </a:lnTo>
                    <a:lnTo>
                      <a:pt x="0" y="176"/>
                    </a:lnTo>
                    <a:close/>
                  </a:path>
                </a:pathLst>
              </a:custGeom>
              <a:solidFill>
                <a:srgbClr val="00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2" name="Freeform 99"/>
              <p:cNvSpPr>
                <a:spLocks/>
              </p:cNvSpPr>
              <p:nvPr/>
            </p:nvSpPr>
            <p:spPr bwMode="auto">
              <a:xfrm>
                <a:off x="1923" y="1149"/>
                <a:ext cx="370" cy="190"/>
              </a:xfrm>
              <a:custGeom>
                <a:avLst/>
                <a:gdLst>
                  <a:gd name="T0" fmla="*/ 7 w 370"/>
                  <a:gd name="T1" fmla="*/ 176 h 190"/>
                  <a:gd name="T2" fmla="*/ 14 w 370"/>
                  <a:gd name="T3" fmla="*/ 183 h 190"/>
                  <a:gd name="T4" fmla="*/ 14 w 370"/>
                  <a:gd name="T5" fmla="*/ 7 h 190"/>
                  <a:gd name="T6" fmla="*/ 7 w 370"/>
                  <a:gd name="T7" fmla="*/ 13 h 190"/>
                  <a:gd name="T8" fmla="*/ 363 w 370"/>
                  <a:gd name="T9" fmla="*/ 13 h 190"/>
                  <a:gd name="T10" fmla="*/ 356 w 370"/>
                  <a:gd name="T11" fmla="*/ 7 h 190"/>
                  <a:gd name="T12" fmla="*/ 356 w 370"/>
                  <a:gd name="T13" fmla="*/ 70 h 190"/>
                  <a:gd name="T14" fmla="*/ 363 w 370"/>
                  <a:gd name="T15" fmla="*/ 63 h 190"/>
                  <a:gd name="T16" fmla="*/ 60 w 370"/>
                  <a:gd name="T17" fmla="*/ 63 h 190"/>
                  <a:gd name="T18" fmla="*/ 60 w 370"/>
                  <a:gd name="T19" fmla="*/ 183 h 190"/>
                  <a:gd name="T20" fmla="*/ 67 w 370"/>
                  <a:gd name="T21" fmla="*/ 176 h 190"/>
                  <a:gd name="T22" fmla="*/ 7 w 370"/>
                  <a:gd name="T23" fmla="*/ 176 h 190"/>
                  <a:gd name="T24" fmla="*/ 0 w 370"/>
                  <a:gd name="T25" fmla="*/ 190 h 190"/>
                  <a:gd name="T26" fmla="*/ 74 w 370"/>
                  <a:gd name="T27" fmla="*/ 190 h 190"/>
                  <a:gd name="T28" fmla="*/ 74 w 370"/>
                  <a:gd name="T29" fmla="*/ 70 h 190"/>
                  <a:gd name="T30" fmla="*/ 67 w 370"/>
                  <a:gd name="T31" fmla="*/ 77 h 190"/>
                  <a:gd name="T32" fmla="*/ 370 w 370"/>
                  <a:gd name="T33" fmla="*/ 77 h 190"/>
                  <a:gd name="T34" fmla="*/ 370 w 370"/>
                  <a:gd name="T35" fmla="*/ 0 h 190"/>
                  <a:gd name="T36" fmla="*/ 0 w 370"/>
                  <a:gd name="T37" fmla="*/ 0 h 190"/>
                  <a:gd name="T38" fmla="*/ 0 w 370"/>
                  <a:gd name="T39" fmla="*/ 190 h 190"/>
                  <a:gd name="T40" fmla="*/ 7 w 370"/>
                  <a:gd name="T41" fmla="*/ 17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70" h="190">
                    <a:moveTo>
                      <a:pt x="7" y="176"/>
                    </a:moveTo>
                    <a:lnTo>
                      <a:pt x="14" y="183"/>
                    </a:lnTo>
                    <a:lnTo>
                      <a:pt x="14" y="7"/>
                    </a:lnTo>
                    <a:lnTo>
                      <a:pt x="7" y="13"/>
                    </a:lnTo>
                    <a:lnTo>
                      <a:pt x="363" y="13"/>
                    </a:lnTo>
                    <a:lnTo>
                      <a:pt x="356" y="7"/>
                    </a:lnTo>
                    <a:lnTo>
                      <a:pt x="356" y="70"/>
                    </a:lnTo>
                    <a:lnTo>
                      <a:pt x="363" y="63"/>
                    </a:lnTo>
                    <a:lnTo>
                      <a:pt x="60" y="63"/>
                    </a:lnTo>
                    <a:lnTo>
                      <a:pt x="60" y="183"/>
                    </a:lnTo>
                    <a:lnTo>
                      <a:pt x="67" y="176"/>
                    </a:lnTo>
                    <a:lnTo>
                      <a:pt x="7" y="176"/>
                    </a:lnTo>
                    <a:lnTo>
                      <a:pt x="0" y="190"/>
                    </a:lnTo>
                    <a:lnTo>
                      <a:pt x="74" y="190"/>
                    </a:lnTo>
                    <a:lnTo>
                      <a:pt x="74" y="70"/>
                    </a:lnTo>
                    <a:lnTo>
                      <a:pt x="67" y="77"/>
                    </a:lnTo>
                    <a:lnTo>
                      <a:pt x="370" y="77"/>
                    </a:lnTo>
                    <a:lnTo>
                      <a:pt x="370" y="0"/>
                    </a:lnTo>
                    <a:lnTo>
                      <a:pt x="0" y="0"/>
                    </a:lnTo>
                    <a:lnTo>
                      <a:pt x="0" y="190"/>
                    </a:lnTo>
                    <a:lnTo>
                      <a:pt x="7" y="1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3" name="Freeform 100"/>
              <p:cNvSpPr>
                <a:spLocks noEditPoints="1"/>
              </p:cNvSpPr>
              <p:nvPr/>
            </p:nvSpPr>
            <p:spPr bwMode="auto">
              <a:xfrm>
                <a:off x="3769" y="2029"/>
                <a:ext cx="49" cy="67"/>
              </a:xfrm>
              <a:custGeom>
                <a:avLst/>
                <a:gdLst>
                  <a:gd name="T0" fmla="*/ 0 w 49"/>
                  <a:gd name="T1" fmla="*/ 67 h 67"/>
                  <a:gd name="T2" fmla="*/ 19 w 49"/>
                  <a:gd name="T3" fmla="*/ 67 h 67"/>
                  <a:gd name="T4" fmla="*/ 29 w 49"/>
                  <a:gd name="T5" fmla="*/ 67 h 67"/>
                  <a:gd name="T6" fmla="*/ 35 w 49"/>
                  <a:gd name="T7" fmla="*/ 67 h 67"/>
                  <a:gd name="T8" fmla="*/ 38 w 49"/>
                  <a:gd name="T9" fmla="*/ 65 h 67"/>
                  <a:gd name="T10" fmla="*/ 45 w 49"/>
                  <a:gd name="T11" fmla="*/ 58 h 67"/>
                  <a:gd name="T12" fmla="*/ 49 w 49"/>
                  <a:gd name="T13" fmla="*/ 48 h 67"/>
                  <a:gd name="T14" fmla="*/ 47 w 49"/>
                  <a:gd name="T15" fmla="*/ 41 h 67"/>
                  <a:gd name="T16" fmla="*/ 45 w 49"/>
                  <a:gd name="T17" fmla="*/ 37 h 67"/>
                  <a:gd name="T18" fmla="*/ 40 w 49"/>
                  <a:gd name="T19" fmla="*/ 32 h 67"/>
                  <a:gd name="T20" fmla="*/ 35 w 49"/>
                  <a:gd name="T21" fmla="*/ 30 h 67"/>
                  <a:gd name="T22" fmla="*/ 38 w 49"/>
                  <a:gd name="T23" fmla="*/ 29 h 67"/>
                  <a:gd name="T24" fmla="*/ 42 w 49"/>
                  <a:gd name="T25" fmla="*/ 25 h 67"/>
                  <a:gd name="T26" fmla="*/ 45 w 49"/>
                  <a:gd name="T27" fmla="*/ 17 h 67"/>
                  <a:gd name="T28" fmla="*/ 43 w 49"/>
                  <a:gd name="T29" fmla="*/ 8 h 67"/>
                  <a:gd name="T30" fmla="*/ 36 w 49"/>
                  <a:gd name="T31" fmla="*/ 1 h 67"/>
                  <a:gd name="T32" fmla="*/ 33 w 49"/>
                  <a:gd name="T33" fmla="*/ 1 h 67"/>
                  <a:gd name="T34" fmla="*/ 29 w 49"/>
                  <a:gd name="T35" fmla="*/ 0 h 67"/>
                  <a:gd name="T36" fmla="*/ 22 w 49"/>
                  <a:gd name="T37" fmla="*/ 0 h 67"/>
                  <a:gd name="T38" fmla="*/ 0 w 49"/>
                  <a:gd name="T39" fmla="*/ 0 h 67"/>
                  <a:gd name="T40" fmla="*/ 0 w 49"/>
                  <a:gd name="T41" fmla="*/ 67 h 67"/>
                  <a:gd name="T42" fmla="*/ 21 w 49"/>
                  <a:gd name="T43" fmla="*/ 6 h 67"/>
                  <a:gd name="T44" fmla="*/ 28 w 49"/>
                  <a:gd name="T45" fmla="*/ 6 h 67"/>
                  <a:gd name="T46" fmla="*/ 33 w 49"/>
                  <a:gd name="T47" fmla="*/ 8 h 67"/>
                  <a:gd name="T48" fmla="*/ 36 w 49"/>
                  <a:gd name="T49" fmla="*/ 12 h 67"/>
                  <a:gd name="T50" fmla="*/ 36 w 49"/>
                  <a:gd name="T51" fmla="*/ 17 h 67"/>
                  <a:gd name="T52" fmla="*/ 36 w 49"/>
                  <a:gd name="T53" fmla="*/ 22 h 67"/>
                  <a:gd name="T54" fmla="*/ 33 w 49"/>
                  <a:gd name="T55" fmla="*/ 25 h 67"/>
                  <a:gd name="T56" fmla="*/ 28 w 49"/>
                  <a:gd name="T57" fmla="*/ 27 h 67"/>
                  <a:gd name="T58" fmla="*/ 21 w 49"/>
                  <a:gd name="T59" fmla="*/ 29 h 67"/>
                  <a:gd name="T60" fmla="*/ 7 w 49"/>
                  <a:gd name="T61" fmla="*/ 29 h 67"/>
                  <a:gd name="T62" fmla="*/ 7 w 49"/>
                  <a:gd name="T63" fmla="*/ 6 h 67"/>
                  <a:gd name="T64" fmla="*/ 21 w 49"/>
                  <a:gd name="T65" fmla="*/ 6 h 67"/>
                  <a:gd name="T66" fmla="*/ 7 w 49"/>
                  <a:gd name="T67" fmla="*/ 60 h 67"/>
                  <a:gd name="T68" fmla="*/ 7 w 49"/>
                  <a:gd name="T69" fmla="*/ 36 h 67"/>
                  <a:gd name="T70" fmla="*/ 24 w 49"/>
                  <a:gd name="T71" fmla="*/ 36 h 67"/>
                  <a:gd name="T72" fmla="*/ 31 w 49"/>
                  <a:gd name="T73" fmla="*/ 36 h 67"/>
                  <a:gd name="T74" fmla="*/ 36 w 49"/>
                  <a:gd name="T75" fmla="*/ 39 h 67"/>
                  <a:gd name="T76" fmla="*/ 40 w 49"/>
                  <a:gd name="T77" fmla="*/ 48 h 67"/>
                  <a:gd name="T78" fmla="*/ 38 w 49"/>
                  <a:gd name="T79" fmla="*/ 53 h 67"/>
                  <a:gd name="T80" fmla="*/ 36 w 49"/>
                  <a:gd name="T81" fmla="*/ 56 h 67"/>
                  <a:gd name="T82" fmla="*/ 24 w 49"/>
                  <a:gd name="T83" fmla="*/ 60 h 67"/>
                  <a:gd name="T84" fmla="*/ 7 w 49"/>
                  <a:gd name="T85" fmla="*/ 6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7">
                    <a:moveTo>
                      <a:pt x="0" y="67"/>
                    </a:moveTo>
                    <a:lnTo>
                      <a:pt x="19" y="67"/>
                    </a:lnTo>
                    <a:lnTo>
                      <a:pt x="29" y="67"/>
                    </a:lnTo>
                    <a:lnTo>
                      <a:pt x="35" y="67"/>
                    </a:lnTo>
                    <a:lnTo>
                      <a:pt x="38" y="65"/>
                    </a:lnTo>
                    <a:lnTo>
                      <a:pt x="45" y="58"/>
                    </a:lnTo>
                    <a:lnTo>
                      <a:pt x="49" y="48"/>
                    </a:lnTo>
                    <a:lnTo>
                      <a:pt x="47" y="41"/>
                    </a:lnTo>
                    <a:lnTo>
                      <a:pt x="45" y="37"/>
                    </a:lnTo>
                    <a:lnTo>
                      <a:pt x="40" y="32"/>
                    </a:lnTo>
                    <a:lnTo>
                      <a:pt x="35" y="30"/>
                    </a:lnTo>
                    <a:lnTo>
                      <a:pt x="38" y="29"/>
                    </a:lnTo>
                    <a:lnTo>
                      <a:pt x="42" y="25"/>
                    </a:lnTo>
                    <a:lnTo>
                      <a:pt x="45" y="17"/>
                    </a:lnTo>
                    <a:lnTo>
                      <a:pt x="43" y="8"/>
                    </a:lnTo>
                    <a:lnTo>
                      <a:pt x="36" y="1"/>
                    </a:lnTo>
                    <a:lnTo>
                      <a:pt x="33" y="1"/>
                    </a:lnTo>
                    <a:lnTo>
                      <a:pt x="29" y="0"/>
                    </a:lnTo>
                    <a:lnTo>
                      <a:pt x="22" y="0"/>
                    </a:lnTo>
                    <a:lnTo>
                      <a:pt x="0" y="0"/>
                    </a:lnTo>
                    <a:lnTo>
                      <a:pt x="0" y="67"/>
                    </a:lnTo>
                    <a:close/>
                    <a:moveTo>
                      <a:pt x="21" y="6"/>
                    </a:moveTo>
                    <a:lnTo>
                      <a:pt x="28" y="6"/>
                    </a:lnTo>
                    <a:lnTo>
                      <a:pt x="33" y="8"/>
                    </a:lnTo>
                    <a:lnTo>
                      <a:pt x="36" y="12"/>
                    </a:lnTo>
                    <a:lnTo>
                      <a:pt x="36" y="17"/>
                    </a:lnTo>
                    <a:lnTo>
                      <a:pt x="36" y="22"/>
                    </a:lnTo>
                    <a:lnTo>
                      <a:pt x="33" y="25"/>
                    </a:lnTo>
                    <a:lnTo>
                      <a:pt x="28" y="27"/>
                    </a:lnTo>
                    <a:lnTo>
                      <a:pt x="21" y="29"/>
                    </a:lnTo>
                    <a:lnTo>
                      <a:pt x="7" y="29"/>
                    </a:lnTo>
                    <a:lnTo>
                      <a:pt x="7" y="6"/>
                    </a:lnTo>
                    <a:lnTo>
                      <a:pt x="21" y="6"/>
                    </a:lnTo>
                    <a:close/>
                    <a:moveTo>
                      <a:pt x="7" y="60"/>
                    </a:moveTo>
                    <a:lnTo>
                      <a:pt x="7" y="36"/>
                    </a:lnTo>
                    <a:lnTo>
                      <a:pt x="24" y="36"/>
                    </a:lnTo>
                    <a:lnTo>
                      <a:pt x="31" y="36"/>
                    </a:lnTo>
                    <a:lnTo>
                      <a:pt x="36" y="39"/>
                    </a:lnTo>
                    <a:lnTo>
                      <a:pt x="40" y="48"/>
                    </a:lnTo>
                    <a:lnTo>
                      <a:pt x="38" y="53"/>
                    </a:lnTo>
                    <a:lnTo>
                      <a:pt x="36" y="56"/>
                    </a:lnTo>
                    <a:lnTo>
                      <a:pt x="24" y="60"/>
                    </a:lnTo>
                    <a:lnTo>
                      <a:pt x="7" y="6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4" name="Freeform 101"/>
              <p:cNvSpPr>
                <a:spLocks/>
              </p:cNvSpPr>
              <p:nvPr/>
            </p:nvSpPr>
            <p:spPr bwMode="auto">
              <a:xfrm>
                <a:off x="3765" y="2025"/>
                <a:ext cx="54" cy="74"/>
              </a:xfrm>
              <a:custGeom>
                <a:avLst/>
                <a:gdLst>
                  <a:gd name="T0" fmla="*/ 37 w 54"/>
                  <a:gd name="T1" fmla="*/ 71 h 74"/>
                  <a:gd name="T2" fmla="*/ 44 w 54"/>
                  <a:gd name="T3" fmla="*/ 72 h 74"/>
                  <a:gd name="T4" fmla="*/ 44 w 54"/>
                  <a:gd name="T5" fmla="*/ 69 h 74"/>
                  <a:gd name="T6" fmla="*/ 47 w 54"/>
                  <a:gd name="T7" fmla="*/ 67 h 74"/>
                  <a:gd name="T8" fmla="*/ 49 w 54"/>
                  <a:gd name="T9" fmla="*/ 64 h 74"/>
                  <a:gd name="T10" fmla="*/ 51 w 54"/>
                  <a:gd name="T11" fmla="*/ 59 h 74"/>
                  <a:gd name="T12" fmla="*/ 53 w 54"/>
                  <a:gd name="T13" fmla="*/ 55 h 74"/>
                  <a:gd name="T14" fmla="*/ 53 w 54"/>
                  <a:gd name="T15" fmla="*/ 41 h 74"/>
                  <a:gd name="T16" fmla="*/ 51 w 54"/>
                  <a:gd name="T17" fmla="*/ 40 h 74"/>
                  <a:gd name="T18" fmla="*/ 46 w 54"/>
                  <a:gd name="T19" fmla="*/ 34 h 74"/>
                  <a:gd name="T20" fmla="*/ 39 w 54"/>
                  <a:gd name="T21" fmla="*/ 38 h 74"/>
                  <a:gd name="T22" fmla="*/ 44 w 54"/>
                  <a:gd name="T23" fmla="*/ 34 h 74"/>
                  <a:gd name="T24" fmla="*/ 46 w 54"/>
                  <a:gd name="T25" fmla="*/ 31 h 74"/>
                  <a:gd name="T26" fmla="*/ 47 w 54"/>
                  <a:gd name="T27" fmla="*/ 31 h 74"/>
                  <a:gd name="T28" fmla="*/ 49 w 54"/>
                  <a:gd name="T29" fmla="*/ 28 h 74"/>
                  <a:gd name="T30" fmla="*/ 51 w 54"/>
                  <a:gd name="T31" fmla="*/ 19 h 74"/>
                  <a:gd name="T32" fmla="*/ 51 w 54"/>
                  <a:gd name="T33" fmla="*/ 10 h 74"/>
                  <a:gd name="T34" fmla="*/ 47 w 54"/>
                  <a:gd name="T35" fmla="*/ 7 h 74"/>
                  <a:gd name="T36" fmla="*/ 44 w 54"/>
                  <a:gd name="T37" fmla="*/ 5 h 74"/>
                  <a:gd name="T38" fmla="*/ 42 w 54"/>
                  <a:gd name="T39" fmla="*/ 2 h 74"/>
                  <a:gd name="T40" fmla="*/ 40 w 54"/>
                  <a:gd name="T41" fmla="*/ 0 h 74"/>
                  <a:gd name="T42" fmla="*/ 0 w 54"/>
                  <a:gd name="T43" fmla="*/ 2 h 74"/>
                  <a:gd name="T44" fmla="*/ 4 w 54"/>
                  <a:gd name="T45" fmla="*/ 67 h 74"/>
                  <a:gd name="T46" fmla="*/ 4 w 54"/>
                  <a:gd name="T47" fmla="*/ 7 h 74"/>
                  <a:gd name="T48" fmla="*/ 37 w 54"/>
                  <a:gd name="T49" fmla="*/ 7 h 74"/>
                  <a:gd name="T50" fmla="*/ 39 w 54"/>
                  <a:gd name="T51" fmla="*/ 9 h 74"/>
                  <a:gd name="T52" fmla="*/ 40 w 54"/>
                  <a:gd name="T53" fmla="*/ 9 h 74"/>
                  <a:gd name="T54" fmla="*/ 44 w 54"/>
                  <a:gd name="T55" fmla="*/ 10 h 74"/>
                  <a:gd name="T56" fmla="*/ 44 w 54"/>
                  <a:gd name="T57" fmla="*/ 14 h 74"/>
                  <a:gd name="T58" fmla="*/ 44 w 54"/>
                  <a:gd name="T59" fmla="*/ 21 h 74"/>
                  <a:gd name="T60" fmla="*/ 46 w 54"/>
                  <a:gd name="T61" fmla="*/ 19 h 74"/>
                  <a:gd name="T62" fmla="*/ 42 w 54"/>
                  <a:gd name="T63" fmla="*/ 29 h 74"/>
                  <a:gd name="T64" fmla="*/ 46 w 54"/>
                  <a:gd name="T65" fmla="*/ 26 h 74"/>
                  <a:gd name="T66" fmla="*/ 40 w 54"/>
                  <a:gd name="T67" fmla="*/ 29 h 74"/>
                  <a:gd name="T68" fmla="*/ 35 w 54"/>
                  <a:gd name="T69" fmla="*/ 34 h 74"/>
                  <a:gd name="T70" fmla="*/ 37 w 54"/>
                  <a:gd name="T71" fmla="*/ 33 h 74"/>
                  <a:gd name="T72" fmla="*/ 35 w 54"/>
                  <a:gd name="T73" fmla="*/ 36 h 74"/>
                  <a:gd name="T74" fmla="*/ 39 w 54"/>
                  <a:gd name="T75" fmla="*/ 38 h 74"/>
                  <a:gd name="T76" fmla="*/ 44 w 54"/>
                  <a:gd name="T77" fmla="*/ 38 h 74"/>
                  <a:gd name="T78" fmla="*/ 46 w 54"/>
                  <a:gd name="T79" fmla="*/ 41 h 74"/>
                  <a:gd name="T80" fmla="*/ 47 w 54"/>
                  <a:gd name="T81" fmla="*/ 52 h 74"/>
                  <a:gd name="T82" fmla="*/ 49 w 54"/>
                  <a:gd name="T83" fmla="*/ 50 h 74"/>
                  <a:gd name="T84" fmla="*/ 46 w 54"/>
                  <a:gd name="T85" fmla="*/ 62 h 74"/>
                  <a:gd name="T86" fmla="*/ 46 w 54"/>
                  <a:gd name="T87" fmla="*/ 62 h 74"/>
                  <a:gd name="T88" fmla="*/ 42 w 54"/>
                  <a:gd name="T89" fmla="*/ 64 h 74"/>
                  <a:gd name="T90" fmla="*/ 39 w 54"/>
                  <a:gd name="T91" fmla="*/ 69 h 74"/>
                  <a:gd name="T92" fmla="*/ 32 w 54"/>
                  <a:gd name="T93" fmla="*/ 67 h 74"/>
                  <a:gd name="T94" fmla="*/ 23 w 54"/>
                  <a:gd name="T95" fmla="*/ 67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4" h="74">
                    <a:moveTo>
                      <a:pt x="4" y="74"/>
                    </a:moveTo>
                    <a:lnTo>
                      <a:pt x="33" y="74"/>
                    </a:lnTo>
                    <a:lnTo>
                      <a:pt x="37" y="71"/>
                    </a:lnTo>
                    <a:lnTo>
                      <a:pt x="35" y="71"/>
                    </a:lnTo>
                    <a:lnTo>
                      <a:pt x="42" y="72"/>
                    </a:lnTo>
                    <a:lnTo>
                      <a:pt x="44" y="72"/>
                    </a:lnTo>
                    <a:lnTo>
                      <a:pt x="44" y="71"/>
                    </a:lnTo>
                    <a:lnTo>
                      <a:pt x="46" y="69"/>
                    </a:lnTo>
                    <a:lnTo>
                      <a:pt x="44" y="69"/>
                    </a:lnTo>
                    <a:lnTo>
                      <a:pt x="46" y="69"/>
                    </a:lnTo>
                    <a:lnTo>
                      <a:pt x="46" y="67"/>
                    </a:lnTo>
                    <a:lnTo>
                      <a:pt x="47" y="67"/>
                    </a:lnTo>
                    <a:lnTo>
                      <a:pt x="47" y="65"/>
                    </a:lnTo>
                    <a:lnTo>
                      <a:pt x="49" y="65"/>
                    </a:lnTo>
                    <a:lnTo>
                      <a:pt x="49" y="64"/>
                    </a:lnTo>
                    <a:lnTo>
                      <a:pt x="49" y="65"/>
                    </a:lnTo>
                    <a:lnTo>
                      <a:pt x="53" y="62"/>
                    </a:lnTo>
                    <a:lnTo>
                      <a:pt x="51" y="59"/>
                    </a:lnTo>
                    <a:lnTo>
                      <a:pt x="53" y="59"/>
                    </a:lnTo>
                    <a:lnTo>
                      <a:pt x="53" y="53"/>
                    </a:lnTo>
                    <a:lnTo>
                      <a:pt x="53" y="55"/>
                    </a:lnTo>
                    <a:lnTo>
                      <a:pt x="54" y="50"/>
                    </a:lnTo>
                    <a:lnTo>
                      <a:pt x="54" y="48"/>
                    </a:lnTo>
                    <a:lnTo>
                      <a:pt x="53" y="41"/>
                    </a:lnTo>
                    <a:lnTo>
                      <a:pt x="51" y="41"/>
                    </a:lnTo>
                    <a:lnTo>
                      <a:pt x="53" y="41"/>
                    </a:lnTo>
                    <a:lnTo>
                      <a:pt x="51" y="40"/>
                    </a:lnTo>
                    <a:lnTo>
                      <a:pt x="49" y="36"/>
                    </a:lnTo>
                    <a:lnTo>
                      <a:pt x="47" y="34"/>
                    </a:lnTo>
                    <a:lnTo>
                      <a:pt x="46" y="34"/>
                    </a:lnTo>
                    <a:lnTo>
                      <a:pt x="46" y="33"/>
                    </a:lnTo>
                    <a:lnTo>
                      <a:pt x="39" y="31"/>
                    </a:lnTo>
                    <a:lnTo>
                      <a:pt x="39" y="38"/>
                    </a:lnTo>
                    <a:lnTo>
                      <a:pt x="42" y="34"/>
                    </a:lnTo>
                    <a:lnTo>
                      <a:pt x="40" y="34"/>
                    </a:lnTo>
                    <a:lnTo>
                      <a:pt x="44" y="34"/>
                    </a:lnTo>
                    <a:lnTo>
                      <a:pt x="44" y="33"/>
                    </a:lnTo>
                    <a:lnTo>
                      <a:pt x="46" y="33"/>
                    </a:lnTo>
                    <a:lnTo>
                      <a:pt x="46" y="31"/>
                    </a:lnTo>
                    <a:lnTo>
                      <a:pt x="46" y="33"/>
                    </a:lnTo>
                    <a:lnTo>
                      <a:pt x="49" y="31"/>
                    </a:lnTo>
                    <a:lnTo>
                      <a:pt x="47" y="31"/>
                    </a:lnTo>
                    <a:lnTo>
                      <a:pt x="49" y="29"/>
                    </a:lnTo>
                    <a:lnTo>
                      <a:pt x="47" y="28"/>
                    </a:lnTo>
                    <a:lnTo>
                      <a:pt x="49" y="28"/>
                    </a:lnTo>
                    <a:lnTo>
                      <a:pt x="49" y="22"/>
                    </a:lnTo>
                    <a:lnTo>
                      <a:pt x="49" y="24"/>
                    </a:lnTo>
                    <a:lnTo>
                      <a:pt x="51" y="19"/>
                    </a:lnTo>
                    <a:lnTo>
                      <a:pt x="51" y="12"/>
                    </a:lnTo>
                    <a:lnTo>
                      <a:pt x="49" y="10"/>
                    </a:lnTo>
                    <a:lnTo>
                      <a:pt x="51" y="10"/>
                    </a:lnTo>
                    <a:lnTo>
                      <a:pt x="49" y="10"/>
                    </a:lnTo>
                    <a:lnTo>
                      <a:pt x="49" y="9"/>
                    </a:lnTo>
                    <a:lnTo>
                      <a:pt x="47" y="7"/>
                    </a:lnTo>
                    <a:lnTo>
                      <a:pt x="46" y="7"/>
                    </a:lnTo>
                    <a:lnTo>
                      <a:pt x="46" y="5"/>
                    </a:lnTo>
                    <a:lnTo>
                      <a:pt x="44" y="5"/>
                    </a:lnTo>
                    <a:lnTo>
                      <a:pt x="44" y="4"/>
                    </a:lnTo>
                    <a:lnTo>
                      <a:pt x="40" y="2"/>
                    </a:lnTo>
                    <a:lnTo>
                      <a:pt x="42" y="2"/>
                    </a:lnTo>
                    <a:lnTo>
                      <a:pt x="40" y="2"/>
                    </a:lnTo>
                    <a:lnTo>
                      <a:pt x="42" y="4"/>
                    </a:lnTo>
                    <a:lnTo>
                      <a:pt x="40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71"/>
                    </a:lnTo>
                    <a:lnTo>
                      <a:pt x="4" y="74"/>
                    </a:lnTo>
                    <a:lnTo>
                      <a:pt x="4" y="67"/>
                    </a:lnTo>
                    <a:lnTo>
                      <a:pt x="7" y="71"/>
                    </a:lnTo>
                    <a:lnTo>
                      <a:pt x="7" y="4"/>
                    </a:lnTo>
                    <a:lnTo>
                      <a:pt x="4" y="7"/>
                    </a:lnTo>
                    <a:lnTo>
                      <a:pt x="26" y="7"/>
                    </a:lnTo>
                    <a:lnTo>
                      <a:pt x="33" y="7"/>
                    </a:lnTo>
                    <a:lnTo>
                      <a:pt x="37" y="7"/>
                    </a:lnTo>
                    <a:lnTo>
                      <a:pt x="39" y="7"/>
                    </a:lnTo>
                    <a:lnTo>
                      <a:pt x="40" y="9"/>
                    </a:lnTo>
                    <a:lnTo>
                      <a:pt x="39" y="9"/>
                    </a:lnTo>
                    <a:lnTo>
                      <a:pt x="40" y="9"/>
                    </a:lnTo>
                    <a:lnTo>
                      <a:pt x="40" y="7"/>
                    </a:lnTo>
                    <a:lnTo>
                      <a:pt x="40" y="9"/>
                    </a:lnTo>
                    <a:lnTo>
                      <a:pt x="42" y="9"/>
                    </a:lnTo>
                    <a:lnTo>
                      <a:pt x="42" y="10"/>
                    </a:lnTo>
                    <a:lnTo>
                      <a:pt x="44" y="10"/>
                    </a:lnTo>
                    <a:lnTo>
                      <a:pt x="42" y="12"/>
                    </a:lnTo>
                    <a:lnTo>
                      <a:pt x="46" y="14"/>
                    </a:lnTo>
                    <a:lnTo>
                      <a:pt x="44" y="14"/>
                    </a:lnTo>
                    <a:lnTo>
                      <a:pt x="46" y="14"/>
                    </a:lnTo>
                    <a:lnTo>
                      <a:pt x="44" y="12"/>
                    </a:lnTo>
                    <a:lnTo>
                      <a:pt x="44" y="21"/>
                    </a:lnTo>
                    <a:lnTo>
                      <a:pt x="47" y="22"/>
                    </a:lnTo>
                    <a:lnTo>
                      <a:pt x="49" y="17"/>
                    </a:lnTo>
                    <a:lnTo>
                      <a:pt x="46" y="19"/>
                    </a:lnTo>
                    <a:lnTo>
                      <a:pt x="46" y="24"/>
                    </a:lnTo>
                    <a:lnTo>
                      <a:pt x="44" y="24"/>
                    </a:lnTo>
                    <a:lnTo>
                      <a:pt x="42" y="29"/>
                    </a:lnTo>
                    <a:lnTo>
                      <a:pt x="44" y="28"/>
                    </a:lnTo>
                    <a:lnTo>
                      <a:pt x="42" y="28"/>
                    </a:lnTo>
                    <a:lnTo>
                      <a:pt x="46" y="26"/>
                    </a:lnTo>
                    <a:lnTo>
                      <a:pt x="42" y="28"/>
                    </a:lnTo>
                    <a:lnTo>
                      <a:pt x="42" y="29"/>
                    </a:lnTo>
                    <a:lnTo>
                      <a:pt x="40" y="29"/>
                    </a:lnTo>
                    <a:lnTo>
                      <a:pt x="40" y="31"/>
                    </a:lnTo>
                    <a:lnTo>
                      <a:pt x="37" y="31"/>
                    </a:lnTo>
                    <a:lnTo>
                      <a:pt x="35" y="34"/>
                    </a:lnTo>
                    <a:lnTo>
                      <a:pt x="39" y="31"/>
                    </a:lnTo>
                    <a:lnTo>
                      <a:pt x="37" y="31"/>
                    </a:lnTo>
                    <a:lnTo>
                      <a:pt x="37" y="33"/>
                    </a:lnTo>
                    <a:lnTo>
                      <a:pt x="35" y="33"/>
                    </a:lnTo>
                    <a:lnTo>
                      <a:pt x="35" y="34"/>
                    </a:lnTo>
                    <a:lnTo>
                      <a:pt x="35" y="36"/>
                    </a:lnTo>
                    <a:lnTo>
                      <a:pt x="37" y="36"/>
                    </a:lnTo>
                    <a:lnTo>
                      <a:pt x="37" y="38"/>
                    </a:lnTo>
                    <a:lnTo>
                      <a:pt x="39" y="38"/>
                    </a:lnTo>
                    <a:lnTo>
                      <a:pt x="42" y="36"/>
                    </a:lnTo>
                    <a:lnTo>
                      <a:pt x="42" y="38"/>
                    </a:lnTo>
                    <a:lnTo>
                      <a:pt x="44" y="38"/>
                    </a:lnTo>
                    <a:lnTo>
                      <a:pt x="42" y="40"/>
                    </a:lnTo>
                    <a:lnTo>
                      <a:pt x="47" y="43"/>
                    </a:lnTo>
                    <a:lnTo>
                      <a:pt x="46" y="41"/>
                    </a:lnTo>
                    <a:lnTo>
                      <a:pt x="47" y="45"/>
                    </a:lnTo>
                    <a:lnTo>
                      <a:pt x="49" y="45"/>
                    </a:lnTo>
                    <a:lnTo>
                      <a:pt x="47" y="52"/>
                    </a:lnTo>
                    <a:lnTo>
                      <a:pt x="51" y="53"/>
                    </a:lnTo>
                    <a:lnTo>
                      <a:pt x="53" y="48"/>
                    </a:lnTo>
                    <a:lnTo>
                      <a:pt x="49" y="50"/>
                    </a:lnTo>
                    <a:lnTo>
                      <a:pt x="49" y="55"/>
                    </a:lnTo>
                    <a:lnTo>
                      <a:pt x="47" y="55"/>
                    </a:lnTo>
                    <a:lnTo>
                      <a:pt x="46" y="62"/>
                    </a:lnTo>
                    <a:lnTo>
                      <a:pt x="49" y="59"/>
                    </a:lnTo>
                    <a:lnTo>
                      <a:pt x="46" y="60"/>
                    </a:lnTo>
                    <a:lnTo>
                      <a:pt x="46" y="62"/>
                    </a:lnTo>
                    <a:lnTo>
                      <a:pt x="44" y="62"/>
                    </a:lnTo>
                    <a:lnTo>
                      <a:pt x="44" y="64"/>
                    </a:lnTo>
                    <a:lnTo>
                      <a:pt x="42" y="64"/>
                    </a:lnTo>
                    <a:lnTo>
                      <a:pt x="42" y="65"/>
                    </a:lnTo>
                    <a:lnTo>
                      <a:pt x="40" y="65"/>
                    </a:lnTo>
                    <a:lnTo>
                      <a:pt x="39" y="69"/>
                    </a:lnTo>
                    <a:lnTo>
                      <a:pt x="40" y="67"/>
                    </a:lnTo>
                    <a:lnTo>
                      <a:pt x="42" y="65"/>
                    </a:lnTo>
                    <a:lnTo>
                      <a:pt x="32" y="67"/>
                    </a:lnTo>
                    <a:lnTo>
                      <a:pt x="30" y="71"/>
                    </a:lnTo>
                    <a:lnTo>
                      <a:pt x="33" y="67"/>
                    </a:lnTo>
                    <a:lnTo>
                      <a:pt x="23" y="67"/>
                    </a:lnTo>
                    <a:lnTo>
                      <a:pt x="4" y="67"/>
                    </a:lnTo>
                    <a:lnTo>
                      <a:pt x="4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5" name="Freeform 102"/>
              <p:cNvSpPr>
                <a:spLocks/>
              </p:cNvSpPr>
              <p:nvPr/>
            </p:nvSpPr>
            <p:spPr bwMode="auto">
              <a:xfrm>
                <a:off x="3772" y="2032"/>
                <a:ext cx="35" cy="29"/>
              </a:xfrm>
              <a:custGeom>
                <a:avLst/>
                <a:gdLst>
                  <a:gd name="T0" fmla="*/ 18 w 35"/>
                  <a:gd name="T1" fmla="*/ 7 h 29"/>
                  <a:gd name="T2" fmla="*/ 28 w 35"/>
                  <a:gd name="T3" fmla="*/ 7 h 29"/>
                  <a:gd name="T4" fmla="*/ 28 w 35"/>
                  <a:gd name="T5" fmla="*/ 9 h 29"/>
                  <a:gd name="T6" fmla="*/ 30 w 35"/>
                  <a:gd name="T7" fmla="*/ 9 h 29"/>
                  <a:gd name="T8" fmla="*/ 30 w 35"/>
                  <a:gd name="T9" fmla="*/ 7 h 29"/>
                  <a:gd name="T10" fmla="*/ 28 w 35"/>
                  <a:gd name="T11" fmla="*/ 14 h 29"/>
                  <a:gd name="T12" fmla="*/ 32 w 35"/>
                  <a:gd name="T13" fmla="*/ 15 h 29"/>
                  <a:gd name="T14" fmla="*/ 33 w 35"/>
                  <a:gd name="T15" fmla="*/ 10 h 29"/>
                  <a:gd name="T16" fmla="*/ 30 w 35"/>
                  <a:gd name="T17" fmla="*/ 12 h 29"/>
                  <a:gd name="T18" fmla="*/ 30 w 35"/>
                  <a:gd name="T19" fmla="*/ 19 h 29"/>
                  <a:gd name="T20" fmla="*/ 28 w 35"/>
                  <a:gd name="T21" fmla="*/ 19 h 29"/>
                  <a:gd name="T22" fmla="*/ 26 w 35"/>
                  <a:gd name="T23" fmla="*/ 22 h 29"/>
                  <a:gd name="T24" fmla="*/ 28 w 35"/>
                  <a:gd name="T25" fmla="*/ 19 h 29"/>
                  <a:gd name="T26" fmla="*/ 28 w 35"/>
                  <a:gd name="T27" fmla="*/ 21 h 29"/>
                  <a:gd name="T28" fmla="*/ 30 w 35"/>
                  <a:gd name="T29" fmla="*/ 19 h 29"/>
                  <a:gd name="T30" fmla="*/ 25 w 35"/>
                  <a:gd name="T31" fmla="*/ 21 h 29"/>
                  <a:gd name="T32" fmla="*/ 25 w 35"/>
                  <a:gd name="T33" fmla="*/ 22 h 29"/>
                  <a:gd name="T34" fmla="*/ 16 w 35"/>
                  <a:gd name="T35" fmla="*/ 22 h 29"/>
                  <a:gd name="T36" fmla="*/ 14 w 35"/>
                  <a:gd name="T37" fmla="*/ 26 h 29"/>
                  <a:gd name="T38" fmla="*/ 18 w 35"/>
                  <a:gd name="T39" fmla="*/ 22 h 29"/>
                  <a:gd name="T40" fmla="*/ 4 w 35"/>
                  <a:gd name="T41" fmla="*/ 22 h 29"/>
                  <a:gd name="T42" fmla="*/ 7 w 35"/>
                  <a:gd name="T43" fmla="*/ 26 h 29"/>
                  <a:gd name="T44" fmla="*/ 7 w 35"/>
                  <a:gd name="T45" fmla="*/ 3 h 29"/>
                  <a:gd name="T46" fmla="*/ 4 w 35"/>
                  <a:gd name="T47" fmla="*/ 7 h 29"/>
                  <a:gd name="T48" fmla="*/ 18 w 35"/>
                  <a:gd name="T49" fmla="*/ 7 h 29"/>
                  <a:gd name="T50" fmla="*/ 18 w 35"/>
                  <a:gd name="T51" fmla="*/ 0 h 29"/>
                  <a:gd name="T52" fmla="*/ 4 w 35"/>
                  <a:gd name="T53" fmla="*/ 0 h 29"/>
                  <a:gd name="T54" fmla="*/ 2 w 35"/>
                  <a:gd name="T55" fmla="*/ 0 h 29"/>
                  <a:gd name="T56" fmla="*/ 2 w 35"/>
                  <a:gd name="T57" fmla="*/ 2 h 29"/>
                  <a:gd name="T58" fmla="*/ 0 w 35"/>
                  <a:gd name="T59" fmla="*/ 2 h 29"/>
                  <a:gd name="T60" fmla="*/ 0 w 35"/>
                  <a:gd name="T61" fmla="*/ 3 h 29"/>
                  <a:gd name="T62" fmla="*/ 0 w 35"/>
                  <a:gd name="T63" fmla="*/ 26 h 29"/>
                  <a:gd name="T64" fmla="*/ 0 w 35"/>
                  <a:gd name="T65" fmla="*/ 27 h 29"/>
                  <a:gd name="T66" fmla="*/ 2 w 35"/>
                  <a:gd name="T67" fmla="*/ 27 h 29"/>
                  <a:gd name="T68" fmla="*/ 2 w 35"/>
                  <a:gd name="T69" fmla="*/ 29 h 29"/>
                  <a:gd name="T70" fmla="*/ 4 w 35"/>
                  <a:gd name="T71" fmla="*/ 29 h 29"/>
                  <a:gd name="T72" fmla="*/ 18 w 35"/>
                  <a:gd name="T73" fmla="*/ 29 h 29"/>
                  <a:gd name="T74" fmla="*/ 21 w 35"/>
                  <a:gd name="T75" fmla="*/ 26 h 29"/>
                  <a:gd name="T76" fmla="*/ 19 w 35"/>
                  <a:gd name="T77" fmla="*/ 26 h 29"/>
                  <a:gd name="T78" fmla="*/ 28 w 35"/>
                  <a:gd name="T79" fmla="*/ 26 h 29"/>
                  <a:gd name="T80" fmla="*/ 28 w 35"/>
                  <a:gd name="T81" fmla="*/ 24 h 29"/>
                  <a:gd name="T82" fmla="*/ 30 w 35"/>
                  <a:gd name="T83" fmla="*/ 26 h 29"/>
                  <a:gd name="T84" fmla="*/ 32 w 35"/>
                  <a:gd name="T85" fmla="*/ 24 h 29"/>
                  <a:gd name="T86" fmla="*/ 32 w 35"/>
                  <a:gd name="T87" fmla="*/ 26 h 29"/>
                  <a:gd name="T88" fmla="*/ 33 w 35"/>
                  <a:gd name="T89" fmla="*/ 22 h 29"/>
                  <a:gd name="T90" fmla="*/ 32 w 35"/>
                  <a:gd name="T91" fmla="*/ 22 h 29"/>
                  <a:gd name="T92" fmla="*/ 33 w 35"/>
                  <a:gd name="T93" fmla="*/ 22 h 29"/>
                  <a:gd name="T94" fmla="*/ 33 w 35"/>
                  <a:gd name="T95" fmla="*/ 15 h 29"/>
                  <a:gd name="T96" fmla="*/ 33 w 35"/>
                  <a:gd name="T97" fmla="*/ 17 h 29"/>
                  <a:gd name="T98" fmla="*/ 35 w 35"/>
                  <a:gd name="T99" fmla="*/ 12 h 29"/>
                  <a:gd name="T100" fmla="*/ 35 w 35"/>
                  <a:gd name="T101" fmla="*/ 10 h 29"/>
                  <a:gd name="T102" fmla="*/ 33 w 35"/>
                  <a:gd name="T103" fmla="*/ 3 h 29"/>
                  <a:gd name="T104" fmla="*/ 30 w 35"/>
                  <a:gd name="T105" fmla="*/ 2 h 29"/>
                  <a:gd name="T106" fmla="*/ 32 w 35"/>
                  <a:gd name="T107" fmla="*/ 2 h 29"/>
                  <a:gd name="T108" fmla="*/ 32 w 35"/>
                  <a:gd name="T109" fmla="*/ 3 h 29"/>
                  <a:gd name="T110" fmla="*/ 30 w 35"/>
                  <a:gd name="T111" fmla="*/ 0 h 29"/>
                  <a:gd name="T112" fmla="*/ 18 w 35"/>
                  <a:gd name="T113" fmla="*/ 0 h 29"/>
                  <a:gd name="T114" fmla="*/ 18 w 35"/>
                  <a:gd name="T115" fmla="*/ 7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" h="29">
                    <a:moveTo>
                      <a:pt x="18" y="7"/>
                    </a:moveTo>
                    <a:lnTo>
                      <a:pt x="28" y="7"/>
                    </a:lnTo>
                    <a:lnTo>
                      <a:pt x="28" y="9"/>
                    </a:lnTo>
                    <a:lnTo>
                      <a:pt x="30" y="9"/>
                    </a:lnTo>
                    <a:lnTo>
                      <a:pt x="30" y="7"/>
                    </a:lnTo>
                    <a:lnTo>
                      <a:pt x="28" y="14"/>
                    </a:lnTo>
                    <a:lnTo>
                      <a:pt x="32" y="15"/>
                    </a:lnTo>
                    <a:lnTo>
                      <a:pt x="33" y="10"/>
                    </a:lnTo>
                    <a:lnTo>
                      <a:pt x="30" y="12"/>
                    </a:lnTo>
                    <a:lnTo>
                      <a:pt x="30" y="19"/>
                    </a:lnTo>
                    <a:lnTo>
                      <a:pt x="28" y="19"/>
                    </a:lnTo>
                    <a:lnTo>
                      <a:pt x="26" y="22"/>
                    </a:lnTo>
                    <a:lnTo>
                      <a:pt x="28" y="19"/>
                    </a:lnTo>
                    <a:lnTo>
                      <a:pt x="28" y="21"/>
                    </a:lnTo>
                    <a:lnTo>
                      <a:pt x="30" y="19"/>
                    </a:lnTo>
                    <a:lnTo>
                      <a:pt x="25" y="21"/>
                    </a:lnTo>
                    <a:lnTo>
                      <a:pt x="25" y="22"/>
                    </a:lnTo>
                    <a:lnTo>
                      <a:pt x="16" y="22"/>
                    </a:lnTo>
                    <a:lnTo>
                      <a:pt x="14" y="26"/>
                    </a:lnTo>
                    <a:lnTo>
                      <a:pt x="18" y="22"/>
                    </a:lnTo>
                    <a:lnTo>
                      <a:pt x="4" y="22"/>
                    </a:lnTo>
                    <a:lnTo>
                      <a:pt x="7" y="26"/>
                    </a:lnTo>
                    <a:lnTo>
                      <a:pt x="7" y="3"/>
                    </a:lnTo>
                    <a:lnTo>
                      <a:pt x="4" y="7"/>
                    </a:lnTo>
                    <a:lnTo>
                      <a:pt x="18" y="7"/>
                    </a:lnTo>
                    <a:lnTo>
                      <a:pt x="18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3"/>
                    </a:lnTo>
                    <a:lnTo>
                      <a:pt x="0" y="26"/>
                    </a:lnTo>
                    <a:lnTo>
                      <a:pt x="0" y="27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18" y="29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28" y="26"/>
                    </a:lnTo>
                    <a:lnTo>
                      <a:pt x="28" y="24"/>
                    </a:lnTo>
                    <a:lnTo>
                      <a:pt x="30" y="26"/>
                    </a:lnTo>
                    <a:lnTo>
                      <a:pt x="32" y="24"/>
                    </a:lnTo>
                    <a:lnTo>
                      <a:pt x="32" y="26"/>
                    </a:lnTo>
                    <a:lnTo>
                      <a:pt x="33" y="22"/>
                    </a:lnTo>
                    <a:lnTo>
                      <a:pt x="32" y="22"/>
                    </a:lnTo>
                    <a:lnTo>
                      <a:pt x="33" y="22"/>
                    </a:lnTo>
                    <a:lnTo>
                      <a:pt x="33" y="15"/>
                    </a:lnTo>
                    <a:lnTo>
                      <a:pt x="33" y="17"/>
                    </a:lnTo>
                    <a:lnTo>
                      <a:pt x="35" y="12"/>
                    </a:lnTo>
                    <a:lnTo>
                      <a:pt x="35" y="10"/>
                    </a:lnTo>
                    <a:lnTo>
                      <a:pt x="33" y="3"/>
                    </a:lnTo>
                    <a:lnTo>
                      <a:pt x="30" y="2"/>
                    </a:lnTo>
                    <a:lnTo>
                      <a:pt x="32" y="2"/>
                    </a:lnTo>
                    <a:lnTo>
                      <a:pt x="32" y="3"/>
                    </a:lnTo>
                    <a:lnTo>
                      <a:pt x="30" y="0"/>
                    </a:lnTo>
                    <a:lnTo>
                      <a:pt x="18" y="0"/>
                    </a:lnTo>
                    <a:lnTo>
                      <a:pt x="1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6" name="Freeform 103"/>
              <p:cNvSpPr>
                <a:spLocks/>
              </p:cNvSpPr>
              <p:nvPr/>
            </p:nvSpPr>
            <p:spPr bwMode="auto">
              <a:xfrm>
                <a:off x="3772" y="2061"/>
                <a:ext cx="39" cy="31"/>
              </a:xfrm>
              <a:custGeom>
                <a:avLst/>
                <a:gdLst>
                  <a:gd name="T0" fmla="*/ 7 w 39"/>
                  <a:gd name="T1" fmla="*/ 28 h 31"/>
                  <a:gd name="T2" fmla="*/ 7 w 39"/>
                  <a:gd name="T3" fmla="*/ 4 h 31"/>
                  <a:gd name="T4" fmla="*/ 4 w 39"/>
                  <a:gd name="T5" fmla="*/ 7 h 31"/>
                  <a:gd name="T6" fmla="*/ 21 w 39"/>
                  <a:gd name="T7" fmla="*/ 7 h 31"/>
                  <a:gd name="T8" fmla="*/ 28 w 39"/>
                  <a:gd name="T9" fmla="*/ 5 h 31"/>
                  <a:gd name="T10" fmla="*/ 28 w 39"/>
                  <a:gd name="T11" fmla="*/ 7 h 31"/>
                  <a:gd name="T12" fmla="*/ 30 w 39"/>
                  <a:gd name="T13" fmla="*/ 9 h 31"/>
                  <a:gd name="T14" fmla="*/ 32 w 39"/>
                  <a:gd name="T15" fmla="*/ 9 h 31"/>
                  <a:gd name="T16" fmla="*/ 30 w 39"/>
                  <a:gd name="T17" fmla="*/ 7 h 31"/>
                  <a:gd name="T18" fmla="*/ 32 w 39"/>
                  <a:gd name="T19" fmla="*/ 10 h 31"/>
                  <a:gd name="T20" fmla="*/ 33 w 39"/>
                  <a:gd name="T21" fmla="*/ 10 h 31"/>
                  <a:gd name="T22" fmla="*/ 32 w 39"/>
                  <a:gd name="T23" fmla="*/ 16 h 31"/>
                  <a:gd name="T24" fmla="*/ 35 w 39"/>
                  <a:gd name="T25" fmla="*/ 17 h 31"/>
                  <a:gd name="T26" fmla="*/ 37 w 39"/>
                  <a:gd name="T27" fmla="*/ 12 h 31"/>
                  <a:gd name="T28" fmla="*/ 33 w 39"/>
                  <a:gd name="T29" fmla="*/ 14 h 31"/>
                  <a:gd name="T30" fmla="*/ 33 w 39"/>
                  <a:gd name="T31" fmla="*/ 19 h 31"/>
                  <a:gd name="T32" fmla="*/ 32 w 39"/>
                  <a:gd name="T33" fmla="*/ 19 h 31"/>
                  <a:gd name="T34" fmla="*/ 30 w 39"/>
                  <a:gd name="T35" fmla="*/ 24 h 31"/>
                  <a:gd name="T36" fmla="*/ 32 w 39"/>
                  <a:gd name="T37" fmla="*/ 23 h 31"/>
                  <a:gd name="T38" fmla="*/ 32 w 39"/>
                  <a:gd name="T39" fmla="*/ 21 h 31"/>
                  <a:gd name="T40" fmla="*/ 33 w 39"/>
                  <a:gd name="T41" fmla="*/ 21 h 31"/>
                  <a:gd name="T42" fmla="*/ 26 w 39"/>
                  <a:gd name="T43" fmla="*/ 23 h 31"/>
                  <a:gd name="T44" fmla="*/ 26 w 39"/>
                  <a:gd name="T45" fmla="*/ 24 h 31"/>
                  <a:gd name="T46" fmla="*/ 19 w 39"/>
                  <a:gd name="T47" fmla="*/ 24 h 31"/>
                  <a:gd name="T48" fmla="*/ 18 w 39"/>
                  <a:gd name="T49" fmla="*/ 28 h 31"/>
                  <a:gd name="T50" fmla="*/ 21 w 39"/>
                  <a:gd name="T51" fmla="*/ 24 h 31"/>
                  <a:gd name="T52" fmla="*/ 4 w 39"/>
                  <a:gd name="T53" fmla="*/ 24 h 31"/>
                  <a:gd name="T54" fmla="*/ 7 w 39"/>
                  <a:gd name="T55" fmla="*/ 28 h 31"/>
                  <a:gd name="T56" fmla="*/ 0 w 39"/>
                  <a:gd name="T57" fmla="*/ 28 h 31"/>
                  <a:gd name="T58" fmla="*/ 4 w 39"/>
                  <a:gd name="T59" fmla="*/ 31 h 31"/>
                  <a:gd name="T60" fmla="*/ 21 w 39"/>
                  <a:gd name="T61" fmla="*/ 31 h 31"/>
                  <a:gd name="T62" fmla="*/ 25 w 39"/>
                  <a:gd name="T63" fmla="*/ 28 h 31"/>
                  <a:gd name="T64" fmla="*/ 23 w 39"/>
                  <a:gd name="T65" fmla="*/ 28 h 31"/>
                  <a:gd name="T66" fmla="*/ 30 w 39"/>
                  <a:gd name="T67" fmla="*/ 28 h 31"/>
                  <a:gd name="T68" fmla="*/ 30 w 39"/>
                  <a:gd name="T69" fmla="*/ 26 h 31"/>
                  <a:gd name="T70" fmla="*/ 33 w 39"/>
                  <a:gd name="T71" fmla="*/ 28 h 31"/>
                  <a:gd name="T72" fmla="*/ 35 w 39"/>
                  <a:gd name="T73" fmla="*/ 28 h 31"/>
                  <a:gd name="T74" fmla="*/ 35 w 39"/>
                  <a:gd name="T75" fmla="*/ 26 h 31"/>
                  <a:gd name="T76" fmla="*/ 37 w 39"/>
                  <a:gd name="T77" fmla="*/ 24 h 31"/>
                  <a:gd name="T78" fmla="*/ 35 w 39"/>
                  <a:gd name="T79" fmla="*/ 23 h 31"/>
                  <a:gd name="T80" fmla="*/ 37 w 39"/>
                  <a:gd name="T81" fmla="*/ 23 h 31"/>
                  <a:gd name="T82" fmla="*/ 37 w 39"/>
                  <a:gd name="T83" fmla="*/ 17 h 31"/>
                  <a:gd name="T84" fmla="*/ 37 w 39"/>
                  <a:gd name="T85" fmla="*/ 19 h 31"/>
                  <a:gd name="T86" fmla="*/ 39 w 39"/>
                  <a:gd name="T87" fmla="*/ 14 h 31"/>
                  <a:gd name="T88" fmla="*/ 39 w 39"/>
                  <a:gd name="T89" fmla="*/ 12 h 31"/>
                  <a:gd name="T90" fmla="*/ 37 w 39"/>
                  <a:gd name="T91" fmla="*/ 7 h 31"/>
                  <a:gd name="T92" fmla="*/ 35 w 39"/>
                  <a:gd name="T93" fmla="*/ 7 h 31"/>
                  <a:gd name="T94" fmla="*/ 37 w 39"/>
                  <a:gd name="T95" fmla="*/ 7 h 31"/>
                  <a:gd name="T96" fmla="*/ 35 w 39"/>
                  <a:gd name="T97" fmla="*/ 5 h 31"/>
                  <a:gd name="T98" fmla="*/ 33 w 39"/>
                  <a:gd name="T99" fmla="*/ 2 h 31"/>
                  <a:gd name="T100" fmla="*/ 32 w 39"/>
                  <a:gd name="T101" fmla="*/ 4 h 31"/>
                  <a:gd name="T102" fmla="*/ 32 w 39"/>
                  <a:gd name="T103" fmla="*/ 2 h 31"/>
                  <a:gd name="T104" fmla="*/ 21 w 39"/>
                  <a:gd name="T105" fmla="*/ 0 h 31"/>
                  <a:gd name="T106" fmla="*/ 4 w 39"/>
                  <a:gd name="T107" fmla="*/ 0 h 31"/>
                  <a:gd name="T108" fmla="*/ 2 w 39"/>
                  <a:gd name="T109" fmla="*/ 0 h 31"/>
                  <a:gd name="T110" fmla="*/ 2 w 39"/>
                  <a:gd name="T111" fmla="*/ 2 h 31"/>
                  <a:gd name="T112" fmla="*/ 0 w 39"/>
                  <a:gd name="T113" fmla="*/ 2 h 31"/>
                  <a:gd name="T114" fmla="*/ 0 w 39"/>
                  <a:gd name="T115" fmla="*/ 4 h 31"/>
                  <a:gd name="T116" fmla="*/ 0 w 39"/>
                  <a:gd name="T117" fmla="*/ 28 h 31"/>
                  <a:gd name="T118" fmla="*/ 7 w 39"/>
                  <a:gd name="T119" fmla="*/ 2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9" h="31">
                    <a:moveTo>
                      <a:pt x="7" y="28"/>
                    </a:moveTo>
                    <a:lnTo>
                      <a:pt x="7" y="4"/>
                    </a:lnTo>
                    <a:lnTo>
                      <a:pt x="4" y="7"/>
                    </a:lnTo>
                    <a:lnTo>
                      <a:pt x="21" y="7"/>
                    </a:lnTo>
                    <a:lnTo>
                      <a:pt x="28" y="5"/>
                    </a:lnTo>
                    <a:lnTo>
                      <a:pt x="28" y="7"/>
                    </a:lnTo>
                    <a:lnTo>
                      <a:pt x="30" y="9"/>
                    </a:lnTo>
                    <a:lnTo>
                      <a:pt x="32" y="9"/>
                    </a:lnTo>
                    <a:lnTo>
                      <a:pt x="30" y="7"/>
                    </a:lnTo>
                    <a:lnTo>
                      <a:pt x="32" y="10"/>
                    </a:lnTo>
                    <a:lnTo>
                      <a:pt x="33" y="10"/>
                    </a:lnTo>
                    <a:lnTo>
                      <a:pt x="32" y="16"/>
                    </a:lnTo>
                    <a:lnTo>
                      <a:pt x="35" y="17"/>
                    </a:lnTo>
                    <a:lnTo>
                      <a:pt x="37" y="12"/>
                    </a:lnTo>
                    <a:lnTo>
                      <a:pt x="33" y="14"/>
                    </a:lnTo>
                    <a:lnTo>
                      <a:pt x="33" y="19"/>
                    </a:lnTo>
                    <a:lnTo>
                      <a:pt x="32" y="19"/>
                    </a:lnTo>
                    <a:lnTo>
                      <a:pt x="30" y="24"/>
                    </a:lnTo>
                    <a:lnTo>
                      <a:pt x="32" y="23"/>
                    </a:lnTo>
                    <a:lnTo>
                      <a:pt x="32" y="21"/>
                    </a:lnTo>
                    <a:lnTo>
                      <a:pt x="33" y="21"/>
                    </a:lnTo>
                    <a:lnTo>
                      <a:pt x="26" y="23"/>
                    </a:lnTo>
                    <a:lnTo>
                      <a:pt x="26" y="24"/>
                    </a:lnTo>
                    <a:lnTo>
                      <a:pt x="19" y="24"/>
                    </a:lnTo>
                    <a:lnTo>
                      <a:pt x="18" y="28"/>
                    </a:lnTo>
                    <a:lnTo>
                      <a:pt x="21" y="24"/>
                    </a:lnTo>
                    <a:lnTo>
                      <a:pt x="4" y="24"/>
                    </a:lnTo>
                    <a:lnTo>
                      <a:pt x="7" y="28"/>
                    </a:lnTo>
                    <a:lnTo>
                      <a:pt x="0" y="28"/>
                    </a:lnTo>
                    <a:lnTo>
                      <a:pt x="4" y="31"/>
                    </a:lnTo>
                    <a:lnTo>
                      <a:pt x="21" y="31"/>
                    </a:lnTo>
                    <a:lnTo>
                      <a:pt x="25" y="28"/>
                    </a:lnTo>
                    <a:lnTo>
                      <a:pt x="23" y="28"/>
                    </a:lnTo>
                    <a:lnTo>
                      <a:pt x="30" y="28"/>
                    </a:lnTo>
                    <a:lnTo>
                      <a:pt x="30" y="26"/>
                    </a:lnTo>
                    <a:lnTo>
                      <a:pt x="33" y="28"/>
                    </a:lnTo>
                    <a:lnTo>
                      <a:pt x="35" y="28"/>
                    </a:lnTo>
                    <a:lnTo>
                      <a:pt x="35" y="26"/>
                    </a:lnTo>
                    <a:lnTo>
                      <a:pt x="37" y="24"/>
                    </a:lnTo>
                    <a:lnTo>
                      <a:pt x="35" y="23"/>
                    </a:lnTo>
                    <a:lnTo>
                      <a:pt x="37" y="23"/>
                    </a:lnTo>
                    <a:lnTo>
                      <a:pt x="37" y="17"/>
                    </a:lnTo>
                    <a:lnTo>
                      <a:pt x="37" y="19"/>
                    </a:lnTo>
                    <a:lnTo>
                      <a:pt x="39" y="14"/>
                    </a:lnTo>
                    <a:lnTo>
                      <a:pt x="39" y="12"/>
                    </a:lnTo>
                    <a:lnTo>
                      <a:pt x="37" y="7"/>
                    </a:lnTo>
                    <a:lnTo>
                      <a:pt x="35" y="7"/>
                    </a:lnTo>
                    <a:lnTo>
                      <a:pt x="37" y="7"/>
                    </a:lnTo>
                    <a:lnTo>
                      <a:pt x="35" y="5"/>
                    </a:lnTo>
                    <a:lnTo>
                      <a:pt x="33" y="2"/>
                    </a:lnTo>
                    <a:lnTo>
                      <a:pt x="32" y="4"/>
                    </a:lnTo>
                    <a:lnTo>
                      <a:pt x="32" y="2"/>
                    </a:lnTo>
                    <a:lnTo>
                      <a:pt x="21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4"/>
                    </a:lnTo>
                    <a:lnTo>
                      <a:pt x="0" y="28"/>
                    </a:lnTo>
                    <a:lnTo>
                      <a:pt x="7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7" name="Freeform 104"/>
              <p:cNvSpPr>
                <a:spLocks noEditPoints="1"/>
              </p:cNvSpPr>
              <p:nvPr/>
            </p:nvSpPr>
            <p:spPr bwMode="auto">
              <a:xfrm>
                <a:off x="3826" y="2046"/>
                <a:ext cx="46" cy="51"/>
              </a:xfrm>
              <a:custGeom>
                <a:avLst/>
                <a:gdLst>
                  <a:gd name="T0" fmla="*/ 34 w 46"/>
                  <a:gd name="T1" fmla="*/ 43 h 51"/>
                  <a:gd name="T2" fmla="*/ 35 w 46"/>
                  <a:gd name="T3" fmla="*/ 48 h 51"/>
                  <a:gd name="T4" fmla="*/ 37 w 46"/>
                  <a:gd name="T5" fmla="*/ 50 h 51"/>
                  <a:gd name="T6" fmla="*/ 41 w 46"/>
                  <a:gd name="T7" fmla="*/ 50 h 51"/>
                  <a:gd name="T8" fmla="*/ 43 w 46"/>
                  <a:gd name="T9" fmla="*/ 50 h 51"/>
                  <a:gd name="T10" fmla="*/ 46 w 46"/>
                  <a:gd name="T11" fmla="*/ 50 h 51"/>
                  <a:gd name="T12" fmla="*/ 46 w 46"/>
                  <a:gd name="T13" fmla="*/ 44 h 51"/>
                  <a:gd name="T14" fmla="*/ 43 w 46"/>
                  <a:gd name="T15" fmla="*/ 44 h 51"/>
                  <a:gd name="T16" fmla="*/ 41 w 46"/>
                  <a:gd name="T17" fmla="*/ 43 h 51"/>
                  <a:gd name="T18" fmla="*/ 41 w 46"/>
                  <a:gd name="T19" fmla="*/ 41 h 51"/>
                  <a:gd name="T20" fmla="*/ 41 w 46"/>
                  <a:gd name="T21" fmla="*/ 15 h 51"/>
                  <a:gd name="T22" fmla="*/ 39 w 46"/>
                  <a:gd name="T23" fmla="*/ 8 h 51"/>
                  <a:gd name="T24" fmla="*/ 35 w 46"/>
                  <a:gd name="T25" fmla="*/ 3 h 51"/>
                  <a:gd name="T26" fmla="*/ 30 w 46"/>
                  <a:gd name="T27" fmla="*/ 0 h 51"/>
                  <a:gd name="T28" fmla="*/ 21 w 46"/>
                  <a:gd name="T29" fmla="*/ 0 h 51"/>
                  <a:gd name="T30" fmla="*/ 7 w 46"/>
                  <a:gd name="T31" fmla="*/ 3 h 51"/>
                  <a:gd name="T32" fmla="*/ 4 w 46"/>
                  <a:gd name="T33" fmla="*/ 8 h 51"/>
                  <a:gd name="T34" fmla="*/ 2 w 46"/>
                  <a:gd name="T35" fmla="*/ 17 h 51"/>
                  <a:gd name="T36" fmla="*/ 9 w 46"/>
                  <a:gd name="T37" fmla="*/ 17 h 51"/>
                  <a:gd name="T38" fmla="*/ 13 w 46"/>
                  <a:gd name="T39" fmla="*/ 8 h 51"/>
                  <a:gd name="T40" fmla="*/ 21 w 46"/>
                  <a:gd name="T41" fmla="*/ 7 h 51"/>
                  <a:gd name="T42" fmla="*/ 27 w 46"/>
                  <a:gd name="T43" fmla="*/ 7 h 51"/>
                  <a:gd name="T44" fmla="*/ 30 w 46"/>
                  <a:gd name="T45" fmla="*/ 8 h 51"/>
                  <a:gd name="T46" fmla="*/ 32 w 46"/>
                  <a:gd name="T47" fmla="*/ 15 h 51"/>
                  <a:gd name="T48" fmla="*/ 30 w 46"/>
                  <a:gd name="T49" fmla="*/ 19 h 51"/>
                  <a:gd name="T50" fmla="*/ 28 w 46"/>
                  <a:gd name="T51" fmla="*/ 20 h 51"/>
                  <a:gd name="T52" fmla="*/ 25 w 46"/>
                  <a:gd name="T53" fmla="*/ 20 h 51"/>
                  <a:gd name="T54" fmla="*/ 23 w 46"/>
                  <a:gd name="T55" fmla="*/ 20 h 51"/>
                  <a:gd name="T56" fmla="*/ 14 w 46"/>
                  <a:gd name="T57" fmla="*/ 22 h 51"/>
                  <a:gd name="T58" fmla="*/ 7 w 46"/>
                  <a:gd name="T59" fmla="*/ 24 h 51"/>
                  <a:gd name="T60" fmla="*/ 2 w 46"/>
                  <a:gd name="T61" fmla="*/ 29 h 51"/>
                  <a:gd name="T62" fmla="*/ 0 w 46"/>
                  <a:gd name="T63" fmla="*/ 36 h 51"/>
                  <a:gd name="T64" fmla="*/ 2 w 46"/>
                  <a:gd name="T65" fmla="*/ 43 h 51"/>
                  <a:gd name="T66" fmla="*/ 4 w 46"/>
                  <a:gd name="T67" fmla="*/ 46 h 51"/>
                  <a:gd name="T68" fmla="*/ 9 w 46"/>
                  <a:gd name="T69" fmla="*/ 50 h 51"/>
                  <a:gd name="T70" fmla="*/ 16 w 46"/>
                  <a:gd name="T71" fmla="*/ 51 h 51"/>
                  <a:gd name="T72" fmla="*/ 21 w 46"/>
                  <a:gd name="T73" fmla="*/ 51 h 51"/>
                  <a:gd name="T74" fmla="*/ 25 w 46"/>
                  <a:gd name="T75" fmla="*/ 50 h 51"/>
                  <a:gd name="T76" fmla="*/ 34 w 46"/>
                  <a:gd name="T77" fmla="*/ 43 h 51"/>
                  <a:gd name="T78" fmla="*/ 32 w 46"/>
                  <a:gd name="T79" fmla="*/ 24 h 51"/>
                  <a:gd name="T80" fmla="*/ 32 w 46"/>
                  <a:gd name="T81" fmla="*/ 31 h 51"/>
                  <a:gd name="T82" fmla="*/ 28 w 46"/>
                  <a:gd name="T83" fmla="*/ 41 h 51"/>
                  <a:gd name="T84" fmla="*/ 18 w 46"/>
                  <a:gd name="T85" fmla="*/ 44 h 51"/>
                  <a:gd name="T86" fmla="*/ 14 w 46"/>
                  <a:gd name="T87" fmla="*/ 44 h 51"/>
                  <a:gd name="T88" fmla="*/ 11 w 46"/>
                  <a:gd name="T89" fmla="*/ 43 h 51"/>
                  <a:gd name="T90" fmla="*/ 7 w 46"/>
                  <a:gd name="T91" fmla="*/ 36 h 51"/>
                  <a:gd name="T92" fmla="*/ 9 w 46"/>
                  <a:gd name="T93" fmla="*/ 31 h 51"/>
                  <a:gd name="T94" fmla="*/ 18 w 46"/>
                  <a:gd name="T95" fmla="*/ 27 h 51"/>
                  <a:gd name="T96" fmla="*/ 23 w 46"/>
                  <a:gd name="T97" fmla="*/ 27 h 51"/>
                  <a:gd name="T98" fmla="*/ 28 w 46"/>
                  <a:gd name="T99" fmla="*/ 25 h 51"/>
                  <a:gd name="T100" fmla="*/ 32 w 46"/>
                  <a:gd name="T101" fmla="*/ 2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6" h="51">
                    <a:moveTo>
                      <a:pt x="34" y="43"/>
                    </a:moveTo>
                    <a:lnTo>
                      <a:pt x="35" y="48"/>
                    </a:lnTo>
                    <a:lnTo>
                      <a:pt x="37" y="50"/>
                    </a:lnTo>
                    <a:lnTo>
                      <a:pt x="41" y="50"/>
                    </a:lnTo>
                    <a:lnTo>
                      <a:pt x="43" y="50"/>
                    </a:lnTo>
                    <a:lnTo>
                      <a:pt x="46" y="50"/>
                    </a:lnTo>
                    <a:lnTo>
                      <a:pt x="46" y="44"/>
                    </a:lnTo>
                    <a:lnTo>
                      <a:pt x="43" y="44"/>
                    </a:lnTo>
                    <a:lnTo>
                      <a:pt x="41" y="43"/>
                    </a:lnTo>
                    <a:lnTo>
                      <a:pt x="41" y="41"/>
                    </a:lnTo>
                    <a:lnTo>
                      <a:pt x="41" y="15"/>
                    </a:lnTo>
                    <a:lnTo>
                      <a:pt x="39" y="8"/>
                    </a:lnTo>
                    <a:lnTo>
                      <a:pt x="35" y="3"/>
                    </a:lnTo>
                    <a:lnTo>
                      <a:pt x="30" y="0"/>
                    </a:lnTo>
                    <a:lnTo>
                      <a:pt x="21" y="0"/>
                    </a:lnTo>
                    <a:lnTo>
                      <a:pt x="7" y="3"/>
                    </a:lnTo>
                    <a:lnTo>
                      <a:pt x="4" y="8"/>
                    </a:lnTo>
                    <a:lnTo>
                      <a:pt x="2" y="17"/>
                    </a:lnTo>
                    <a:lnTo>
                      <a:pt x="9" y="17"/>
                    </a:lnTo>
                    <a:lnTo>
                      <a:pt x="13" y="8"/>
                    </a:lnTo>
                    <a:lnTo>
                      <a:pt x="21" y="7"/>
                    </a:lnTo>
                    <a:lnTo>
                      <a:pt x="27" y="7"/>
                    </a:lnTo>
                    <a:lnTo>
                      <a:pt x="30" y="8"/>
                    </a:lnTo>
                    <a:lnTo>
                      <a:pt x="32" y="15"/>
                    </a:lnTo>
                    <a:lnTo>
                      <a:pt x="30" y="19"/>
                    </a:lnTo>
                    <a:lnTo>
                      <a:pt x="28" y="20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14" y="22"/>
                    </a:lnTo>
                    <a:lnTo>
                      <a:pt x="7" y="24"/>
                    </a:lnTo>
                    <a:lnTo>
                      <a:pt x="2" y="29"/>
                    </a:lnTo>
                    <a:lnTo>
                      <a:pt x="0" y="36"/>
                    </a:lnTo>
                    <a:lnTo>
                      <a:pt x="2" y="43"/>
                    </a:lnTo>
                    <a:lnTo>
                      <a:pt x="4" y="46"/>
                    </a:lnTo>
                    <a:lnTo>
                      <a:pt x="9" y="50"/>
                    </a:lnTo>
                    <a:lnTo>
                      <a:pt x="16" y="51"/>
                    </a:lnTo>
                    <a:lnTo>
                      <a:pt x="21" y="51"/>
                    </a:lnTo>
                    <a:lnTo>
                      <a:pt x="25" y="50"/>
                    </a:lnTo>
                    <a:lnTo>
                      <a:pt x="34" y="43"/>
                    </a:lnTo>
                    <a:close/>
                    <a:moveTo>
                      <a:pt x="32" y="24"/>
                    </a:moveTo>
                    <a:lnTo>
                      <a:pt x="32" y="31"/>
                    </a:lnTo>
                    <a:lnTo>
                      <a:pt x="28" y="41"/>
                    </a:lnTo>
                    <a:lnTo>
                      <a:pt x="18" y="44"/>
                    </a:lnTo>
                    <a:lnTo>
                      <a:pt x="14" y="44"/>
                    </a:lnTo>
                    <a:lnTo>
                      <a:pt x="11" y="43"/>
                    </a:lnTo>
                    <a:lnTo>
                      <a:pt x="7" y="36"/>
                    </a:lnTo>
                    <a:lnTo>
                      <a:pt x="9" y="31"/>
                    </a:lnTo>
                    <a:lnTo>
                      <a:pt x="18" y="27"/>
                    </a:lnTo>
                    <a:lnTo>
                      <a:pt x="23" y="27"/>
                    </a:lnTo>
                    <a:lnTo>
                      <a:pt x="28" y="25"/>
                    </a:lnTo>
                    <a:lnTo>
                      <a:pt x="32" y="24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8" name="Freeform 105"/>
              <p:cNvSpPr>
                <a:spLocks/>
              </p:cNvSpPr>
              <p:nvPr/>
            </p:nvSpPr>
            <p:spPr bwMode="auto">
              <a:xfrm>
                <a:off x="3823" y="2042"/>
                <a:ext cx="53" cy="57"/>
              </a:xfrm>
              <a:custGeom>
                <a:avLst/>
                <a:gdLst>
                  <a:gd name="T0" fmla="*/ 33 w 53"/>
                  <a:gd name="T1" fmla="*/ 47 h 57"/>
                  <a:gd name="T2" fmla="*/ 38 w 53"/>
                  <a:gd name="T3" fmla="*/ 55 h 57"/>
                  <a:gd name="T4" fmla="*/ 51 w 53"/>
                  <a:gd name="T5" fmla="*/ 55 h 57"/>
                  <a:gd name="T6" fmla="*/ 51 w 53"/>
                  <a:gd name="T7" fmla="*/ 45 h 57"/>
                  <a:gd name="T8" fmla="*/ 47 w 53"/>
                  <a:gd name="T9" fmla="*/ 47 h 57"/>
                  <a:gd name="T10" fmla="*/ 46 w 53"/>
                  <a:gd name="T11" fmla="*/ 17 h 57"/>
                  <a:gd name="T12" fmla="*/ 44 w 53"/>
                  <a:gd name="T13" fmla="*/ 7 h 57"/>
                  <a:gd name="T14" fmla="*/ 37 w 53"/>
                  <a:gd name="T15" fmla="*/ 2 h 57"/>
                  <a:gd name="T16" fmla="*/ 9 w 53"/>
                  <a:gd name="T17" fmla="*/ 4 h 57"/>
                  <a:gd name="T18" fmla="*/ 10 w 53"/>
                  <a:gd name="T19" fmla="*/ 4 h 57"/>
                  <a:gd name="T20" fmla="*/ 3 w 53"/>
                  <a:gd name="T21" fmla="*/ 9 h 57"/>
                  <a:gd name="T22" fmla="*/ 3 w 53"/>
                  <a:gd name="T23" fmla="*/ 24 h 57"/>
                  <a:gd name="T24" fmla="*/ 16 w 53"/>
                  <a:gd name="T25" fmla="*/ 21 h 57"/>
                  <a:gd name="T26" fmla="*/ 16 w 53"/>
                  <a:gd name="T27" fmla="*/ 16 h 57"/>
                  <a:gd name="T28" fmla="*/ 31 w 53"/>
                  <a:gd name="T29" fmla="*/ 14 h 57"/>
                  <a:gd name="T30" fmla="*/ 35 w 53"/>
                  <a:gd name="T31" fmla="*/ 16 h 57"/>
                  <a:gd name="T32" fmla="*/ 31 w 53"/>
                  <a:gd name="T33" fmla="*/ 19 h 57"/>
                  <a:gd name="T34" fmla="*/ 33 w 53"/>
                  <a:gd name="T35" fmla="*/ 19 h 57"/>
                  <a:gd name="T36" fmla="*/ 28 w 53"/>
                  <a:gd name="T37" fmla="*/ 28 h 57"/>
                  <a:gd name="T38" fmla="*/ 14 w 53"/>
                  <a:gd name="T39" fmla="*/ 26 h 57"/>
                  <a:gd name="T40" fmla="*/ 9 w 53"/>
                  <a:gd name="T41" fmla="*/ 24 h 57"/>
                  <a:gd name="T42" fmla="*/ 2 w 53"/>
                  <a:gd name="T43" fmla="*/ 29 h 57"/>
                  <a:gd name="T44" fmla="*/ 0 w 53"/>
                  <a:gd name="T45" fmla="*/ 40 h 57"/>
                  <a:gd name="T46" fmla="*/ 5 w 53"/>
                  <a:gd name="T47" fmla="*/ 52 h 57"/>
                  <a:gd name="T48" fmla="*/ 16 w 53"/>
                  <a:gd name="T49" fmla="*/ 57 h 57"/>
                  <a:gd name="T50" fmla="*/ 28 w 53"/>
                  <a:gd name="T51" fmla="*/ 57 h 57"/>
                  <a:gd name="T52" fmla="*/ 31 w 53"/>
                  <a:gd name="T53" fmla="*/ 55 h 57"/>
                  <a:gd name="T54" fmla="*/ 37 w 53"/>
                  <a:gd name="T55" fmla="*/ 48 h 57"/>
                  <a:gd name="T56" fmla="*/ 38 w 53"/>
                  <a:gd name="T57" fmla="*/ 50 h 57"/>
                  <a:gd name="T58" fmla="*/ 37 w 53"/>
                  <a:gd name="T59" fmla="*/ 43 h 57"/>
                  <a:gd name="T60" fmla="*/ 37 w 53"/>
                  <a:gd name="T61" fmla="*/ 43 h 57"/>
                  <a:gd name="T62" fmla="*/ 31 w 53"/>
                  <a:gd name="T63" fmla="*/ 48 h 57"/>
                  <a:gd name="T64" fmla="*/ 24 w 53"/>
                  <a:gd name="T65" fmla="*/ 54 h 57"/>
                  <a:gd name="T66" fmla="*/ 16 w 53"/>
                  <a:gd name="T67" fmla="*/ 55 h 57"/>
                  <a:gd name="T68" fmla="*/ 12 w 53"/>
                  <a:gd name="T69" fmla="*/ 50 h 57"/>
                  <a:gd name="T70" fmla="*/ 7 w 53"/>
                  <a:gd name="T71" fmla="*/ 45 h 57"/>
                  <a:gd name="T72" fmla="*/ 5 w 53"/>
                  <a:gd name="T73" fmla="*/ 36 h 57"/>
                  <a:gd name="T74" fmla="*/ 12 w 53"/>
                  <a:gd name="T75" fmla="*/ 31 h 57"/>
                  <a:gd name="T76" fmla="*/ 19 w 53"/>
                  <a:gd name="T77" fmla="*/ 29 h 57"/>
                  <a:gd name="T78" fmla="*/ 26 w 53"/>
                  <a:gd name="T79" fmla="*/ 28 h 57"/>
                  <a:gd name="T80" fmla="*/ 26 w 53"/>
                  <a:gd name="T81" fmla="*/ 23 h 57"/>
                  <a:gd name="T82" fmla="*/ 26 w 53"/>
                  <a:gd name="T83" fmla="*/ 26 h 57"/>
                  <a:gd name="T84" fmla="*/ 30 w 53"/>
                  <a:gd name="T85" fmla="*/ 24 h 57"/>
                  <a:gd name="T86" fmla="*/ 37 w 53"/>
                  <a:gd name="T87" fmla="*/ 23 h 57"/>
                  <a:gd name="T88" fmla="*/ 37 w 53"/>
                  <a:gd name="T89" fmla="*/ 16 h 57"/>
                  <a:gd name="T90" fmla="*/ 24 w 53"/>
                  <a:gd name="T91" fmla="*/ 7 h 57"/>
                  <a:gd name="T92" fmla="*/ 12 w 53"/>
                  <a:gd name="T93" fmla="*/ 11 h 57"/>
                  <a:gd name="T94" fmla="*/ 12 w 53"/>
                  <a:gd name="T95" fmla="*/ 17 h 57"/>
                  <a:gd name="T96" fmla="*/ 9 w 53"/>
                  <a:gd name="T97" fmla="*/ 12 h 57"/>
                  <a:gd name="T98" fmla="*/ 14 w 53"/>
                  <a:gd name="T99" fmla="*/ 7 h 57"/>
                  <a:gd name="T100" fmla="*/ 24 w 53"/>
                  <a:gd name="T101" fmla="*/ 7 h 57"/>
                  <a:gd name="T102" fmla="*/ 37 w 53"/>
                  <a:gd name="T103" fmla="*/ 9 h 57"/>
                  <a:gd name="T104" fmla="*/ 38 w 53"/>
                  <a:gd name="T105" fmla="*/ 19 h 57"/>
                  <a:gd name="T106" fmla="*/ 44 w 53"/>
                  <a:gd name="T107" fmla="*/ 43 h 57"/>
                  <a:gd name="T108" fmla="*/ 40 w 53"/>
                  <a:gd name="T109" fmla="*/ 47 h 57"/>
                  <a:gd name="T110" fmla="*/ 49 w 53"/>
                  <a:gd name="T111" fmla="*/ 52 h 57"/>
                  <a:gd name="T112" fmla="*/ 46 w 53"/>
                  <a:gd name="T113" fmla="*/ 50 h 57"/>
                  <a:gd name="T114" fmla="*/ 38 w 53"/>
                  <a:gd name="T115" fmla="*/ 48 h 57"/>
                  <a:gd name="T116" fmla="*/ 40 w 53"/>
                  <a:gd name="T117" fmla="*/ 48 h 57"/>
                  <a:gd name="T118" fmla="*/ 38 w 53"/>
                  <a:gd name="T119" fmla="*/ 43 h 57"/>
                  <a:gd name="T120" fmla="*/ 37 w 53"/>
                  <a:gd name="T121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3" h="57">
                    <a:moveTo>
                      <a:pt x="37" y="50"/>
                    </a:moveTo>
                    <a:lnTo>
                      <a:pt x="38" y="50"/>
                    </a:lnTo>
                    <a:lnTo>
                      <a:pt x="37" y="50"/>
                    </a:lnTo>
                    <a:lnTo>
                      <a:pt x="33" y="47"/>
                    </a:lnTo>
                    <a:lnTo>
                      <a:pt x="33" y="52"/>
                    </a:lnTo>
                    <a:lnTo>
                      <a:pt x="37" y="54"/>
                    </a:lnTo>
                    <a:lnTo>
                      <a:pt x="35" y="52"/>
                    </a:lnTo>
                    <a:lnTo>
                      <a:pt x="38" y="55"/>
                    </a:lnTo>
                    <a:lnTo>
                      <a:pt x="42" y="55"/>
                    </a:lnTo>
                    <a:lnTo>
                      <a:pt x="44" y="57"/>
                    </a:lnTo>
                    <a:lnTo>
                      <a:pt x="51" y="57"/>
                    </a:lnTo>
                    <a:lnTo>
                      <a:pt x="51" y="55"/>
                    </a:lnTo>
                    <a:lnTo>
                      <a:pt x="53" y="55"/>
                    </a:lnTo>
                    <a:lnTo>
                      <a:pt x="53" y="47"/>
                    </a:lnTo>
                    <a:lnTo>
                      <a:pt x="51" y="47"/>
                    </a:lnTo>
                    <a:lnTo>
                      <a:pt x="51" y="45"/>
                    </a:lnTo>
                    <a:lnTo>
                      <a:pt x="46" y="45"/>
                    </a:lnTo>
                    <a:lnTo>
                      <a:pt x="47" y="47"/>
                    </a:lnTo>
                    <a:lnTo>
                      <a:pt x="46" y="45"/>
                    </a:lnTo>
                    <a:lnTo>
                      <a:pt x="47" y="47"/>
                    </a:lnTo>
                    <a:lnTo>
                      <a:pt x="44" y="50"/>
                    </a:lnTo>
                    <a:lnTo>
                      <a:pt x="47" y="47"/>
                    </a:lnTo>
                    <a:lnTo>
                      <a:pt x="47" y="19"/>
                    </a:lnTo>
                    <a:lnTo>
                      <a:pt x="46" y="17"/>
                    </a:lnTo>
                    <a:lnTo>
                      <a:pt x="46" y="16"/>
                    </a:lnTo>
                    <a:lnTo>
                      <a:pt x="44" y="9"/>
                    </a:lnTo>
                    <a:lnTo>
                      <a:pt x="42" y="9"/>
                    </a:lnTo>
                    <a:lnTo>
                      <a:pt x="44" y="7"/>
                    </a:lnTo>
                    <a:lnTo>
                      <a:pt x="40" y="5"/>
                    </a:lnTo>
                    <a:lnTo>
                      <a:pt x="38" y="2"/>
                    </a:lnTo>
                    <a:lnTo>
                      <a:pt x="37" y="4"/>
                    </a:lnTo>
                    <a:lnTo>
                      <a:pt x="37" y="2"/>
                    </a:lnTo>
                    <a:lnTo>
                      <a:pt x="24" y="0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9" y="4"/>
                    </a:lnTo>
                    <a:lnTo>
                      <a:pt x="7" y="7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5" y="9"/>
                    </a:lnTo>
                    <a:lnTo>
                      <a:pt x="3" y="9"/>
                    </a:lnTo>
                    <a:lnTo>
                      <a:pt x="2" y="21"/>
                    </a:lnTo>
                    <a:lnTo>
                      <a:pt x="2" y="23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6" y="23"/>
                    </a:lnTo>
                    <a:lnTo>
                      <a:pt x="16" y="21"/>
                    </a:lnTo>
                    <a:lnTo>
                      <a:pt x="14" y="16"/>
                    </a:lnTo>
                    <a:lnTo>
                      <a:pt x="16" y="16"/>
                    </a:lnTo>
                    <a:lnTo>
                      <a:pt x="16" y="14"/>
                    </a:lnTo>
                    <a:lnTo>
                      <a:pt x="16" y="16"/>
                    </a:lnTo>
                    <a:lnTo>
                      <a:pt x="19" y="12"/>
                    </a:lnTo>
                    <a:lnTo>
                      <a:pt x="17" y="12"/>
                    </a:lnTo>
                    <a:lnTo>
                      <a:pt x="24" y="14"/>
                    </a:lnTo>
                    <a:lnTo>
                      <a:pt x="31" y="14"/>
                    </a:lnTo>
                    <a:lnTo>
                      <a:pt x="30" y="12"/>
                    </a:lnTo>
                    <a:lnTo>
                      <a:pt x="30" y="19"/>
                    </a:lnTo>
                    <a:lnTo>
                      <a:pt x="33" y="21"/>
                    </a:lnTo>
                    <a:lnTo>
                      <a:pt x="35" y="16"/>
                    </a:lnTo>
                    <a:lnTo>
                      <a:pt x="31" y="17"/>
                    </a:lnTo>
                    <a:lnTo>
                      <a:pt x="30" y="23"/>
                    </a:lnTo>
                    <a:lnTo>
                      <a:pt x="33" y="19"/>
                    </a:lnTo>
                    <a:lnTo>
                      <a:pt x="31" y="19"/>
                    </a:lnTo>
                    <a:lnTo>
                      <a:pt x="31" y="21"/>
                    </a:lnTo>
                    <a:lnTo>
                      <a:pt x="30" y="21"/>
                    </a:lnTo>
                    <a:lnTo>
                      <a:pt x="30" y="23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4" y="24"/>
                    </a:lnTo>
                    <a:lnTo>
                      <a:pt x="28" y="21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26" y="21"/>
                    </a:lnTo>
                    <a:lnTo>
                      <a:pt x="16" y="23"/>
                    </a:lnTo>
                    <a:lnTo>
                      <a:pt x="14" y="26"/>
                    </a:lnTo>
                    <a:lnTo>
                      <a:pt x="17" y="23"/>
                    </a:lnTo>
                    <a:lnTo>
                      <a:pt x="9" y="24"/>
                    </a:lnTo>
                    <a:lnTo>
                      <a:pt x="7" y="28"/>
                    </a:lnTo>
                    <a:lnTo>
                      <a:pt x="9" y="24"/>
                    </a:lnTo>
                    <a:lnTo>
                      <a:pt x="9" y="26"/>
                    </a:lnTo>
                    <a:lnTo>
                      <a:pt x="10" y="24"/>
                    </a:lnTo>
                    <a:lnTo>
                      <a:pt x="7" y="24"/>
                    </a:lnTo>
                    <a:lnTo>
                      <a:pt x="2" y="29"/>
                    </a:lnTo>
                    <a:lnTo>
                      <a:pt x="2" y="33"/>
                    </a:lnTo>
                    <a:lnTo>
                      <a:pt x="5" y="29"/>
                    </a:lnTo>
                    <a:lnTo>
                      <a:pt x="2" y="31"/>
                    </a:lnTo>
                    <a:lnTo>
                      <a:pt x="0" y="40"/>
                    </a:lnTo>
                    <a:lnTo>
                      <a:pt x="2" y="48"/>
                    </a:lnTo>
                    <a:lnTo>
                      <a:pt x="3" y="48"/>
                    </a:lnTo>
                    <a:lnTo>
                      <a:pt x="2" y="50"/>
                    </a:lnTo>
                    <a:lnTo>
                      <a:pt x="5" y="52"/>
                    </a:lnTo>
                    <a:lnTo>
                      <a:pt x="7" y="55"/>
                    </a:lnTo>
                    <a:lnTo>
                      <a:pt x="9" y="54"/>
                    </a:lnTo>
                    <a:lnTo>
                      <a:pt x="9" y="55"/>
                    </a:lnTo>
                    <a:lnTo>
                      <a:pt x="16" y="57"/>
                    </a:lnTo>
                    <a:lnTo>
                      <a:pt x="17" y="57"/>
                    </a:lnTo>
                    <a:lnTo>
                      <a:pt x="23" y="55"/>
                    </a:lnTo>
                    <a:lnTo>
                      <a:pt x="21" y="55"/>
                    </a:lnTo>
                    <a:lnTo>
                      <a:pt x="28" y="57"/>
                    </a:lnTo>
                    <a:lnTo>
                      <a:pt x="30" y="57"/>
                    </a:lnTo>
                    <a:lnTo>
                      <a:pt x="31" y="54"/>
                    </a:lnTo>
                    <a:lnTo>
                      <a:pt x="30" y="54"/>
                    </a:lnTo>
                    <a:lnTo>
                      <a:pt x="31" y="55"/>
                    </a:lnTo>
                    <a:lnTo>
                      <a:pt x="35" y="52"/>
                    </a:lnTo>
                    <a:lnTo>
                      <a:pt x="35" y="50"/>
                    </a:lnTo>
                    <a:lnTo>
                      <a:pt x="37" y="50"/>
                    </a:lnTo>
                    <a:lnTo>
                      <a:pt x="37" y="48"/>
                    </a:lnTo>
                    <a:lnTo>
                      <a:pt x="37" y="50"/>
                    </a:lnTo>
                    <a:lnTo>
                      <a:pt x="40" y="48"/>
                    </a:lnTo>
                    <a:lnTo>
                      <a:pt x="37" y="50"/>
                    </a:lnTo>
                    <a:lnTo>
                      <a:pt x="38" y="50"/>
                    </a:lnTo>
                    <a:lnTo>
                      <a:pt x="37" y="50"/>
                    </a:lnTo>
                    <a:lnTo>
                      <a:pt x="37" y="43"/>
                    </a:lnTo>
                    <a:lnTo>
                      <a:pt x="38" y="43"/>
                    </a:lnTo>
                    <a:lnTo>
                      <a:pt x="37" y="43"/>
                    </a:lnTo>
                    <a:lnTo>
                      <a:pt x="35" y="43"/>
                    </a:lnTo>
                    <a:lnTo>
                      <a:pt x="35" y="45"/>
                    </a:lnTo>
                    <a:lnTo>
                      <a:pt x="33" y="45"/>
                    </a:lnTo>
                    <a:lnTo>
                      <a:pt x="37" y="43"/>
                    </a:lnTo>
                    <a:lnTo>
                      <a:pt x="33" y="45"/>
                    </a:lnTo>
                    <a:lnTo>
                      <a:pt x="33" y="47"/>
                    </a:lnTo>
                    <a:lnTo>
                      <a:pt x="31" y="47"/>
                    </a:lnTo>
                    <a:lnTo>
                      <a:pt x="31" y="48"/>
                    </a:lnTo>
                    <a:lnTo>
                      <a:pt x="30" y="47"/>
                    </a:lnTo>
                    <a:lnTo>
                      <a:pt x="28" y="48"/>
                    </a:lnTo>
                    <a:lnTo>
                      <a:pt x="26" y="50"/>
                    </a:lnTo>
                    <a:lnTo>
                      <a:pt x="24" y="54"/>
                    </a:lnTo>
                    <a:lnTo>
                      <a:pt x="26" y="50"/>
                    </a:lnTo>
                    <a:lnTo>
                      <a:pt x="28" y="50"/>
                    </a:lnTo>
                    <a:lnTo>
                      <a:pt x="17" y="52"/>
                    </a:lnTo>
                    <a:lnTo>
                      <a:pt x="16" y="55"/>
                    </a:lnTo>
                    <a:lnTo>
                      <a:pt x="21" y="54"/>
                    </a:lnTo>
                    <a:lnTo>
                      <a:pt x="19" y="50"/>
                    </a:lnTo>
                    <a:lnTo>
                      <a:pt x="12" y="52"/>
                    </a:lnTo>
                    <a:lnTo>
                      <a:pt x="12" y="50"/>
                    </a:lnTo>
                    <a:lnTo>
                      <a:pt x="10" y="48"/>
                    </a:lnTo>
                    <a:lnTo>
                      <a:pt x="9" y="48"/>
                    </a:lnTo>
                    <a:lnTo>
                      <a:pt x="9" y="47"/>
                    </a:lnTo>
                    <a:lnTo>
                      <a:pt x="7" y="45"/>
                    </a:lnTo>
                    <a:lnTo>
                      <a:pt x="5" y="45"/>
                    </a:lnTo>
                    <a:lnTo>
                      <a:pt x="7" y="40"/>
                    </a:lnTo>
                    <a:lnTo>
                      <a:pt x="5" y="35"/>
                    </a:lnTo>
                    <a:lnTo>
                      <a:pt x="5" y="36"/>
                    </a:lnTo>
                    <a:lnTo>
                      <a:pt x="9" y="33"/>
                    </a:lnTo>
                    <a:lnTo>
                      <a:pt x="10" y="31"/>
                    </a:lnTo>
                    <a:lnTo>
                      <a:pt x="12" y="29"/>
                    </a:lnTo>
                    <a:lnTo>
                      <a:pt x="12" y="31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7" y="29"/>
                    </a:lnTo>
                    <a:lnTo>
                      <a:pt x="19" y="29"/>
                    </a:lnTo>
                    <a:lnTo>
                      <a:pt x="19" y="28"/>
                    </a:lnTo>
                    <a:lnTo>
                      <a:pt x="21" y="26"/>
                    </a:lnTo>
                    <a:lnTo>
                      <a:pt x="19" y="26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28" y="21"/>
                    </a:lnTo>
                    <a:lnTo>
                      <a:pt x="26" y="21"/>
                    </a:lnTo>
                    <a:lnTo>
                      <a:pt x="26" y="23"/>
                    </a:lnTo>
                    <a:lnTo>
                      <a:pt x="24" y="23"/>
                    </a:lnTo>
                    <a:lnTo>
                      <a:pt x="24" y="24"/>
                    </a:lnTo>
                    <a:lnTo>
                      <a:pt x="24" y="26"/>
                    </a:lnTo>
                    <a:lnTo>
                      <a:pt x="26" y="26"/>
                    </a:lnTo>
                    <a:lnTo>
                      <a:pt x="26" y="28"/>
                    </a:lnTo>
                    <a:lnTo>
                      <a:pt x="28" y="28"/>
                    </a:lnTo>
                    <a:lnTo>
                      <a:pt x="31" y="24"/>
                    </a:lnTo>
                    <a:lnTo>
                      <a:pt x="30" y="24"/>
                    </a:lnTo>
                    <a:lnTo>
                      <a:pt x="33" y="26"/>
                    </a:lnTo>
                    <a:lnTo>
                      <a:pt x="37" y="23"/>
                    </a:lnTo>
                    <a:lnTo>
                      <a:pt x="33" y="26"/>
                    </a:lnTo>
                    <a:lnTo>
                      <a:pt x="37" y="23"/>
                    </a:lnTo>
                    <a:lnTo>
                      <a:pt x="35" y="21"/>
                    </a:lnTo>
                    <a:lnTo>
                      <a:pt x="35" y="23"/>
                    </a:lnTo>
                    <a:lnTo>
                      <a:pt x="37" y="17"/>
                    </a:lnTo>
                    <a:lnTo>
                      <a:pt x="37" y="16"/>
                    </a:lnTo>
                    <a:lnTo>
                      <a:pt x="37" y="12"/>
                    </a:lnTo>
                    <a:lnTo>
                      <a:pt x="35" y="11"/>
                    </a:lnTo>
                    <a:lnTo>
                      <a:pt x="33" y="7"/>
                    </a:lnTo>
                    <a:lnTo>
                      <a:pt x="24" y="7"/>
                    </a:lnTo>
                    <a:lnTo>
                      <a:pt x="14" y="9"/>
                    </a:lnTo>
                    <a:lnTo>
                      <a:pt x="12" y="12"/>
                    </a:lnTo>
                    <a:lnTo>
                      <a:pt x="16" y="9"/>
                    </a:lnTo>
                    <a:lnTo>
                      <a:pt x="12" y="11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9" y="21"/>
                    </a:lnTo>
                    <a:lnTo>
                      <a:pt x="12" y="17"/>
                    </a:lnTo>
                    <a:lnTo>
                      <a:pt x="5" y="17"/>
                    </a:lnTo>
                    <a:lnTo>
                      <a:pt x="9" y="21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10" y="11"/>
                    </a:lnTo>
                    <a:lnTo>
                      <a:pt x="12" y="9"/>
                    </a:lnTo>
                    <a:lnTo>
                      <a:pt x="12" y="11"/>
                    </a:lnTo>
                    <a:lnTo>
                      <a:pt x="14" y="7"/>
                    </a:lnTo>
                    <a:lnTo>
                      <a:pt x="12" y="7"/>
                    </a:lnTo>
                    <a:lnTo>
                      <a:pt x="16" y="7"/>
                    </a:lnTo>
                    <a:lnTo>
                      <a:pt x="16" y="5"/>
                    </a:lnTo>
                    <a:lnTo>
                      <a:pt x="24" y="7"/>
                    </a:lnTo>
                    <a:lnTo>
                      <a:pt x="33" y="5"/>
                    </a:lnTo>
                    <a:lnTo>
                      <a:pt x="33" y="7"/>
                    </a:lnTo>
                    <a:lnTo>
                      <a:pt x="35" y="9"/>
                    </a:lnTo>
                    <a:lnTo>
                      <a:pt x="37" y="9"/>
                    </a:lnTo>
                    <a:lnTo>
                      <a:pt x="37" y="11"/>
                    </a:lnTo>
                    <a:lnTo>
                      <a:pt x="38" y="12"/>
                    </a:lnTo>
                    <a:lnTo>
                      <a:pt x="40" y="12"/>
                    </a:lnTo>
                    <a:lnTo>
                      <a:pt x="38" y="19"/>
                    </a:lnTo>
                    <a:lnTo>
                      <a:pt x="40" y="19"/>
                    </a:lnTo>
                    <a:lnTo>
                      <a:pt x="40" y="45"/>
                    </a:lnTo>
                    <a:lnTo>
                      <a:pt x="40" y="47"/>
                    </a:lnTo>
                    <a:lnTo>
                      <a:pt x="44" y="43"/>
                    </a:lnTo>
                    <a:lnTo>
                      <a:pt x="42" y="43"/>
                    </a:lnTo>
                    <a:lnTo>
                      <a:pt x="42" y="45"/>
                    </a:lnTo>
                    <a:lnTo>
                      <a:pt x="40" y="45"/>
                    </a:lnTo>
                    <a:lnTo>
                      <a:pt x="40" y="47"/>
                    </a:lnTo>
                    <a:lnTo>
                      <a:pt x="42" y="48"/>
                    </a:lnTo>
                    <a:lnTo>
                      <a:pt x="44" y="50"/>
                    </a:lnTo>
                    <a:lnTo>
                      <a:pt x="46" y="52"/>
                    </a:lnTo>
                    <a:lnTo>
                      <a:pt x="49" y="52"/>
                    </a:lnTo>
                    <a:lnTo>
                      <a:pt x="46" y="48"/>
                    </a:lnTo>
                    <a:lnTo>
                      <a:pt x="46" y="54"/>
                    </a:lnTo>
                    <a:lnTo>
                      <a:pt x="49" y="50"/>
                    </a:lnTo>
                    <a:lnTo>
                      <a:pt x="46" y="50"/>
                    </a:lnTo>
                    <a:lnTo>
                      <a:pt x="44" y="50"/>
                    </a:lnTo>
                    <a:lnTo>
                      <a:pt x="46" y="52"/>
                    </a:lnTo>
                    <a:lnTo>
                      <a:pt x="44" y="48"/>
                    </a:lnTo>
                    <a:lnTo>
                      <a:pt x="38" y="48"/>
                    </a:lnTo>
                    <a:lnTo>
                      <a:pt x="42" y="52"/>
                    </a:lnTo>
                    <a:lnTo>
                      <a:pt x="42" y="50"/>
                    </a:lnTo>
                    <a:lnTo>
                      <a:pt x="40" y="50"/>
                    </a:lnTo>
                    <a:lnTo>
                      <a:pt x="40" y="48"/>
                    </a:lnTo>
                    <a:lnTo>
                      <a:pt x="40" y="47"/>
                    </a:lnTo>
                    <a:lnTo>
                      <a:pt x="40" y="45"/>
                    </a:lnTo>
                    <a:lnTo>
                      <a:pt x="38" y="45"/>
                    </a:lnTo>
                    <a:lnTo>
                      <a:pt x="38" y="43"/>
                    </a:lnTo>
                    <a:lnTo>
                      <a:pt x="37" y="43"/>
                    </a:lnTo>
                    <a:lnTo>
                      <a:pt x="38" y="43"/>
                    </a:lnTo>
                    <a:lnTo>
                      <a:pt x="37" y="43"/>
                    </a:lnTo>
                    <a:lnTo>
                      <a:pt x="37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39" name="Freeform 106"/>
              <p:cNvSpPr>
                <a:spLocks/>
              </p:cNvSpPr>
              <p:nvPr/>
            </p:nvSpPr>
            <p:spPr bwMode="auto">
              <a:xfrm>
                <a:off x="3830" y="2066"/>
                <a:ext cx="31" cy="26"/>
              </a:xfrm>
              <a:custGeom>
                <a:avLst/>
                <a:gdLst>
                  <a:gd name="T0" fmla="*/ 24 w 31"/>
                  <a:gd name="T1" fmla="*/ 11 h 26"/>
                  <a:gd name="T2" fmla="*/ 24 w 31"/>
                  <a:gd name="T3" fmla="*/ 9 h 26"/>
                  <a:gd name="T4" fmla="*/ 23 w 31"/>
                  <a:gd name="T5" fmla="*/ 16 h 26"/>
                  <a:gd name="T6" fmla="*/ 23 w 31"/>
                  <a:gd name="T7" fmla="*/ 19 h 26"/>
                  <a:gd name="T8" fmla="*/ 24 w 31"/>
                  <a:gd name="T9" fmla="*/ 18 h 26"/>
                  <a:gd name="T10" fmla="*/ 17 w 31"/>
                  <a:gd name="T11" fmla="*/ 21 h 26"/>
                  <a:gd name="T12" fmla="*/ 10 w 31"/>
                  <a:gd name="T13" fmla="*/ 24 h 26"/>
                  <a:gd name="T14" fmla="*/ 14 w 31"/>
                  <a:gd name="T15" fmla="*/ 19 h 26"/>
                  <a:gd name="T16" fmla="*/ 9 w 31"/>
                  <a:gd name="T17" fmla="*/ 21 h 26"/>
                  <a:gd name="T18" fmla="*/ 7 w 31"/>
                  <a:gd name="T19" fmla="*/ 18 h 26"/>
                  <a:gd name="T20" fmla="*/ 7 w 31"/>
                  <a:gd name="T21" fmla="*/ 16 h 26"/>
                  <a:gd name="T22" fmla="*/ 5 w 31"/>
                  <a:gd name="T23" fmla="*/ 14 h 26"/>
                  <a:gd name="T24" fmla="*/ 7 w 31"/>
                  <a:gd name="T25" fmla="*/ 11 h 26"/>
                  <a:gd name="T26" fmla="*/ 9 w 31"/>
                  <a:gd name="T27" fmla="*/ 9 h 26"/>
                  <a:gd name="T28" fmla="*/ 21 w 31"/>
                  <a:gd name="T29" fmla="*/ 11 h 26"/>
                  <a:gd name="T30" fmla="*/ 23 w 31"/>
                  <a:gd name="T31" fmla="*/ 7 h 26"/>
                  <a:gd name="T32" fmla="*/ 24 w 31"/>
                  <a:gd name="T33" fmla="*/ 9 h 26"/>
                  <a:gd name="T34" fmla="*/ 26 w 31"/>
                  <a:gd name="T35" fmla="*/ 5 h 26"/>
                  <a:gd name="T36" fmla="*/ 31 w 31"/>
                  <a:gd name="T37" fmla="*/ 4 h 26"/>
                  <a:gd name="T38" fmla="*/ 30 w 31"/>
                  <a:gd name="T39" fmla="*/ 7 h 26"/>
                  <a:gd name="T40" fmla="*/ 31 w 31"/>
                  <a:gd name="T41" fmla="*/ 4 h 26"/>
                  <a:gd name="T42" fmla="*/ 28 w 31"/>
                  <a:gd name="T43" fmla="*/ 0 h 26"/>
                  <a:gd name="T44" fmla="*/ 24 w 31"/>
                  <a:gd name="T45" fmla="*/ 4 h 26"/>
                  <a:gd name="T46" fmla="*/ 23 w 31"/>
                  <a:gd name="T47" fmla="*/ 2 h 26"/>
                  <a:gd name="T48" fmla="*/ 24 w 31"/>
                  <a:gd name="T49" fmla="*/ 2 h 26"/>
                  <a:gd name="T50" fmla="*/ 16 w 31"/>
                  <a:gd name="T51" fmla="*/ 7 h 26"/>
                  <a:gd name="T52" fmla="*/ 19 w 31"/>
                  <a:gd name="T53" fmla="*/ 4 h 26"/>
                  <a:gd name="T54" fmla="*/ 5 w 31"/>
                  <a:gd name="T55" fmla="*/ 5 h 26"/>
                  <a:gd name="T56" fmla="*/ 3 w 31"/>
                  <a:gd name="T57" fmla="*/ 7 h 26"/>
                  <a:gd name="T58" fmla="*/ 5 w 31"/>
                  <a:gd name="T59" fmla="*/ 7 h 26"/>
                  <a:gd name="T60" fmla="*/ 0 w 31"/>
                  <a:gd name="T61" fmla="*/ 16 h 26"/>
                  <a:gd name="T62" fmla="*/ 3 w 31"/>
                  <a:gd name="T63" fmla="*/ 21 h 26"/>
                  <a:gd name="T64" fmla="*/ 5 w 31"/>
                  <a:gd name="T65" fmla="*/ 24 h 26"/>
                  <a:gd name="T66" fmla="*/ 16 w 31"/>
                  <a:gd name="T67" fmla="*/ 24 h 26"/>
                  <a:gd name="T68" fmla="*/ 21 w 31"/>
                  <a:gd name="T69" fmla="*/ 23 h 26"/>
                  <a:gd name="T70" fmla="*/ 26 w 31"/>
                  <a:gd name="T71" fmla="*/ 24 h 26"/>
                  <a:gd name="T72" fmla="*/ 28 w 31"/>
                  <a:gd name="T73" fmla="*/ 21 h 26"/>
                  <a:gd name="T74" fmla="*/ 28 w 31"/>
                  <a:gd name="T75" fmla="*/ 19 h 26"/>
                  <a:gd name="T76" fmla="*/ 28 w 31"/>
                  <a:gd name="T77" fmla="*/ 14 h 26"/>
                  <a:gd name="T78" fmla="*/ 31 w 31"/>
                  <a:gd name="T79" fmla="*/ 4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1" h="26">
                    <a:moveTo>
                      <a:pt x="24" y="4"/>
                    </a:moveTo>
                    <a:lnTo>
                      <a:pt x="24" y="11"/>
                    </a:lnTo>
                    <a:lnTo>
                      <a:pt x="28" y="7"/>
                    </a:lnTo>
                    <a:lnTo>
                      <a:pt x="24" y="9"/>
                    </a:lnTo>
                    <a:lnTo>
                      <a:pt x="24" y="16"/>
                    </a:lnTo>
                    <a:lnTo>
                      <a:pt x="23" y="16"/>
                    </a:lnTo>
                    <a:lnTo>
                      <a:pt x="21" y="21"/>
                    </a:lnTo>
                    <a:lnTo>
                      <a:pt x="23" y="19"/>
                    </a:lnTo>
                    <a:lnTo>
                      <a:pt x="23" y="18"/>
                    </a:lnTo>
                    <a:lnTo>
                      <a:pt x="24" y="18"/>
                    </a:lnTo>
                    <a:lnTo>
                      <a:pt x="17" y="19"/>
                    </a:lnTo>
                    <a:lnTo>
                      <a:pt x="17" y="21"/>
                    </a:lnTo>
                    <a:lnTo>
                      <a:pt x="12" y="21"/>
                    </a:lnTo>
                    <a:lnTo>
                      <a:pt x="10" y="24"/>
                    </a:lnTo>
                    <a:lnTo>
                      <a:pt x="16" y="23"/>
                    </a:lnTo>
                    <a:lnTo>
                      <a:pt x="14" y="19"/>
                    </a:lnTo>
                    <a:lnTo>
                      <a:pt x="7" y="19"/>
                    </a:lnTo>
                    <a:lnTo>
                      <a:pt x="9" y="21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7" y="16"/>
                    </a:lnTo>
                    <a:lnTo>
                      <a:pt x="5" y="12"/>
                    </a:lnTo>
                    <a:lnTo>
                      <a:pt x="5" y="14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9" y="11"/>
                    </a:lnTo>
                    <a:lnTo>
                      <a:pt x="9" y="9"/>
                    </a:lnTo>
                    <a:lnTo>
                      <a:pt x="14" y="11"/>
                    </a:lnTo>
                    <a:lnTo>
                      <a:pt x="21" y="11"/>
                    </a:lnTo>
                    <a:lnTo>
                      <a:pt x="21" y="9"/>
                    </a:lnTo>
                    <a:lnTo>
                      <a:pt x="23" y="7"/>
                    </a:lnTo>
                    <a:lnTo>
                      <a:pt x="21" y="7"/>
                    </a:lnTo>
                    <a:lnTo>
                      <a:pt x="24" y="9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8" y="7"/>
                    </a:lnTo>
                    <a:lnTo>
                      <a:pt x="31" y="4"/>
                    </a:lnTo>
                    <a:lnTo>
                      <a:pt x="28" y="7"/>
                    </a:lnTo>
                    <a:lnTo>
                      <a:pt x="30" y="7"/>
                    </a:lnTo>
                    <a:lnTo>
                      <a:pt x="24" y="4"/>
                    </a:lnTo>
                    <a:lnTo>
                      <a:pt x="31" y="4"/>
                    </a:lnTo>
                    <a:lnTo>
                      <a:pt x="30" y="0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4"/>
                    </a:lnTo>
                    <a:lnTo>
                      <a:pt x="28" y="0"/>
                    </a:lnTo>
                    <a:lnTo>
                      <a:pt x="23" y="2"/>
                    </a:lnTo>
                    <a:lnTo>
                      <a:pt x="21" y="5"/>
                    </a:lnTo>
                    <a:lnTo>
                      <a:pt x="24" y="2"/>
                    </a:lnTo>
                    <a:lnTo>
                      <a:pt x="17" y="4"/>
                    </a:lnTo>
                    <a:lnTo>
                      <a:pt x="16" y="7"/>
                    </a:lnTo>
                    <a:lnTo>
                      <a:pt x="17" y="5"/>
                    </a:lnTo>
                    <a:lnTo>
                      <a:pt x="19" y="4"/>
                    </a:lnTo>
                    <a:lnTo>
                      <a:pt x="14" y="4"/>
                    </a:lnTo>
                    <a:lnTo>
                      <a:pt x="5" y="5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2" y="11"/>
                    </a:lnTo>
                    <a:lnTo>
                      <a:pt x="5" y="7"/>
                    </a:lnTo>
                    <a:lnTo>
                      <a:pt x="2" y="9"/>
                    </a:lnTo>
                    <a:lnTo>
                      <a:pt x="0" y="16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2" y="23"/>
                    </a:lnTo>
                    <a:lnTo>
                      <a:pt x="5" y="24"/>
                    </a:lnTo>
                    <a:lnTo>
                      <a:pt x="5" y="26"/>
                    </a:lnTo>
                    <a:lnTo>
                      <a:pt x="16" y="24"/>
                    </a:lnTo>
                    <a:lnTo>
                      <a:pt x="21" y="24"/>
                    </a:lnTo>
                    <a:lnTo>
                      <a:pt x="21" y="23"/>
                    </a:lnTo>
                    <a:lnTo>
                      <a:pt x="24" y="24"/>
                    </a:lnTo>
                    <a:lnTo>
                      <a:pt x="26" y="24"/>
                    </a:lnTo>
                    <a:lnTo>
                      <a:pt x="26" y="23"/>
                    </a:lnTo>
                    <a:lnTo>
                      <a:pt x="28" y="21"/>
                    </a:lnTo>
                    <a:lnTo>
                      <a:pt x="26" y="19"/>
                    </a:lnTo>
                    <a:lnTo>
                      <a:pt x="28" y="19"/>
                    </a:lnTo>
                    <a:lnTo>
                      <a:pt x="28" y="12"/>
                    </a:lnTo>
                    <a:lnTo>
                      <a:pt x="28" y="14"/>
                    </a:lnTo>
                    <a:lnTo>
                      <a:pt x="31" y="11"/>
                    </a:lnTo>
                    <a:lnTo>
                      <a:pt x="31" y="4"/>
                    </a:lnTo>
                    <a:lnTo>
                      <a:pt x="2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0" name="Freeform 107"/>
              <p:cNvSpPr>
                <a:spLocks noEditPoints="1"/>
              </p:cNvSpPr>
              <p:nvPr/>
            </p:nvSpPr>
            <p:spPr bwMode="auto">
              <a:xfrm>
                <a:off x="3879" y="2046"/>
                <a:ext cx="42" cy="63"/>
              </a:xfrm>
              <a:custGeom>
                <a:avLst/>
                <a:gdLst>
                  <a:gd name="T0" fmla="*/ 42 w 42"/>
                  <a:gd name="T1" fmla="*/ 0 h 63"/>
                  <a:gd name="T2" fmla="*/ 35 w 42"/>
                  <a:gd name="T3" fmla="*/ 0 h 63"/>
                  <a:gd name="T4" fmla="*/ 35 w 42"/>
                  <a:gd name="T5" fmla="*/ 8 h 63"/>
                  <a:gd name="T6" fmla="*/ 33 w 42"/>
                  <a:gd name="T7" fmla="*/ 5 h 63"/>
                  <a:gd name="T8" fmla="*/ 30 w 42"/>
                  <a:gd name="T9" fmla="*/ 1 h 63"/>
                  <a:gd name="T10" fmla="*/ 19 w 42"/>
                  <a:gd name="T11" fmla="*/ 0 h 63"/>
                  <a:gd name="T12" fmla="*/ 12 w 42"/>
                  <a:gd name="T13" fmla="*/ 1 h 63"/>
                  <a:gd name="T14" fmla="*/ 5 w 42"/>
                  <a:gd name="T15" fmla="*/ 7 h 63"/>
                  <a:gd name="T16" fmla="*/ 2 w 42"/>
                  <a:gd name="T17" fmla="*/ 15 h 63"/>
                  <a:gd name="T18" fmla="*/ 0 w 42"/>
                  <a:gd name="T19" fmla="*/ 24 h 63"/>
                  <a:gd name="T20" fmla="*/ 2 w 42"/>
                  <a:gd name="T21" fmla="*/ 32 h 63"/>
                  <a:gd name="T22" fmla="*/ 5 w 42"/>
                  <a:gd name="T23" fmla="*/ 41 h 63"/>
                  <a:gd name="T24" fmla="*/ 12 w 42"/>
                  <a:gd name="T25" fmla="*/ 46 h 63"/>
                  <a:gd name="T26" fmla="*/ 19 w 42"/>
                  <a:gd name="T27" fmla="*/ 48 h 63"/>
                  <a:gd name="T28" fmla="*/ 30 w 42"/>
                  <a:gd name="T29" fmla="*/ 46 h 63"/>
                  <a:gd name="T30" fmla="*/ 33 w 42"/>
                  <a:gd name="T31" fmla="*/ 43 h 63"/>
                  <a:gd name="T32" fmla="*/ 35 w 42"/>
                  <a:gd name="T33" fmla="*/ 39 h 63"/>
                  <a:gd name="T34" fmla="*/ 35 w 42"/>
                  <a:gd name="T35" fmla="*/ 44 h 63"/>
                  <a:gd name="T36" fmla="*/ 32 w 42"/>
                  <a:gd name="T37" fmla="*/ 53 h 63"/>
                  <a:gd name="T38" fmla="*/ 19 w 42"/>
                  <a:gd name="T39" fmla="*/ 56 h 63"/>
                  <a:gd name="T40" fmla="*/ 12 w 42"/>
                  <a:gd name="T41" fmla="*/ 53 h 63"/>
                  <a:gd name="T42" fmla="*/ 11 w 42"/>
                  <a:gd name="T43" fmla="*/ 51 h 63"/>
                  <a:gd name="T44" fmla="*/ 9 w 42"/>
                  <a:gd name="T45" fmla="*/ 46 h 63"/>
                  <a:gd name="T46" fmla="*/ 2 w 42"/>
                  <a:gd name="T47" fmla="*/ 46 h 63"/>
                  <a:gd name="T48" fmla="*/ 4 w 42"/>
                  <a:gd name="T49" fmla="*/ 53 h 63"/>
                  <a:gd name="T50" fmla="*/ 7 w 42"/>
                  <a:gd name="T51" fmla="*/ 58 h 63"/>
                  <a:gd name="T52" fmla="*/ 12 w 42"/>
                  <a:gd name="T53" fmla="*/ 62 h 63"/>
                  <a:gd name="T54" fmla="*/ 19 w 42"/>
                  <a:gd name="T55" fmla="*/ 63 h 63"/>
                  <a:gd name="T56" fmla="*/ 30 w 42"/>
                  <a:gd name="T57" fmla="*/ 62 h 63"/>
                  <a:gd name="T58" fmla="*/ 37 w 42"/>
                  <a:gd name="T59" fmla="*/ 58 h 63"/>
                  <a:gd name="T60" fmla="*/ 40 w 42"/>
                  <a:gd name="T61" fmla="*/ 51 h 63"/>
                  <a:gd name="T62" fmla="*/ 42 w 42"/>
                  <a:gd name="T63" fmla="*/ 44 h 63"/>
                  <a:gd name="T64" fmla="*/ 42 w 42"/>
                  <a:gd name="T65" fmla="*/ 0 h 63"/>
                  <a:gd name="T66" fmla="*/ 21 w 42"/>
                  <a:gd name="T67" fmla="*/ 7 h 63"/>
                  <a:gd name="T68" fmla="*/ 28 w 42"/>
                  <a:gd name="T69" fmla="*/ 7 h 63"/>
                  <a:gd name="T70" fmla="*/ 32 w 42"/>
                  <a:gd name="T71" fmla="*/ 10 h 63"/>
                  <a:gd name="T72" fmla="*/ 37 w 42"/>
                  <a:gd name="T73" fmla="*/ 24 h 63"/>
                  <a:gd name="T74" fmla="*/ 32 w 42"/>
                  <a:gd name="T75" fmla="*/ 38 h 63"/>
                  <a:gd name="T76" fmla="*/ 28 w 42"/>
                  <a:gd name="T77" fmla="*/ 39 h 63"/>
                  <a:gd name="T78" fmla="*/ 21 w 42"/>
                  <a:gd name="T79" fmla="*/ 41 h 63"/>
                  <a:gd name="T80" fmla="*/ 11 w 42"/>
                  <a:gd name="T81" fmla="*/ 36 h 63"/>
                  <a:gd name="T82" fmla="*/ 7 w 42"/>
                  <a:gd name="T83" fmla="*/ 24 h 63"/>
                  <a:gd name="T84" fmla="*/ 11 w 42"/>
                  <a:gd name="T85" fmla="*/ 12 h 63"/>
                  <a:gd name="T86" fmla="*/ 21 w 42"/>
                  <a:gd name="T87" fmla="*/ 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" h="63">
                    <a:moveTo>
                      <a:pt x="42" y="0"/>
                    </a:moveTo>
                    <a:lnTo>
                      <a:pt x="35" y="0"/>
                    </a:lnTo>
                    <a:lnTo>
                      <a:pt x="35" y="8"/>
                    </a:lnTo>
                    <a:lnTo>
                      <a:pt x="33" y="5"/>
                    </a:lnTo>
                    <a:lnTo>
                      <a:pt x="30" y="1"/>
                    </a:lnTo>
                    <a:lnTo>
                      <a:pt x="19" y="0"/>
                    </a:lnTo>
                    <a:lnTo>
                      <a:pt x="12" y="1"/>
                    </a:lnTo>
                    <a:lnTo>
                      <a:pt x="5" y="7"/>
                    </a:lnTo>
                    <a:lnTo>
                      <a:pt x="2" y="15"/>
                    </a:lnTo>
                    <a:lnTo>
                      <a:pt x="0" y="24"/>
                    </a:lnTo>
                    <a:lnTo>
                      <a:pt x="2" y="32"/>
                    </a:lnTo>
                    <a:lnTo>
                      <a:pt x="5" y="41"/>
                    </a:lnTo>
                    <a:lnTo>
                      <a:pt x="12" y="46"/>
                    </a:lnTo>
                    <a:lnTo>
                      <a:pt x="19" y="48"/>
                    </a:lnTo>
                    <a:lnTo>
                      <a:pt x="30" y="46"/>
                    </a:lnTo>
                    <a:lnTo>
                      <a:pt x="33" y="43"/>
                    </a:lnTo>
                    <a:lnTo>
                      <a:pt x="35" y="39"/>
                    </a:lnTo>
                    <a:lnTo>
                      <a:pt x="35" y="44"/>
                    </a:lnTo>
                    <a:lnTo>
                      <a:pt x="32" y="53"/>
                    </a:lnTo>
                    <a:lnTo>
                      <a:pt x="19" y="56"/>
                    </a:lnTo>
                    <a:lnTo>
                      <a:pt x="12" y="53"/>
                    </a:lnTo>
                    <a:lnTo>
                      <a:pt x="11" y="51"/>
                    </a:lnTo>
                    <a:lnTo>
                      <a:pt x="9" y="46"/>
                    </a:lnTo>
                    <a:lnTo>
                      <a:pt x="2" y="46"/>
                    </a:lnTo>
                    <a:lnTo>
                      <a:pt x="4" y="53"/>
                    </a:lnTo>
                    <a:lnTo>
                      <a:pt x="7" y="58"/>
                    </a:lnTo>
                    <a:lnTo>
                      <a:pt x="12" y="62"/>
                    </a:lnTo>
                    <a:lnTo>
                      <a:pt x="19" y="63"/>
                    </a:lnTo>
                    <a:lnTo>
                      <a:pt x="30" y="62"/>
                    </a:lnTo>
                    <a:lnTo>
                      <a:pt x="37" y="58"/>
                    </a:lnTo>
                    <a:lnTo>
                      <a:pt x="40" y="51"/>
                    </a:lnTo>
                    <a:lnTo>
                      <a:pt x="42" y="44"/>
                    </a:lnTo>
                    <a:lnTo>
                      <a:pt x="42" y="0"/>
                    </a:lnTo>
                    <a:close/>
                    <a:moveTo>
                      <a:pt x="21" y="7"/>
                    </a:moveTo>
                    <a:lnTo>
                      <a:pt x="28" y="7"/>
                    </a:lnTo>
                    <a:lnTo>
                      <a:pt x="32" y="10"/>
                    </a:lnTo>
                    <a:lnTo>
                      <a:pt x="37" y="24"/>
                    </a:lnTo>
                    <a:lnTo>
                      <a:pt x="32" y="38"/>
                    </a:lnTo>
                    <a:lnTo>
                      <a:pt x="28" y="39"/>
                    </a:lnTo>
                    <a:lnTo>
                      <a:pt x="21" y="41"/>
                    </a:lnTo>
                    <a:lnTo>
                      <a:pt x="11" y="36"/>
                    </a:lnTo>
                    <a:lnTo>
                      <a:pt x="7" y="24"/>
                    </a:lnTo>
                    <a:lnTo>
                      <a:pt x="11" y="12"/>
                    </a:lnTo>
                    <a:lnTo>
                      <a:pt x="21" y="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1" name="Freeform 108"/>
              <p:cNvSpPr>
                <a:spLocks/>
              </p:cNvSpPr>
              <p:nvPr/>
            </p:nvSpPr>
            <p:spPr bwMode="auto">
              <a:xfrm>
                <a:off x="3876" y="2042"/>
                <a:ext cx="49" cy="69"/>
              </a:xfrm>
              <a:custGeom>
                <a:avLst/>
                <a:gdLst>
                  <a:gd name="T0" fmla="*/ 35 w 49"/>
                  <a:gd name="T1" fmla="*/ 2 h 69"/>
                  <a:gd name="T2" fmla="*/ 40 w 49"/>
                  <a:gd name="T3" fmla="*/ 9 h 69"/>
                  <a:gd name="T4" fmla="*/ 33 w 49"/>
                  <a:gd name="T5" fmla="*/ 2 h 69"/>
                  <a:gd name="T6" fmla="*/ 12 w 49"/>
                  <a:gd name="T7" fmla="*/ 2 h 69"/>
                  <a:gd name="T8" fmla="*/ 7 w 49"/>
                  <a:gd name="T9" fmla="*/ 5 h 69"/>
                  <a:gd name="T10" fmla="*/ 5 w 49"/>
                  <a:gd name="T11" fmla="*/ 11 h 69"/>
                  <a:gd name="T12" fmla="*/ 0 w 49"/>
                  <a:gd name="T13" fmla="*/ 38 h 69"/>
                  <a:gd name="T14" fmla="*/ 3 w 49"/>
                  <a:gd name="T15" fmla="*/ 45 h 69"/>
                  <a:gd name="T16" fmla="*/ 8 w 49"/>
                  <a:gd name="T17" fmla="*/ 48 h 69"/>
                  <a:gd name="T18" fmla="*/ 19 w 49"/>
                  <a:gd name="T19" fmla="*/ 54 h 69"/>
                  <a:gd name="T20" fmla="*/ 33 w 49"/>
                  <a:gd name="T21" fmla="*/ 54 h 69"/>
                  <a:gd name="T22" fmla="*/ 36 w 49"/>
                  <a:gd name="T23" fmla="*/ 48 h 69"/>
                  <a:gd name="T24" fmla="*/ 42 w 49"/>
                  <a:gd name="T25" fmla="*/ 43 h 69"/>
                  <a:gd name="T26" fmla="*/ 35 w 49"/>
                  <a:gd name="T27" fmla="*/ 47 h 69"/>
                  <a:gd name="T28" fmla="*/ 33 w 49"/>
                  <a:gd name="T29" fmla="*/ 55 h 69"/>
                  <a:gd name="T30" fmla="*/ 28 w 49"/>
                  <a:gd name="T31" fmla="*/ 57 h 69"/>
                  <a:gd name="T32" fmla="*/ 22 w 49"/>
                  <a:gd name="T33" fmla="*/ 55 h 69"/>
                  <a:gd name="T34" fmla="*/ 17 w 49"/>
                  <a:gd name="T35" fmla="*/ 55 h 69"/>
                  <a:gd name="T36" fmla="*/ 15 w 49"/>
                  <a:gd name="T37" fmla="*/ 52 h 69"/>
                  <a:gd name="T38" fmla="*/ 14 w 49"/>
                  <a:gd name="T39" fmla="*/ 48 h 69"/>
                  <a:gd name="T40" fmla="*/ 1 w 49"/>
                  <a:gd name="T41" fmla="*/ 48 h 69"/>
                  <a:gd name="T42" fmla="*/ 5 w 49"/>
                  <a:gd name="T43" fmla="*/ 62 h 69"/>
                  <a:gd name="T44" fmla="*/ 8 w 49"/>
                  <a:gd name="T45" fmla="*/ 64 h 69"/>
                  <a:gd name="T46" fmla="*/ 19 w 49"/>
                  <a:gd name="T47" fmla="*/ 69 h 69"/>
                  <a:gd name="T48" fmla="*/ 35 w 49"/>
                  <a:gd name="T49" fmla="*/ 67 h 69"/>
                  <a:gd name="T50" fmla="*/ 40 w 49"/>
                  <a:gd name="T51" fmla="*/ 66 h 69"/>
                  <a:gd name="T52" fmla="*/ 47 w 49"/>
                  <a:gd name="T53" fmla="*/ 57 h 69"/>
                  <a:gd name="T54" fmla="*/ 49 w 49"/>
                  <a:gd name="T55" fmla="*/ 4 h 69"/>
                  <a:gd name="T56" fmla="*/ 42 w 49"/>
                  <a:gd name="T57" fmla="*/ 48 h 69"/>
                  <a:gd name="T58" fmla="*/ 38 w 49"/>
                  <a:gd name="T59" fmla="*/ 55 h 69"/>
                  <a:gd name="T60" fmla="*/ 40 w 49"/>
                  <a:gd name="T61" fmla="*/ 59 h 69"/>
                  <a:gd name="T62" fmla="*/ 31 w 49"/>
                  <a:gd name="T63" fmla="*/ 64 h 69"/>
                  <a:gd name="T64" fmla="*/ 22 w 49"/>
                  <a:gd name="T65" fmla="*/ 62 h 69"/>
                  <a:gd name="T66" fmla="*/ 12 w 49"/>
                  <a:gd name="T67" fmla="*/ 60 h 69"/>
                  <a:gd name="T68" fmla="*/ 8 w 49"/>
                  <a:gd name="T69" fmla="*/ 59 h 69"/>
                  <a:gd name="T70" fmla="*/ 5 w 49"/>
                  <a:gd name="T71" fmla="*/ 54 h 69"/>
                  <a:gd name="T72" fmla="*/ 12 w 49"/>
                  <a:gd name="T73" fmla="*/ 59 h 69"/>
                  <a:gd name="T74" fmla="*/ 15 w 49"/>
                  <a:gd name="T75" fmla="*/ 60 h 69"/>
                  <a:gd name="T76" fmla="*/ 21 w 49"/>
                  <a:gd name="T77" fmla="*/ 62 h 69"/>
                  <a:gd name="T78" fmla="*/ 31 w 49"/>
                  <a:gd name="T79" fmla="*/ 59 h 69"/>
                  <a:gd name="T80" fmla="*/ 38 w 49"/>
                  <a:gd name="T81" fmla="*/ 57 h 69"/>
                  <a:gd name="T82" fmla="*/ 38 w 49"/>
                  <a:gd name="T83" fmla="*/ 52 h 69"/>
                  <a:gd name="T84" fmla="*/ 40 w 49"/>
                  <a:gd name="T85" fmla="*/ 42 h 69"/>
                  <a:gd name="T86" fmla="*/ 36 w 49"/>
                  <a:gd name="T87" fmla="*/ 42 h 69"/>
                  <a:gd name="T88" fmla="*/ 35 w 49"/>
                  <a:gd name="T89" fmla="*/ 42 h 69"/>
                  <a:gd name="T90" fmla="*/ 31 w 49"/>
                  <a:gd name="T91" fmla="*/ 47 h 69"/>
                  <a:gd name="T92" fmla="*/ 19 w 49"/>
                  <a:gd name="T93" fmla="*/ 52 h 69"/>
                  <a:gd name="T94" fmla="*/ 15 w 49"/>
                  <a:gd name="T95" fmla="*/ 47 h 69"/>
                  <a:gd name="T96" fmla="*/ 12 w 49"/>
                  <a:gd name="T97" fmla="*/ 45 h 69"/>
                  <a:gd name="T98" fmla="*/ 7 w 49"/>
                  <a:gd name="T99" fmla="*/ 40 h 69"/>
                  <a:gd name="T100" fmla="*/ 7 w 49"/>
                  <a:gd name="T101" fmla="*/ 19 h 69"/>
                  <a:gd name="T102" fmla="*/ 8 w 49"/>
                  <a:gd name="T103" fmla="*/ 12 h 69"/>
                  <a:gd name="T104" fmla="*/ 12 w 49"/>
                  <a:gd name="T105" fmla="*/ 9 h 69"/>
                  <a:gd name="T106" fmla="*/ 22 w 49"/>
                  <a:gd name="T107" fmla="*/ 7 h 69"/>
                  <a:gd name="T108" fmla="*/ 33 w 49"/>
                  <a:gd name="T109" fmla="*/ 7 h 69"/>
                  <a:gd name="T110" fmla="*/ 36 w 49"/>
                  <a:gd name="T111" fmla="*/ 14 h 69"/>
                  <a:gd name="T112" fmla="*/ 36 w 49"/>
                  <a:gd name="T113" fmla="*/ 16 h 69"/>
                  <a:gd name="T114" fmla="*/ 42 w 49"/>
                  <a:gd name="T115" fmla="*/ 14 h 69"/>
                  <a:gd name="T116" fmla="*/ 45 w 49"/>
                  <a:gd name="T117" fmla="*/ 7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49" h="69">
                    <a:moveTo>
                      <a:pt x="45" y="0"/>
                    </a:moveTo>
                    <a:lnTo>
                      <a:pt x="36" y="0"/>
                    </a:lnTo>
                    <a:lnTo>
                      <a:pt x="36" y="2"/>
                    </a:lnTo>
                    <a:lnTo>
                      <a:pt x="35" y="2"/>
                    </a:lnTo>
                    <a:lnTo>
                      <a:pt x="35" y="12"/>
                    </a:lnTo>
                    <a:lnTo>
                      <a:pt x="42" y="12"/>
                    </a:lnTo>
                    <a:lnTo>
                      <a:pt x="40" y="11"/>
                    </a:lnTo>
                    <a:lnTo>
                      <a:pt x="40" y="9"/>
                    </a:lnTo>
                    <a:lnTo>
                      <a:pt x="38" y="5"/>
                    </a:lnTo>
                    <a:lnTo>
                      <a:pt x="36" y="5"/>
                    </a:lnTo>
                    <a:lnTo>
                      <a:pt x="36" y="4"/>
                    </a:lnTo>
                    <a:lnTo>
                      <a:pt x="33" y="2"/>
                    </a:lnTo>
                    <a:lnTo>
                      <a:pt x="35" y="4"/>
                    </a:lnTo>
                    <a:lnTo>
                      <a:pt x="33" y="0"/>
                    </a:lnTo>
                    <a:lnTo>
                      <a:pt x="22" y="0"/>
                    </a:lnTo>
                    <a:lnTo>
                      <a:pt x="12" y="2"/>
                    </a:lnTo>
                    <a:lnTo>
                      <a:pt x="12" y="4"/>
                    </a:lnTo>
                    <a:lnTo>
                      <a:pt x="8" y="4"/>
                    </a:lnTo>
                    <a:lnTo>
                      <a:pt x="8" y="5"/>
                    </a:lnTo>
                    <a:lnTo>
                      <a:pt x="7" y="5"/>
                    </a:lnTo>
                    <a:lnTo>
                      <a:pt x="5" y="11"/>
                    </a:lnTo>
                    <a:lnTo>
                      <a:pt x="8" y="7"/>
                    </a:lnTo>
                    <a:lnTo>
                      <a:pt x="5" y="9"/>
                    </a:lnTo>
                    <a:lnTo>
                      <a:pt x="5" y="11"/>
                    </a:lnTo>
                    <a:lnTo>
                      <a:pt x="3" y="11"/>
                    </a:lnTo>
                    <a:lnTo>
                      <a:pt x="1" y="14"/>
                    </a:lnTo>
                    <a:lnTo>
                      <a:pt x="0" y="16"/>
                    </a:lnTo>
                    <a:lnTo>
                      <a:pt x="0" y="38"/>
                    </a:lnTo>
                    <a:lnTo>
                      <a:pt x="1" y="40"/>
                    </a:lnTo>
                    <a:lnTo>
                      <a:pt x="3" y="43"/>
                    </a:lnTo>
                    <a:lnTo>
                      <a:pt x="5" y="43"/>
                    </a:lnTo>
                    <a:lnTo>
                      <a:pt x="3" y="45"/>
                    </a:lnTo>
                    <a:lnTo>
                      <a:pt x="7" y="47"/>
                    </a:lnTo>
                    <a:lnTo>
                      <a:pt x="5" y="45"/>
                    </a:lnTo>
                    <a:lnTo>
                      <a:pt x="7" y="48"/>
                    </a:lnTo>
                    <a:lnTo>
                      <a:pt x="8" y="48"/>
                    </a:lnTo>
                    <a:lnTo>
                      <a:pt x="8" y="50"/>
                    </a:lnTo>
                    <a:lnTo>
                      <a:pt x="12" y="50"/>
                    </a:lnTo>
                    <a:lnTo>
                      <a:pt x="12" y="52"/>
                    </a:lnTo>
                    <a:lnTo>
                      <a:pt x="19" y="54"/>
                    </a:lnTo>
                    <a:lnTo>
                      <a:pt x="21" y="54"/>
                    </a:lnTo>
                    <a:lnTo>
                      <a:pt x="26" y="52"/>
                    </a:lnTo>
                    <a:lnTo>
                      <a:pt x="24" y="52"/>
                    </a:lnTo>
                    <a:lnTo>
                      <a:pt x="33" y="54"/>
                    </a:lnTo>
                    <a:lnTo>
                      <a:pt x="36" y="50"/>
                    </a:lnTo>
                    <a:lnTo>
                      <a:pt x="35" y="50"/>
                    </a:lnTo>
                    <a:lnTo>
                      <a:pt x="36" y="50"/>
                    </a:lnTo>
                    <a:lnTo>
                      <a:pt x="36" y="48"/>
                    </a:lnTo>
                    <a:lnTo>
                      <a:pt x="38" y="48"/>
                    </a:lnTo>
                    <a:lnTo>
                      <a:pt x="38" y="45"/>
                    </a:lnTo>
                    <a:lnTo>
                      <a:pt x="38" y="47"/>
                    </a:lnTo>
                    <a:lnTo>
                      <a:pt x="42" y="43"/>
                    </a:lnTo>
                    <a:lnTo>
                      <a:pt x="35" y="43"/>
                    </a:lnTo>
                    <a:lnTo>
                      <a:pt x="35" y="48"/>
                    </a:lnTo>
                    <a:lnTo>
                      <a:pt x="38" y="45"/>
                    </a:lnTo>
                    <a:lnTo>
                      <a:pt x="35" y="47"/>
                    </a:lnTo>
                    <a:lnTo>
                      <a:pt x="35" y="52"/>
                    </a:lnTo>
                    <a:lnTo>
                      <a:pt x="33" y="52"/>
                    </a:lnTo>
                    <a:lnTo>
                      <a:pt x="31" y="57"/>
                    </a:lnTo>
                    <a:lnTo>
                      <a:pt x="33" y="55"/>
                    </a:lnTo>
                    <a:lnTo>
                      <a:pt x="33" y="54"/>
                    </a:lnTo>
                    <a:lnTo>
                      <a:pt x="35" y="54"/>
                    </a:lnTo>
                    <a:lnTo>
                      <a:pt x="28" y="55"/>
                    </a:lnTo>
                    <a:lnTo>
                      <a:pt x="28" y="57"/>
                    </a:lnTo>
                    <a:lnTo>
                      <a:pt x="21" y="57"/>
                    </a:lnTo>
                    <a:lnTo>
                      <a:pt x="19" y="60"/>
                    </a:lnTo>
                    <a:lnTo>
                      <a:pt x="24" y="59"/>
                    </a:lnTo>
                    <a:lnTo>
                      <a:pt x="22" y="55"/>
                    </a:lnTo>
                    <a:lnTo>
                      <a:pt x="19" y="57"/>
                    </a:lnTo>
                    <a:lnTo>
                      <a:pt x="19" y="55"/>
                    </a:lnTo>
                    <a:lnTo>
                      <a:pt x="15" y="54"/>
                    </a:lnTo>
                    <a:lnTo>
                      <a:pt x="17" y="55"/>
                    </a:lnTo>
                    <a:lnTo>
                      <a:pt x="17" y="54"/>
                    </a:lnTo>
                    <a:lnTo>
                      <a:pt x="15" y="54"/>
                    </a:lnTo>
                    <a:lnTo>
                      <a:pt x="17" y="55"/>
                    </a:lnTo>
                    <a:lnTo>
                      <a:pt x="15" y="52"/>
                    </a:lnTo>
                    <a:lnTo>
                      <a:pt x="14" y="54"/>
                    </a:lnTo>
                    <a:lnTo>
                      <a:pt x="15" y="50"/>
                    </a:lnTo>
                    <a:lnTo>
                      <a:pt x="15" y="48"/>
                    </a:lnTo>
                    <a:lnTo>
                      <a:pt x="14" y="48"/>
                    </a:lnTo>
                    <a:lnTo>
                      <a:pt x="14" y="47"/>
                    </a:lnTo>
                    <a:lnTo>
                      <a:pt x="3" y="47"/>
                    </a:lnTo>
                    <a:lnTo>
                      <a:pt x="3" y="48"/>
                    </a:lnTo>
                    <a:lnTo>
                      <a:pt x="1" y="48"/>
                    </a:lnTo>
                    <a:lnTo>
                      <a:pt x="1" y="50"/>
                    </a:lnTo>
                    <a:lnTo>
                      <a:pt x="3" y="59"/>
                    </a:lnTo>
                    <a:lnTo>
                      <a:pt x="5" y="59"/>
                    </a:lnTo>
                    <a:lnTo>
                      <a:pt x="5" y="62"/>
                    </a:lnTo>
                    <a:lnTo>
                      <a:pt x="7" y="64"/>
                    </a:lnTo>
                    <a:lnTo>
                      <a:pt x="8" y="64"/>
                    </a:lnTo>
                    <a:lnTo>
                      <a:pt x="8" y="66"/>
                    </a:lnTo>
                    <a:lnTo>
                      <a:pt x="8" y="64"/>
                    </a:lnTo>
                    <a:lnTo>
                      <a:pt x="10" y="67"/>
                    </a:lnTo>
                    <a:lnTo>
                      <a:pt x="12" y="66"/>
                    </a:lnTo>
                    <a:lnTo>
                      <a:pt x="12" y="67"/>
                    </a:lnTo>
                    <a:lnTo>
                      <a:pt x="19" y="69"/>
                    </a:lnTo>
                    <a:lnTo>
                      <a:pt x="21" y="69"/>
                    </a:lnTo>
                    <a:lnTo>
                      <a:pt x="26" y="67"/>
                    </a:lnTo>
                    <a:lnTo>
                      <a:pt x="24" y="67"/>
                    </a:lnTo>
                    <a:lnTo>
                      <a:pt x="35" y="67"/>
                    </a:lnTo>
                    <a:lnTo>
                      <a:pt x="35" y="66"/>
                    </a:lnTo>
                    <a:lnTo>
                      <a:pt x="38" y="66"/>
                    </a:lnTo>
                    <a:lnTo>
                      <a:pt x="38" y="64"/>
                    </a:lnTo>
                    <a:lnTo>
                      <a:pt x="40" y="66"/>
                    </a:lnTo>
                    <a:lnTo>
                      <a:pt x="43" y="62"/>
                    </a:lnTo>
                    <a:lnTo>
                      <a:pt x="42" y="60"/>
                    </a:lnTo>
                    <a:lnTo>
                      <a:pt x="43" y="60"/>
                    </a:lnTo>
                    <a:lnTo>
                      <a:pt x="47" y="57"/>
                    </a:lnTo>
                    <a:lnTo>
                      <a:pt x="45" y="50"/>
                    </a:lnTo>
                    <a:lnTo>
                      <a:pt x="45" y="52"/>
                    </a:lnTo>
                    <a:lnTo>
                      <a:pt x="49" y="48"/>
                    </a:lnTo>
                    <a:lnTo>
                      <a:pt x="49" y="4"/>
                    </a:lnTo>
                    <a:lnTo>
                      <a:pt x="45" y="0"/>
                    </a:lnTo>
                    <a:lnTo>
                      <a:pt x="45" y="7"/>
                    </a:lnTo>
                    <a:lnTo>
                      <a:pt x="42" y="4"/>
                    </a:lnTo>
                    <a:lnTo>
                      <a:pt x="42" y="48"/>
                    </a:lnTo>
                    <a:lnTo>
                      <a:pt x="45" y="45"/>
                    </a:lnTo>
                    <a:lnTo>
                      <a:pt x="42" y="47"/>
                    </a:lnTo>
                    <a:lnTo>
                      <a:pt x="40" y="54"/>
                    </a:lnTo>
                    <a:lnTo>
                      <a:pt x="38" y="55"/>
                    </a:lnTo>
                    <a:lnTo>
                      <a:pt x="40" y="57"/>
                    </a:lnTo>
                    <a:lnTo>
                      <a:pt x="38" y="57"/>
                    </a:lnTo>
                    <a:lnTo>
                      <a:pt x="36" y="62"/>
                    </a:lnTo>
                    <a:lnTo>
                      <a:pt x="40" y="59"/>
                    </a:lnTo>
                    <a:lnTo>
                      <a:pt x="35" y="60"/>
                    </a:lnTo>
                    <a:lnTo>
                      <a:pt x="35" y="62"/>
                    </a:lnTo>
                    <a:lnTo>
                      <a:pt x="31" y="62"/>
                    </a:lnTo>
                    <a:lnTo>
                      <a:pt x="31" y="64"/>
                    </a:lnTo>
                    <a:lnTo>
                      <a:pt x="21" y="64"/>
                    </a:lnTo>
                    <a:lnTo>
                      <a:pt x="19" y="67"/>
                    </a:lnTo>
                    <a:lnTo>
                      <a:pt x="24" y="66"/>
                    </a:lnTo>
                    <a:lnTo>
                      <a:pt x="22" y="62"/>
                    </a:lnTo>
                    <a:lnTo>
                      <a:pt x="15" y="64"/>
                    </a:lnTo>
                    <a:lnTo>
                      <a:pt x="15" y="62"/>
                    </a:lnTo>
                    <a:lnTo>
                      <a:pt x="14" y="60"/>
                    </a:lnTo>
                    <a:lnTo>
                      <a:pt x="12" y="60"/>
                    </a:lnTo>
                    <a:lnTo>
                      <a:pt x="12" y="59"/>
                    </a:lnTo>
                    <a:lnTo>
                      <a:pt x="12" y="60"/>
                    </a:lnTo>
                    <a:lnTo>
                      <a:pt x="10" y="57"/>
                    </a:lnTo>
                    <a:lnTo>
                      <a:pt x="8" y="59"/>
                    </a:lnTo>
                    <a:lnTo>
                      <a:pt x="8" y="55"/>
                    </a:lnTo>
                    <a:lnTo>
                      <a:pt x="7" y="55"/>
                    </a:lnTo>
                    <a:lnTo>
                      <a:pt x="8" y="50"/>
                    </a:lnTo>
                    <a:lnTo>
                      <a:pt x="5" y="54"/>
                    </a:lnTo>
                    <a:lnTo>
                      <a:pt x="12" y="54"/>
                    </a:lnTo>
                    <a:lnTo>
                      <a:pt x="8" y="50"/>
                    </a:lnTo>
                    <a:lnTo>
                      <a:pt x="10" y="57"/>
                    </a:lnTo>
                    <a:lnTo>
                      <a:pt x="12" y="59"/>
                    </a:lnTo>
                    <a:lnTo>
                      <a:pt x="14" y="59"/>
                    </a:lnTo>
                    <a:lnTo>
                      <a:pt x="15" y="60"/>
                    </a:lnTo>
                    <a:lnTo>
                      <a:pt x="14" y="59"/>
                    </a:lnTo>
                    <a:lnTo>
                      <a:pt x="15" y="60"/>
                    </a:lnTo>
                    <a:lnTo>
                      <a:pt x="15" y="59"/>
                    </a:lnTo>
                    <a:lnTo>
                      <a:pt x="15" y="60"/>
                    </a:lnTo>
                    <a:lnTo>
                      <a:pt x="19" y="62"/>
                    </a:lnTo>
                    <a:lnTo>
                      <a:pt x="21" y="62"/>
                    </a:lnTo>
                    <a:lnTo>
                      <a:pt x="26" y="60"/>
                    </a:lnTo>
                    <a:lnTo>
                      <a:pt x="24" y="60"/>
                    </a:lnTo>
                    <a:lnTo>
                      <a:pt x="31" y="60"/>
                    </a:lnTo>
                    <a:lnTo>
                      <a:pt x="31" y="59"/>
                    </a:lnTo>
                    <a:lnTo>
                      <a:pt x="35" y="60"/>
                    </a:lnTo>
                    <a:lnTo>
                      <a:pt x="36" y="60"/>
                    </a:lnTo>
                    <a:lnTo>
                      <a:pt x="36" y="59"/>
                    </a:lnTo>
                    <a:lnTo>
                      <a:pt x="38" y="57"/>
                    </a:lnTo>
                    <a:lnTo>
                      <a:pt x="36" y="55"/>
                    </a:lnTo>
                    <a:lnTo>
                      <a:pt x="38" y="55"/>
                    </a:lnTo>
                    <a:lnTo>
                      <a:pt x="38" y="50"/>
                    </a:lnTo>
                    <a:lnTo>
                      <a:pt x="38" y="52"/>
                    </a:lnTo>
                    <a:lnTo>
                      <a:pt x="42" y="48"/>
                    </a:lnTo>
                    <a:lnTo>
                      <a:pt x="42" y="43"/>
                    </a:lnTo>
                    <a:lnTo>
                      <a:pt x="42" y="42"/>
                    </a:lnTo>
                    <a:lnTo>
                      <a:pt x="40" y="42"/>
                    </a:lnTo>
                    <a:lnTo>
                      <a:pt x="40" y="40"/>
                    </a:lnTo>
                    <a:lnTo>
                      <a:pt x="38" y="40"/>
                    </a:lnTo>
                    <a:lnTo>
                      <a:pt x="36" y="40"/>
                    </a:lnTo>
                    <a:lnTo>
                      <a:pt x="36" y="42"/>
                    </a:lnTo>
                    <a:lnTo>
                      <a:pt x="35" y="42"/>
                    </a:lnTo>
                    <a:lnTo>
                      <a:pt x="35" y="43"/>
                    </a:lnTo>
                    <a:lnTo>
                      <a:pt x="38" y="40"/>
                    </a:lnTo>
                    <a:lnTo>
                      <a:pt x="35" y="42"/>
                    </a:lnTo>
                    <a:lnTo>
                      <a:pt x="35" y="45"/>
                    </a:lnTo>
                    <a:lnTo>
                      <a:pt x="33" y="45"/>
                    </a:lnTo>
                    <a:lnTo>
                      <a:pt x="33" y="47"/>
                    </a:lnTo>
                    <a:lnTo>
                      <a:pt x="31" y="47"/>
                    </a:lnTo>
                    <a:lnTo>
                      <a:pt x="29" y="50"/>
                    </a:lnTo>
                    <a:lnTo>
                      <a:pt x="33" y="47"/>
                    </a:lnTo>
                    <a:lnTo>
                      <a:pt x="21" y="48"/>
                    </a:lnTo>
                    <a:lnTo>
                      <a:pt x="19" y="52"/>
                    </a:lnTo>
                    <a:lnTo>
                      <a:pt x="24" y="50"/>
                    </a:lnTo>
                    <a:lnTo>
                      <a:pt x="22" y="47"/>
                    </a:lnTo>
                    <a:lnTo>
                      <a:pt x="15" y="48"/>
                    </a:lnTo>
                    <a:lnTo>
                      <a:pt x="15" y="47"/>
                    </a:lnTo>
                    <a:lnTo>
                      <a:pt x="12" y="47"/>
                    </a:lnTo>
                    <a:lnTo>
                      <a:pt x="12" y="45"/>
                    </a:lnTo>
                    <a:lnTo>
                      <a:pt x="10" y="45"/>
                    </a:lnTo>
                    <a:lnTo>
                      <a:pt x="12" y="45"/>
                    </a:lnTo>
                    <a:lnTo>
                      <a:pt x="10" y="43"/>
                    </a:lnTo>
                    <a:lnTo>
                      <a:pt x="10" y="42"/>
                    </a:lnTo>
                    <a:lnTo>
                      <a:pt x="8" y="40"/>
                    </a:lnTo>
                    <a:lnTo>
                      <a:pt x="7" y="40"/>
                    </a:lnTo>
                    <a:lnTo>
                      <a:pt x="8" y="36"/>
                    </a:lnTo>
                    <a:lnTo>
                      <a:pt x="7" y="35"/>
                    </a:lnTo>
                    <a:lnTo>
                      <a:pt x="7" y="28"/>
                    </a:lnTo>
                    <a:lnTo>
                      <a:pt x="7" y="19"/>
                    </a:lnTo>
                    <a:lnTo>
                      <a:pt x="8" y="17"/>
                    </a:lnTo>
                    <a:lnTo>
                      <a:pt x="7" y="14"/>
                    </a:lnTo>
                    <a:lnTo>
                      <a:pt x="8" y="14"/>
                    </a:lnTo>
                    <a:lnTo>
                      <a:pt x="8" y="12"/>
                    </a:lnTo>
                    <a:lnTo>
                      <a:pt x="8" y="14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5" y="7"/>
                    </a:lnTo>
                    <a:lnTo>
                      <a:pt x="15" y="5"/>
                    </a:lnTo>
                    <a:lnTo>
                      <a:pt x="22" y="7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3" y="9"/>
                    </a:lnTo>
                    <a:lnTo>
                      <a:pt x="35" y="9"/>
                    </a:lnTo>
                    <a:lnTo>
                      <a:pt x="33" y="12"/>
                    </a:lnTo>
                    <a:lnTo>
                      <a:pt x="36" y="14"/>
                    </a:lnTo>
                    <a:lnTo>
                      <a:pt x="35" y="12"/>
                    </a:lnTo>
                    <a:lnTo>
                      <a:pt x="35" y="14"/>
                    </a:lnTo>
                    <a:lnTo>
                      <a:pt x="36" y="14"/>
                    </a:lnTo>
                    <a:lnTo>
                      <a:pt x="36" y="16"/>
                    </a:lnTo>
                    <a:lnTo>
                      <a:pt x="38" y="16"/>
                    </a:lnTo>
                    <a:lnTo>
                      <a:pt x="40" y="16"/>
                    </a:lnTo>
                    <a:lnTo>
                      <a:pt x="40" y="14"/>
                    </a:lnTo>
                    <a:lnTo>
                      <a:pt x="42" y="14"/>
                    </a:lnTo>
                    <a:lnTo>
                      <a:pt x="42" y="12"/>
                    </a:lnTo>
                    <a:lnTo>
                      <a:pt x="42" y="4"/>
                    </a:lnTo>
                    <a:lnTo>
                      <a:pt x="38" y="7"/>
                    </a:lnTo>
                    <a:lnTo>
                      <a:pt x="45" y="7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2" name="Freeform 109"/>
              <p:cNvSpPr>
                <a:spLocks/>
              </p:cNvSpPr>
              <p:nvPr/>
            </p:nvSpPr>
            <p:spPr bwMode="auto">
              <a:xfrm>
                <a:off x="3883" y="2049"/>
                <a:ext cx="35" cy="40"/>
              </a:xfrm>
              <a:custGeom>
                <a:avLst/>
                <a:gdLst>
                  <a:gd name="T0" fmla="*/ 24 w 35"/>
                  <a:gd name="T1" fmla="*/ 5 h 40"/>
                  <a:gd name="T2" fmla="*/ 26 w 35"/>
                  <a:gd name="T3" fmla="*/ 9 h 40"/>
                  <a:gd name="T4" fmla="*/ 24 w 35"/>
                  <a:gd name="T5" fmla="*/ 7 h 40"/>
                  <a:gd name="T6" fmla="*/ 28 w 35"/>
                  <a:gd name="T7" fmla="*/ 10 h 40"/>
                  <a:gd name="T8" fmla="*/ 29 w 35"/>
                  <a:gd name="T9" fmla="*/ 14 h 40"/>
                  <a:gd name="T10" fmla="*/ 31 w 35"/>
                  <a:gd name="T11" fmla="*/ 22 h 40"/>
                  <a:gd name="T12" fmla="*/ 29 w 35"/>
                  <a:gd name="T13" fmla="*/ 19 h 40"/>
                  <a:gd name="T14" fmla="*/ 28 w 35"/>
                  <a:gd name="T15" fmla="*/ 26 h 40"/>
                  <a:gd name="T16" fmla="*/ 26 w 35"/>
                  <a:gd name="T17" fmla="*/ 29 h 40"/>
                  <a:gd name="T18" fmla="*/ 24 w 35"/>
                  <a:gd name="T19" fmla="*/ 33 h 40"/>
                  <a:gd name="T20" fmla="*/ 28 w 35"/>
                  <a:gd name="T21" fmla="*/ 31 h 40"/>
                  <a:gd name="T22" fmla="*/ 22 w 35"/>
                  <a:gd name="T23" fmla="*/ 35 h 40"/>
                  <a:gd name="T24" fmla="*/ 14 w 35"/>
                  <a:gd name="T25" fmla="*/ 38 h 40"/>
                  <a:gd name="T26" fmla="*/ 17 w 35"/>
                  <a:gd name="T27" fmla="*/ 33 h 40"/>
                  <a:gd name="T28" fmla="*/ 12 w 35"/>
                  <a:gd name="T29" fmla="*/ 33 h 40"/>
                  <a:gd name="T30" fmla="*/ 8 w 35"/>
                  <a:gd name="T31" fmla="*/ 31 h 40"/>
                  <a:gd name="T32" fmla="*/ 8 w 35"/>
                  <a:gd name="T33" fmla="*/ 31 h 40"/>
                  <a:gd name="T34" fmla="*/ 7 w 35"/>
                  <a:gd name="T35" fmla="*/ 26 h 40"/>
                  <a:gd name="T36" fmla="*/ 7 w 35"/>
                  <a:gd name="T37" fmla="*/ 21 h 40"/>
                  <a:gd name="T38" fmla="*/ 7 w 35"/>
                  <a:gd name="T39" fmla="*/ 14 h 40"/>
                  <a:gd name="T40" fmla="*/ 7 w 35"/>
                  <a:gd name="T41" fmla="*/ 12 h 40"/>
                  <a:gd name="T42" fmla="*/ 8 w 35"/>
                  <a:gd name="T43" fmla="*/ 10 h 40"/>
                  <a:gd name="T44" fmla="*/ 12 w 35"/>
                  <a:gd name="T45" fmla="*/ 5 h 40"/>
                  <a:gd name="T46" fmla="*/ 19 w 35"/>
                  <a:gd name="T47" fmla="*/ 7 h 40"/>
                  <a:gd name="T48" fmla="*/ 17 w 35"/>
                  <a:gd name="T49" fmla="*/ 0 h 40"/>
                  <a:gd name="T50" fmla="*/ 17 w 35"/>
                  <a:gd name="T51" fmla="*/ 0 h 40"/>
                  <a:gd name="T52" fmla="*/ 8 w 35"/>
                  <a:gd name="T53" fmla="*/ 4 h 40"/>
                  <a:gd name="T54" fmla="*/ 3 w 35"/>
                  <a:gd name="T55" fmla="*/ 5 h 40"/>
                  <a:gd name="T56" fmla="*/ 5 w 35"/>
                  <a:gd name="T57" fmla="*/ 7 h 40"/>
                  <a:gd name="T58" fmla="*/ 7 w 35"/>
                  <a:gd name="T59" fmla="*/ 5 h 40"/>
                  <a:gd name="T60" fmla="*/ 3 w 35"/>
                  <a:gd name="T61" fmla="*/ 10 h 40"/>
                  <a:gd name="T62" fmla="*/ 0 w 35"/>
                  <a:gd name="T63" fmla="*/ 21 h 40"/>
                  <a:gd name="T64" fmla="*/ 3 w 35"/>
                  <a:gd name="T65" fmla="*/ 29 h 40"/>
                  <a:gd name="T66" fmla="*/ 5 w 35"/>
                  <a:gd name="T67" fmla="*/ 35 h 40"/>
                  <a:gd name="T68" fmla="*/ 5 w 35"/>
                  <a:gd name="T69" fmla="*/ 35 h 40"/>
                  <a:gd name="T70" fmla="*/ 8 w 35"/>
                  <a:gd name="T71" fmla="*/ 36 h 40"/>
                  <a:gd name="T72" fmla="*/ 14 w 35"/>
                  <a:gd name="T73" fmla="*/ 40 h 40"/>
                  <a:gd name="T74" fmla="*/ 21 w 35"/>
                  <a:gd name="T75" fmla="*/ 38 h 40"/>
                  <a:gd name="T76" fmla="*/ 26 w 35"/>
                  <a:gd name="T77" fmla="*/ 38 h 40"/>
                  <a:gd name="T78" fmla="*/ 28 w 35"/>
                  <a:gd name="T79" fmla="*/ 38 h 40"/>
                  <a:gd name="T80" fmla="*/ 31 w 35"/>
                  <a:gd name="T81" fmla="*/ 36 h 40"/>
                  <a:gd name="T82" fmla="*/ 29 w 35"/>
                  <a:gd name="T83" fmla="*/ 33 h 40"/>
                  <a:gd name="T84" fmla="*/ 31 w 35"/>
                  <a:gd name="T85" fmla="*/ 29 h 40"/>
                  <a:gd name="T86" fmla="*/ 33 w 35"/>
                  <a:gd name="T87" fmla="*/ 22 h 40"/>
                  <a:gd name="T88" fmla="*/ 35 w 35"/>
                  <a:gd name="T89" fmla="*/ 19 h 40"/>
                  <a:gd name="T90" fmla="*/ 33 w 35"/>
                  <a:gd name="T91" fmla="*/ 10 h 40"/>
                  <a:gd name="T92" fmla="*/ 31 w 35"/>
                  <a:gd name="T93" fmla="*/ 7 h 40"/>
                  <a:gd name="T94" fmla="*/ 31 w 35"/>
                  <a:gd name="T95" fmla="*/ 7 h 40"/>
                  <a:gd name="T96" fmla="*/ 29 w 35"/>
                  <a:gd name="T97" fmla="*/ 5 h 40"/>
                  <a:gd name="T98" fmla="*/ 28 w 35"/>
                  <a:gd name="T99" fmla="*/ 2 h 40"/>
                  <a:gd name="T100" fmla="*/ 17 w 35"/>
                  <a:gd name="T101" fmla="*/ 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5" h="40">
                    <a:moveTo>
                      <a:pt x="17" y="7"/>
                    </a:moveTo>
                    <a:lnTo>
                      <a:pt x="24" y="5"/>
                    </a:lnTo>
                    <a:lnTo>
                      <a:pt x="22" y="7"/>
                    </a:lnTo>
                    <a:lnTo>
                      <a:pt x="26" y="9"/>
                    </a:lnTo>
                    <a:lnTo>
                      <a:pt x="24" y="9"/>
                    </a:lnTo>
                    <a:lnTo>
                      <a:pt x="24" y="7"/>
                    </a:lnTo>
                    <a:lnTo>
                      <a:pt x="26" y="10"/>
                    </a:lnTo>
                    <a:lnTo>
                      <a:pt x="28" y="10"/>
                    </a:lnTo>
                    <a:lnTo>
                      <a:pt x="28" y="14"/>
                    </a:lnTo>
                    <a:lnTo>
                      <a:pt x="29" y="14"/>
                    </a:lnTo>
                    <a:lnTo>
                      <a:pt x="28" y="21"/>
                    </a:lnTo>
                    <a:lnTo>
                      <a:pt x="31" y="22"/>
                    </a:lnTo>
                    <a:lnTo>
                      <a:pt x="33" y="17"/>
                    </a:lnTo>
                    <a:lnTo>
                      <a:pt x="29" y="19"/>
                    </a:lnTo>
                    <a:lnTo>
                      <a:pt x="29" y="26"/>
                    </a:lnTo>
                    <a:lnTo>
                      <a:pt x="28" y="26"/>
                    </a:lnTo>
                    <a:lnTo>
                      <a:pt x="28" y="29"/>
                    </a:lnTo>
                    <a:lnTo>
                      <a:pt x="26" y="29"/>
                    </a:lnTo>
                    <a:lnTo>
                      <a:pt x="24" y="35"/>
                    </a:lnTo>
                    <a:lnTo>
                      <a:pt x="24" y="33"/>
                    </a:lnTo>
                    <a:lnTo>
                      <a:pt x="26" y="33"/>
                    </a:lnTo>
                    <a:lnTo>
                      <a:pt x="28" y="31"/>
                    </a:lnTo>
                    <a:lnTo>
                      <a:pt x="22" y="33"/>
                    </a:lnTo>
                    <a:lnTo>
                      <a:pt x="22" y="35"/>
                    </a:lnTo>
                    <a:lnTo>
                      <a:pt x="15" y="35"/>
                    </a:lnTo>
                    <a:lnTo>
                      <a:pt x="14" y="38"/>
                    </a:lnTo>
                    <a:lnTo>
                      <a:pt x="19" y="36"/>
                    </a:lnTo>
                    <a:lnTo>
                      <a:pt x="17" y="33"/>
                    </a:lnTo>
                    <a:lnTo>
                      <a:pt x="12" y="35"/>
                    </a:lnTo>
                    <a:lnTo>
                      <a:pt x="12" y="33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10" y="31"/>
                    </a:lnTo>
                    <a:lnTo>
                      <a:pt x="8" y="31"/>
                    </a:lnTo>
                    <a:lnTo>
                      <a:pt x="8" y="29"/>
                    </a:lnTo>
                    <a:lnTo>
                      <a:pt x="7" y="26"/>
                    </a:lnTo>
                    <a:lnTo>
                      <a:pt x="5" y="26"/>
                    </a:lnTo>
                    <a:lnTo>
                      <a:pt x="7" y="21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7" y="10"/>
                    </a:lnTo>
                    <a:lnTo>
                      <a:pt x="7" y="12"/>
                    </a:lnTo>
                    <a:lnTo>
                      <a:pt x="10" y="10"/>
                    </a:lnTo>
                    <a:lnTo>
                      <a:pt x="8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7" y="7"/>
                    </a:lnTo>
                    <a:lnTo>
                      <a:pt x="19" y="7"/>
                    </a:lnTo>
                    <a:lnTo>
                      <a:pt x="17" y="7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8" y="2"/>
                    </a:lnTo>
                    <a:lnTo>
                      <a:pt x="8" y="4"/>
                    </a:lnTo>
                    <a:lnTo>
                      <a:pt x="7" y="2"/>
                    </a:lnTo>
                    <a:lnTo>
                      <a:pt x="3" y="5"/>
                    </a:lnTo>
                    <a:lnTo>
                      <a:pt x="3" y="9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7" y="5"/>
                    </a:lnTo>
                    <a:lnTo>
                      <a:pt x="3" y="7"/>
                    </a:lnTo>
                    <a:lnTo>
                      <a:pt x="3" y="10"/>
                    </a:lnTo>
                    <a:lnTo>
                      <a:pt x="1" y="10"/>
                    </a:lnTo>
                    <a:lnTo>
                      <a:pt x="0" y="21"/>
                    </a:lnTo>
                    <a:lnTo>
                      <a:pt x="1" y="29"/>
                    </a:lnTo>
                    <a:lnTo>
                      <a:pt x="3" y="29"/>
                    </a:lnTo>
                    <a:lnTo>
                      <a:pt x="1" y="33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5" y="35"/>
                    </a:lnTo>
                    <a:lnTo>
                      <a:pt x="7" y="38"/>
                    </a:lnTo>
                    <a:lnTo>
                      <a:pt x="8" y="36"/>
                    </a:lnTo>
                    <a:lnTo>
                      <a:pt x="8" y="38"/>
                    </a:lnTo>
                    <a:lnTo>
                      <a:pt x="14" y="40"/>
                    </a:lnTo>
                    <a:lnTo>
                      <a:pt x="15" y="40"/>
                    </a:lnTo>
                    <a:lnTo>
                      <a:pt x="21" y="38"/>
                    </a:lnTo>
                    <a:lnTo>
                      <a:pt x="19" y="38"/>
                    </a:lnTo>
                    <a:lnTo>
                      <a:pt x="26" y="38"/>
                    </a:lnTo>
                    <a:lnTo>
                      <a:pt x="26" y="36"/>
                    </a:lnTo>
                    <a:lnTo>
                      <a:pt x="28" y="38"/>
                    </a:lnTo>
                    <a:lnTo>
                      <a:pt x="29" y="36"/>
                    </a:lnTo>
                    <a:lnTo>
                      <a:pt x="31" y="36"/>
                    </a:lnTo>
                    <a:lnTo>
                      <a:pt x="31" y="35"/>
                    </a:lnTo>
                    <a:lnTo>
                      <a:pt x="29" y="33"/>
                    </a:lnTo>
                    <a:lnTo>
                      <a:pt x="31" y="33"/>
                    </a:lnTo>
                    <a:lnTo>
                      <a:pt x="31" y="29"/>
                    </a:lnTo>
                    <a:lnTo>
                      <a:pt x="33" y="29"/>
                    </a:lnTo>
                    <a:lnTo>
                      <a:pt x="33" y="22"/>
                    </a:lnTo>
                    <a:lnTo>
                      <a:pt x="33" y="24"/>
                    </a:lnTo>
                    <a:lnTo>
                      <a:pt x="35" y="19"/>
                    </a:lnTo>
                    <a:lnTo>
                      <a:pt x="35" y="17"/>
                    </a:lnTo>
                    <a:lnTo>
                      <a:pt x="33" y="10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9" y="7"/>
                    </a:lnTo>
                    <a:lnTo>
                      <a:pt x="31" y="7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9" y="4"/>
                    </a:lnTo>
                    <a:lnTo>
                      <a:pt x="28" y="2"/>
                    </a:lnTo>
                    <a:lnTo>
                      <a:pt x="17" y="0"/>
                    </a:lnTo>
                    <a:lnTo>
                      <a:pt x="1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3" name="Freeform 110"/>
              <p:cNvSpPr>
                <a:spLocks/>
              </p:cNvSpPr>
              <p:nvPr/>
            </p:nvSpPr>
            <p:spPr bwMode="auto">
              <a:xfrm>
                <a:off x="3963" y="2027"/>
                <a:ext cx="23" cy="69"/>
              </a:xfrm>
              <a:custGeom>
                <a:avLst/>
                <a:gdLst>
                  <a:gd name="T0" fmla="*/ 7 w 23"/>
                  <a:gd name="T1" fmla="*/ 69 h 69"/>
                  <a:gd name="T2" fmla="*/ 14 w 23"/>
                  <a:gd name="T3" fmla="*/ 69 h 69"/>
                  <a:gd name="T4" fmla="*/ 14 w 23"/>
                  <a:gd name="T5" fmla="*/ 26 h 69"/>
                  <a:gd name="T6" fmla="*/ 23 w 23"/>
                  <a:gd name="T7" fmla="*/ 26 h 69"/>
                  <a:gd name="T8" fmla="*/ 23 w 23"/>
                  <a:gd name="T9" fmla="*/ 19 h 69"/>
                  <a:gd name="T10" fmla="*/ 14 w 23"/>
                  <a:gd name="T11" fmla="*/ 19 h 69"/>
                  <a:gd name="T12" fmla="*/ 14 w 23"/>
                  <a:gd name="T13" fmla="*/ 12 h 69"/>
                  <a:gd name="T14" fmla="*/ 14 w 23"/>
                  <a:gd name="T15" fmla="*/ 8 h 69"/>
                  <a:gd name="T16" fmla="*/ 19 w 23"/>
                  <a:gd name="T17" fmla="*/ 7 h 69"/>
                  <a:gd name="T18" fmla="*/ 23 w 23"/>
                  <a:gd name="T19" fmla="*/ 7 h 69"/>
                  <a:gd name="T20" fmla="*/ 23 w 23"/>
                  <a:gd name="T21" fmla="*/ 2 h 69"/>
                  <a:gd name="T22" fmla="*/ 21 w 23"/>
                  <a:gd name="T23" fmla="*/ 0 h 69"/>
                  <a:gd name="T24" fmla="*/ 19 w 23"/>
                  <a:gd name="T25" fmla="*/ 0 h 69"/>
                  <a:gd name="T26" fmla="*/ 14 w 23"/>
                  <a:gd name="T27" fmla="*/ 2 h 69"/>
                  <a:gd name="T28" fmla="*/ 11 w 23"/>
                  <a:gd name="T29" fmla="*/ 3 h 69"/>
                  <a:gd name="T30" fmla="*/ 7 w 23"/>
                  <a:gd name="T31" fmla="*/ 7 h 69"/>
                  <a:gd name="T32" fmla="*/ 7 w 23"/>
                  <a:gd name="T33" fmla="*/ 12 h 69"/>
                  <a:gd name="T34" fmla="*/ 7 w 23"/>
                  <a:gd name="T35" fmla="*/ 19 h 69"/>
                  <a:gd name="T36" fmla="*/ 0 w 23"/>
                  <a:gd name="T37" fmla="*/ 19 h 69"/>
                  <a:gd name="T38" fmla="*/ 0 w 23"/>
                  <a:gd name="T39" fmla="*/ 26 h 69"/>
                  <a:gd name="T40" fmla="*/ 7 w 23"/>
                  <a:gd name="T41" fmla="*/ 26 h 69"/>
                  <a:gd name="T42" fmla="*/ 7 w 23"/>
                  <a:gd name="T43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69">
                    <a:moveTo>
                      <a:pt x="7" y="69"/>
                    </a:moveTo>
                    <a:lnTo>
                      <a:pt x="14" y="69"/>
                    </a:lnTo>
                    <a:lnTo>
                      <a:pt x="14" y="26"/>
                    </a:lnTo>
                    <a:lnTo>
                      <a:pt x="23" y="26"/>
                    </a:lnTo>
                    <a:lnTo>
                      <a:pt x="23" y="19"/>
                    </a:lnTo>
                    <a:lnTo>
                      <a:pt x="14" y="19"/>
                    </a:lnTo>
                    <a:lnTo>
                      <a:pt x="14" y="12"/>
                    </a:lnTo>
                    <a:lnTo>
                      <a:pt x="14" y="8"/>
                    </a:lnTo>
                    <a:lnTo>
                      <a:pt x="19" y="7"/>
                    </a:lnTo>
                    <a:lnTo>
                      <a:pt x="23" y="7"/>
                    </a:lnTo>
                    <a:lnTo>
                      <a:pt x="23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4" y="2"/>
                    </a:lnTo>
                    <a:lnTo>
                      <a:pt x="11" y="3"/>
                    </a:lnTo>
                    <a:lnTo>
                      <a:pt x="7" y="7"/>
                    </a:lnTo>
                    <a:lnTo>
                      <a:pt x="7" y="12"/>
                    </a:lnTo>
                    <a:lnTo>
                      <a:pt x="7" y="19"/>
                    </a:lnTo>
                    <a:lnTo>
                      <a:pt x="0" y="19"/>
                    </a:lnTo>
                    <a:lnTo>
                      <a:pt x="0" y="26"/>
                    </a:lnTo>
                    <a:lnTo>
                      <a:pt x="7" y="26"/>
                    </a:lnTo>
                    <a:lnTo>
                      <a:pt x="7" y="69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4" name="Freeform 111"/>
              <p:cNvSpPr>
                <a:spLocks/>
              </p:cNvSpPr>
              <p:nvPr/>
            </p:nvSpPr>
            <p:spPr bwMode="auto">
              <a:xfrm>
                <a:off x="3960" y="2023"/>
                <a:ext cx="29" cy="76"/>
              </a:xfrm>
              <a:custGeom>
                <a:avLst/>
                <a:gdLst>
                  <a:gd name="T0" fmla="*/ 19 w 29"/>
                  <a:gd name="T1" fmla="*/ 76 h 76"/>
                  <a:gd name="T2" fmla="*/ 21 w 29"/>
                  <a:gd name="T3" fmla="*/ 74 h 76"/>
                  <a:gd name="T4" fmla="*/ 17 w 29"/>
                  <a:gd name="T5" fmla="*/ 33 h 76"/>
                  <a:gd name="T6" fmla="*/ 28 w 29"/>
                  <a:gd name="T7" fmla="*/ 31 h 76"/>
                  <a:gd name="T8" fmla="*/ 29 w 29"/>
                  <a:gd name="T9" fmla="*/ 21 h 76"/>
                  <a:gd name="T10" fmla="*/ 28 w 29"/>
                  <a:gd name="T11" fmla="*/ 19 h 76"/>
                  <a:gd name="T12" fmla="*/ 21 w 29"/>
                  <a:gd name="T13" fmla="*/ 23 h 76"/>
                  <a:gd name="T14" fmla="*/ 19 w 29"/>
                  <a:gd name="T15" fmla="*/ 14 h 76"/>
                  <a:gd name="T16" fmla="*/ 19 w 29"/>
                  <a:gd name="T17" fmla="*/ 12 h 76"/>
                  <a:gd name="T18" fmla="*/ 24 w 29"/>
                  <a:gd name="T19" fmla="*/ 14 h 76"/>
                  <a:gd name="T20" fmla="*/ 28 w 29"/>
                  <a:gd name="T21" fmla="*/ 14 h 76"/>
                  <a:gd name="T22" fmla="*/ 29 w 29"/>
                  <a:gd name="T23" fmla="*/ 12 h 76"/>
                  <a:gd name="T24" fmla="*/ 26 w 29"/>
                  <a:gd name="T25" fmla="*/ 9 h 76"/>
                  <a:gd name="T26" fmla="*/ 26 w 29"/>
                  <a:gd name="T27" fmla="*/ 2 h 76"/>
                  <a:gd name="T28" fmla="*/ 24 w 29"/>
                  <a:gd name="T29" fmla="*/ 0 h 76"/>
                  <a:gd name="T30" fmla="*/ 14 w 29"/>
                  <a:gd name="T31" fmla="*/ 2 h 76"/>
                  <a:gd name="T32" fmla="*/ 12 w 29"/>
                  <a:gd name="T33" fmla="*/ 4 h 76"/>
                  <a:gd name="T34" fmla="*/ 12 w 29"/>
                  <a:gd name="T35" fmla="*/ 6 h 76"/>
                  <a:gd name="T36" fmla="*/ 14 w 29"/>
                  <a:gd name="T37" fmla="*/ 4 h 76"/>
                  <a:gd name="T38" fmla="*/ 7 w 29"/>
                  <a:gd name="T39" fmla="*/ 16 h 76"/>
                  <a:gd name="T40" fmla="*/ 10 w 29"/>
                  <a:gd name="T41" fmla="*/ 19 h 76"/>
                  <a:gd name="T42" fmla="*/ 1 w 29"/>
                  <a:gd name="T43" fmla="*/ 21 h 76"/>
                  <a:gd name="T44" fmla="*/ 0 w 29"/>
                  <a:gd name="T45" fmla="*/ 31 h 76"/>
                  <a:gd name="T46" fmla="*/ 1 w 29"/>
                  <a:gd name="T47" fmla="*/ 33 h 76"/>
                  <a:gd name="T48" fmla="*/ 7 w 29"/>
                  <a:gd name="T49" fmla="*/ 30 h 76"/>
                  <a:gd name="T50" fmla="*/ 10 w 29"/>
                  <a:gd name="T51" fmla="*/ 76 h 76"/>
                  <a:gd name="T52" fmla="*/ 14 w 29"/>
                  <a:gd name="T53" fmla="*/ 73 h 76"/>
                  <a:gd name="T54" fmla="*/ 14 w 29"/>
                  <a:gd name="T55" fmla="*/ 28 h 76"/>
                  <a:gd name="T56" fmla="*/ 12 w 29"/>
                  <a:gd name="T57" fmla="*/ 26 h 76"/>
                  <a:gd name="T58" fmla="*/ 3 w 29"/>
                  <a:gd name="T59" fmla="*/ 26 h 76"/>
                  <a:gd name="T60" fmla="*/ 7 w 29"/>
                  <a:gd name="T61" fmla="*/ 23 h 76"/>
                  <a:gd name="T62" fmla="*/ 10 w 29"/>
                  <a:gd name="T63" fmla="*/ 26 h 76"/>
                  <a:gd name="T64" fmla="*/ 12 w 29"/>
                  <a:gd name="T65" fmla="*/ 24 h 76"/>
                  <a:gd name="T66" fmla="*/ 14 w 29"/>
                  <a:gd name="T67" fmla="*/ 23 h 76"/>
                  <a:gd name="T68" fmla="*/ 12 w 29"/>
                  <a:gd name="T69" fmla="*/ 9 h 76"/>
                  <a:gd name="T70" fmla="*/ 15 w 29"/>
                  <a:gd name="T71" fmla="*/ 11 h 76"/>
                  <a:gd name="T72" fmla="*/ 17 w 29"/>
                  <a:gd name="T73" fmla="*/ 7 h 76"/>
                  <a:gd name="T74" fmla="*/ 17 w 29"/>
                  <a:gd name="T75" fmla="*/ 7 h 76"/>
                  <a:gd name="T76" fmla="*/ 22 w 29"/>
                  <a:gd name="T77" fmla="*/ 7 h 76"/>
                  <a:gd name="T78" fmla="*/ 24 w 29"/>
                  <a:gd name="T79" fmla="*/ 0 h 76"/>
                  <a:gd name="T80" fmla="*/ 22 w 29"/>
                  <a:gd name="T81" fmla="*/ 2 h 76"/>
                  <a:gd name="T82" fmla="*/ 21 w 29"/>
                  <a:gd name="T83" fmla="*/ 4 h 76"/>
                  <a:gd name="T84" fmla="*/ 22 w 29"/>
                  <a:gd name="T85" fmla="*/ 6 h 76"/>
                  <a:gd name="T86" fmla="*/ 26 w 29"/>
                  <a:gd name="T87" fmla="*/ 2 h 76"/>
                  <a:gd name="T88" fmla="*/ 24 w 29"/>
                  <a:gd name="T89" fmla="*/ 4 h 76"/>
                  <a:gd name="T90" fmla="*/ 22 w 29"/>
                  <a:gd name="T91" fmla="*/ 6 h 76"/>
                  <a:gd name="T92" fmla="*/ 26 w 29"/>
                  <a:gd name="T93" fmla="*/ 7 h 76"/>
                  <a:gd name="T94" fmla="*/ 24 w 29"/>
                  <a:gd name="T95" fmla="*/ 7 h 76"/>
                  <a:gd name="T96" fmla="*/ 15 w 29"/>
                  <a:gd name="T97" fmla="*/ 9 h 76"/>
                  <a:gd name="T98" fmla="*/ 15 w 29"/>
                  <a:gd name="T99" fmla="*/ 11 h 76"/>
                  <a:gd name="T100" fmla="*/ 14 w 29"/>
                  <a:gd name="T101" fmla="*/ 12 h 76"/>
                  <a:gd name="T102" fmla="*/ 14 w 29"/>
                  <a:gd name="T103" fmla="*/ 23 h 76"/>
                  <a:gd name="T104" fmla="*/ 15 w 29"/>
                  <a:gd name="T105" fmla="*/ 24 h 76"/>
                  <a:gd name="T106" fmla="*/ 17 w 29"/>
                  <a:gd name="T107" fmla="*/ 26 h 76"/>
                  <a:gd name="T108" fmla="*/ 22 w 29"/>
                  <a:gd name="T109" fmla="*/ 23 h 76"/>
                  <a:gd name="T110" fmla="*/ 26 w 29"/>
                  <a:gd name="T111" fmla="*/ 26 h 76"/>
                  <a:gd name="T112" fmla="*/ 15 w 29"/>
                  <a:gd name="T113" fmla="*/ 26 h 76"/>
                  <a:gd name="T114" fmla="*/ 14 w 29"/>
                  <a:gd name="T115" fmla="*/ 28 h 76"/>
                  <a:gd name="T116" fmla="*/ 14 w 29"/>
                  <a:gd name="T117" fmla="*/ 73 h 76"/>
                  <a:gd name="T118" fmla="*/ 10 w 29"/>
                  <a:gd name="T119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9" h="76">
                    <a:moveTo>
                      <a:pt x="10" y="76"/>
                    </a:moveTo>
                    <a:lnTo>
                      <a:pt x="19" y="76"/>
                    </a:lnTo>
                    <a:lnTo>
                      <a:pt x="19" y="74"/>
                    </a:lnTo>
                    <a:lnTo>
                      <a:pt x="21" y="74"/>
                    </a:lnTo>
                    <a:lnTo>
                      <a:pt x="21" y="30"/>
                    </a:lnTo>
                    <a:lnTo>
                      <a:pt x="17" y="33"/>
                    </a:lnTo>
                    <a:lnTo>
                      <a:pt x="28" y="33"/>
                    </a:lnTo>
                    <a:lnTo>
                      <a:pt x="28" y="31"/>
                    </a:lnTo>
                    <a:lnTo>
                      <a:pt x="29" y="31"/>
                    </a:lnTo>
                    <a:lnTo>
                      <a:pt x="29" y="21"/>
                    </a:lnTo>
                    <a:lnTo>
                      <a:pt x="28" y="21"/>
                    </a:lnTo>
                    <a:lnTo>
                      <a:pt x="28" y="19"/>
                    </a:lnTo>
                    <a:lnTo>
                      <a:pt x="17" y="19"/>
                    </a:lnTo>
                    <a:lnTo>
                      <a:pt x="21" y="23"/>
                    </a:lnTo>
                    <a:lnTo>
                      <a:pt x="21" y="12"/>
                    </a:lnTo>
                    <a:lnTo>
                      <a:pt x="19" y="14"/>
                    </a:lnTo>
                    <a:lnTo>
                      <a:pt x="21" y="12"/>
                    </a:lnTo>
                    <a:lnTo>
                      <a:pt x="19" y="12"/>
                    </a:lnTo>
                    <a:lnTo>
                      <a:pt x="22" y="14"/>
                    </a:lnTo>
                    <a:lnTo>
                      <a:pt x="24" y="14"/>
                    </a:lnTo>
                    <a:lnTo>
                      <a:pt x="22" y="14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29" y="12"/>
                    </a:lnTo>
                    <a:lnTo>
                      <a:pt x="29" y="6"/>
                    </a:lnTo>
                    <a:lnTo>
                      <a:pt x="26" y="9"/>
                    </a:lnTo>
                    <a:lnTo>
                      <a:pt x="28" y="4"/>
                    </a:lnTo>
                    <a:lnTo>
                      <a:pt x="26" y="2"/>
                    </a:lnTo>
                    <a:lnTo>
                      <a:pt x="24" y="7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14" y="2"/>
                    </a:lnTo>
                    <a:lnTo>
                      <a:pt x="14" y="4"/>
                    </a:lnTo>
                    <a:lnTo>
                      <a:pt x="12" y="4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2" y="4"/>
                    </a:lnTo>
                    <a:lnTo>
                      <a:pt x="14" y="4"/>
                    </a:lnTo>
                    <a:lnTo>
                      <a:pt x="8" y="6"/>
                    </a:lnTo>
                    <a:lnTo>
                      <a:pt x="7" y="16"/>
                    </a:lnTo>
                    <a:lnTo>
                      <a:pt x="7" y="23"/>
                    </a:lnTo>
                    <a:lnTo>
                      <a:pt x="10" y="19"/>
                    </a:lnTo>
                    <a:lnTo>
                      <a:pt x="1" y="19"/>
                    </a:lnTo>
                    <a:lnTo>
                      <a:pt x="1" y="21"/>
                    </a:lnTo>
                    <a:lnTo>
                      <a:pt x="0" y="21"/>
                    </a:lnTo>
                    <a:lnTo>
                      <a:pt x="0" y="31"/>
                    </a:lnTo>
                    <a:lnTo>
                      <a:pt x="1" y="31"/>
                    </a:lnTo>
                    <a:lnTo>
                      <a:pt x="1" y="33"/>
                    </a:lnTo>
                    <a:lnTo>
                      <a:pt x="10" y="33"/>
                    </a:lnTo>
                    <a:lnTo>
                      <a:pt x="7" y="30"/>
                    </a:lnTo>
                    <a:lnTo>
                      <a:pt x="7" y="73"/>
                    </a:lnTo>
                    <a:lnTo>
                      <a:pt x="10" y="76"/>
                    </a:lnTo>
                    <a:lnTo>
                      <a:pt x="10" y="69"/>
                    </a:lnTo>
                    <a:lnTo>
                      <a:pt x="14" y="73"/>
                    </a:lnTo>
                    <a:lnTo>
                      <a:pt x="14" y="30"/>
                    </a:lnTo>
                    <a:lnTo>
                      <a:pt x="14" y="28"/>
                    </a:lnTo>
                    <a:lnTo>
                      <a:pt x="12" y="28"/>
                    </a:lnTo>
                    <a:lnTo>
                      <a:pt x="12" y="26"/>
                    </a:lnTo>
                    <a:lnTo>
                      <a:pt x="10" y="26"/>
                    </a:lnTo>
                    <a:lnTo>
                      <a:pt x="3" y="26"/>
                    </a:lnTo>
                    <a:lnTo>
                      <a:pt x="7" y="30"/>
                    </a:lnTo>
                    <a:lnTo>
                      <a:pt x="7" y="23"/>
                    </a:lnTo>
                    <a:lnTo>
                      <a:pt x="3" y="26"/>
                    </a:lnTo>
                    <a:lnTo>
                      <a:pt x="10" y="26"/>
                    </a:lnTo>
                    <a:lnTo>
                      <a:pt x="12" y="26"/>
                    </a:lnTo>
                    <a:lnTo>
                      <a:pt x="12" y="24"/>
                    </a:lnTo>
                    <a:lnTo>
                      <a:pt x="14" y="24"/>
                    </a:lnTo>
                    <a:lnTo>
                      <a:pt x="14" y="23"/>
                    </a:lnTo>
                    <a:lnTo>
                      <a:pt x="14" y="16"/>
                    </a:lnTo>
                    <a:lnTo>
                      <a:pt x="12" y="9"/>
                    </a:lnTo>
                    <a:lnTo>
                      <a:pt x="14" y="11"/>
                    </a:lnTo>
                    <a:lnTo>
                      <a:pt x="15" y="11"/>
                    </a:lnTo>
                    <a:lnTo>
                      <a:pt x="15" y="9"/>
                    </a:lnTo>
                    <a:lnTo>
                      <a:pt x="17" y="7"/>
                    </a:lnTo>
                    <a:lnTo>
                      <a:pt x="15" y="7"/>
                    </a:lnTo>
                    <a:lnTo>
                      <a:pt x="17" y="7"/>
                    </a:lnTo>
                    <a:lnTo>
                      <a:pt x="17" y="6"/>
                    </a:lnTo>
                    <a:lnTo>
                      <a:pt x="22" y="7"/>
                    </a:lnTo>
                    <a:lnTo>
                      <a:pt x="24" y="7"/>
                    </a:lnTo>
                    <a:lnTo>
                      <a:pt x="24" y="0"/>
                    </a:lnTo>
                    <a:lnTo>
                      <a:pt x="22" y="0"/>
                    </a:lnTo>
                    <a:lnTo>
                      <a:pt x="22" y="2"/>
                    </a:lnTo>
                    <a:lnTo>
                      <a:pt x="21" y="2"/>
                    </a:lnTo>
                    <a:lnTo>
                      <a:pt x="21" y="4"/>
                    </a:lnTo>
                    <a:lnTo>
                      <a:pt x="21" y="6"/>
                    </a:lnTo>
                    <a:lnTo>
                      <a:pt x="22" y="6"/>
                    </a:lnTo>
                    <a:lnTo>
                      <a:pt x="24" y="7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2" y="4"/>
                    </a:lnTo>
                    <a:lnTo>
                      <a:pt x="22" y="6"/>
                    </a:lnTo>
                    <a:lnTo>
                      <a:pt x="22" y="11"/>
                    </a:lnTo>
                    <a:lnTo>
                      <a:pt x="26" y="7"/>
                    </a:lnTo>
                    <a:lnTo>
                      <a:pt x="22" y="7"/>
                    </a:lnTo>
                    <a:lnTo>
                      <a:pt x="24" y="7"/>
                    </a:lnTo>
                    <a:lnTo>
                      <a:pt x="22" y="7"/>
                    </a:lnTo>
                    <a:lnTo>
                      <a:pt x="15" y="9"/>
                    </a:lnTo>
                    <a:lnTo>
                      <a:pt x="14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4" y="12"/>
                    </a:lnTo>
                    <a:lnTo>
                      <a:pt x="14" y="16"/>
                    </a:lnTo>
                    <a:lnTo>
                      <a:pt x="14" y="23"/>
                    </a:lnTo>
                    <a:lnTo>
                      <a:pt x="14" y="24"/>
                    </a:lnTo>
                    <a:lnTo>
                      <a:pt x="15" y="24"/>
                    </a:lnTo>
                    <a:lnTo>
                      <a:pt x="15" y="26"/>
                    </a:lnTo>
                    <a:lnTo>
                      <a:pt x="17" y="26"/>
                    </a:lnTo>
                    <a:lnTo>
                      <a:pt x="26" y="26"/>
                    </a:lnTo>
                    <a:lnTo>
                      <a:pt x="22" y="23"/>
                    </a:lnTo>
                    <a:lnTo>
                      <a:pt x="22" y="30"/>
                    </a:lnTo>
                    <a:lnTo>
                      <a:pt x="26" y="26"/>
                    </a:lnTo>
                    <a:lnTo>
                      <a:pt x="17" y="26"/>
                    </a:lnTo>
                    <a:lnTo>
                      <a:pt x="15" y="26"/>
                    </a:lnTo>
                    <a:lnTo>
                      <a:pt x="15" y="28"/>
                    </a:lnTo>
                    <a:lnTo>
                      <a:pt x="14" y="28"/>
                    </a:lnTo>
                    <a:lnTo>
                      <a:pt x="14" y="30"/>
                    </a:lnTo>
                    <a:lnTo>
                      <a:pt x="14" y="73"/>
                    </a:lnTo>
                    <a:lnTo>
                      <a:pt x="17" y="69"/>
                    </a:lnTo>
                    <a:lnTo>
                      <a:pt x="10" y="69"/>
                    </a:lnTo>
                    <a:lnTo>
                      <a:pt x="10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5" name="Freeform 112"/>
              <p:cNvSpPr>
                <a:spLocks noEditPoints="1"/>
              </p:cNvSpPr>
              <p:nvPr/>
            </p:nvSpPr>
            <p:spPr bwMode="auto">
              <a:xfrm>
                <a:off x="3996" y="2029"/>
                <a:ext cx="7" cy="67"/>
              </a:xfrm>
              <a:custGeom>
                <a:avLst/>
                <a:gdLst>
                  <a:gd name="T0" fmla="*/ 0 w 7"/>
                  <a:gd name="T1" fmla="*/ 67 h 67"/>
                  <a:gd name="T2" fmla="*/ 7 w 7"/>
                  <a:gd name="T3" fmla="*/ 67 h 67"/>
                  <a:gd name="T4" fmla="*/ 7 w 7"/>
                  <a:gd name="T5" fmla="*/ 17 h 67"/>
                  <a:gd name="T6" fmla="*/ 0 w 7"/>
                  <a:gd name="T7" fmla="*/ 17 h 67"/>
                  <a:gd name="T8" fmla="*/ 0 w 7"/>
                  <a:gd name="T9" fmla="*/ 67 h 67"/>
                  <a:gd name="T10" fmla="*/ 0 w 7"/>
                  <a:gd name="T11" fmla="*/ 10 h 67"/>
                  <a:gd name="T12" fmla="*/ 7 w 7"/>
                  <a:gd name="T13" fmla="*/ 10 h 67"/>
                  <a:gd name="T14" fmla="*/ 7 w 7"/>
                  <a:gd name="T15" fmla="*/ 0 h 67"/>
                  <a:gd name="T16" fmla="*/ 0 w 7"/>
                  <a:gd name="T17" fmla="*/ 0 h 67"/>
                  <a:gd name="T18" fmla="*/ 0 w 7"/>
                  <a:gd name="T19" fmla="*/ 1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67">
                    <a:moveTo>
                      <a:pt x="0" y="67"/>
                    </a:moveTo>
                    <a:lnTo>
                      <a:pt x="7" y="67"/>
                    </a:lnTo>
                    <a:lnTo>
                      <a:pt x="7" y="17"/>
                    </a:lnTo>
                    <a:lnTo>
                      <a:pt x="0" y="17"/>
                    </a:lnTo>
                    <a:lnTo>
                      <a:pt x="0" y="67"/>
                    </a:lnTo>
                    <a:close/>
                    <a:moveTo>
                      <a:pt x="0" y="10"/>
                    </a:moveTo>
                    <a:lnTo>
                      <a:pt x="7" y="1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6" name="Freeform 113"/>
              <p:cNvSpPr>
                <a:spLocks/>
              </p:cNvSpPr>
              <p:nvPr/>
            </p:nvSpPr>
            <p:spPr bwMode="auto">
              <a:xfrm>
                <a:off x="3993" y="2042"/>
                <a:ext cx="14" cy="57"/>
              </a:xfrm>
              <a:custGeom>
                <a:avLst/>
                <a:gdLst>
                  <a:gd name="T0" fmla="*/ 3 w 14"/>
                  <a:gd name="T1" fmla="*/ 57 h 57"/>
                  <a:gd name="T2" fmla="*/ 12 w 14"/>
                  <a:gd name="T3" fmla="*/ 57 h 57"/>
                  <a:gd name="T4" fmla="*/ 12 w 14"/>
                  <a:gd name="T5" fmla="*/ 55 h 57"/>
                  <a:gd name="T6" fmla="*/ 14 w 14"/>
                  <a:gd name="T7" fmla="*/ 55 h 57"/>
                  <a:gd name="T8" fmla="*/ 14 w 14"/>
                  <a:gd name="T9" fmla="*/ 2 h 57"/>
                  <a:gd name="T10" fmla="*/ 12 w 14"/>
                  <a:gd name="T11" fmla="*/ 2 h 57"/>
                  <a:gd name="T12" fmla="*/ 12 w 14"/>
                  <a:gd name="T13" fmla="*/ 0 h 57"/>
                  <a:gd name="T14" fmla="*/ 2 w 14"/>
                  <a:gd name="T15" fmla="*/ 0 h 57"/>
                  <a:gd name="T16" fmla="*/ 2 w 14"/>
                  <a:gd name="T17" fmla="*/ 2 h 57"/>
                  <a:gd name="T18" fmla="*/ 0 w 14"/>
                  <a:gd name="T19" fmla="*/ 2 h 57"/>
                  <a:gd name="T20" fmla="*/ 0 w 14"/>
                  <a:gd name="T21" fmla="*/ 54 h 57"/>
                  <a:gd name="T22" fmla="*/ 3 w 14"/>
                  <a:gd name="T23" fmla="*/ 57 h 57"/>
                  <a:gd name="T24" fmla="*/ 3 w 14"/>
                  <a:gd name="T25" fmla="*/ 50 h 57"/>
                  <a:gd name="T26" fmla="*/ 7 w 14"/>
                  <a:gd name="T27" fmla="*/ 54 h 57"/>
                  <a:gd name="T28" fmla="*/ 7 w 14"/>
                  <a:gd name="T29" fmla="*/ 4 h 57"/>
                  <a:gd name="T30" fmla="*/ 3 w 14"/>
                  <a:gd name="T31" fmla="*/ 7 h 57"/>
                  <a:gd name="T32" fmla="*/ 10 w 14"/>
                  <a:gd name="T33" fmla="*/ 7 h 57"/>
                  <a:gd name="T34" fmla="*/ 7 w 14"/>
                  <a:gd name="T35" fmla="*/ 4 h 57"/>
                  <a:gd name="T36" fmla="*/ 7 w 14"/>
                  <a:gd name="T37" fmla="*/ 54 h 57"/>
                  <a:gd name="T38" fmla="*/ 10 w 14"/>
                  <a:gd name="T39" fmla="*/ 50 h 57"/>
                  <a:gd name="T40" fmla="*/ 3 w 14"/>
                  <a:gd name="T41" fmla="*/ 50 h 57"/>
                  <a:gd name="T42" fmla="*/ 3 w 14"/>
                  <a:gd name="T43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57">
                    <a:moveTo>
                      <a:pt x="3" y="57"/>
                    </a:moveTo>
                    <a:lnTo>
                      <a:pt x="12" y="57"/>
                    </a:lnTo>
                    <a:lnTo>
                      <a:pt x="12" y="55"/>
                    </a:lnTo>
                    <a:lnTo>
                      <a:pt x="14" y="55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4"/>
                    </a:lnTo>
                    <a:lnTo>
                      <a:pt x="3" y="57"/>
                    </a:lnTo>
                    <a:lnTo>
                      <a:pt x="3" y="50"/>
                    </a:lnTo>
                    <a:lnTo>
                      <a:pt x="7" y="54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10" y="7"/>
                    </a:lnTo>
                    <a:lnTo>
                      <a:pt x="7" y="4"/>
                    </a:lnTo>
                    <a:lnTo>
                      <a:pt x="7" y="54"/>
                    </a:lnTo>
                    <a:lnTo>
                      <a:pt x="10" y="50"/>
                    </a:lnTo>
                    <a:lnTo>
                      <a:pt x="3" y="50"/>
                    </a:lnTo>
                    <a:lnTo>
                      <a:pt x="3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7" name="Freeform 114"/>
              <p:cNvSpPr>
                <a:spLocks/>
              </p:cNvSpPr>
              <p:nvPr/>
            </p:nvSpPr>
            <p:spPr bwMode="auto">
              <a:xfrm>
                <a:off x="3993" y="2025"/>
                <a:ext cx="14" cy="17"/>
              </a:xfrm>
              <a:custGeom>
                <a:avLst/>
                <a:gdLst>
                  <a:gd name="T0" fmla="*/ 3 w 14"/>
                  <a:gd name="T1" fmla="*/ 17 h 17"/>
                  <a:gd name="T2" fmla="*/ 12 w 14"/>
                  <a:gd name="T3" fmla="*/ 17 h 17"/>
                  <a:gd name="T4" fmla="*/ 12 w 14"/>
                  <a:gd name="T5" fmla="*/ 16 h 17"/>
                  <a:gd name="T6" fmla="*/ 14 w 14"/>
                  <a:gd name="T7" fmla="*/ 16 h 17"/>
                  <a:gd name="T8" fmla="*/ 14 w 14"/>
                  <a:gd name="T9" fmla="*/ 2 h 17"/>
                  <a:gd name="T10" fmla="*/ 12 w 14"/>
                  <a:gd name="T11" fmla="*/ 2 h 17"/>
                  <a:gd name="T12" fmla="*/ 12 w 14"/>
                  <a:gd name="T13" fmla="*/ 0 h 17"/>
                  <a:gd name="T14" fmla="*/ 2 w 14"/>
                  <a:gd name="T15" fmla="*/ 0 h 17"/>
                  <a:gd name="T16" fmla="*/ 2 w 14"/>
                  <a:gd name="T17" fmla="*/ 2 h 17"/>
                  <a:gd name="T18" fmla="*/ 0 w 14"/>
                  <a:gd name="T19" fmla="*/ 2 h 17"/>
                  <a:gd name="T20" fmla="*/ 0 w 14"/>
                  <a:gd name="T21" fmla="*/ 14 h 17"/>
                  <a:gd name="T22" fmla="*/ 3 w 14"/>
                  <a:gd name="T23" fmla="*/ 17 h 17"/>
                  <a:gd name="T24" fmla="*/ 3 w 14"/>
                  <a:gd name="T25" fmla="*/ 10 h 17"/>
                  <a:gd name="T26" fmla="*/ 7 w 14"/>
                  <a:gd name="T27" fmla="*/ 14 h 17"/>
                  <a:gd name="T28" fmla="*/ 7 w 14"/>
                  <a:gd name="T29" fmla="*/ 4 h 17"/>
                  <a:gd name="T30" fmla="*/ 3 w 14"/>
                  <a:gd name="T31" fmla="*/ 7 h 17"/>
                  <a:gd name="T32" fmla="*/ 10 w 14"/>
                  <a:gd name="T33" fmla="*/ 7 h 17"/>
                  <a:gd name="T34" fmla="*/ 7 w 14"/>
                  <a:gd name="T35" fmla="*/ 4 h 17"/>
                  <a:gd name="T36" fmla="*/ 7 w 14"/>
                  <a:gd name="T37" fmla="*/ 14 h 17"/>
                  <a:gd name="T38" fmla="*/ 10 w 14"/>
                  <a:gd name="T39" fmla="*/ 10 h 17"/>
                  <a:gd name="T40" fmla="*/ 3 w 14"/>
                  <a:gd name="T41" fmla="*/ 10 h 17"/>
                  <a:gd name="T42" fmla="*/ 3 w 14"/>
                  <a:gd name="T4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17">
                    <a:moveTo>
                      <a:pt x="3" y="17"/>
                    </a:moveTo>
                    <a:lnTo>
                      <a:pt x="12" y="17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14"/>
                    </a:lnTo>
                    <a:lnTo>
                      <a:pt x="3" y="17"/>
                    </a:lnTo>
                    <a:lnTo>
                      <a:pt x="3" y="10"/>
                    </a:lnTo>
                    <a:lnTo>
                      <a:pt x="7" y="14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10" y="7"/>
                    </a:lnTo>
                    <a:lnTo>
                      <a:pt x="7" y="4"/>
                    </a:lnTo>
                    <a:lnTo>
                      <a:pt x="7" y="14"/>
                    </a:lnTo>
                    <a:lnTo>
                      <a:pt x="10" y="10"/>
                    </a:lnTo>
                    <a:lnTo>
                      <a:pt x="3" y="10"/>
                    </a:lnTo>
                    <a:lnTo>
                      <a:pt x="3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8" name="Rectangle 115"/>
              <p:cNvSpPr>
                <a:spLocks noChangeArrowheads="1"/>
              </p:cNvSpPr>
              <p:nvPr/>
            </p:nvSpPr>
            <p:spPr bwMode="auto">
              <a:xfrm>
                <a:off x="4017" y="2029"/>
                <a:ext cx="7" cy="67"/>
              </a:xfrm>
              <a:prstGeom prst="rect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49" name="Freeform 116"/>
              <p:cNvSpPr>
                <a:spLocks/>
              </p:cNvSpPr>
              <p:nvPr/>
            </p:nvSpPr>
            <p:spPr bwMode="auto">
              <a:xfrm>
                <a:off x="4014" y="2025"/>
                <a:ext cx="14" cy="74"/>
              </a:xfrm>
              <a:custGeom>
                <a:avLst/>
                <a:gdLst>
                  <a:gd name="T0" fmla="*/ 3 w 14"/>
                  <a:gd name="T1" fmla="*/ 74 h 74"/>
                  <a:gd name="T2" fmla="*/ 12 w 14"/>
                  <a:gd name="T3" fmla="*/ 74 h 74"/>
                  <a:gd name="T4" fmla="*/ 12 w 14"/>
                  <a:gd name="T5" fmla="*/ 72 h 74"/>
                  <a:gd name="T6" fmla="*/ 14 w 14"/>
                  <a:gd name="T7" fmla="*/ 72 h 74"/>
                  <a:gd name="T8" fmla="*/ 14 w 14"/>
                  <a:gd name="T9" fmla="*/ 2 h 74"/>
                  <a:gd name="T10" fmla="*/ 12 w 14"/>
                  <a:gd name="T11" fmla="*/ 2 h 74"/>
                  <a:gd name="T12" fmla="*/ 12 w 14"/>
                  <a:gd name="T13" fmla="*/ 0 h 74"/>
                  <a:gd name="T14" fmla="*/ 2 w 14"/>
                  <a:gd name="T15" fmla="*/ 0 h 74"/>
                  <a:gd name="T16" fmla="*/ 2 w 14"/>
                  <a:gd name="T17" fmla="*/ 2 h 74"/>
                  <a:gd name="T18" fmla="*/ 0 w 14"/>
                  <a:gd name="T19" fmla="*/ 2 h 74"/>
                  <a:gd name="T20" fmla="*/ 0 w 14"/>
                  <a:gd name="T21" fmla="*/ 71 h 74"/>
                  <a:gd name="T22" fmla="*/ 3 w 14"/>
                  <a:gd name="T23" fmla="*/ 74 h 74"/>
                  <a:gd name="T24" fmla="*/ 3 w 14"/>
                  <a:gd name="T25" fmla="*/ 67 h 74"/>
                  <a:gd name="T26" fmla="*/ 7 w 14"/>
                  <a:gd name="T27" fmla="*/ 71 h 74"/>
                  <a:gd name="T28" fmla="*/ 7 w 14"/>
                  <a:gd name="T29" fmla="*/ 4 h 74"/>
                  <a:gd name="T30" fmla="*/ 3 w 14"/>
                  <a:gd name="T31" fmla="*/ 7 h 74"/>
                  <a:gd name="T32" fmla="*/ 10 w 14"/>
                  <a:gd name="T33" fmla="*/ 7 h 74"/>
                  <a:gd name="T34" fmla="*/ 7 w 14"/>
                  <a:gd name="T35" fmla="*/ 4 h 74"/>
                  <a:gd name="T36" fmla="*/ 7 w 14"/>
                  <a:gd name="T37" fmla="*/ 71 h 74"/>
                  <a:gd name="T38" fmla="*/ 10 w 14"/>
                  <a:gd name="T39" fmla="*/ 67 h 74"/>
                  <a:gd name="T40" fmla="*/ 3 w 14"/>
                  <a:gd name="T41" fmla="*/ 67 h 74"/>
                  <a:gd name="T42" fmla="*/ 3 w 14"/>
                  <a:gd name="T4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74">
                    <a:moveTo>
                      <a:pt x="3" y="74"/>
                    </a:moveTo>
                    <a:lnTo>
                      <a:pt x="12" y="74"/>
                    </a:lnTo>
                    <a:lnTo>
                      <a:pt x="12" y="72"/>
                    </a:lnTo>
                    <a:lnTo>
                      <a:pt x="14" y="72"/>
                    </a:lnTo>
                    <a:lnTo>
                      <a:pt x="14" y="2"/>
                    </a:lnTo>
                    <a:lnTo>
                      <a:pt x="12" y="2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71"/>
                    </a:lnTo>
                    <a:lnTo>
                      <a:pt x="3" y="74"/>
                    </a:lnTo>
                    <a:lnTo>
                      <a:pt x="3" y="67"/>
                    </a:lnTo>
                    <a:lnTo>
                      <a:pt x="7" y="71"/>
                    </a:lnTo>
                    <a:lnTo>
                      <a:pt x="7" y="4"/>
                    </a:lnTo>
                    <a:lnTo>
                      <a:pt x="3" y="7"/>
                    </a:lnTo>
                    <a:lnTo>
                      <a:pt x="10" y="7"/>
                    </a:lnTo>
                    <a:lnTo>
                      <a:pt x="7" y="4"/>
                    </a:lnTo>
                    <a:lnTo>
                      <a:pt x="7" y="71"/>
                    </a:lnTo>
                    <a:lnTo>
                      <a:pt x="10" y="67"/>
                    </a:lnTo>
                    <a:lnTo>
                      <a:pt x="3" y="67"/>
                    </a:lnTo>
                    <a:lnTo>
                      <a:pt x="3" y="7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0" name="Freeform 117"/>
              <p:cNvSpPr>
                <a:spLocks/>
              </p:cNvSpPr>
              <p:nvPr/>
            </p:nvSpPr>
            <p:spPr bwMode="auto">
              <a:xfrm>
                <a:off x="4033" y="2032"/>
                <a:ext cx="23" cy="65"/>
              </a:xfrm>
              <a:custGeom>
                <a:avLst/>
                <a:gdLst>
                  <a:gd name="T0" fmla="*/ 14 w 23"/>
                  <a:gd name="T1" fmla="*/ 0 h 65"/>
                  <a:gd name="T2" fmla="*/ 7 w 23"/>
                  <a:gd name="T3" fmla="*/ 0 h 65"/>
                  <a:gd name="T4" fmla="*/ 7 w 23"/>
                  <a:gd name="T5" fmla="*/ 14 h 65"/>
                  <a:gd name="T6" fmla="*/ 0 w 23"/>
                  <a:gd name="T7" fmla="*/ 14 h 65"/>
                  <a:gd name="T8" fmla="*/ 0 w 23"/>
                  <a:gd name="T9" fmla="*/ 21 h 65"/>
                  <a:gd name="T10" fmla="*/ 7 w 23"/>
                  <a:gd name="T11" fmla="*/ 21 h 65"/>
                  <a:gd name="T12" fmla="*/ 7 w 23"/>
                  <a:gd name="T13" fmla="*/ 55 h 65"/>
                  <a:gd name="T14" fmla="*/ 9 w 23"/>
                  <a:gd name="T15" fmla="*/ 62 h 65"/>
                  <a:gd name="T16" fmla="*/ 16 w 23"/>
                  <a:gd name="T17" fmla="*/ 65 h 65"/>
                  <a:gd name="T18" fmla="*/ 20 w 23"/>
                  <a:gd name="T19" fmla="*/ 65 h 65"/>
                  <a:gd name="T20" fmla="*/ 23 w 23"/>
                  <a:gd name="T21" fmla="*/ 64 h 65"/>
                  <a:gd name="T22" fmla="*/ 23 w 23"/>
                  <a:gd name="T23" fmla="*/ 57 h 65"/>
                  <a:gd name="T24" fmla="*/ 21 w 23"/>
                  <a:gd name="T25" fmla="*/ 58 h 65"/>
                  <a:gd name="T26" fmla="*/ 20 w 23"/>
                  <a:gd name="T27" fmla="*/ 58 h 65"/>
                  <a:gd name="T28" fmla="*/ 18 w 23"/>
                  <a:gd name="T29" fmla="*/ 58 h 65"/>
                  <a:gd name="T30" fmla="*/ 14 w 23"/>
                  <a:gd name="T31" fmla="*/ 57 h 65"/>
                  <a:gd name="T32" fmla="*/ 14 w 23"/>
                  <a:gd name="T33" fmla="*/ 55 h 65"/>
                  <a:gd name="T34" fmla="*/ 14 w 23"/>
                  <a:gd name="T35" fmla="*/ 21 h 65"/>
                  <a:gd name="T36" fmla="*/ 23 w 23"/>
                  <a:gd name="T37" fmla="*/ 21 h 65"/>
                  <a:gd name="T38" fmla="*/ 23 w 23"/>
                  <a:gd name="T39" fmla="*/ 14 h 65"/>
                  <a:gd name="T40" fmla="*/ 14 w 23"/>
                  <a:gd name="T41" fmla="*/ 14 h 65"/>
                  <a:gd name="T42" fmla="*/ 14 w 23"/>
                  <a:gd name="T43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" h="65">
                    <a:moveTo>
                      <a:pt x="14" y="0"/>
                    </a:moveTo>
                    <a:lnTo>
                      <a:pt x="7" y="0"/>
                    </a:lnTo>
                    <a:lnTo>
                      <a:pt x="7" y="14"/>
                    </a:lnTo>
                    <a:lnTo>
                      <a:pt x="0" y="14"/>
                    </a:lnTo>
                    <a:lnTo>
                      <a:pt x="0" y="21"/>
                    </a:lnTo>
                    <a:lnTo>
                      <a:pt x="7" y="21"/>
                    </a:lnTo>
                    <a:lnTo>
                      <a:pt x="7" y="55"/>
                    </a:lnTo>
                    <a:lnTo>
                      <a:pt x="9" y="62"/>
                    </a:lnTo>
                    <a:lnTo>
                      <a:pt x="16" y="65"/>
                    </a:lnTo>
                    <a:lnTo>
                      <a:pt x="20" y="65"/>
                    </a:lnTo>
                    <a:lnTo>
                      <a:pt x="23" y="64"/>
                    </a:lnTo>
                    <a:lnTo>
                      <a:pt x="23" y="57"/>
                    </a:lnTo>
                    <a:lnTo>
                      <a:pt x="21" y="58"/>
                    </a:lnTo>
                    <a:lnTo>
                      <a:pt x="20" y="58"/>
                    </a:lnTo>
                    <a:lnTo>
                      <a:pt x="18" y="58"/>
                    </a:lnTo>
                    <a:lnTo>
                      <a:pt x="14" y="57"/>
                    </a:lnTo>
                    <a:lnTo>
                      <a:pt x="14" y="55"/>
                    </a:lnTo>
                    <a:lnTo>
                      <a:pt x="14" y="21"/>
                    </a:lnTo>
                    <a:lnTo>
                      <a:pt x="23" y="21"/>
                    </a:lnTo>
                    <a:lnTo>
                      <a:pt x="23" y="14"/>
                    </a:lnTo>
                    <a:lnTo>
                      <a:pt x="14" y="14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1" name="Freeform 118"/>
              <p:cNvSpPr>
                <a:spLocks/>
              </p:cNvSpPr>
              <p:nvPr/>
            </p:nvSpPr>
            <p:spPr bwMode="auto">
              <a:xfrm>
                <a:off x="4030" y="2029"/>
                <a:ext cx="30" cy="72"/>
              </a:xfrm>
              <a:custGeom>
                <a:avLst/>
                <a:gdLst>
                  <a:gd name="T0" fmla="*/ 8 w 30"/>
                  <a:gd name="T1" fmla="*/ 1 h 72"/>
                  <a:gd name="T2" fmla="*/ 10 w 30"/>
                  <a:gd name="T3" fmla="*/ 13 h 72"/>
                  <a:gd name="T4" fmla="*/ 0 w 30"/>
                  <a:gd name="T5" fmla="*/ 15 h 72"/>
                  <a:gd name="T6" fmla="*/ 1 w 30"/>
                  <a:gd name="T7" fmla="*/ 27 h 72"/>
                  <a:gd name="T8" fmla="*/ 7 w 30"/>
                  <a:gd name="T9" fmla="*/ 65 h 72"/>
                  <a:gd name="T10" fmla="*/ 12 w 30"/>
                  <a:gd name="T11" fmla="*/ 67 h 72"/>
                  <a:gd name="T12" fmla="*/ 17 w 30"/>
                  <a:gd name="T13" fmla="*/ 70 h 72"/>
                  <a:gd name="T14" fmla="*/ 24 w 30"/>
                  <a:gd name="T15" fmla="*/ 70 h 72"/>
                  <a:gd name="T16" fmla="*/ 24 w 30"/>
                  <a:gd name="T17" fmla="*/ 68 h 72"/>
                  <a:gd name="T18" fmla="*/ 28 w 30"/>
                  <a:gd name="T19" fmla="*/ 68 h 72"/>
                  <a:gd name="T20" fmla="*/ 26 w 30"/>
                  <a:gd name="T21" fmla="*/ 63 h 72"/>
                  <a:gd name="T22" fmla="*/ 21 w 30"/>
                  <a:gd name="T23" fmla="*/ 61 h 72"/>
                  <a:gd name="T24" fmla="*/ 21 w 30"/>
                  <a:gd name="T25" fmla="*/ 63 h 72"/>
                  <a:gd name="T26" fmla="*/ 24 w 30"/>
                  <a:gd name="T27" fmla="*/ 65 h 72"/>
                  <a:gd name="T28" fmla="*/ 23 w 30"/>
                  <a:gd name="T29" fmla="*/ 65 h 72"/>
                  <a:gd name="T30" fmla="*/ 23 w 30"/>
                  <a:gd name="T31" fmla="*/ 60 h 72"/>
                  <a:gd name="T32" fmla="*/ 19 w 30"/>
                  <a:gd name="T33" fmla="*/ 58 h 72"/>
                  <a:gd name="T34" fmla="*/ 21 w 30"/>
                  <a:gd name="T35" fmla="*/ 24 h 72"/>
                  <a:gd name="T36" fmla="*/ 28 w 30"/>
                  <a:gd name="T37" fmla="*/ 25 h 72"/>
                  <a:gd name="T38" fmla="*/ 28 w 30"/>
                  <a:gd name="T39" fmla="*/ 15 h 72"/>
                  <a:gd name="T40" fmla="*/ 21 w 30"/>
                  <a:gd name="T41" fmla="*/ 17 h 72"/>
                  <a:gd name="T42" fmla="*/ 17 w 30"/>
                  <a:gd name="T43" fmla="*/ 6 h 72"/>
                  <a:gd name="T44" fmla="*/ 14 w 30"/>
                  <a:gd name="T45" fmla="*/ 18 h 72"/>
                  <a:gd name="T46" fmla="*/ 17 w 30"/>
                  <a:gd name="T47" fmla="*/ 20 h 72"/>
                  <a:gd name="T48" fmla="*/ 23 w 30"/>
                  <a:gd name="T49" fmla="*/ 24 h 72"/>
                  <a:gd name="T50" fmla="*/ 15 w 30"/>
                  <a:gd name="T51" fmla="*/ 20 h 72"/>
                  <a:gd name="T52" fmla="*/ 14 w 30"/>
                  <a:gd name="T53" fmla="*/ 24 h 72"/>
                  <a:gd name="T54" fmla="*/ 17 w 30"/>
                  <a:gd name="T55" fmla="*/ 56 h 72"/>
                  <a:gd name="T56" fmla="*/ 14 w 30"/>
                  <a:gd name="T57" fmla="*/ 58 h 72"/>
                  <a:gd name="T58" fmla="*/ 15 w 30"/>
                  <a:gd name="T59" fmla="*/ 61 h 72"/>
                  <a:gd name="T60" fmla="*/ 21 w 30"/>
                  <a:gd name="T61" fmla="*/ 65 h 72"/>
                  <a:gd name="T62" fmla="*/ 21 w 30"/>
                  <a:gd name="T63" fmla="*/ 58 h 72"/>
                  <a:gd name="T64" fmla="*/ 19 w 30"/>
                  <a:gd name="T65" fmla="*/ 61 h 72"/>
                  <a:gd name="T66" fmla="*/ 21 w 30"/>
                  <a:gd name="T67" fmla="*/ 65 h 72"/>
                  <a:gd name="T68" fmla="*/ 24 w 30"/>
                  <a:gd name="T69" fmla="*/ 58 h 72"/>
                  <a:gd name="T70" fmla="*/ 26 w 30"/>
                  <a:gd name="T71" fmla="*/ 61 h 72"/>
                  <a:gd name="T72" fmla="*/ 24 w 30"/>
                  <a:gd name="T73" fmla="*/ 56 h 72"/>
                  <a:gd name="T74" fmla="*/ 23 w 30"/>
                  <a:gd name="T75" fmla="*/ 60 h 72"/>
                  <a:gd name="T76" fmla="*/ 21 w 30"/>
                  <a:gd name="T77" fmla="*/ 65 h 72"/>
                  <a:gd name="T78" fmla="*/ 19 w 30"/>
                  <a:gd name="T79" fmla="*/ 65 h 72"/>
                  <a:gd name="T80" fmla="*/ 15 w 30"/>
                  <a:gd name="T81" fmla="*/ 65 h 72"/>
                  <a:gd name="T82" fmla="*/ 14 w 30"/>
                  <a:gd name="T83" fmla="*/ 63 h 72"/>
                  <a:gd name="T84" fmla="*/ 14 w 30"/>
                  <a:gd name="T85" fmla="*/ 24 h 72"/>
                  <a:gd name="T86" fmla="*/ 12 w 30"/>
                  <a:gd name="T87" fmla="*/ 20 h 72"/>
                  <a:gd name="T88" fmla="*/ 10 w 30"/>
                  <a:gd name="T89" fmla="*/ 20 h 72"/>
                  <a:gd name="T90" fmla="*/ 14 w 30"/>
                  <a:gd name="T91" fmla="*/ 18 h 72"/>
                  <a:gd name="T92" fmla="*/ 10 w 30"/>
                  <a:gd name="T93" fmla="*/ 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0" h="72">
                    <a:moveTo>
                      <a:pt x="17" y="0"/>
                    </a:moveTo>
                    <a:lnTo>
                      <a:pt x="8" y="0"/>
                    </a:lnTo>
                    <a:lnTo>
                      <a:pt x="8" y="1"/>
                    </a:lnTo>
                    <a:lnTo>
                      <a:pt x="7" y="1"/>
                    </a:lnTo>
                    <a:lnTo>
                      <a:pt x="7" y="17"/>
                    </a:lnTo>
                    <a:lnTo>
                      <a:pt x="10" y="13"/>
                    </a:lnTo>
                    <a:lnTo>
                      <a:pt x="1" y="13"/>
                    </a:lnTo>
                    <a:lnTo>
                      <a:pt x="1" y="15"/>
                    </a:lnTo>
                    <a:lnTo>
                      <a:pt x="0" y="15"/>
                    </a:lnTo>
                    <a:lnTo>
                      <a:pt x="0" y="25"/>
                    </a:lnTo>
                    <a:lnTo>
                      <a:pt x="1" y="25"/>
                    </a:lnTo>
                    <a:lnTo>
                      <a:pt x="1" y="27"/>
                    </a:lnTo>
                    <a:lnTo>
                      <a:pt x="10" y="27"/>
                    </a:lnTo>
                    <a:lnTo>
                      <a:pt x="7" y="24"/>
                    </a:lnTo>
                    <a:lnTo>
                      <a:pt x="7" y="65"/>
                    </a:lnTo>
                    <a:lnTo>
                      <a:pt x="10" y="67"/>
                    </a:lnTo>
                    <a:lnTo>
                      <a:pt x="12" y="68"/>
                    </a:lnTo>
                    <a:lnTo>
                      <a:pt x="12" y="67"/>
                    </a:lnTo>
                    <a:lnTo>
                      <a:pt x="12" y="68"/>
                    </a:lnTo>
                    <a:lnTo>
                      <a:pt x="15" y="70"/>
                    </a:lnTo>
                    <a:lnTo>
                      <a:pt x="17" y="70"/>
                    </a:lnTo>
                    <a:lnTo>
                      <a:pt x="19" y="72"/>
                    </a:lnTo>
                    <a:lnTo>
                      <a:pt x="24" y="72"/>
                    </a:lnTo>
                    <a:lnTo>
                      <a:pt x="24" y="70"/>
                    </a:lnTo>
                    <a:lnTo>
                      <a:pt x="26" y="70"/>
                    </a:lnTo>
                    <a:lnTo>
                      <a:pt x="26" y="68"/>
                    </a:lnTo>
                    <a:lnTo>
                      <a:pt x="24" y="68"/>
                    </a:lnTo>
                    <a:lnTo>
                      <a:pt x="26" y="70"/>
                    </a:lnTo>
                    <a:lnTo>
                      <a:pt x="28" y="70"/>
                    </a:lnTo>
                    <a:lnTo>
                      <a:pt x="28" y="68"/>
                    </a:lnTo>
                    <a:lnTo>
                      <a:pt x="30" y="68"/>
                    </a:lnTo>
                    <a:lnTo>
                      <a:pt x="30" y="60"/>
                    </a:lnTo>
                    <a:lnTo>
                      <a:pt x="26" y="63"/>
                    </a:lnTo>
                    <a:lnTo>
                      <a:pt x="26" y="56"/>
                    </a:lnTo>
                    <a:lnTo>
                      <a:pt x="23" y="58"/>
                    </a:lnTo>
                    <a:lnTo>
                      <a:pt x="21" y="61"/>
                    </a:lnTo>
                    <a:lnTo>
                      <a:pt x="23" y="60"/>
                    </a:lnTo>
                    <a:lnTo>
                      <a:pt x="21" y="60"/>
                    </a:lnTo>
                    <a:lnTo>
                      <a:pt x="21" y="63"/>
                    </a:lnTo>
                    <a:lnTo>
                      <a:pt x="23" y="63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4" y="58"/>
                    </a:lnTo>
                    <a:lnTo>
                      <a:pt x="23" y="58"/>
                    </a:lnTo>
                    <a:lnTo>
                      <a:pt x="23" y="65"/>
                    </a:lnTo>
                    <a:lnTo>
                      <a:pt x="23" y="58"/>
                    </a:lnTo>
                    <a:lnTo>
                      <a:pt x="21" y="58"/>
                    </a:lnTo>
                    <a:lnTo>
                      <a:pt x="23" y="60"/>
                    </a:lnTo>
                    <a:lnTo>
                      <a:pt x="21" y="56"/>
                    </a:lnTo>
                    <a:lnTo>
                      <a:pt x="17" y="56"/>
                    </a:lnTo>
                    <a:lnTo>
                      <a:pt x="19" y="58"/>
                    </a:lnTo>
                    <a:lnTo>
                      <a:pt x="17" y="63"/>
                    </a:lnTo>
                    <a:lnTo>
                      <a:pt x="21" y="60"/>
                    </a:lnTo>
                    <a:lnTo>
                      <a:pt x="21" y="24"/>
                    </a:lnTo>
                    <a:lnTo>
                      <a:pt x="17" y="27"/>
                    </a:lnTo>
                    <a:lnTo>
                      <a:pt x="28" y="27"/>
                    </a:lnTo>
                    <a:lnTo>
                      <a:pt x="28" y="25"/>
                    </a:lnTo>
                    <a:lnTo>
                      <a:pt x="30" y="25"/>
                    </a:lnTo>
                    <a:lnTo>
                      <a:pt x="30" y="15"/>
                    </a:lnTo>
                    <a:lnTo>
                      <a:pt x="28" y="15"/>
                    </a:lnTo>
                    <a:lnTo>
                      <a:pt x="28" y="13"/>
                    </a:lnTo>
                    <a:lnTo>
                      <a:pt x="17" y="13"/>
                    </a:lnTo>
                    <a:lnTo>
                      <a:pt x="21" y="17"/>
                    </a:lnTo>
                    <a:lnTo>
                      <a:pt x="21" y="3"/>
                    </a:lnTo>
                    <a:lnTo>
                      <a:pt x="17" y="0"/>
                    </a:lnTo>
                    <a:lnTo>
                      <a:pt x="17" y="6"/>
                    </a:lnTo>
                    <a:lnTo>
                      <a:pt x="14" y="3"/>
                    </a:lnTo>
                    <a:lnTo>
                      <a:pt x="14" y="17"/>
                    </a:lnTo>
                    <a:lnTo>
                      <a:pt x="14" y="18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7" y="20"/>
                    </a:lnTo>
                    <a:lnTo>
                      <a:pt x="26" y="20"/>
                    </a:lnTo>
                    <a:lnTo>
                      <a:pt x="23" y="17"/>
                    </a:lnTo>
                    <a:lnTo>
                      <a:pt x="23" y="24"/>
                    </a:lnTo>
                    <a:lnTo>
                      <a:pt x="26" y="2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22"/>
                    </a:lnTo>
                    <a:lnTo>
                      <a:pt x="14" y="22"/>
                    </a:lnTo>
                    <a:lnTo>
                      <a:pt x="14" y="24"/>
                    </a:lnTo>
                    <a:lnTo>
                      <a:pt x="14" y="58"/>
                    </a:lnTo>
                    <a:lnTo>
                      <a:pt x="14" y="60"/>
                    </a:lnTo>
                    <a:lnTo>
                      <a:pt x="17" y="56"/>
                    </a:lnTo>
                    <a:lnTo>
                      <a:pt x="15" y="56"/>
                    </a:lnTo>
                    <a:lnTo>
                      <a:pt x="15" y="58"/>
                    </a:lnTo>
                    <a:lnTo>
                      <a:pt x="14" y="58"/>
                    </a:lnTo>
                    <a:lnTo>
                      <a:pt x="14" y="60"/>
                    </a:lnTo>
                    <a:lnTo>
                      <a:pt x="14" y="61"/>
                    </a:lnTo>
                    <a:lnTo>
                      <a:pt x="15" y="61"/>
                    </a:lnTo>
                    <a:lnTo>
                      <a:pt x="17" y="63"/>
                    </a:lnTo>
                    <a:lnTo>
                      <a:pt x="19" y="63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3" y="58"/>
                    </a:lnTo>
                    <a:lnTo>
                      <a:pt x="21" y="58"/>
                    </a:lnTo>
                    <a:lnTo>
                      <a:pt x="21" y="60"/>
                    </a:lnTo>
                    <a:lnTo>
                      <a:pt x="19" y="60"/>
                    </a:lnTo>
                    <a:lnTo>
                      <a:pt x="19" y="61"/>
                    </a:lnTo>
                    <a:lnTo>
                      <a:pt x="19" y="63"/>
                    </a:lnTo>
                    <a:lnTo>
                      <a:pt x="21" y="63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4" y="65"/>
                    </a:lnTo>
                    <a:lnTo>
                      <a:pt x="24" y="58"/>
                    </a:lnTo>
                    <a:lnTo>
                      <a:pt x="26" y="63"/>
                    </a:lnTo>
                    <a:lnTo>
                      <a:pt x="28" y="61"/>
                    </a:lnTo>
                    <a:lnTo>
                      <a:pt x="26" y="61"/>
                    </a:lnTo>
                    <a:lnTo>
                      <a:pt x="26" y="63"/>
                    </a:lnTo>
                    <a:lnTo>
                      <a:pt x="26" y="56"/>
                    </a:lnTo>
                    <a:lnTo>
                      <a:pt x="24" y="56"/>
                    </a:lnTo>
                    <a:lnTo>
                      <a:pt x="24" y="58"/>
                    </a:lnTo>
                    <a:lnTo>
                      <a:pt x="23" y="58"/>
                    </a:lnTo>
                    <a:lnTo>
                      <a:pt x="23" y="60"/>
                    </a:lnTo>
                    <a:lnTo>
                      <a:pt x="23" y="67"/>
                    </a:lnTo>
                    <a:lnTo>
                      <a:pt x="26" y="63"/>
                    </a:lnTo>
                    <a:lnTo>
                      <a:pt x="21" y="65"/>
                    </a:lnTo>
                    <a:lnTo>
                      <a:pt x="19" y="68"/>
                    </a:lnTo>
                    <a:lnTo>
                      <a:pt x="23" y="65"/>
                    </a:lnTo>
                    <a:lnTo>
                      <a:pt x="19" y="65"/>
                    </a:lnTo>
                    <a:lnTo>
                      <a:pt x="21" y="67"/>
                    </a:lnTo>
                    <a:lnTo>
                      <a:pt x="19" y="63"/>
                    </a:lnTo>
                    <a:lnTo>
                      <a:pt x="15" y="65"/>
                    </a:lnTo>
                    <a:lnTo>
                      <a:pt x="15" y="63"/>
                    </a:lnTo>
                    <a:lnTo>
                      <a:pt x="12" y="61"/>
                    </a:lnTo>
                    <a:lnTo>
                      <a:pt x="14" y="63"/>
                    </a:lnTo>
                    <a:lnTo>
                      <a:pt x="14" y="61"/>
                    </a:lnTo>
                    <a:lnTo>
                      <a:pt x="14" y="58"/>
                    </a:lnTo>
                    <a:lnTo>
                      <a:pt x="14" y="24"/>
                    </a:lnTo>
                    <a:lnTo>
                      <a:pt x="14" y="22"/>
                    </a:lnTo>
                    <a:lnTo>
                      <a:pt x="12" y="22"/>
                    </a:lnTo>
                    <a:lnTo>
                      <a:pt x="12" y="20"/>
                    </a:lnTo>
                    <a:lnTo>
                      <a:pt x="7" y="17"/>
                    </a:lnTo>
                    <a:lnTo>
                      <a:pt x="3" y="20"/>
                    </a:lnTo>
                    <a:lnTo>
                      <a:pt x="10" y="20"/>
                    </a:lnTo>
                    <a:lnTo>
                      <a:pt x="12" y="20"/>
                    </a:lnTo>
                    <a:lnTo>
                      <a:pt x="12" y="18"/>
                    </a:lnTo>
                    <a:lnTo>
                      <a:pt x="14" y="18"/>
                    </a:lnTo>
                    <a:lnTo>
                      <a:pt x="14" y="17"/>
                    </a:lnTo>
                    <a:lnTo>
                      <a:pt x="14" y="3"/>
                    </a:lnTo>
                    <a:lnTo>
                      <a:pt x="10" y="6"/>
                    </a:lnTo>
                    <a:lnTo>
                      <a:pt x="17" y="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2" name="Freeform 119"/>
              <p:cNvSpPr>
                <a:spLocks noEditPoints="1"/>
              </p:cNvSpPr>
              <p:nvPr/>
            </p:nvSpPr>
            <p:spPr bwMode="auto">
              <a:xfrm>
                <a:off x="4065" y="2046"/>
                <a:ext cx="40" cy="51"/>
              </a:xfrm>
              <a:custGeom>
                <a:avLst/>
                <a:gdLst>
                  <a:gd name="T0" fmla="*/ 7 w 40"/>
                  <a:gd name="T1" fmla="*/ 20 h 51"/>
                  <a:gd name="T2" fmla="*/ 10 w 40"/>
                  <a:gd name="T3" fmla="*/ 10 h 51"/>
                  <a:gd name="T4" fmla="*/ 16 w 40"/>
                  <a:gd name="T5" fmla="*/ 7 h 51"/>
                  <a:gd name="T6" fmla="*/ 21 w 40"/>
                  <a:gd name="T7" fmla="*/ 7 h 51"/>
                  <a:gd name="T8" fmla="*/ 26 w 40"/>
                  <a:gd name="T9" fmla="*/ 7 h 51"/>
                  <a:gd name="T10" fmla="*/ 30 w 40"/>
                  <a:gd name="T11" fmla="*/ 10 h 51"/>
                  <a:gd name="T12" fmla="*/ 33 w 40"/>
                  <a:gd name="T13" fmla="*/ 20 h 51"/>
                  <a:gd name="T14" fmla="*/ 7 w 40"/>
                  <a:gd name="T15" fmla="*/ 20 h 51"/>
                  <a:gd name="T16" fmla="*/ 7 w 40"/>
                  <a:gd name="T17" fmla="*/ 27 h 51"/>
                  <a:gd name="T18" fmla="*/ 40 w 40"/>
                  <a:gd name="T19" fmla="*/ 27 h 51"/>
                  <a:gd name="T20" fmla="*/ 40 w 40"/>
                  <a:gd name="T21" fmla="*/ 24 h 51"/>
                  <a:gd name="T22" fmla="*/ 38 w 40"/>
                  <a:gd name="T23" fmla="*/ 13 h 51"/>
                  <a:gd name="T24" fmla="*/ 35 w 40"/>
                  <a:gd name="T25" fmla="*/ 7 h 51"/>
                  <a:gd name="T26" fmla="*/ 28 w 40"/>
                  <a:gd name="T27" fmla="*/ 1 h 51"/>
                  <a:gd name="T28" fmla="*/ 21 w 40"/>
                  <a:gd name="T29" fmla="*/ 0 h 51"/>
                  <a:gd name="T30" fmla="*/ 12 w 40"/>
                  <a:gd name="T31" fmla="*/ 1 h 51"/>
                  <a:gd name="T32" fmla="*/ 5 w 40"/>
                  <a:gd name="T33" fmla="*/ 5 h 51"/>
                  <a:gd name="T34" fmla="*/ 2 w 40"/>
                  <a:gd name="T35" fmla="*/ 13 h 51"/>
                  <a:gd name="T36" fmla="*/ 0 w 40"/>
                  <a:gd name="T37" fmla="*/ 25 h 51"/>
                  <a:gd name="T38" fmla="*/ 2 w 40"/>
                  <a:gd name="T39" fmla="*/ 36 h 51"/>
                  <a:gd name="T40" fmla="*/ 5 w 40"/>
                  <a:gd name="T41" fmla="*/ 44 h 51"/>
                  <a:gd name="T42" fmla="*/ 12 w 40"/>
                  <a:gd name="T43" fmla="*/ 50 h 51"/>
                  <a:gd name="T44" fmla="*/ 21 w 40"/>
                  <a:gd name="T45" fmla="*/ 51 h 51"/>
                  <a:gd name="T46" fmla="*/ 28 w 40"/>
                  <a:gd name="T47" fmla="*/ 50 h 51"/>
                  <a:gd name="T48" fmla="*/ 33 w 40"/>
                  <a:gd name="T49" fmla="*/ 46 h 51"/>
                  <a:gd name="T50" fmla="*/ 38 w 40"/>
                  <a:gd name="T51" fmla="*/ 41 h 51"/>
                  <a:gd name="T52" fmla="*/ 40 w 40"/>
                  <a:gd name="T53" fmla="*/ 32 h 51"/>
                  <a:gd name="T54" fmla="*/ 33 w 40"/>
                  <a:gd name="T55" fmla="*/ 32 h 51"/>
                  <a:gd name="T56" fmla="*/ 31 w 40"/>
                  <a:gd name="T57" fmla="*/ 38 h 51"/>
                  <a:gd name="T58" fmla="*/ 30 w 40"/>
                  <a:gd name="T59" fmla="*/ 41 h 51"/>
                  <a:gd name="T60" fmla="*/ 26 w 40"/>
                  <a:gd name="T61" fmla="*/ 43 h 51"/>
                  <a:gd name="T62" fmla="*/ 21 w 40"/>
                  <a:gd name="T63" fmla="*/ 44 h 51"/>
                  <a:gd name="T64" fmla="*/ 14 w 40"/>
                  <a:gd name="T65" fmla="*/ 43 h 51"/>
                  <a:gd name="T66" fmla="*/ 10 w 40"/>
                  <a:gd name="T67" fmla="*/ 39 h 51"/>
                  <a:gd name="T68" fmla="*/ 7 w 40"/>
                  <a:gd name="T69" fmla="*/ 34 h 51"/>
                  <a:gd name="T70" fmla="*/ 7 w 40"/>
                  <a:gd name="T71" fmla="*/ 27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40" h="51">
                    <a:moveTo>
                      <a:pt x="7" y="20"/>
                    </a:moveTo>
                    <a:lnTo>
                      <a:pt x="10" y="10"/>
                    </a:lnTo>
                    <a:lnTo>
                      <a:pt x="16" y="7"/>
                    </a:lnTo>
                    <a:lnTo>
                      <a:pt x="21" y="7"/>
                    </a:lnTo>
                    <a:lnTo>
                      <a:pt x="26" y="7"/>
                    </a:lnTo>
                    <a:lnTo>
                      <a:pt x="30" y="10"/>
                    </a:lnTo>
                    <a:lnTo>
                      <a:pt x="33" y="20"/>
                    </a:lnTo>
                    <a:lnTo>
                      <a:pt x="7" y="20"/>
                    </a:lnTo>
                    <a:close/>
                    <a:moveTo>
                      <a:pt x="7" y="27"/>
                    </a:moveTo>
                    <a:lnTo>
                      <a:pt x="40" y="27"/>
                    </a:lnTo>
                    <a:lnTo>
                      <a:pt x="40" y="24"/>
                    </a:lnTo>
                    <a:lnTo>
                      <a:pt x="38" y="13"/>
                    </a:lnTo>
                    <a:lnTo>
                      <a:pt x="35" y="7"/>
                    </a:lnTo>
                    <a:lnTo>
                      <a:pt x="28" y="1"/>
                    </a:lnTo>
                    <a:lnTo>
                      <a:pt x="21" y="0"/>
                    </a:lnTo>
                    <a:lnTo>
                      <a:pt x="12" y="1"/>
                    </a:lnTo>
                    <a:lnTo>
                      <a:pt x="5" y="5"/>
                    </a:lnTo>
                    <a:lnTo>
                      <a:pt x="2" y="13"/>
                    </a:lnTo>
                    <a:lnTo>
                      <a:pt x="0" y="25"/>
                    </a:lnTo>
                    <a:lnTo>
                      <a:pt x="2" y="36"/>
                    </a:lnTo>
                    <a:lnTo>
                      <a:pt x="5" y="44"/>
                    </a:lnTo>
                    <a:lnTo>
                      <a:pt x="12" y="50"/>
                    </a:lnTo>
                    <a:lnTo>
                      <a:pt x="21" y="51"/>
                    </a:lnTo>
                    <a:lnTo>
                      <a:pt x="28" y="50"/>
                    </a:lnTo>
                    <a:lnTo>
                      <a:pt x="33" y="46"/>
                    </a:lnTo>
                    <a:lnTo>
                      <a:pt x="38" y="41"/>
                    </a:lnTo>
                    <a:lnTo>
                      <a:pt x="40" y="32"/>
                    </a:lnTo>
                    <a:lnTo>
                      <a:pt x="33" y="32"/>
                    </a:lnTo>
                    <a:lnTo>
                      <a:pt x="31" y="38"/>
                    </a:lnTo>
                    <a:lnTo>
                      <a:pt x="30" y="41"/>
                    </a:lnTo>
                    <a:lnTo>
                      <a:pt x="26" y="43"/>
                    </a:lnTo>
                    <a:lnTo>
                      <a:pt x="21" y="44"/>
                    </a:lnTo>
                    <a:lnTo>
                      <a:pt x="14" y="43"/>
                    </a:lnTo>
                    <a:lnTo>
                      <a:pt x="10" y="39"/>
                    </a:lnTo>
                    <a:lnTo>
                      <a:pt x="7" y="34"/>
                    </a:ln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3" name="Freeform 120"/>
              <p:cNvSpPr>
                <a:spLocks/>
              </p:cNvSpPr>
              <p:nvPr/>
            </p:nvSpPr>
            <p:spPr bwMode="auto">
              <a:xfrm>
                <a:off x="4068" y="2049"/>
                <a:ext cx="34" cy="21"/>
              </a:xfrm>
              <a:custGeom>
                <a:avLst/>
                <a:gdLst>
                  <a:gd name="T0" fmla="*/ 7 w 34"/>
                  <a:gd name="T1" fmla="*/ 17 h 21"/>
                  <a:gd name="T2" fmla="*/ 6 w 34"/>
                  <a:gd name="T3" fmla="*/ 10 h 21"/>
                  <a:gd name="T4" fmla="*/ 7 w 34"/>
                  <a:gd name="T5" fmla="*/ 10 h 21"/>
                  <a:gd name="T6" fmla="*/ 7 w 34"/>
                  <a:gd name="T7" fmla="*/ 9 h 21"/>
                  <a:gd name="T8" fmla="*/ 7 w 34"/>
                  <a:gd name="T9" fmla="*/ 10 h 21"/>
                  <a:gd name="T10" fmla="*/ 11 w 34"/>
                  <a:gd name="T11" fmla="*/ 7 h 21"/>
                  <a:gd name="T12" fmla="*/ 9 w 34"/>
                  <a:gd name="T13" fmla="*/ 7 h 21"/>
                  <a:gd name="T14" fmla="*/ 11 w 34"/>
                  <a:gd name="T15" fmla="*/ 7 h 21"/>
                  <a:gd name="T16" fmla="*/ 11 w 34"/>
                  <a:gd name="T17" fmla="*/ 5 h 21"/>
                  <a:gd name="T18" fmla="*/ 18 w 34"/>
                  <a:gd name="T19" fmla="*/ 7 h 21"/>
                  <a:gd name="T20" fmla="*/ 23 w 34"/>
                  <a:gd name="T21" fmla="*/ 5 h 21"/>
                  <a:gd name="T22" fmla="*/ 21 w 34"/>
                  <a:gd name="T23" fmla="*/ 7 h 21"/>
                  <a:gd name="T24" fmla="*/ 25 w 34"/>
                  <a:gd name="T25" fmla="*/ 9 h 21"/>
                  <a:gd name="T26" fmla="*/ 23 w 34"/>
                  <a:gd name="T27" fmla="*/ 7 h 21"/>
                  <a:gd name="T28" fmla="*/ 25 w 34"/>
                  <a:gd name="T29" fmla="*/ 12 h 21"/>
                  <a:gd name="T30" fmla="*/ 27 w 34"/>
                  <a:gd name="T31" fmla="*/ 12 h 21"/>
                  <a:gd name="T32" fmla="*/ 25 w 34"/>
                  <a:gd name="T33" fmla="*/ 17 h 21"/>
                  <a:gd name="T34" fmla="*/ 28 w 34"/>
                  <a:gd name="T35" fmla="*/ 19 h 21"/>
                  <a:gd name="T36" fmla="*/ 27 w 34"/>
                  <a:gd name="T37" fmla="*/ 17 h 21"/>
                  <a:gd name="T38" fmla="*/ 30 w 34"/>
                  <a:gd name="T39" fmla="*/ 14 h 21"/>
                  <a:gd name="T40" fmla="*/ 4 w 34"/>
                  <a:gd name="T41" fmla="*/ 14 h 21"/>
                  <a:gd name="T42" fmla="*/ 7 w 34"/>
                  <a:gd name="T43" fmla="*/ 17 h 21"/>
                  <a:gd name="T44" fmla="*/ 0 w 34"/>
                  <a:gd name="T45" fmla="*/ 17 h 21"/>
                  <a:gd name="T46" fmla="*/ 4 w 34"/>
                  <a:gd name="T47" fmla="*/ 21 h 21"/>
                  <a:gd name="T48" fmla="*/ 30 w 34"/>
                  <a:gd name="T49" fmla="*/ 21 h 21"/>
                  <a:gd name="T50" fmla="*/ 32 w 34"/>
                  <a:gd name="T51" fmla="*/ 21 h 21"/>
                  <a:gd name="T52" fmla="*/ 32 w 34"/>
                  <a:gd name="T53" fmla="*/ 19 h 21"/>
                  <a:gd name="T54" fmla="*/ 34 w 34"/>
                  <a:gd name="T55" fmla="*/ 19 h 21"/>
                  <a:gd name="T56" fmla="*/ 34 w 34"/>
                  <a:gd name="T57" fmla="*/ 17 h 21"/>
                  <a:gd name="T58" fmla="*/ 32 w 34"/>
                  <a:gd name="T59" fmla="*/ 16 h 21"/>
                  <a:gd name="T60" fmla="*/ 32 w 34"/>
                  <a:gd name="T61" fmla="*/ 14 h 21"/>
                  <a:gd name="T62" fmla="*/ 30 w 34"/>
                  <a:gd name="T63" fmla="*/ 9 h 21"/>
                  <a:gd name="T64" fmla="*/ 28 w 34"/>
                  <a:gd name="T65" fmla="*/ 9 h 21"/>
                  <a:gd name="T66" fmla="*/ 30 w 34"/>
                  <a:gd name="T67" fmla="*/ 7 h 21"/>
                  <a:gd name="T68" fmla="*/ 28 w 34"/>
                  <a:gd name="T69" fmla="*/ 5 h 21"/>
                  <a:gd name="T70" fmla="*/ 28 w 34"/>
                  <a:gd name="T71" fmla="*/ 4 h 21"/>
                  <a:gd name="T72" fmla="*/ 27 w 34"/>
                  <a:gd name="T73" fmla="*/ 2 h 21"/>
                  <a:gd name="T74" fmla="*/ 18 w 34"/>
                  <a:gd name="T75" fmla="*/ 0 h 21"/>
                  <a:gd name="T76" fmla="*/ 7 w 34"/>
                  <a:gd name="T77" fmla="*/ 2 h 21"/>
                  <a:gd name="T78" fmla="*/ 7 w 34"/>
                  <a:gd name="T79" fmla="*/ 4 h 21"/>
                  <a:gd name="T80" fmla="*/ 6 w 34"/>
                  <a:gd name="T81" fmla="*/ 4 h 21"/>
                  <a:gd name="T82" fmla="*/ 4 w 34"/>
                  <a:gd name="T83" fmla="*/ 7 h 21"/>
                  <a:gd name="T84" fmla="*/ 7 w 34"/>
                  <a:gd name="T85" fmla="*/ 4 h 21"/>
                  <a:gd name="T86" fmla="*/ 4 w 34"/>
                  <a:gd name="T87" fmla="*/ 5 h 21"/>
                  <a:gd name="T88" fmla="*/ 4 w 34"/>
                  <a:gd name="T89" fmla="*/ 7 h 21"/>
                  <a:gd name="T90" fmla="*/ 2 w 34"/>
                  <a:gd name="T91" fmla="*/ 7 h 21"/>
                  <a:gd name="T92" fmla="*/ 0 w 34"/>
                  <a:gd name="T93" fmla="*/ 17 h 21"/>
                  <a:gd name="T94" fmla="*/ 7 w 34"/>
                  <a:gd name="T95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4" h="21">
                    <a:moveTo>
                      <a:pt x="7" y="17"/>
                    </a:moveTo>
                    <a:lnTo>
                      <a:pt x="6" y="10"/>
                    </a:lnTo>
                    <a:lnTo>
                      <a:pt x="7" y="10"/>
                    </a:lnTo>
                    <a:lnTo>
                      <a:pt x="7" y="9"/>
                    </a:lnTo>
                    <a:lnTo>
                      <a:pt x="7" y="10"/>
                    </a:lnTo>
                    <a:lnTo>
                      <a:pt x="11" y="7"/>
                    </a:lnTo>
                    <a:lnTo>
                      <a:pt x="9" y="7"/>
                    </a:lnTo>
                    <a:lnTo>
                      <a:pt x="11" y="7"/>
                    </a:lnTo>
                    <a:lnTo>
                      <a:pt x="11" y="5"/>
                    </a:lnTo>
                    <a:lnTo>
                      <a:pt x="18" y="7"/>
                    </a:lnTo>
                    <a:lnTo>
                      <a:pt x="23" y="5"/>
                    </a:lnTo>
                    <a:lnTo>
                      <a:pt x="21" y="7"/>
                    </a:lnTo>
                    <a:lnTo>
                      <a:pt x="25" y="9"/>
                    </a:lnTo>
                    <a:lnTo>
                      <a:pt x="23" y="7"/>
                    </a:lnTo>
                    <a:lnTo>
                      <a:pt x="25" y="12"/>
                    </a:lnTo>
                    <a:lnTo>
                      <a:pt x="27" y="12"/>
                    </a:lnTo>
                    <a:lnTo>
                      <a:pt x="25" y="17"/>
                    </a:lnTo>
                    <a:lnTo>
                      <a:pt x="28" y="19"/>
                    </a:lnTo>
                    <a:lnTo>
                      <a:pt x="27" y="17"/>
                    </a:lnTo>
                    <a:lnTo>
                      <a:pt x="30" y="14"/>
                    </a:lnTo>
                    <a:lnTo>
                      <a:pt x="4" y="14"/>
                    </a:lnTo>
                    <a:lnTo>
                      <a:pt x="7" y="17"/>
                    </a:lnTo>
                    <a:lnTo>
                      <a:pt x="0" y="17"/>
                    </a:lnTo>
                    <a:lnTo>
                      <a:pt x="4" y="21"/>
                    </a:lnTo>
                    <a:lnTo>
                      <a:pt x="30" y="21"/>
                    </a:lnTo>
                    <a:lnTo>
                      <a:pt x="32" y="21"/>
                    </a:lnTo>
                    <a:lnTo>
                      <a:pt x="32" y="19"/>
                    </a:lnTo>
                    <a:lnTo>
                      <a:pt x="34" y="19"/>
                    </a:lnTo>
                    <a:lnTo>
                      <a:pt x="34" y="17"/>
                    </a:lnTo>
                    <a:lnTo>
                      <a:pt x="32" y="16"/>
                    </a:lnTo>
                    <a:lnTo>
                      <a:pt x="32" y="14"/>
                    </a:lnTo>
                    <a:lnTo>
                      <a:pt x="30" y="9"/>
                    </a:lnTo>
                    <a:lnTo>
                      <a:pt x="28" y="9"/>
                    </a:lnTo>
                    <a:lnTo>
                      <a:pt x="30" y="7"/>
                    </a:lnTo>
                    <a:lnTo>
                      <a:pt x="28" y="5"/>
                    </a:lnTo>
                    <a:lnTo>
                      <a:pt x="28" y="4"/>
                    </a:lnTo>
                    <a:lnTo>
                      <a:pt x="27" y="2"/>
                    </a:lnTo>
                    <a:lnTo>
                      <a:pt x="18" y="0"/>
                    </a:lnTo>
                    <a:lnTo>
                      <a:pt x="7" y="2"/>
                    </a:lnTo>
                    <a:lnTo>
                      <a:pt x="7" y="4"/>
                    </a:lnTo>
                    <a:lnTo>
                      <a:pt x="6" y="4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17"/>
                    </a:lnTo>
                    <a:lnTo>
                      <a:pt x="7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4" name="Freeform 121"/>
              <p:cNvSpPr>
                <a:spLocks/>
              </p:cNvSpPr>
              <p:nvPr/>
            </p:nvSpPr>
            <p:spPr bwMode="auto">
              <a:xfrm>
                <a:off x="4061" y="2042"/>
                <a:ext cx="48" cy="57"/>
              </a:xfrm>
              <a:custGeom>
                <a:avLst/>
                <a:gdLst>
                  <a:gd name="T0" fmla="*/ 48 w 48"/>
                  <a:gd name="T1" fmla="*/ 33 h 57"/>
                  <a:gd name="T2" fmla="*/ 44 w 48"/>
                  <a:gd name="T3" fmla="*/ 14 h 57"/>
                  <a:gd name="T4" fmla="*/ 42 w 48"/>
                  <a:gd name="T5" fmla="*/ 11 h 57"/>
                  <a:gd name="T6" fmla="*/ 41 w 48"/>
                  <a:gd name="T7" fmla="*/ 7 h 57"/>
                  <a:gd name="T8" fmla="*/ 34 w 48"/>
                  <a:gd name="T9" fmla="*/ 4 h 57"/>
                  <a:gd name="T10" fmla="*/ 9 w 48"/>
                  <a:gd name="T11" fmla="*/ 4 h 57"/>
                  <a:gd name="T12" fmla="*/ 7 w 48"/>
                  <a:gd name="T13" fmla="*/ 7 h 57"/>
                  <a:gd name="T14" fmla="*/ 6 w 48"/>
                  <a:gd name="T15" fmla="*/ 9 h 57"/>
                  <a:gd name="T16" fmla="*/ 0 w 48"/>
                  <a:gd name="T17" fmla="*/ 29 h 57"/>
                  <a:gd name="T18" fmla="*/ 6 w 48"/>
                  <a:gd name="T19" fmla="*/ 47 h 57"/>
                  <a:gd name="T20" fmla="*/ 7 w 48"/>
                  <a:gd name="T21" fmla="*/ 52 h 57"/>
                  <a:gd name="T22" fmla="*/ 13 w 48"/>
                  <a:gd name="T23" fmla="*/ 55 h 57"/>
                  <a:gd name="T24" fmla="*/ 27 w 48"/>
                  <a:gd name="T25" fmla="*/ 55 h 57"/>
                  <a:gd name="T26" fmla="*/ 37 w 48"/>
                  <a:gd name="T27" fmla="*/ 54 h 57"/>
                  <a:gd name="T28" fmla="*/ 42 w 48"/>
                  <a:gd name="T29" fmla="*/ 47 h 57"/>
                  <a:gd name="T30" fmla="*/ 44 w 48"/>
                  <a:gd name="T31" fmla="*/ 40 h 57"/>
                  <a:gd name="T32" fmla="*/ 46 w 48"/>
                  <a:gd name="T33" fmla="*/ 33 h 57"/>
                  <a:gd name="T34" fmla="*/ 34 w 48"/>
                  <a:gd name="T35" fmla="*/ 36 h 57"/>
                  <a:gd name="T36" fmla="*/ 32 w 48"/>
                  <a:gd name="T37" fmla="*/ 40 h 57"/>
                  <a:gd name="T38" fmla="*/ 34 w 48"/>
                  <a:gd name="T39" fmla="*/ 42 h 57"/>
                  <a:gd name="T40" fmla="*/ 21 w 48"/>
                  <a:gd name="T41" fmla="*/ 48 h 57"/>
                  <a:gd name="T42" fmla="*/ 18 w 48"/>
                  <a:gd name="T43" fmla="*/ 43 h 57"/>
                  <a:gd name="T44" fmla="*/ 16 w 48"/>
                  <a:gd name="T45" fmla="*/ 42 h 57"/>
                  <a:gd name="T46" fmla="*/ 14 w 48"/>
                  <a:gd name="T47" fmla="*/ 31 h 57"/>
                  <a:gd name="T48" fmla="*/ 11 w 48"/>
                  <a:gd name="T49" fmla="*/ 28 h 57"/>
                  <a:gd name="T50" fmla="*/ 9 w 48"/>
                  <a:gd name="T51" fmla="*/ 29 h 57"/>
                  <a:gd name="T52" fmla="*/ 11 w 48"/>
                  <a:gd name="T53" fmla="*/ 42 h 57"/>
                  <a:gd name="T54" fmla="*/ 11 w 48"/>
                  <a:gd name="T55" fmla="*/ 43 h 57"/>
                  <a:gd name="T56" fmla="*/ 21 w 48"/>
                  <a:gd name="T57" fmla="*/ 50 h 57"/>
                  <a:gd name="T58" fmla="*/ 32 w 48"/>
                  <a:gd name="T59" fmla="*/ 48 h 57"/>
                  <a:gd name="T60" fmla="*/ 35 w 48"/>
                  <a:gd name="T61" fmla="*/ 47 h 57"/>
                  <a:gd name="T62" fmla="*/ 37 w 48"/>
                  <a:gd name="T63" fmla="*/ 38 h 57"/>
                  <a:gd name="T64" fmla="*/ 44 w 48"/>
                  <a:gd name="T65" fmla="*/ 40 h 57"/>
                  <a:gd name="T66" fmla="*/ 41 w 48"/>
                  <a:gd name="T67" fmla="*/ 42 h 57"/>
                  <a:gd name="T68" fmla="*/ 35 w 48"/>
                  <a:gd name="T69" fmla="*/ 45 h 57"/>
                  <a:gd name="T70" fmla="*/ 34 w 48"/>
                  <a:gd name="T71" fmla="*/ 47 h 57"/>
                  <a:gd name="T72" fmla="*/ 23 w 48"/>
                  <a:gd name="T73" fmla="*/ 52 h 57"/>
                  <a:gd name="T74" fmla="*/ 16 w 48"/>
                  <a:gd name="T75" fmla="*/ 52 h 57"/>
                  <a:gd name="T76" fmla="*/ 11 w 48"/>
                  <a:gd name="T77" fmla="*/ 48 h 57"/>
                  <a:gd name="T78" fmla="*/ 9 w 48"/>
                  <a:gd name="T79" fmla="*/ 43 h 57"/>
                  <a:gd name="T80" fmla="*/ 7 w 48"/>
                  <a:gd name="T81" fmla="*/ 29 h 57"/>
                  <a:gd name="T82" fmla="*/ 9 w 48"/>
                  <a:gd name="T83" fmla="*/ 12 h 57"/>
                  <a:gd name="T84" fmla="*/ 11 w 48"/>
                  <a:gd name="T85" fmla="*/ 11 h 57"/>
                  <a:gd name="T86" fmla="*/ 13 w 48"/>
                  <a:gd name="T87" fmla="*/ 7 h 57"/>
                  <a:gd name="T88" fmla="*/ 30 w 48"/>
                  <a:gd name="T89" fmla="*/ 5 h 57"/>
                  <a:gd name="T90" fmla="*/ 35 w 48"/>
                  <a:gd name="T91" fmla="*/ 9 h 57"/>
                  <a:gd name="T92" fmla="*/ 37 w 48"/>
                  <a:gd name="T93" fmla="*/ 12 h 57"/>
                  <a:gd name="T94" fmla="*/ 41 w 48"/>
                  <a:gd name="T95" fmla="*/ 17 h 57"/>
                  <a:gd name="T96" fmla="*/ 41 w 48"/>
                  <a:gd name="T97" fmla="*/ 3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8" h="57">
                    <a:moveTo>
                      <a:pt x="11" y="35"/>
                    </a:moveTo>
                    <a:lnTo>
                      <a:pt x="46" y="35"/>
                    </a:lnTo>
                    <a:lnTo>
                      <a:pt x="46" y="33"/>
                    </a:lnTo>
                    <a:lnTo>
                      <a:pt x="48" y="33"/>
                    </a:lnTo>
                    <a:lnTo>
                      <a:pt x="48" y="28"/>
                    </a:lnTo>
                    <a:lnTo>
                      <a:pt x="46" y="26"/>
                    </a:lnTo>
                    <a:lnTo>
                      <a:pt x="46" y="24"/>
                    </a:lnTo>
                    <a:lnTo>
                      <a:pt x="44" y="14"/>
                    </a:lnTo>
                    <a:lnTo>
                      <a:pt x="42" y="14"/>
                    </a:lnTo>
                    <a:lnTo>
                      <a:pt x="42" y="11"/>
                    </a:lnTo>
                    <a:lnTo>
                      <a:pt x="41" y="11"/>
                    </a:lnTo>
                    <a:lnTo>
                      <a:pt x="42" y="11"/>
                    </a:lnTo>
                    <a:lnTo>
                      <a:pt x="41" y="9"/>
                    </a:lnTo>
                    <a:lnTo>
                      <a:pt x="42" y="9"/>
                    </a:lnTo>
                    <a:lnTo>
                      <a:pt x="41" y="9"/>
                    </a:lnTo>
                    <a:lnTo>
                      <a:pt x="41" y="7"/>
                    </a:lnTo>
                    <a:lnTo>
                      <a:pt x="39" y="5"/>
                    </a:lnTo>
                    <a:lnTo>
                      <a:pt x="37" y="5"/>
                    </a:lnTo>
                    <a:lnTo>
                      <a:pt x="37" y="4"/>
                    </a:lnTo>
                    <a:lnTo>
                      <a:pt x="34" y="4"/>
                    </a:lnTo>
                    <a:lnTo>
                      <a:pt x="34" y="2"/>
                    </a:lnTo>
                    <a:lnTo>
                      <a:pt x="25" y="0"/>
                    </a:lnTo>
                    <a:lnTo>
                      <a:pt x="13" y="0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7" y="5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6" y="7"/>
                    </a:lnTo>
                    <a:lnTo>
                      <a:pt x="9" y="5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4" y="9"/>
                    </a:lnTo>
                    <a:lnTo>
                      <a:pt x="4" y="14"/>
                    </a:lnTo>
                    <a:lnTo>
                      <a:pt x="2" y="14"/>
                    </a:lnTo>
                    <a:lnTo>
                      <a:pt x="0" y="29"/>
                    </a:lnTo>
                    <a:lnTo>
                      <a:pt x="2" y="42"/>
                    </a:lnTo>
                    <a:lnTo>
                      <a:pt x="4" y="42"/>
                    </a:lnTo>
                    <a:lnTo>
                      <a:pt x="4" y="47"/>
                    </a:lnTo>
                    <a:lnTo>
                      <a:pt x="6" y="47"/>
                    </a:lnTo>
                    <a:lnTo>
                      <a:pt x="4" y="48"/>
                    </a:lnTo>
                    <a:lnTo>
                      <a:pt x="7" y="50"/>
                    </a:lnTo>
                    <a:lnTo>
                      <a:pt x="6" y="48"/>
                    </a:lnTo>
                    <a:lnTo>
                      <a:pt x="7" y="52"/>
                    </a:lnTo>
                    <a:lnTo>
                      <a:pt x="9" y="52"/>
                    </a:lnTo>
                    <a:lnTo>
                      <a:pt x="9" y="54"/>
                    </a:lnTo>
                    <a:lnTo>
                      <a:pt x="13" y="54"/>
                    </a:lnTo>
                    <a:lnTo>
                      <a:pt x="13" y="55"/>
                    </a:lnTo>
                    <a:lnTo>
                      <a:pt x="21" y="57"/>
                    </a:lnTo>
                    <a:lnTo>
                      <a:pt x="23" y="57"/>
                    </a:lnTo>
                    <a:lnTo>
                      <a:pt x="28" y="55"/>
                    </a:lnTo>
                    <a:lnTo>
                      <a:pt x="27" y="55"/>
                    </a:lnTo>
                    <a:lnTo>
                      <a:pt x="34" y="55"/>
                    </a:lnTo>
                    <a:lnTo>
                      <a:pt x="34" y="54"/>
                    </a:lnTo>
                    <a:lnTo>
                      <a:pt x="35" y="55"/>
                    </a:lnTo>
                    <a:lnTo>
                      <a:pt x="37" y="54"/>
                    </a:lnTo>
                    <a:lnTo>
                      <a:pt x="41" y="50"/>
                    </a:lnTo>
                    <a:lnTo>
                      <a:pt x="42" y="48"/>
                    </a:lnTo>
                    <a:lnTo>
                      <a:pt x="41" y="47"/>
                    </a:lnTo>
                    <a:lnTo>
                      <a:pt x="42" y="47"/>
                    </a:lnTo>
                    <a:lnTo>
                      <a:pt x="42" y="45"/>
                    </a:lnTo>
                    <a:lnTo>
                      <a:pt x="44" y="45"/>
                    </a:lnTo>
                    <a:lnTo>
                      <a:pt x="44" y="38"/>
                    </a:lnTo>
                    <a:lnTo>
                      <a:pt x="44" y="40"/>
                    </a:lnTo>
                    <a:lnTo>
                      <a:pt x="48" y="36"/>
                    </a:lnTo>
                    <a:lnTo>
                      <a:pt x="48" y="35"/>
                    </a:lnTo>
                    <a:lnTo>
                      <a:pt x="46" y="35"/>
                    </a:lnTo>
                    <a:lnTo>
                      <a:pt x="46" y="33"/>
                    </a:lnTo>
                    <a:lnTo>
                      <a:pt x="35" y="33"/>
                    </a:lnTo>
                    <a:lnTo>
                      <a:pt x="35" y="35"/>
                    </a:lnTo>
                    <a:lnTo>
                      <a:pt x="34" y="35"/>
                    </a:lnTo>
                    <a:lnTo>
                      <a:pt x="34" y="36"/>
                    </a:lnTo>
                    <a:lnTo>
                      <a:pt x="37" y="33"/>
                    </a:lnTo>
                    <a:lnTo>
                      <a:pt x="34" y="35"/>
                    </a:lnTo>
                    <a:lnTo>
                      <a:pt x="34" y="40"/>
                    </a:lnTo>
                    <a:lnTo>
                      <a:pt x="32" y="40"/>
                    </a:lnTo>
                    <a:lnTo>
                      <a:pt x="30" y="45"/>
                    </a:lnTo>
                    <a:lnTo>
                      <a:pt x="32" y="43"/>
                    </a:lnTo>
                    <a:lnTo>
                      <a:pt x="32" y="42"/>
                    </a:lnTo>
                    <a:lnTo>
                      <a:pt x="34" y="42"/>
                    </a:lnTo>
                    <a:lnTo>
                      <a:pt x="28" y="43"/>
                    </a:lnTo>
                    <a:lnTo>
                      <a:pt x="28" y="45"/>
                    </a:lnTo>
                    <a:lnTo>
                      <a:pt x="23" y="45"/>
                    </a:lnTo>
                    <a:lnTo>
                      <a:pt x="21" y="48"/>
                    </a:lnTo>
                    <a:lnTo>
                      <a:pt x="27" y="47"/>
                    </a:lnTo>
                    <a:lnTo>
                      <a:pt x="25" y="43"/>
                    </a:lnTo>
                    <a:lnTo>
                      <a:pt x="18" y="45"/>
                    </a:lnTo>
                    <a:lnTo>
                      <a:pt x="18" y="43"/>
                    </a:lnTo>
                    <a:lnTo>
                      <a:pt x="16" y="43"/>
                    </a:lnTo>
                    <a:lnTo>
                      <a:pt x="18" y="43"/>
                    </a:lnTo>
                    <a:lnTo>
                      <a:pt x="18" y="42"/>
                    </a:lnTo>
                    <a:lnTo>
                      <a:pt x="16" y="42"/>
                    </a:lnTo>
                    <a:lnTo>
                      <a:pt x="16" y="40"/>
                    </a:lnTo>
                    <a:lnTo>
                      <a:pt x="14" y="38"/>
                    </a:lnTo>
                    <a:lnTo>
                      <a:pt x="13" y="38"/>
                    </a:lnTo>
                    <a:lnTo>
                      <a:pt x="14" y="31"/>
                    </a:lnTo>
                    <a:lnTo>
                      <a:pt x="11" y="35"/>
                    </a:lnTo>
                    <a:lnTo>
                      <a:pt x="13" y="35"/>
                    </a:lnTo>
                    <a:lnTo>
                      <a:pt x="11" y="35"/>
                    </a:lnTo>
                    <a:lnTo>
                      <a:pt x="11" y="28"/>
                    </a:lnTo>
                    <a:lnTo>
                      <a:pt x="13" y="28"/>
                    </a:lnTo>
                    <a:lnTo>
                      <a:pt x="11" y="28"/>
                    </a:lnTo>
                    <a:lnTo>
                      <a:pt x="9" y="28"/>
                    </a:lnTo>
                    <a:lnTo>
                      <a:pt x="9" y="29"/>
                    </a:lnTo>
                    <a:lnTo>
                      <a:pt x="7" y="29"/>
                    </a:lnTo>
                    <a:lnTo>
                      <a:pt x="7" y="31"/>
                    </a:lnTo>
                    <a:lnTo>
                      <a:pt x="9" y="42"/>
                    </a:lnTo>
                    <a:lnTo>
                      <a:pt x="11" y="42"/>
                    </a:lnTo>
                    <a:lnTo>
                      <a:pt x="9" y="43"/>
                    </a:lnTo>
                    <a:lnTo>
                      <a:pt x="13" y="45"/>
                    </a:lnTo>
                    <a:lnTo>
                      <a:pt x="11" y="45"/>
                    </a:lnTo>
                    <a:lnTo>
                      <a:pt x="11" y="43"/>
                    </a:lnTo>
                    <a:lnTo>
                      <a:pt x="13" y="47"/>
                    </a:lnTo>
                    <a:lnTo>
                      <a:pt x="14" y="47"/>
                    </a:lnTo>
                    <a:lnTo>
                      <a:pt x="14" y="48"/>
                    </a:lnTo>
                    <a:lnTo>
                      <a:pt x="21" y="50"/>
                    </a:lnTo>
                    <a:lnTo>
                      <a:pt x="23" y="50"/>
                    </a:lnTo>
                    <a:lnTo>
                      <a:pt x="28" y="48"/>
                    </a:lnTo>
                    <a:lnTo>
                      <a:pt x="27" y="48"/>
                    </a:lnTo>
                    <a:lnTo>
                      <a:pt x="32" y="48"/>
                    </a:lnTo>
                    <a:lnTo>
                      <a:pt x="32" y="47"/>
                    </a:lnTo>
                    <a:lnTo>
                      <a:pt x="34" y="48"/>
                    </a:lnTo>
                    <a:lnTo>
                      <a:pt x="35" y="48"/>
                    </a:lnTo>
                    <a:lnTo>
                      <a:pt x="35" y="47"/>
                    </a:lnTo>
                    <a:lnTo>
                      <a:pt x="37" y="45"/>
                    </a:lnTo>
                    <a:lnTo>
                      <a:pt x="35" y="43"/>
                    </a:lnTo>
                    <a:lnTo>
                      <a:pt x="37" y="43"/>
                    </a:lnTo>
                    <a:lnTo>
                      <a:pt x="37" y="38"/>
                    </a:lnTo>
                    <a:lnTo>
                      <a:pt x="37" y="40"/>
                    </a:lnTo>
                    <a:lnTo>
                      <a:pt x="41" y="36"/>
                    </a:lnTo>
                    <a:lnTo>
                      <a:pt x="37" y="40"/>
                    </a:lnTo>
                    <a:lnTo>
                      <a:pt x="44" y="40"/>
                    </a:lnTo>
                    <a:lnTo>
                      <a:pt x="41" y="36"/>
                    </a:lnTo>
                    <a:lnTo>
                      <a:pt x="44" y="33"/>
                    </a:lnTo>
                    <a:lnTo>
                      <a:pt x="41" y="35"/>
                    </a:lnTo>
                    <a:lnTo>
                      <a:pt x="41" y="42"/>
                    </a:lnTo>
                    <a:lnTo>
                      <a:pt x="39" y="42"/>
                    </a:lnTo>
                    <a:lnTo>
                      <a:pt x="39" y="43"/>
                    </a:lnTo>
                    <a:lnTo>
                      <a:pt x="37" y="43"/>
                    </a:lnTo>
                    <a:lnTo>
                      <a:pt x="35" y="45"/>
                    </a:lnTo>
                    <a:lnTo>
                      <a:pt x="34" y="47"/>
                    </a:lnTo>
                    <a:lnTo>
                      <a:pt x="34" y="50"/>
                    </a:lnTo>
                    <a:lnTo>
                      <a:pt x="37" y="47"/>
                    </a:lnTo>
                    <a:lnTo>
                      <a:pt x="34" y="47"/>
                    </a:lnTo>
                    <a:lnTo>
                      <a:pt x="32" y="48"/>
                    </a:lnTo>
                    <a:lnTo>
                      <a:pt x="30" y="50"/>
                    </a:lnTo>
                    <a:lnTo>
                      <a:pt x="30" y="52"/>
                    </a:lnTo>
                    <a:lnTo>
                      <a:pt x="23" y="52"/>
                    </a:lnTo>
                    <a:lnTo>
                      <a:pt x="21" y="55"/>
                    </a:lnTo>
                    <a:lnTo>
                      <a:pt x="27" y="54"/>
                    </a:lnTo>
                    <a:lnTo>
                      <a:pt x="25" y="50"/>
                    </a:lnTo>
                    <a:lnTo>
                      <a:pt x="16" y="52"/>
                    </a:lnTo>
                    <a:lnTo>
                      <a:pt x="16" y="50"/>
                    </a:lnTo>
                    <a:lnTo>
                      <a:pt x="13" y="50"/>
                    </a:lnTo>
                    <a:lnTo>
                      <a:pt x="13" y="48"/>
                    </a:lnTo>
                    <a:lnTo>
                      <a:pt x="11" y="48"/>
                    </a:lnTo>
                    <a:lnTo>
                      <a:pt x="13" y="48"/>
                    </a:lnTo>
                    <a:lnTo>
                      <a:pt x="11" y="47"/>
                    </a:lnTo>
                    <a:lnTo>
                      <a:pt x="11" y="45"/>
                    </a:lnTo>
                    <a:lnTo>
                      <a:pt x="9" y="43"/>
                    </a:lnTo>
                    <a:lnTo>
                      <a:pt x="7" y="43"/>
                    </a:lnTo>
                    <a:lnTo>
                      <a:pt x="7" y="38"/>
                    </a:lnTo>
                    <a:lnTo>
                      <a:pt x="6" y="38"/>
                    </a:lnTo>
                    <a:lnTo>
                      <a:pt x="7" y="29"/>
                    </a:lnTo>
                    <a:lnTo>
                      <a:pt x="6" y="17"/>
                    </a:lnTo>
                    <a:lnTo>
                      <a:pt x="7" y="17"/>
                    </a:lnTo>
                    <a:lnTo>
                      <a:pt x="7" y="12"/>
                    </a:lnTo>
                    <a:lnTo>
                      <a:pt x="9" y="12"/>
                    </a:lnTo>
                    <a:lnTo>
                      <a:pt x="9" y="11"/>
                    </a:lnTo>
                    <a:lnTo>
                      <a:pt x="9" y="12"/>
                    </a:lnTo>
                    <a:lnTo>
                      <a:pt x="13" y="11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9"/>
                    </a:lnTo>
                    <a:lnTo>
                      <a:pt x="13" y="9"/>
                    </a:lnTo>
                    <a:lnTo>
                      <a:pt x="13" y="7"/>
                    </a:lnTo>
                    <a:lnTo>
                      <a:pt x="14" y="9"/>
                    </a:lnTo>
                    <a:lnTo>
                      <a:pt x="16" y="7"/>
                    </a:lnTo>
                    <a:lnTo>
                      <a:pt x="25" y="7"/>
                    </a:lnTo>
                    <a:lnTo>
                      <a:pt x="30" y="5"/>
                    </a:lnTo>
                    <a:lnTo>
                      <a:pt x="30" y="7"/>
                    </a:lnTo>
                    <a:lnTo>
                      <a:pt x="34" y="7"/>
                    </a:lnTo>
                    <a:lnTo>
                      <a:pt x="34" y="9"/>
                    </a:lnTo>
                    <a:lnTo>
                      <a:pt x="35" y="9"/>
                    </a:lnTo>
                    <a:lnTo>
                      <a:pt x="34" y="11"/>
                    </a:lnTo>
                    <a:lnTo>
                      <a:pt x="37" y="12"/>
                    </a:lnTo>
                    <a:lnTo>
                      <a:pt x="35" y="12"/>
                    </a:lnTo>
                    <a:lnTo>
                      <a:pt x="37" y="12"/>
                    </a:lnTo>
                    <a:lnTo>
                      <a:pt x="35" y="11"/>
                    </a:lnTo>
                    <a:lnTo>
                      <a:pt x="39" y="14"/>
                    </a:lnTo>
                    <a:lnTo>
                      <a:pt x="39" y="17"/>
                    </a:lnTo>
                    <a:lnTo>
                      <a:pt x="41" y="17"/>
                    </a:lnTo>
                    <a:lnTo>
                      <a:pt x="39" y="28"/>
                    </a:lnTo>
                    <a:lnTo>
                      <a:pt x="42" y="29"/>
                    </a:lnTo>
                    <a:lnTo>
                      <a:pt x="41" y="28"/>
                    </a:lnTo>
                    <a:lnTo>
                      <a:pt x="41" y="31"/>
                    </a:lnTo>
                    <a:lnTo>
                      <a:pt x="44" y="28"/>
                    </a:lnTo>
                    <a:lnTo>
                      <a:pt x="11" y="28"/>
                    </a:ln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5" name="Freeform 122"/>
              <p:cNvSpPr>
                <a:spLocks/>
              </p:cNvSpPr>
              <p:nvPr/>
            </p:nvSpPr>
            <p:spPr bwMode="auto">
              <a:xfrm>
                <a:off x="4116" y="2046"/>
                <a:ext cx="22" cy="50"/>
              </a:xfrm>
              <a:custGeom>
                <a:avLst/>
                <a:gdLst>
                  <a:gd name="T0" fmla="*/ 0 w 22"/>
                  <a:gd name="T1" fmla="*/ 50 h 50"/>
                  <a:gd name="T2" fmla="*/ 8 w 22"/>
                  <a:gd name="T3" fmla="*/ 50 h 50"/>
                  <a:gd name="T4" fmla="*/ 8 w 22"/>
                  <a:gd name="T5" fmla="*/ 22 h 50"/>
                  <a:gd name="T6" fmla="*/ 10 w 22"/>
                  <a:gd name="T7" fmla="*/ 10 h 50"/>
                  <a:gd name="T8" fmla="*/ 21 w 22"/>
                  <a:gd name="T9" fmla="*/ 7 h 50"/>
                  <a:gd name="T10" fmla="*/ 22 w 22"/>
                  <a:gd name="T11" fmla="*/ 7 h 50"/>
                  <a:gd name="T12" fmla="*/ 22 w 22"/>
                  <a:gd name="T13" fmla="*/ 0 h 50"/>
                  <a:gd name="T14" fmla="*/ 21 w 22"/>
                  <a:gd name="T15" fmla="*/ 0 h 50"/>
                  <a:gd name="T16" fmla="*/ 12 w 22"/>
                  <a:gd name="T17" fmla="*/ 1 h 50"/>
                  <a:gd name="T18" fmla="*/ 8 w 22"/>
                  <a:gd name="T19" fmla="*/ 5 h 50"/>
                  <a:gd name="T20" fmla="*/ 8 w 22"/>
                  <a:gd name="T21" fmla="*/ 8 h 50"/>
                  <a:gd name="T22" fmla="*/ 8 w 22"/>
                  <a:gd name="T23" fmla="*/ 0 h 50"/>
                  <a:gd name="T24" fmla="*/ 0 w 22"/>
                  <a:gd name="T25" fmla="*/ 0 h 50"/>
                  <a:gd name="T26" fmla="*/ 0 w 22"/>
                  <a:gd name="T27" fmla="*/ 5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50">
                    <a:moveTo>
                      <a:pt x="0" y="50"/>
                    </a:moveTo>
                    <a:lnTo>
                      <a:pt x="8" y="50"/>
                    </a:lnTo>
                    <a:lnTo>
                      <a:pt x="8" y="22"/>
                    </a:lnTo>
                    <a:lnTo>
                      <a:pt x="10" y="10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2" y="0"/>
                    </a:lnTo>
                    <a:lnTo>
                      <a:pt x="21" y="0"/>
                    </a:lnTo>
                    <a:lnTo>
                      <a:pt x="12" y="1"/>
                    </a:lnTo>
                    <a:lnTo>
                      <a:pt x="8" y="5"/>
                    </a:lnTo>
                    <a:lnTo>
                      <a:pt x="8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6" name="Freeform 123"/>
              <p:cNvSpPr>
                <a:spLocks/>
              </p:cNvSpPr>
              <p:nvPr/>
            </p:nvSpPr>
            <p:spPr bwMode="auto">
              <a:xfrm>
                <a:off x="4112" y="2042"/>
                <a:ext cx="30" cy="57"/>
              </a:xfrm>
              <a:custGeom>
                <a:avLst/>
                <a:gdLst>
                  <a:gd name="T0" fmla="*/ 14 w 30"/>
                  <a:gd name="T1" fmla="*/ 57 h 57"/>
                  <a:gd name="T2" fmla="*/ 16 w 30"/>
                  <a:gd name="T3" fmla="*/ 55 h 57"/>
                  <a:gd name="T4" fmla="*/ 14 w 30"/>
                  <a:gd name="T5" fmla="*/ 16 h 57"/>
                  <a:gd name="T6" fmla="*/ 18 w 30"/>
                  <a:gd name="T7" fmla="*/ 16 h 57"/>
                  <a:gd name="T8" fmla="*/ 18 w 30"/>
                  <a:gd name="T9" fmla="*/ 14 h 57"/>
                  <a:gd name="T10" fmla="*/ 18 w 30"/>
                  <a:gd name="T11" fmla="*/ 14 h 57"/>
                  <a:gd name="T12" fmla="*/ 25 w 30"/>
                  <a:gd name="T13" fmla="*/ 14 h 57"/>
                  <a:gd name="T14" fmla="*/ 28 w 30"/>
                  <a:gd name="T15" fmla="*/ 12 h 57"/>
                  <a:gd name="T16" fmla="*/ 30 w 30"/>
                  <a:gd name="T17" fmla="*/ 4 h 57"/>
                  <a:gd name="T18" fmla="*/ 26 w 30"/>
                  <a:gd name="T19" fmla="*/ 0 h 57"/>
                  <a:gd name="T20" fmla="*/ 14 w 30"/>
                  <a:gd name="T21" fmla="*/ 2 h 57"/>
                  <a:gd name="T22" fmla="*/ 14 w 30"/>
                  <a:gd name="T23" fmla="*/ 4 h 57"/>
                  <a:gd name="T24" fmla="*/ 16 w 30"/>
                  <a:gd name="T25" fmla="*/ 2 h 57"/>
                  <a:gd name="T26" fmla="*/ 9 w 30"/>
                  <a:gd name="T27" fmla="*/ 12 h 57"/>
                  <a:gd name="T28" fmla="*/ 16 w 30"/>
                  <a:gd name="T29" fmla="*/ 2 h 57"/>
                  <a:gd name="T30" fmla="*/ 14 w 30"/>
                  <a:gd name="T31" fmla="*/ 0 h 57"/>
                  <a:gd name="T32" fmla="*/ 2 w 30"/>
                  <a:gd name="T33" fmla="*/ 2 h 57"/>
                  <a:gd name="T34" fmla="*/ 0 w 30"/>
                  <a:gd name="T35" fmla="*/ 54 h 57"/>
                  <a:gd name="T36" fmla="*/ 4 w 30"/>
                  <a:gd name="T37" fmla="*/ 50 h 57"/>
                  <a:gd name="T38" fmla="*/ 7 w 30"/>
                  <a:gd name="T39" fmla="*/ 4 h 57"/>
                  <a:gd name="T40" fmla="*/ 12 w 30"/>
                  <a:gd name="T41" fmla="*/ 7 h 57"/>
                  <a:gd name="T42" fmla="*/ 9 w 30"/>
                  <a:gd name="T43" fmla="*/ 12 h 57"/>
                  <a:gd name="T44" fmla="*/ 11 w 30"/>
                  <a:gd name="T45" fmla="*/ 14 h 57"/>
                  <a:gd name="T46" fmla="*/ 12 w 30"/>
                  <a:gd name="T47" fmla="*/ 16 h 57"/>
                  <a:gd name="T48" fmla="*/ 14 w 30"/>
                  <a:gd name="T49" fmla="*/ 14 h 57"/>
                  <a:gd name="T50" fmla="*/ 16 w 30"/>
                  <a:gd name="T51" fmla="*/ 12 h 57"/>
                  <a:gd name="T52" fmla="*/ 18 w 30"/>
                  <a:gd name="T53" fmla="*/ 9 h 57"/>
                  <a:gd name="T54" fmla="*/ 19 w 30"/>
                  <a:gd name="T55" fmla="*/ 5 h 57"/>
                  <a:gd name="T56" fmla="*/ 25 w 30"/>
                  <a:gd name="T57" fmla="*/ 7 h 57"/>
                  <a:gd name="T58" fmla="*/ 26 w 30"/>
                  <a:gd name="T59" fmla="*/ 0 h 57"/>
                  <a:gd name="T60" fmla="*/ 25 w 30"/>
                  <a:gd name="T61" fmla="*/ 2 h 57"/>
                  <a:gd name="T62" fmla="*/ 23 w 30"/>
                  <a:gd name="T63" fmla="*/ 4 h 57"/>
                  <a:gd name="T64" fmla="*/ 26 w 30"/>
                  <a:gd name="T65" fmla="*/ 7 h 57"/>
                  <a:gd name="T66" fmla="*/ 14 w 30"/>
                  <a:gd name="T67" fmla="*/ 9 h 57"/>
                  <a:gd name="T68" fmla="*/ 12 w 30"/>
                  <a:gd name="T69" fmla="*/ 11 h 57"/>
                  <a:gd name="T70" fmla="*/ 12 w 30"/>
                  <a:gd name="T71" fmla="*/ 11 h 57"/>
                  <a:gd name="T72" fmla="*/ 11 w 30"/>
                  <a:gd name="T73" fmla="*/ 12 h 57"/>
                  <a:gd name="T74" fmla="*/ 11 w 30"/>
                  <a:gd name="T75" fmla="*/ 12 h 57"/>
                  <a:gd name="T76" fmla="*/ 9 w 30"/>
                  <a:gd name="T77" fmla="*/ 54 h 57"/>
                  <a:gd name="T78" fmla="*/ 4 w 30"/>
                  <a:gd name="T79" fmla="*/ 5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0" h="57">
                    <a:moveTo>
                      <a:pt x="4" y="57"/>
                    </a:moveTo>
                    <a:lnTo>
                      <a:pt x="14" y="57"/>
                    </a:lnTo>
                    <a:lnTo>
                      <a:pt x="14" y="55"/>
                    </a:lnTo>
                    <a:lnTo>
                      <a:pt x="16" y="55"/>
                    </a:lnTo>
                    <a:lnTo>
                      <a:pt x="16" y="26"/>
                    </a:lnTo>
                    <a:lnTo>
                      <a:pt x="14" y="16"/>
                    </a:lnTo>
                    <a:lnTo>
                      <a:pt x="14" y="17"/>
                    </a:lnTo>
                    <a:lnTo>
                      <a:pt x="18" y="16"/>
                    </a:lnTo>
                    <a:lnTo>
                      <a:pt x="16" y="17"/>
                    </a:lnTo>
                    <a:lnTo>
                      <a:pt x="18" y="14"/>
                    </a:lnTo>
                    <a:lnTo>
                      <a:pt x="16" y="14"/>
                    </a:lnTo>
                    <a:lnTo>
                      <a:pt x="18" y="14"/>
                    </a:lnTo>
                    <a:lnTo>
                      <a:pt x="18" y="12"/>
                    </a:lnTo>
                    <a:lnTo>
                      <a:pt x="25" y="14"/>
                    </a:lnTo>
                    <a:lnTo>
                      <a:pt x="28" y="14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0" y="4"/>
                    </a:lnTo>
                    <a:lnTo>
                      <a:pt x="26" y="7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14" y="2"/>
                    </a:lnTo>
                    <a:lnTo>
                      <a:pt x="12" y="5"/>
                    </a:lnTo>
                    <a:lnTo>
                      <a:pt x="14" y="4"/>
                    </a:lnTo>
                    <a:lnTo>
                      <a:pt x="14" y="2"/>
                    </a:lnTo>
                    <a:lnTo>
                      <a:pt x="16" y="2"/>
                    </a:lnTo>
                    <a:lnTo>
                      <a:pt x="11" y="4"/>
                    </a:lnTo>
                    <a:lnTo>
                      <a:pt x="9" y="12"/>
                    </a:lnTo>
                    <a:lnTo>
                      <a:pt x="16" y="12"/>
                    </a:lnTo>
                    <a:lnTo>
                      <a:pt x="16" y="2"/>
                    </a:lnTo>
                    <a:lnTo>
                      <a:pt x="14" y="2"/>
                    </a:lnTo>
                    <a:lnTo>
                      <a:pt x="14" y="0"/>
                    </a:lnTo>
                    <a:lnTo>
                      <a:pt x="2" y="0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0" y="54"/>
                    </a:lnTo>
                    <a:lnTo>
                      <a:pt x="4" y="57"/>
                    </a:lnTo>
                    <a:lnTo>
                      <a:pt x="4" y="50"/>
                    </a:lnTo>
                    <a:lnTo>
                      <a:pt x="7" y="54"/>
                    </a:lnTo>
                    <a:lnTo>
                      <a:pt x="7" y="4"/>
                    </a:lnTo>
                    <a:lnTo>
                      <a:pt x="4" y="7"/>
                    </a:lnTo>
                    <a:lnTo>
                      <a:pt x="12" y="7"/>
                    </a:lnTo>
                    <a:lnTo>
                      <a:pt x="9" y="4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11" y="14"/>
                    </a:lnTo>
                    <a:lnTo>
                      <a:pt x="11" y="16"/>
                    </a:lnTo>
                    <a:lnTo>
                      <a:pt x="12" y="16"/>
                    </a:lnTo>
                    <a:lnTo>
                      <a:pt x="14" y="16"/>
                    </a:lnTo>
                    <a:lnTo>
                      <a:pt x="14" y="14"/>
                    </a:lnTo>
                    <a:lnTo>
                      <a:pt x="16" y="14"/>
                    </a:lnTo>
                    <a:lnTo>
                      <a:pt x="16" y="12"/>
                    </a:lnTo>
                    <a:lnTo>
                      <a:pt x="16" y="9"/>
                    </a:lnTo>
                    <a:lnTo>
                      <a:pt x="18" y="9"/>
                    </a:lnTo>
                    <a:lnTo>
                      <a:pt x="18" y="7"/>
                    </a:lnTo>
                    <a:lnTo>
                      <a:pt x="19" y="5"/>
                    </a:lnTo>
                    <a:lnTo>
                      <a:pt x="18" y="5"/>
                    </a:lnTo>
                    <a:lnTo>
                      <a:pt x="25" y="7"/>
                    </a:lnTo>
                    <a:lnTo>
                      <a:pt x="26" y="7"/>
                    </a:lnTo>
                    <a:lnTo>
                      <a:pt x="26" y="0"/>
                    </a:lnTo>
                    <a:lnTo>
                      <a:pt x="25" y="0"/>
                    </a:lnTo>
                    <a:lnTo>
                      <a:pt x="25" y="2"/>
                    </a:lnTo>
                    <a:lnTo>
                      <a:pt x="23" y="2"/>
                    </a:lnTo>
                    <a:lnTo>
                      <a:pt x="23" y="4"/>
                    </a:lnTo>
                    <a:lnTo>
                      <a:pt x="23" y="11"/>
                    </a:lnTo>
                    <a:lnTo>
                      <a:pt x="26" y="7"/>
                    </a:lnTo>
                    <a:lnTo>
                      <a:pt x="25" y="7"/>
                    </a:lnTo>
                    <a:lnTo>
                      <a:pt x="14" y="9"/>
                    </a:lnTo>
                    <a:lnTo>
                      <a:pt x="14" y="11"/>
                    </a:lnTo>
                    <a:lnTo>
                      <a:pt x="12" y="11"/>
                    </a:lnTo>
                    <a:lnTo>
                      <a:pt x="11" y="14"/>
                    </a:lnTo>
                    <a:lnTo>
                      <a:pt x="12" y="11"/>
                    </a:lnTo>
                    <a:lnTo>
                      <a:pt x="12" y="12"/>
                    </a:lnTo>
                    <a:lnTo>
                      <a:pt x="11" y="12"/>
                    </a:lnTo>
                    <a:lnTo>
                      <a:pt x="14" y="11"/>
                    </a:lnTo>
                    <a:lnTo>
                      <a:pt x="11" y="12"/>
                    </a:lnTo>
                    <a:lnTo>
                      <a:pt x="9" y="26"/>
                    </a:lnTo>
                    <a:lnTo>
                      <a:pt x="9" y="54"/>
                    </a:lnTo>
                    <a:lnTo>
                      <a:pt x="12" y="50"/>
                    </a:lnTo>
                    <a:lnTo>
                      <a:pt x="4" y="50"/>
                    </a:lnTo>
                    <a:lnTo>
                      <a:pt x="4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57" name="Rectangle 124"/>
              <p:cNvSpPr>
                <a:spLocks noChangeArrowheads="1"/>
              </p:cNvSpPr>
              <p:nvPr/>
            </p:nvSpPr>
            <p:spPr bwMode="auto">
              <a:xfrm>
                <a:off x="2871" y="3701"/>
                <a:ext cx="393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FD Fan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8" name="Rectangle 125"/>
              <p:cNvSpPr>
                <a:spLocks noChangeArrowheads="1"/>
              </p:cNvSpPr>
              <p:nvPr/>
            </p:nvSpPr>
            <p:spPr bwMode="auto">
              <a:xfrm>
                <a:off x="4815" y="3493"/>
                <a:ext cx="35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ID Fan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59" name="Rectangle 126"/>
              <p:cNvSpPr>
                <a:spLocks noChangeArrowheads="1"/>
              </p:cNvSpPr>
              <p:nvPr/>
            </p:nvSpPr>
            <p:spPr bwMode="auto">
              <a:xfrm>
                <a:off x="5377" y="3617"/>
                <a:ext cx="31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Stack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0" name="Rectangle 127"/>
              <p:cNvSpPr>
                <a:spLocks noChangeArrowheads="1"/>
              </p:cNvSpPr>
              <p:nvPr/>
            </p:nvSpPr>
            <p:spPr bwMode="auto">
              <a:xfrm>
                <a:off x="1895" y="1396"/>
                <a:ext cx="459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Cyclone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1" name="Rectangle 128"/>
              <p:cNvSpPr>
                <a:spLocks noChangeArrowheads="1"/>
              </p:cNvSpPr>
              <p:nvPr/>
            </p:nvSpPr>
            <p:spPr bwMode="auto">
              <a:xfrm rot="60000">
                <a:off x="2875" y="1168"/>
                <a:ext cx="538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To Steam 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2" name="Rectangle 129"/>
              <p:cNvSpPr>
                <a:spLocks noChangeArrowheads="1"/>
              </p:cNvSpPr>
              <p:nvPr/>
            </p:nvSpPr>
            <p:spPr bwMode="auto">
              <a:xfrm rot="60000">
                <a:off x="2874" y="1275"/>
                <a:ext cx="508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Generator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3" name="Rectangle 130"/>
              <p:cNvSpPr>
                <a:spLocks noChangeArrowheads="1"/>
              </p:cNvSpPr>
              <p:nvPr/>
            </p:nvSpPr>
            <p:spPr bwMode="auto">
              <a:xfrm>
                <a:off x="2782" y="2507"/>
                <a:ext cx="31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Water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4" name="Rectangle 131"/>
              <p:cNvSpPr>
                <a:spLocks noChangeArrowheads="1"/>
              </p:cNvSpPr>
              <p:nvPr/>
            </p:nvSpPr>
            <p:spPr bwMode="auto">
              <a:xfrm>
                <a:off x="3355" y="3456"/>
                <a:ext cx="17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Air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65" name="Rectangle 132"/>
              <p:cNvSpPr>
                <a:spLocks noChangeArrowheads="1"/>
              </p:cNvSpPr>
              <p:nvPr/>
            </p:nvSpPr>
            <p:spPr bwMode="auto">
              <a:xfrm>
                <a:off x="3164" y="3504"/>
                <a:ext cx="135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66" name="Freeform 133"/>
              <p:cNvSpPr>
                <a:spLocks/>
              </p:cNvSpPr>
              <p:nvPr/>
            </p:nvSpPr>
            <p:spPr bwMode="auto">
              <a:xfrm>
                <a:off x="3150" y="3488"/>
                <a:ext cx="18" cy="45"/>
              </a:xfrm>
              <a:custGeom>
                <a:avLst/>
                <a:gdLst>
                  <a:gd name="T0" fmla="*/ 18 w 18"/>
                  <a:gd name="T1" fmla="*/ 45 h 45"/>
                  <a:gd name="T2" fmla="*/ 18 w 18"/>
                  <a:gd name="T3" fmla="*/ 0 h 45"/>
                  <a:gd name="T4" fmla="*/ 16 w 18"/>
                  <a:gd name="T5" fmla="*/ 0 h 45"/>
                  <a:gd name="T6" fmla="*/ 0 w 18"/>
                  <a:gd name="T7" fmla="*/ 22 h 45"/>
                  <a:gd name="T8" fmla="*/ 16 w 18"/>
                  <a:gd name="T9" fmla="*/ 45 h 45"/>
                  <a:gd name="T10" fmla="*/ 18 w 18"/>
                  <a:gd name="T1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45">
                    <a:moveTo>
                      <a:pt x="18" y="45"/>
                    </a:moveTo>
                    <a:lnTo>
                      <a:pt x="18" y="0"/>
                    </a:lnTo>
                    <a:lnTo>
                      <a:pt x="16" y="0"/>
                    </a:lnTo>
                    <a:lnTo>
                      <a:pt x="0" y="22"/>
                    </a:lnTo>
                    <a:lnTo>
                      <a:pt x="16" y="45"/>
                    </a:lnTo>
                    <a:lnTo>
                      <a:pt x="18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67" name="Freeform 134"/>
              <p:cNvSpPr>
                <a:spLocks/>
              </p:cNvSpPr>
              <p:nvPr/>
            </p:nvSpPr>
            <p:spPr bwMode="auto">
              <a:xfrm>
                <a:off x="3120" y="3481"/>
                <a:ext cx="58" cy="57"/>
              </a:xfrm>
              <a:custGeom>
                <a:avLst/>
                <a:gdLst>
                  <a:gd name="T0" fmla="*/ 58 w 58"/>
                  <a:gd name="T1" fmla="*/ 57 h 57"/>
                  <a:gd name="T2" fmla="*/ 0 w 58"/>
                  <a:gd name="T3" fmla="*/ 29 h 57"/>
                  <a:gd name="T4" fmla="*/ 58 w 58"/>
                  <a:gd name="T5" fmla="*/ 0 h 57"/>
                  <a:gd name="T6" fmla="*/ 30 w 58"/>
                  <a:gd name="T7" fmla="*/ 29 h 57"/>
                  <a:gd name="T8" fmla="*/ 58 w 58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57">
                    <a:moveTo>
                      <a:pt x="58" y="57"/>
                    </a:moveTo>
                    <a:lnTo>
                      <a:pt x="0" y="29"/>
                    </a:lnTo>
                    <a:lnTo>
                      <a:pt x="58" y="0"/>
                    </a:lnTo>
                    <a:lnTo>
                      <a:pt x="30" y="29"/>
                    </a:lnTo>
                    <a:lnTo>
                      <a:pt x="58" y="57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68" name="Line 135"/>
              <p:cNvSpPr>
                <a:spLocks noChangeShapeType="1"/>
              </p:cNvSpPr>
              <p:nvPr/>
            </p:nvSpPr>
            <p:spPr bwMode="auto">
              <a:xfrm flipV="1">
                <a:off x="3120" y="3481"/>
                <a:ext cx="0" cy="5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69" name="Rectangle 136"/>
              <p:cNvSpPr>
                <a:spLocks noChangeArrowheads="1"/>
              </p:cNvSpPr>
              <p:nvPr/>
            </p:nvSpPr>
            <p:spPr bwMode="auto">
              <a:xfrm>
                <a:off x="1180" y="1211"/>
                <a:ext cx="301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Drum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70" name="Rectangle 137"/>
              <p:cNvSpPr>
                <a:spLocks noChangeArrowheads="1"/>
              </p:cNvSpPr>
              <p:nvPr/>
            </p:nvSpPr>
            <p:spPr bwMode="auto">
              <a:xfrm>
                <a:off x="3062" y="1445"/>
                <a:ext cx="428" cy="1143"/>
              </a:xfrm>
              <a:prstGeom prst="rect">
                <a:avLst/>
              </a:prstGeom>
              <a:solidFill>
                <a:srgbClr val="FF80C2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1" name="Rectangle 138"/>
              <p:cNvSpPr>
                <a:spLocks noChangeArrowheads="1"/>
              </p:cNvSpPr>
              <p:nvPr/>
            </p:nvSpPr>
            <p:spPr bwMode="auto">
              <a:xfrm>
                <a:off x="4508" y="1471"/>
                <a:ext cx="310" cy="1161"/>
              </a:xfrm>
              <a:prstGeom prst="rect">
                <a:avLst/>
              </a:prstGeom>
              <a:solidFill>
                <a:srgbClr val="00FF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2" name="Rectangle 139"/>
              <p:cNvSpPr>
                <a:spLocks noChangeArrowheads="1"/>
              </p:cNvSpPr>
              <p:nvPr/>
            </p:nvSpPr>
            <p:spPr bwMode="auto">
              <a:xfrm>
                <a:off x="273" y="1833"/>
                <a:ext cx="527" cy="331"/>
              </a:xfrm>
              <a:prstGeom prst="rect">
                <a:avLst/>
              </a:prstGeom>
              <a:solidFill>
                <a:srgbClr val="C2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3" name="Freeform 140"/>
              <p:cNvSpPr>
                <a:spLocks/>
              </p:cNvSpPr>
              <p:nvPr/>
            </p:nvSpPr>
            <p:spPr bwMode="auto">
              <a:xfrm>
                <a:off x="267" y="1828"/>
                <a:ext cx="542" cy="346"/>
              </a:xfrm>
              <a:custGeom>
                <a:avLst/>
                <a:gdLst>
                  <a:gd name="T0" fmla="*/ 0 w 542"/>
                  <a:gd name="T1" fmla="*/ 0 h 346"/>
                  <a:gd name="T2" fmla="*/ 0 w 542"/>
                  <a:gd name="T3" fmla="*/ 346 h 346"/>
                  <a:gd name="T4" fmla="*/ 542 w 542"/>
                  <a:gd name="T5" fmla="*/ 346 h 346"/>
                  <a:gd name="T6" fmla="*/ 542 w 542"/>
                  <a:gd name="T7" fmla="*/ 0 h 346"/>
                  <a:gd name="T8" fmla="*/ 0 w 542"/>
                  <a:gd name="T9" fmla="*/ 0 h 346"/>
                  <a:gd name="T10" fmla="*/ 6 w 542"/>
                  <a:gd name="T11" fmla="*/ 10 h 346"/>
                  <a:gd name="T12" fmla="*/ 537 w 542"/>
                  <a:gd name="T13" fmla="*/ 10 h 346"/>
                  <a:gd name="T14" fmla="*/ 531 w 542"/>
                  <a:gd name="T15" fmla="*/ 5 h 346"/>
                  <a:gd name="T16" fmla="*/ 531 w 542"/>
                  <a:gd name="T17" fmla="*/ 341 h 346"/>
                  <a:gd name="T18" fmla="*/ 537 w 542"/>
                  <a:gd name="T19" fmla="*/ 336 h 346"/>
                  <a:gd name="T20" fmla="*/ 6 w 542"/>
                  <a:gd name="T21" fmla="*/ 336 h 346"/>
                  <a:gd name="T22" fmla="*/ 11 w 542"/>
                  <a:gd name="T23" fmla="*/ 341 h 346"/>
                  <a:gd name="T24" fmla="*/ 11 w 542"/>
                  <a:gd name="T25" fmla="*/ 5 h 346"/>
                  <a:gd name="T26" fmla="*/ 6 w 542"/>
                  <a:gd name="T27" fmla="*/ 10 h 346"/>
                  <a:gd name="T28" fmla="*/ 0 w 542"/>
                  <a:gd name="T29" fmla="*/ 0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2" h="346">
                    <a:moveTo>
                      <a:pt x="0" y="0"/>
                    </a:moveTo>
                    <a:lnTo>
                      <a:pt x="0" y="346"/>
                    </a:lnTo>
                    <a:lnTo>
                      <a:pt x="542" y="346"/>
                    </a:lnTo>
                    <a:lnTo>
                      <a:pt x="542" y="0"/>
                    </a:lnTo>
                    <a:lnTo>
                      <a:pt x="0" y="0"/>
                    </a:lnTo>
                    <a:lnTo>
                      <a:pt x="6" y="10"/>
                    </a:lnTo>
                    <a:lnTo>
                      <a:pt x="537" y="10"/>
                    </a:lnTo>
                    <a:lnTo>
                      <a:pt x="531" y="5"/>
                    </a:lnTo>
                    <a:lnTo>
                      <a:pt x="531" y="341"/>
                    </a:lnTo>
                    <a:lnTo>
                      <a:pt x="537" y="336"/>
                    </a:lnTo>
                    <a:lnTo>
                      <a:pt x="6" y="336"/>
                    </a:lnTo>
                    <a:lnTo>
                      <a:pt x="11" y="341"/>
                    </a:lnTo>
                    <a:lnTo>
                      <a:pt x="11" y="5"/>
                    </a:lnTo>
                    <a:lnTo>
                      <a:pt x="6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4" name="Rectangle 141"/>
              <p:cNvSpPr>
                <a:spLocks noChangeArrowheads="1"/>
              </p:cNvSpPr>
              <p:nvPr/>
            </p:nvSpPr>
            <p:spPr bwMode="auto">
              <a:xfrm>
                <a:off x="362" y="2281"/>
                <a:ext cx="349" cy="17"/>
              </a:xfrm>
              <a:prstGeom prst="rect">
                <a:avLst/>
              </a:prstGeom>
              <a:solidFill>
                <a:srgbClr val="80F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5" name="Freeform 142"/>
              <p:cNvSpPr>
                <a:spLocks/>
              </p:cNvSpPr>
              <p:nvPr/>
            </p:nvSpPr>
            <p:spPr bwMode="auto">
              <a:xfrm>
                <a:off x="357" y="2276"/>
                <a:ext cx="362" cy="32"/>
              </a:xfrm>
              <a:custGeom>
                <a:avLst/>
                <a:gdLst>
                  <a:gd name="T0" fmla="*/ 0 w 362"/>
                  <a:gd name="T1" fmla="*/ 0 h 32"/>
                  <a:gd name="T2" fmla="*/ 0 w 362"/>
                  <a:gd name="T3" fmla="*/ 32 h 32"/>
                  <a:gd name="T4" fmla="*/ 362 w 362"/>
                  <a:gd name="T5" fmla="*/ 32 h 32"/>
                  <a:gd name="T6" fmla="*/ 362 w 362"/>
                  <a:gd name="T7" fmla="*/ 0 h 32"/>
                  <a:gd name="T8" fmla="*/ 0 w 362"/>
                  <a:gd name="T9" fmla="*/ 0 h 32"/>
                  <a:gd name="T10" fmla="*/ 5 w 362"/>
                  <a:gd name="T11" fmla="*/ 10 h 32"/>
                  <a:gd name="T12" fmla="*/ 357 w 362"/>
                  <a:gd name="T13" fmla="*/ 10 h 32"/>
                  <a:gd name="T14" fmla="*/ 352 w 362"/>
                  <a:gd name="T15" fmla="*/ 5 h 32"/>
                  <a:gd name="T16" fmla="*/ 352 w 362"/>
                  <a:gd name="T17" fmla="*/ 27 h 32"/>
                  <a:gd name="T18" fmla="*/ 357 w 362"/>
                  <a:gd name="T19" fmla="*/ 22 h 32"/>
                  <a:gd name="T20" fmla="*/ 5 w 362"/>
                  <a:gd name="T21" fmla="*/ 22 h 32"/>
                  <a:gd name="T22" fmla="*/ 10 w 362"/>
                  <a:gd name="T23" fmla="*/ 27 h 32"/>
                  <a:gd name="T24" fmla="*/ 10 w 362"/>
                  <a:gd name="T25" fmla="*/ 5 h 32"/>
                  <a:gd name="T26" fmla="*/ 5 w 362"/>
                  <a:gd name="T27" fmla="*/ 10 h 32"/>
                  <a:gd name="T28" fmla="*/ 0 w 362"/>
                  <a:gd name="T2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2" h="32">
                    <a:moveTo>
                      <a:pt x="0" y="0"/>
                    </a:moveTo>
                    <a:lnTo>
                      <a:pt x="0" y="32"/>
                    </a:lnTo>
                    <a:lnTo>
                      <a:pt x="362" y="32"/>
                    </a:lnTo>
                    <a:lnTo>
                      <a:pt x="362" y="0"/>
                    </a:lnTo>
                    <a:lnTo>
                      <a:pt x="0" y="0"/>
                    </a:lnTo>
                    <a:lnTo>
                      <a:pt x="5" y="10"/>
                    </a:lnTo>
                    <a:lnTo>
                      <a:pt x="357" y="10"/>
                    </a:lnTo>
                    <a:lnTo>
                      <a:pt x="352" y="5"/>
                    </a:lnTo>
                    <a:lnTo>
                      <a:pt x="352" y="27"/>
                    </a:lnTo>
                    <a:lnTo>
                      <a:pt x="357" y="22"/>
                    </a:lnTo>
                    <a:lnTo>
                      <a:pt x="5" y="22"/>
                    </a:lnTo>
                    <a:lnTo>
                      <a:pt x="10" y="27"/>
                    </a:lnTo>
                    <a:lnTo>
                      <a:pt x="10" y="5"/>
                    </a:lnTo>
                    <a:lnTo>
                      <a:pt x="5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6" name="Rectangle 143"/>
              <p:cNvSpPr>
                <a:spLocks noChangeArrowheads="1"/>
              </p:cNvSpPr>
              <p:nvPr/>
            </p:nvSpPr>
            <p:spPr bwMode="auto">
              <a:xfrm>
                <a:off x="351" y="2281"/>
                <a:ext cx="773" cy="79"/>
              </a:xfrm>
              <a:prstGeom prst="rect">
                <a:avLst/>
              </a:prstGeom>
              <a:solidFill>
                <a:srgbClr val="80FF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7" name="Freeform 144"/>
              <p:cNvSpPr>
                <a:spLocks/>
              </p:cNvSpPr>
              <p:nvPr/>
            </p:nvSpPr>
            <p:spPr bwMode="auto">
              <a:xfrm>
                <a:off x="346" y="2276"/>
                <a:ext cx="787" cy="94"/>
              </a:xfrm>
              <a:custGeom>
                <a:avLst/>
                <a:gdLst>
                  <a:gd name="T0" fmla="*/ 0 w 787"/>
                  <a:gd name="T1" fmla="*/ 0 h 94"/>
                  <a:gd name="T2" fmla="*/ 0 w 787"/>
                  <a:gd name="T3" fmla="*/ 94 h 94"/>
                  <a:gd name="T4" fmla="*/ 787 w 787"/>
                  <a:gd name="T5" fmla="*/ 94 h 94"/>
                  <a:gd name="T6" fmla="*/ 787 w 787"/>
                  <a:gd name="T7" fmla="*/ 0 h 94"/>
                  <a:gd name="T8" fmla="*/ 0 w 787"/>
                  <a:gd name="T9" fmla="*/ 0 h 94"/>
                  <a:gd name="T10" fmla="*/ 5 w 787"/>
                  <a:gd name="T11" fmla="*/ 10 h 94"/>
                  <a:gd name="T12" fmla="*/ 782 w 787"/>
                  <a:gd name="T13" fmla="*/ 10 h 94"/>
                  <a:gd name="T14" fmla="*/ 777 w 787"/>
                  <a:gd name="T15" fmla="*/ 5 h 94"/>
                  <a:gd name="T16" fmla="*/ 777 w 787"/>
                  <a:gd name="T17" fmla="*/ 89 h 94"/>
                  <a:gd name="T18" fmla="*/ 782 w 787"/>
                  <a:gd name="T19" fmla="*/ 84 h 94"/>
                  <a:gd name="T20" fmla="*/ 5 w 787"/>
                  <a:gd name="T21" fmla="*/ 84 h 94"/>
                  <a:gd name="T22" fmla="*/ 11 w 787"/>
                  <a:gd name="T23" fmla="*/ 89 h 94"/>
                  <a:gd name="T24" fmla="*/ 11 w 787"/>
                  <a:gd name="T25" fmla="*/ 5 h 94"/>
                  <a:gd name="T26" fmla="*/ 5 w 787"/>
                  <a:gd name="T27" fmla="*/ 10 h 94"/>
                  <a:gd name="T28" fmla="*/ 0 w 787"/>
                  <a:gd name="T2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87" h="94">
                    <a:moveTo>
                      <a:pt x="0" y="0"/>
                    </a:moveTo>
                    <a:lnTo>
                      <a:pt x="0" y="94"/>
                    </a:lnTo>
                    <a:lnTo>
                      <a:pt x="787" y="94"/>
                    </a:lnTo>
                    <a:lnTo>
                      <a:pt x="787" y="0"/>
                    </a:lnTo>
                    <a:lnTo>
                      <a:pt x="0" y="0"/>
                    </a:lnTo>
                    <a:lnTo>
                      <a:pt x="5" y="10"/>
                    </a:lnTo>
                    <a:lnTo>
                      <a:pt x="782" y="10"/>
                    </a:lnTo>
                    <a:lnTo>
                      <a:pt x="777" y="5"/>
                    </a:lnTo>
                    <a:lnTo>
                      <a:pt x="777" y="89"/>
                    </a:lnTo>
                    <a:lnTo>
                      <a:pt x="782" y="84"/>
                    </a:lnTo>
                    <a:lnTo>
                      <a:pt x="5" y="84"/>
                    </a:lnTo>
                    <a:lnTo>
                      <a:pt x="11" y="89"/>
                    </a:lnTo>
                    <a:lnTo>
                      <a:pt x="11" y="5"/>
                    </a:lnTo>
                    <a:lnTo>
                      <a:pt x="5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8" name="Freeform 145"/>
              <p:cNvSpPr>
                <a:spLocks/>
              </p:cNvSpPr>
              <p:nvPr/>
            </p:nvSpPr>
            <p:spPr bwMode="auto">
              <a:xfrm>
                <a:off x="348" y="2272"/>
                <a:ext cx="785" cy="101"/>
              </a:xfrm>
              <a:custGeom>
                <a:avLst/>
                <a:gdLst>
                  <a:gd name="T0" fmla="*/ 7 w 785"/>
                  <a:gd name="T1" fmla="*/ 96 h 101"/>
                  <a:gd name="T2" fmla="*/ 75 w 785"/>
                  <a:gd name="T3" fmla="*/ 12 h 101"/>
                  <a:gd name="T4" fmla="*/ 68 w 785"/>
                  <a:gd name="T5" fmla="*/ 12 h 101"/>
                  <a:gd name="T6" fmla="*/ 140 w 785"/>
                  <a:gd name="T7" fmla="*/ 100 h 101"/>
                  <a:gd name="T8" fmla="*/ 212 w 785"/>
                  <a:gd name="T9" fmla="*/ 12 h 101"/>
                  <a:gd name="T10" fmla="*/ 205 w 785"/>
                  <a:gd name="T11" fmla="*/ 12 h 101"/>
                  <a:gd name="T12" fmla="*/ 277 w 785"/>
                  <a:gd name="T13" fmla="*/ 100 h 101"/>
                  <a:gd name="T14" fmla="*/ 350 w 785"/>
                  <a:gd name="T15" fmla="*/ 12 h 101"/>
                  <a:gd name="T16" fmla="*/ 343 w 785"/>
                  <a:gd name="T17" fmla="*/ 12 h 101"/>
                  <a:gd name="T18" fmla="*/ 415 w 785"/>
                  <a:gd name="T19" fmla="*/ 100 h 101"/>
                  <a:gd name="T20" fmla="*/ 487 w 785"/>
                  <a:gd name="T21" fmla="*/ 12 h 101"/>
                  <a:gd name="T22" fmla="*/ 480 w 785"/>
                  <a:gd name="T23" fmla="*/ 12 h 101"/>
                  <a:gd name="T24" fmla="*/ 552 w 785"/>
                  <a:gd name="T25" fmla="*/ 100 h 101"/>
                  <a:gd name="T26" fmla="*/ 624 w 785"/>
                  <a:gd name="T27" fmla="*/ 12 h 101"/>
                  <a:gd name="T28" fmla="*/ 615 w 785"/>
                  <a:gd name="T29" fmla="*/ 10 h 101"/>
                  <a:gd name="T30" fmla="*/ 666 w 785"/>
                  <a:gd name="T31" fmla="*/ 101 h 101"/>
                  <a:gd name="T32" fmla="*/ 738 w 785"/>
                  <a:gd name="T33" fmla="*/ 12 h 101"/>
                  <a:gd name="T34" fmla="*/ 729 w 785"/>
                  <a:gd name="T35" fmla="*/ 10 h 101"/>
                  <a:gd name="T36" fmla="*/ 775 w 785"/>
                  <a:gd name="T37" fmla="*/ 94 h 101"/>
                  <a:gd name="T38" fmla="*/ 785 w 785"/>
                  <a:gd name="T39" fmla="*/ 91 h 101"/>
                  <a:gd name="T40" fmla="*/ 734 w 785"/>
                  <a:gd name="T41" fmla="*/ 0 h 101"/>
                  <a:gd name="T42" fmla="*/ 662 w 785"/>
                  <a:gd name="T43" fmla="*/ 89 h 101"/>
                  <a:gd name="T44" fmla="*/ 671 w 785"/>
                  <a:gd name="T45" fmla="*/ 91 h 101"/>
                  <a:gd name="T46" fmla="*/ 620 w 785"/>
                  <a:gd name="T47" fmla="*/ 0 h 101"/>
                  <a:gd name="T48" fmla="*/ 548 w 785"/>
                  <a:gd name="T49" fmla="*/ 89 h 101"/>
                  <a:gd name="T50" fmla="*/ 555 w 785"/>
                  <a:gd name="T51" fmla="*/ 89 h 101"/>
                  <a:gd name="T52" fmla="*/ 484 w 785"/>
                  <a:gd name="T53" fmla="*/ 2 h 101"/>
                  <a:gd name="T54" fmla="*/ 412 w 785"/>
                  <a:gd name="T55" fmla="*/ 89 h 101"/>
                  <a:gd name="T56" fmla="*/ 419 w 785"/>
                  <a:gd name="T57" fmla="*/ 89 h 101"/>
                  <a:gd name="T58" fmla="*/ 347 w 785"/>
                  <a:gd name="T59" fmla="*/ 2 h 101"/>
                  <a:gd name="T60" fmla="*/ 273 w 785"/>
                  <a:gd name="T61" fmla="*/ 89 h 101"/>
                  <a:gd name="T62" fmla="*/ 280 w 785"/>
                  <a:gd name="T63" fmla="*/ 89 h 101"/>
                  <a:gd name="T64" fmla="*/ 208 w 785"/>
                  <a:gd name="T65" fmla="*/ 2 h 101"/>
                  <a:gd name="T66" fmla="*/ 137 w 785"/>
                  <a:gd name="T67" fmla="*/ 89 h 101"/>
                  <a:gd name="T68" fmla="*/ 144 w 785"/>
                  <a:gd name="T69" fmla="*/ 89 h 101"/>
                  <a:gd name="T70" fmla="*/ 72 w 785"/>
                  <a:gd name="T71" fmla="*/ 2 h 101"/>
                  <a:gd name="T72" fmla="*/ 0 w 785"/>
                  <a:gd name="T73" fmla="*/ 89 h 101"/>
                  <a:gd name="T74" fmla="*/ 7 w 785"/>
                  <a:gd name="T75" fmla="*/ 9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85" h="101">
                    <a:moveTo>
                      <a:pt x="7" y="96"/>
                    </a:moveTo>
                    <a:lnTo>
                      <a:pt x="75" y="12"/>
                    </a:lnTo>
                    <a:lnTo>
                      <a:pt x="68" y="12"/>
                    </a:lnTo>
                    <a:lnTo>
                      <a:pt x="140" y="100"/>
                    </a:lnTo>
                    <a:lnTo>
                      <a:pt x="212" y="12"/>
                    </a:lnTo>
                    <a:lnTo>
                      <a:pt x="205" y="12"/>
                    </a:lnTo>
                    <a:lnTo>
                      <a:pt x="277" y="100"/>
                    </a:lnTo>
                    <a:lnTo>
                      <a:pt x="350" y="12"/>
                    </a:lnTo>
                    <a:lnTo>
                      <a:pt x="343" y="12"/>
                    </a:lnTo>
                    <a:lnTo>
                      <a:pt x="415" y="100"/>
                    </a:lnTo>
                    <a:lnTo>
                      <a:pt x="487" y="12"/>
                    </a:lnTo>
                    <a:lnTo>
                      <a:pt x="480" y="12"/>
                    </a:lnTo>
                    <a:lnTo>
                      <a:pt x="552" y="100"/>
                    </a:lnTo>
                    <a:lnTo>
                      <a:pt x="624" y="12"/>
                    </a:lnTo>
                    <a:lnTo>
                      <a:pt x="615" y="10"/>
                    </a:lnTo>
                    <a:lnTo>
                      <a:pt x="666" y="101"/>
                    </a:lnTo>
                    <a:lnTo>
                      <a:pt x="738" y="12"/>
                    </a:lnTo>
                    <a:lnTo>
                      <a:pt x="729" y="10"/>
                    </a:lnTo>
                    <a:lnTo>
                      <a:pt x="775" y="94"/>
                    </a:lnTo>
                    <a:lnTo>
                      <a:pt x="785" y="91"/>
                    </a:lnTo>
                    <a:lnTo>
                      <a:pt x="734" y="0"/>
                    </a:lnTo>
                    <a:lnTo>
                      <a:pt x="662" y="89"/>
                    </a:lnTo>
                    <a:lnTo>
                      <a:pt x="671" y="91"/>
                    </a:lnTo>
                    <a:lnTo>
                      <a:pt x="620" y="0"/>
                    </a:lnTo>
                    <a:lnTo>
                      <a:pt x="548" y="89"/>
                    </a:lnTo>
                    <a:lnTo>
                      <a:pt x="555" y="89"/>
                    </a:lnTo>
                    <a:lnTo>
                      <a:pt x="484" y="2"/>
                    </a:lnTo>
                    <a:lnTo>
                      <a:pt x="412" y="89"/>
                    </a:lnTo>
                    <a:lnTo>
                      <a:pt x="419" y="89"/>
                    </a:lnTo>
                    <a:lnTo>
                      <a:pt x="347" y="2"/>
                    </a:lnTo>
                    <a:lnTo>
                      <a:pt x="273" y="89"/>
                    </a:lnTo>
                    <a:lnTo>
                      <a:pt x="280" y="89"/>
                    </a:lnTo>
                    <a:lnTo>
                      <a:pt x="208" y="2"/>
                    </a:lnTo>
                    <a:lnTo>
                      <a:pt x="137" y="89"/>
                    </a:lnTo>
                    <a:lnTo>
                      <a:pt x="144" y="89"/>
                    </a:lnTo>
                    <a:lnTo>
                      <a:pt x="72" y="2"/>
                    </a:lnTo>
                    <a:lnTo>
                      <a:pt x="0" y="89"/>
                    </a:lnTo>
                    <a:lnTo>
                      <a:pt x="7" y="9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79" name="Freeform 146"/>
              <p:cNvSpPr>
                <a:spLocks/>
              </p:cNvSpPr>
              <p:nvPr/>
            </p:nvSpPr>
            <p:spPr bwMode="auto">
              <a:xfrm>
                <a:off x="273" y="2169"/>
                <a:ext cx="531" cy="112"/>
              </a:xfrm>
              <a:custGeom>
                <a:avLst/>
                <a:gdLst>
                  <a:gd name="T0" fmla="*/ 0 w 531"/>
                  <a:gd name="T1" fmla="*/ 0 h 112"/>
                  <a:gd name="T2" fmla="*/ 89 w 531"/>
                  <a:gd name="T3" fmla="*/ 112 h 112"/>
                  <a:gd name="T4" fmla="*/ 441 w 531"/>
                  <a:gd name="T5" fmla="*/ 112 h 112"/>
                  <a:gd name="T6" fmla="*/ 531 w 531"/>
                  <a:gd name="T7" fmla="*/ 0 h 112"/>
                  <a:gd name="T8" fmla="*/ 0 w 531"/>
                  <a:gd name="T9" fmla="*/ 0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1" h="112">
                    <a:moveTo>
                      <a:pt x="0" y="0"/>
                    </a:moveTo>
                    <a:lnTo>
                      <a:pt x="89" y="112"/>
                    </a:lnTo>
                    <a:lnTo>
                      <a:pt x="441" y="112"/>
                    </a:lnTo>
                    <a:lnTo>
                      <a:pt x="5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2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0" name="Freeform 147"/>
              <p:cNvSpPr>
                <a:spLocks/>
              </p:cNvSpPr>
              <p:nvPr/>
            </p:nvSpPr>
            <p:spPr bwMode="auto">
              <a:xfrm>
                <a:off x="264" y="2164"/>
                <a:ext cx="548" cy="122"/>
              </a:xfrm>
              <a:custGeom>
                <a:avLst/>
                <a:gdLst>
                  <a:gd name="T0" fmla="*/ 0 w 548"/>
                  <a:gd name="T1" fmla="*/ 0 h 122"/>
                  <a:gd name="T2" fmla="*/ 96 w 548"/>
                  <a:gd name="T3" fmla="*/ 122 h 122"/>
                  <a:gd name="T4" fmla="*/ 452 w 548"/>
                  <a:gd name="T5" fmla="*/ 122 h 122"/>
                  <a:gd name="T6" fmla="*/ 548 w 548"/>
                  <a:gd name="T7" fmla="*/ 0 h 122"/>
                  <a:gd name="T8" fmla="*/ 0 w 548"/>
                  <a:gd name="T9" fmla="*/ 0 h 122"/>
                  <a:gd name="T10" fmla="*/ 9 w 548"/>
                  <a:gd name="T11" fmla="*/ 10 h 122"/>
                  <a:gd name="T12" fmla="*/ 540 w 548"/>
                  <a:gd name="T13" fmla="*/ 10 h 122"/>
                  <a:gd name="T14" fmla="*/ 536 w 548"/>
                  <a:gd name="T15" fmla="*/ 2 h 122"/>
                  <a:gd name="T16" fmla="*/ 447 w 548"/>
                  <a:gd name="T17" fmla="*/ 113 h 122"/>
                  <a:gd name="T18" fmla="*/ 450 w 548"/>
                  <a:gd name="T19" fmla="*/ 112 h 122"/>
                  <a:gd name="T20" fmla="*/ 98 w 548"/>
                  <a:gd name="T21" fmla="*/ 112 h 122"/>
                  <a:gd name="T22" fmla="*/ 101 w 548"/>
                  <a:gd name="T23" fmla="*/ 113 h 122"/>
                  <a:gd name="T24" fmla="*/ 12 w 548"/>
                  <a:gd name="T25" fmla="*/ 2 h 122"/>
                  <a:gd name="T26" fmla="*/ 9 w 548"/>
                  <a:gd name="T27" fmla="*/ 10 h 122"/>
                  <a:gd name="T28" fmla="*/ 0 w 548"/>
                  <a:gd name="T2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8" h="122">
                    <a:moveTo>
                      <a:pt x="0" y="0"/>
                    </a:moveTo>
                    <a:lnTo>
                      <a:pt x="96" y="122"/>
                    </a:lnTo>
                    <a:lnTo>
                      <a:pt x="452" y="122"/>
                    </a:lnTo>
                    <a:lnTo>
                      <a:pt x="548" y="0"/>
                    </a:lnTo>
                    <a:lnTo>
                      <a:pt x="0" y="0"/>
                    </a:lnTo>
                    <a:lnTo>
                      <a:pt x="9" y="10"/>
                    </a:lnTo>
                    <a:lnTo>
                      <a:pt x="540" y="10"/>
                    </a:lnTo>
                    <a:lnTo>
                      <a:pt x="536" y="2"/>
                    </a:lnTo>
                    <a:lnTo>
                      <a:pt x="447" y="113"/>
                    </a:lnTo>
                    <a:lnTo>
                      <a:pt x="450" y="112"/>
                    </a:lnTo>
                    <a:lnTo>
                      <a:pt x="98" y="112"/>
                    </a:lnTo>
                    <a:lnTo>
                      <a:pt x="101" y="113"/>
                    </a:lnTo>
                    <a:lnTo>
                      <a:pt x="12" y="2"/>
                    </a:lnTo>
                    <a:lnTo>
                      <a:pt x="9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1" name="Rectangle 148"/>
              <p:cNvSpPr>
                <a:spLocks noChangeArrowheads="1"/>
              </p:cNvSpPr>
              <p:nvPr/>
            </p:nvSpPr>
            <p:spPr bwMode="auto">
              <a:xfrm>
                <a:off x="192" y="1698"/>
                <a:ext cx="32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2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돋움" panose="020B0600000101010101" pitchFamily="50" charset="-127"/>
                    <a:ea typeface="돋움" panose="020B0600000101010101" pitchFamily="50" charset="-127"/>
                  </a:rPr>
                  <a:t>Hopper</a:t>
                </a:r>
                <a:endParaRPr kumimoji="0" lang="ko-KR" altLang="ko-KR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2" name="Freeform 149"/>
              <p:cNvSpPr>
                <a:spLocks/>
              </p:cNvSpPr>
              <p:nvPr/>
            </p:nvSpPr>
            <p:spPr bwMode="auto">
              <a:xfrm>
                <a:off x="1066" y="2348"/>
                <a:ext cx="219" cy="591"/>
              </a:xfrm>
              <a:custGeom>
                <a:avLst/>
                <a:gdLst>
                  <a:gd name="T0" fmla="*/ 11 w 219"/>
                  <a:gd name="T1" fmla="*/ 5 h 591"/>
                  <a:gd name="T2" fmla="*/ 11 w 219"/>
                  <a:gd name="T3" fmla="*/ 3 h 591"/>
                  <a:gd name="T4" fmla="*/ 9 w 219"/>
                  <a:gd name="T5" fmla="*/ 1 h 591"/>
                  <a:gd name="T6" fmla="*/ 9 w 219"/>
                  <a:gd name="T7" fmla="*/ 0 h 591"/>
                  <a:gd name="T8" fmla="*/ 4 w 219"/>
                  <a:gd name="T9" fmla="*/ 0 h 591"/>
                  <a:gd name="T10" fmla="*/ 0 w 219"/>
                  <a:gd name="T11" fmla="*/ 3 h 591"/>
                  <a:gd name="T12" fmla="*/ 0 w 219"/>
                  <a:gd name="T13" fmla="*/ 238 h 591"/>
                  <a:gd name="T14" fmla="*/ 209 w 219"/>
                  <a:gd name="T15" fmla="*/ 590 h 591"/>
                  <a:gd name="T16" fmla="*/ 211 w 219"/>
                  <a:gd name="T17" fmla="*/ 590 h 591"/>
                  <a:gd name="T18" fmla="*/ 212 w 219"/>
                  <a:gd name="T19" fmla="*/ 591 h 591"/>
                  <a:gd name="T20" fmla="*/ 218 w 219"/>
                  <a:gd name="T21" fmla="*/ 591 h 591"/>
                  <a:gd name="T22" fmla="*/ 218 w 219"/>
                  <a:gd name="T23" fmla="*/ 590 h 591"/>
                  <a:gd name="T24" fmla="*/ 219 w 219"/>
                  <a:gd name="T25" fmla="*/ 588 h 591"/>
                  <a:gd name="T26" fmla="*/ 219 w 219"/>
                  <a:gd name="T27" fmla="*/ 583 h 591"/>
                  <a:gd name="T28" fmla="*/ 11 w 219"/>
                  <a:gd name="T29" fmla="*/ 231 h 591"/>
                  <a:gd name="T30" fmla="*/ 11 w 219"/>
                  <a:gd name="T31" fmla="*/ 235 h 591"/>
                  <a:gd name="T32" fmla="*/ 11 w 219"/>
                  <a:gd name="T33" fmla="*/ 5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9" h="591">
                    <a:moveTo>
                      <a:pt x="11" y="5"/>
                    </a:moveTo>
                    <a:lnTo>
                      <a:pt x="11" y="3"/>
                    </a:lnTo>
                    <a:lnTo>
                      <a:pt x="9" y="1"/>
                    </a:lnTo>
                    <a:lnTo>
                      <a:pt x="9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0" y="238"/>
                    </a:lnTo>
                    <a:lnTo>
                      <a:pt x="209" y="590"/>
                    </a:lnTo>
                    <a:lnTo>
                      <a:pt x="211" y="590"/>
                    </a:lnTo>
                    <a:lnTo>
                      <a:pt x="212" y="591"/>
                    </a:lnTo>
                    <a:lnTo>
                      <a:pt x="218" y="591"/>
                    </a:lnTo>
                    <a:lnTo>
                      <a:pt x="218" y="590"/>
                    </a:lnTo>
                    <a:lnTo>
                      <a:pt x="219" y="588"/>
                    </a:lnTo>
                    <a:lnTo>
                      <a:pt x="219" y="583"/>
                    </a:lnTo>
                    <a:lnTo>
                      <a:pt x="11" y="231"/>
                    </a:lnTo>
                    <a:lnTo>
                      <a:pt x="11" y="235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3" name="Freeform 150"/>
              <p:cNvSpPr>
                <a:spLocks/>
              </p:cNvSpPr>
              <p:nvPr/>
            </p:nvSpPr>
            <p:spPr bwMode="auto">
              <a:xfrm>
                <a:off x="1252" y="2886"/>
                <a:ext cx="28" cy="48"/>
              </a:xfrm>
              <a:custGeom>
                <a:avLst/>
                <a:gdLst>
                  <a:gd name="T0" fmla="*/ 19 w 28"/>
                  <a:gd name="T1" fmla="*/ 0 h 48"/>
                  <a:gd name="T2" fmla="*/ 28 w 28"/>
                  <a:gd name="T3" fmla="*/ 48 h 48"/>
                  <a:gd name="T4" fmla="*/ 0 w 28"/>
                  <a:gd name="T5" fmla="*/ 31 h 48"/>
                  <a:gd name="T6" fmla="*/ 19 w 28"/>
                  <a:gd name="T7" fmla="*/ 33 h 48"/>
                  <a:gd name="T8" fmla="*/ 19 w 2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8">
                    <a:moveTo>
                      <a:pt x="19" y="0"/>
                    </a:moveTo>
                    <a:lnTo>
                      <a:pt x="28" y="48"/>
                    </a:lnTo>
                    <a:lnTo>
                      <a:pt x="0" y="31"/>
                    </a:lnTo>
                    <a:lnTo>
                      <a:pt x="19" y="33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4" name="Freeform 151"/>
              <p:cNvSpPr>
                <a:spLocks/>
              </p:cNvSpPr>
              <p:nvPr/>
            </p:nvSpPr>
            <p:spPr bwMode="auto">
              <a:xfrm>
                <a:off x="1247" y="2881"/>
                <a:ext cx="38" cy="58"/>
              </a:xfrm>
              <a:custGeom>
                <a:avLst/>
                <a:gdLst>
                  <a:gd name="T0" fmla="*/ 30 w 38"/>
                  <a:gd name="T1" fmla="*/ 5 h 58"/>
                  <a:gd name="T2" fmla="*/ 19 w 38"/>
                  <a:gd name="T3" fmla="*/ 7 h 58"/>
                  <a:gd name="T4" fmla="*/ 28 w 38"/>
                  <a:gd name="T5" fmla="*/ 55 h 58"/>
                  <a:gd name="T6" fmla="*/ 37 w 38"/>
                  <a:gd name="T7" fmla="*/ 48 h 58"/>
                  <a:gd name="T8" fmla="*/ 9 w 38"/>
                  <a:gd name="T9" fmla="*/ 31 h 58"/>
                  <a:gd name="T10" fmla="*/ 5 w 38"/>
                  <a:gd name="T11" fmla="*/ 41 h 58"/>
                  <a:gd name="T12" fmla="*/ 24 w 38"/>
                  <a:gd name="T13" fmla="*/ 43 h 58"/>
                  <a:gd name="T14" fmla="*/ 26 w 38"/>
                  <a:gd name="T15" fmla="*/ 43 h 58"/>
                  <a:gd name="T16" fmla="*/ 30 w 38"/>
                  <a:gd name="T17" fmla="*/ 39 h 58"/>
                  <a:gd name="T18" fmla="*/ 30 w 38"/>
                  <a:gd name="T19" fmla="*/ 38 h 58"/>
                  <a:gd name="T20" fmla="*/ 30 w 38"/>
                  <a:gd name="T21" fmla="*/ 5 h 58"/>
                  <a:gd name="T22" fmla="*/ 19 w 38"/>
                  <a:gd name="T23" fmla="*/ 5 h 58"/>
                  <a:gd name="T24" fmla="*/ 19 w 38"/>
                  <a:gd name="T25" fmla="*/ 38 h 58"/>
                  <a:gd name="T26" fmla="*/ 24 w 38"/>
                  <a:gd name="T27" fmla="*/ 33 h 58"/>
                  <a:gd name="T28" fmla="*/ 5 w 38"/>
                  <a:gd name="T29" fmla="*/ 31 h 58"/>
                  <a:gd name="T30" fmla="*/ 3 w 38"/>
                  <a:gd name="T31" fmla="*/ 31 h 58"/>
                  <a:gd name="T32" fmla="*/ 2 w 38"/>
                  <a:gd name="T33" fmla="*/ 33 h 58"/>
                  <a:gd name="T34" fmla="*/ 0 w 38"/>
                  <a:gd name="T35" fmla="*/ 33 h 58"/>
                  <a:gd name="T36" fmla="*/ 0 w 38"/>
                  <a:gd name="T37" fmla="*/ 34 h 58"/>
                  <a:gd name="T38" fmla="*/ 0 w 38"/>
                  <a:gd name="T39" fmla="*/ 36 h 58"/>
                  <a:gd name="T40" fmla="*/ 0 w 38"/>
                  <a:gd name="T41" fmla="*/ 38 h 58"/>
                  <a:gd name="T42" fmla="*/ 2 w 38"/>
                  <a:gd name="T43" fmla="*/ 39 h 58"/>
                  <a:gd name="T44" fmla="*/ 2 w 38"/>
                  <a:gd name="T45" fmla="*/ 41 h 58"/>
                  <a:gd name="T46" fmla="*/ 30 w 38"/>
                  <a:gd name="T47" fmla="*/ 58 h 58"/>
                  <a:gd name="T48" fmla="*/ 31 w 38"/>
                  <a:gd name="T49" fmla="*/ 58 h 58"/>
                  <a:gd name="T50" fmla="*/ 33 w 38"/>
                  <a:gd name="T51" fmla="*/ 58 h 58"/>
                  <a:gd name="T52" fmla="*/ 35 w 38"/>
                  <a:gd name="T53" fmla="*/ 58 h 58"/>
                  <a:gd name="T54" fmla="*/ 37 w 38"/>
                  <a:gd name="T55" fmla="*/ 57 h 58"/>
                  <a:gd name="T56" fmla="*/ 38 w 38"/>
                  <a:gd name="T57" fmla="*/ 55 h 58"/>
                  <a:gd name="T58" fmla="*/ 38 w 38"/>
                  <a:gd name="T59" fmla="*/ 53 h 58"/>
                  <a:gd name="T60" fmla="*/ 38 w 38"/>
                  <a:gd name="T61" fmla="*/ 51 h 58"/>
                  <a:gd name="T62" fmla="*/ 30 w 38"/>
                  <a:gd name="T63" fmla="*/ 3 h 58"/>
                  <a:gd name="T64" fmla="*/ 28 w 38"/>
                  <a:gd name="T65" fmla="*/ 2 h 58"/>
                  <a:gd name="T66" fmla="*/ 28 w 38"/>
                  <a:gd name="T67" fmla="*/ 0 h 58"/>
                  <a:gd name="T68" fmla="*/ 26 w 38"/>
                  <a:gd name="T69" fmla="*/ 0 h 58"/>
                  <a:gd name="T70" fmla="*/ 24 w 38"/>
                  <a:gd name="T71" fmla="*/ 0 h 58"/>
                  <a:gd name="T72" fmla="*/ 23 w 38"/>
                  <a:gd name="T73" fmla="*/ 0 h 58"/>
                  <a:gd name="T74" fmla="*/ 21 w 38"/>
                  <a:gd name="T75" fmla="*/ 2 h 58"/>
                  <a:gd name="T76" fmla="*/ 19 w 38"/>
                  <a:gd name="T77" fmla="*/ 3 h 58"/>
                  <a:gd name="T78" fmla="*/ 19 w 38"/>
                  <a:gd name="T79" fmla="*/ 5 h 58"/>
                  <a:gd name="T80" fmla="*/ 30 w 38"/>
                  <a:gd name="T81" fmla="*/ 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" h="58">
                    <a:moveTo>
                      <a:pt x="30" y="5"/>
                    </a:moveTo>
                    <a:lnTo>
                      <a:pt x="19" y="7"/>
                    </a:lnTo>
                    <a:lnTo>
                      <a:pt x="28" y="55"/>
                    </a:lnTo>
                    <a:lnTo>
                      <a:pt x="37" y="48"/>
                    </a:lnTo>
                    <a:lnTo>
                      <a:pt x="9" y="31"/>
                    </a:lnTo>
                    <a:lnTo>
                      <a:pt x="5" y="41"/>
                    </a:lnTo>
                    <a:lnTo>
                      <a:pt x="24" y="43"/>
                    </a:lnTo>
                    <a:lnTo>
                      <a:pt x="26" y="43"/>
                    </a:lnTo>
                    <a:lnTo>
                      <a:pt x="30" y="39"/>
                    </a:lnTo>
                    <a:lnTo>
                      <a:pt x="30" y="38"/>
                    </a:lnTo>
                    <a:lnTo>
                      <a:pt x="30" y="5"/>
                    </a:lnTo>
                    <a:lnTo>
                      <a:pt x="19" y="5"/>
                    </a:lnTo>
                    <a:lnTo>
                      <a:pt x="19" y="38"/>
                    </a:lnTo>
                    <a:lnTo>
                      <a:pt x="24" y="33"/>
                    </a:lnTo>
                    <a:lnTo>
                      <a:pt x="5" y="31"/>
                    </a:lnTo>
                    <a:lnTo>
                      <a:pt x="3" y="31"/>
                    </a:lnTo>
                    <a:lnTo>
                      <a:pt x="2" y="33"/>
                    </a:lnTo>
                    <a:lnTo>
                      <a:pt x="0" y="33"/>
                    </a:lnTo>
                    <a:lnTo>
                      <a:pt x="0" y="34"/>
                    </a:lnTo>
                    <a:lnTo>
                      <a:pt x="0" y="36"/>
                    </a:lnTo>
                    <a:lnTo>
                      <a:pt x="0" y="38"/>
                    </a:lnTo>
                    <a:lnTo>
                      <a:pt x="2" y="39"/>
                    </a:lnTo>
                    <a:lnTo>
                      <a:pt x="2" y="41"/>
                    </a:lnTo>
                    <a:lnTo>
                      <a:pt x="30" y="58"/>
                    </a:lnTo>
                    <a:lnTo>
                      <a:pt x="31" y="58"/>
                    </a:lnTo>
                    <a:lnTo>
                      <a:pt x="33" y="58"/>
                    </a:lnTo>
                    <a:lnTo>
                      <a:pt x="35" y="58"/>
                    </a:lnTo>
                    <a:lnTo>
                      <a:pt x="37" y="57"/>
                    </a:lnTo>
                    <a:lnTo>
                      <a:pt x="38" y="55"/>
                    </a:lnTo>
                    <a:lnTo>
                      <a:pt x="38" y="53"/>
                    </a:lnTo>
                    <a:lnTo>
                      <a:pt x="38" y="51"/>
                    </a:lnTo>
                    <a:lnTo>
                      <a:pt x="30" y="3"/>
                    </a:lnTo>
                    <a:lnTo>
                      <a:pt x="28" y="2"/>
                    </a:lnTo>
                    <a:lnTo>
                      <a:pt x="28" y="0"/>
                    </a:lnTo>
                    <a:lnTo>
                      <a:pt x="26" y="0"/>
                    </a:lnTo>
                    <a:lnTo>
                      <a:pt x="24" y="0"/>
                    </a:lnTo>
                    <a:lnTo>
                      <a:pt x="23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19" y="5"/>
                    </a:lnTo>
                    <a:lnTo>
                      <a:pt x="3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5" name="Freeform 152"/>
              <p:cNvSpPr>
                <a:spLocks/>
              </p:cNvSpPr>
              <p:nvPr/>
            </p:nvSpPr>
            <p:spPr bwMode="auto">
              <a:xfrm>
                <a:off x="2770" y="1521"/>
                <a:ext cx="242" cy="1238"/>
              </a:xfrm>
              <a:custGeom>
                <a:avLst/>
                <a:gdLst>
                  <a:gd name="T0" fmla="*/ 3 w 242"/>
                  <a:gd name="T1" fmla="*/ 1226 h 1238"/>
                  <a:gd name="T2" fmla="*/ 2 w 242"/>
                  <a:gd name="T3" fmla="*/ 1226 h 1238"/>
                  <a:gd name="T4" fmla="*/ 0 w 242"/>
                  <a:gd name="T5" fmla="*/ 1228 h 1238"/>
                  <a:gd name="T6" fmla="*/ 0 w 242"/>
                  <a:gd name="T7" fmla="*/ 1233 h 1238"/>
                  <a:gd name="T8" fmla="*/ 2 w 242"/>
                  <a:gd name="T9" fmla="*/ 1235 h 1238"/>
                  <a:gd name="T10" fmla="*/ 2 w 242"/>
                  <a:gd name="T11" fmla="*/ 1237 h 1238"/>
                  <a:gd name="T12" fmla="*/ 3 w 242"/>
                  <a:gd name="T13" fmla="*/ 1238 h 1238"/>
                  <a:gd name="T14" fmla="*/ 9 w 242"/>
                  <a:gd name="T15" fmla="*/ 1238 h 1238"/>
                  <a:gd name="T16" fmla="*/ 10 w 242"/>
                  <a:gd name="T17" fmla="*/ 1237 h 1238"/>
                  <a:gd name="T18" fmla="*/ 168 w 242"/>
                  <a:gd name="T19" fmla="*/ 1139 h 1238"/>
                  <a:gd name="T20" fmla="*/ 170 w 242"/>
                  <a:gd name="T21" fmla="*/ 1139 h 1238"/>
                  <a:gd name="T22" fmla="*/ 171 w 242"/>
                  <a:gd name="T23" fmla="*/ 1137 h 1238"/>
                  <a:gd name="T24" fmla="*/ 171 w 242"/>
                  <a:gd name="T25" fmla="*/ 7 h 1238"/>
                  <a:gd name="T26" fmla="*/ 164 w 242"/>
                  <a:gd name="T27" fmla="*/ 14 h 1238"/>
                  <a:gd name="T28" fmla="*/ 236 w 242"/>
                  <a:gd name="T29" fmla="*/ 14 h 1238"/>
                  <a:gd name="T30" fmla="*/ 238 w 242"/>
                  <a:gd name="T31" fmla="*/ 12 h 1238"/>
                  <a:gd name="T32" fmla="*/ 240 w 242"/>
                  <a:gd name="T33" fmla="*/ 12 h 1238"/>
                  <a:gd name="T34" fmla="*/ 240 w 242"/>
                  <a:gd name="T35" fmla="*/ 10 h 1238"/>
                  <a:gd name="T36" fmla="*/ 242 w 242"/>
                  <a:gd name="T37" fmla="*/ 9 h 1238"/>
                  <a:gd name="T38" fmla="*/ 242 w 242"/>
                  <a:gd name="T39" fmla="*/ 5 h 1238"/>
                  <a:gd name="T40" fmla="*/ 240 w 242"/>
                  <a:gd name="T41" fmla="*/ 3 h 1238"/>
                  <a:gd name="T42" fmla="*/ 240 w 242"/>
                  <a:gd name="T43" fmla="*/ 2 h 1238"/>
                  <a:gd name="T44" fmla="*/ 238 w 242"/>
                  <a:gd name="T45" fmla="*/ 2 h 1238"/>
                  <a:gd name="T46" fmla="*/ 236 w 242"/>
                  <a:gd name="T47" fmla="*/ 0 h 1238"/>
                  <a:gd name="T48" fmla="*/ 235 w 242"/>
                  <a:gd name="T49" fmla="*/ 0 h 1238"/>
                  <a:gd name="T50" fmla="*/ 164 w 242"/>
                  <a:gd name="T51" fmla="*/ 0 h 1238"/>
                  <a:gd name="T52" fmla="*/ 163 w 242"/>
                  <a:gd name="T53" fmla="*/ 0 h 1238"/>
                  <a:gd name="T54" fmla="*/ 161 w 242"/>
                  <a:gd name="T55" fmla="*/ 2 h 1238"/>
                  <a:gd name="T56" fmla="*/ 159 w 242"/>
                  <a:gd name="T57" fmla="*/ 2 h 1238"/>
                  <a:gd name="T58" fmla="*/ 159 w 242"/>
                  <a:gd name="T59" fmla="*/ 3 h 1238"/>
                  <a:gd name="T60" fmla="*/ 157 w 242"/>
                  <a:gd name="T61" fmla="*/ 5 h 1238"/>
                  <a:gd name="T62" fmla="*/ 157 w 242"/>
                  <a:gd name="T63" fmla="*/ 7 h 1238"/>
                  <a:gd name="T64" fmla="*/ 157 w 242"/>
                  <a:gd name="T65" fmla="*/ 1134 h 1238"/>
                  <a:gd name="T66" fmla="*/ 161 w 242"/>
                  <a:gd name="T67" fmla="*/ 1128 h 1238"/>
                  <a:gd name="T68" fmla="*/ 3 w 242"/>
                  <a:gd name="T69" fmla="*/ 1226 h 1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42" h="1238">
                    <a:moveTo>
                      <a:pt x="3" y="1226"/>
                    </a:moveTo>
                    <a:lnTo>
                      <a:pt x="2" y="1226"/>
                    </a:lnTo>
                    <a:lnTo>
                      <a:pt x="0" y="1228"/>
                    </a:lnTo>
                    <a:lnTo>
                      <a:pt x="0" y="1233"/>
                    </a:lnTo>
                    <a:lnTo>
                      <a:pt x="2" y="1235"/>
                    </a:lnTo>
                    <a:lnTo>
                      <a:pt x="2" y="1237"/>
                    </a:lnTo>
                    <a:lnTo>
                      <a:pt x="3" y="1238"/>
                    </a:lnTo>
                    <a:lnTo>
                      <a:pt x="9" y="1238"/>
                    </a:lnTo>
                    <a:lnTo>
                      <a:pt x="10" y="1237"/>
                    </a:lnTo>
                    <a:lnTo>
                      <a:pt x="168" y="1139"/>
                    </a:lnTo>
                    <a:lnTo>
                      <a:pt x="170" y="1139"/>
                    </a:lnTo>
                    <a:lnTo>
                      <a:pt x="171" y="1137"/>
                    </a:lnTo>
                    <a:lnTo>
                      <a:pt x="171" y="7"/>
                    </a:lnTo>
                    <a:lnTo>
                      <a:pt x="164" y="14"/>
                    </a:lnTo>
                    <a:lnTo>
                      <a:pt x="236" y="14"/>
                    </a:lnTo>
                    <a:lnTo>
                      <a:pt x="238" y="12"/>
                    </a:lnTo>
                    <a:lnTo>
                      <a:pt x="240" y="12"/>
                    </a:lnTo>
                    <a:lnTo>
                      <a:pt x="240" y="10"/>
                    </a:lnTo>
                    <a:lnTo>
                      <a:pt x="242" y="9"/>
                    </a:lnTo>
                    <a:lnTo>
                      <a:pt x="242" y="5"/>
                    </a:lnTo>
                    <a:lnTo>
                      <a:pt x="240" y="3"/>
                    </a:lnTo>
                    <a:lnTo>
                      <a:pt x="240" y="2"/>
                    </a:lnTo>
                    <a:lnTo>
                      <a:pt x="238" y="2"/>
                    </a:lnTo>
                    <a:lnTo>
                      <a:pt x="236" y="0"/>
                    </a:lnTo>
                    <a:lnTo>
                      <a:pt x="235" y="0"/>
                    </a:lnTo>
                    <a:lnTo>
                      <a:pt x="164" y="0"/>
                    </a:lnTo>
                    <a:lnTo>
                      <a:pt x="163" y="0"/>
                    </a:lnTo>
                    <a:lnTo>
                      <a:pt x="161" y="2"/>
                    </a:lnTo>
                    <a:lnTo>
                      <a:pt x="159" y="2"/>
                    </a:lnTo>
                    <a:lnTo>
                      <a:pt x="159" y="3"/>
                    </a:lnTo>
                    <a:lnTo>
                      <a:pt x="157" y="5"/>
                    </a:lnTo>
                    <a:lnTo>
                      <a:pt x="157" y="7"/>
                    </a:lnTo>
                    <a:lnTo>
                      <a:pt x="157" y="1134"/>
                    </a:lnTo>
                    <a:lnTo>
                      <a:pt x="161" y="1128"/>
                    </a:lnTo>
                    <a:lnTo>
                      <a:pt x="3" y="122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6" name="Freeform 153"/>
              <p:cNvSpPr>
                <a:spLocks/>
              </p:cNvSpPr>
              <p:nvPr/>
            </p:nvSpPr>
            <p:spPr bwMode="auto">
              <a:xfrm>
                <a:off x="2989" y="1506"/>
                <a:ext cx="17" cy="44"/>
              </a:xfrm>
              <a:custGeom>
                <a:avLst/>
                <a:gdLst>
                  <a:gd name="T0" fmla="*/ 0 w 17"/>
                  <a:gd name="T1" fmla="*/ 0 h 44"/>
                  <a:gd name="T2" fmla="*/ 0 w 17"/>
                  <a:gd name="T3" fmla="*/ 44 h 44"/>
                  <a:gd name="T4" fmla="*/ 17 w 17"/>
                  <a:gd name="T5" fmla="*/ 22 h 44"/>
                  <a:gd name="T6" fmla="*/ 0 w 17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44">
                    <a:moveTo>
                      <a:pt x="0" y="0"/>
                    </a:moveTo>
                    <a:lnTo>
                      <a:pt x="0" y="44"/>
                    </a:lnTo>
                    <a:lnTo>
                      <a:pt x="17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7" name="Freeform 154"/>
              <p:cNvSpPr>
                <a:spLocks/>
              </p:cNvSpPr>
              <p:nvPr/>
            </p:nvSpPr>
            <p:spPr bwMode="auto">
              <a:xfrm>
                <a:off x="2977" y="1500"/>
                <a:ext cx="57" cy="57"/>
              </a:xfrm>
              <a:custGeom>
                <a:avLst/>
                <a:gdLst>
                  <a:gd name="T0" fmla="*/ 0 w 57"/>
                  <a:gd name="T1" fmla="*/ 0 h 57"/>
                  <a:gd name="T2" fmla="*/ 57 w 57"/>
                  <a:gd name="T3" fmla="*/ 28 h 57"/>
                  <a:gd name="T4" fmla="*/ 0 w 57"/>
                  <a:gd name="T5" fmla="*/ 57 h 57"/>
                  <a:gd name="T6" fmla="*/ 29 w 57"/>
                  <a:gd name="T7" fmla="*/ 28 h 57"/>
                  <a:gd name="T8" fmla="*/ 0 w 57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0" y="0"/>
                    </a:moveTo>
                    <a:lnTo>
                      <a:pt x="57" y="28"/>
                    </a:lnTo>
                    <a:lnTo>
                      <a:pt x="0" y="57"/>
                    </a:lnTo>
                    <a:lnTo>
                      <a:pt x="29" y="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8" name="Freeform 155"/>
              <p:cNvSpPr>
                <a:spLocks/>
              </p:cNvSpPr>
              <p:nvPr/>
            </p:nvSpPr>
            <p:spPr bwMode="auto">
              <a:xfrm>
                <a:off x="2970" y="1494"/>
                <a:ext cx="71" cy="70"/>
              </a:xfrm>
              <a:custGeom>
                <a:avLst/>
                <a:gdLst>
                  <a:gd name="T0" fmla="*/ 12 w 71"/>
                  <a:gd name="T1" fmla="*/ 1 h 70"/>
                  <a:gd name="T2" fmla="*/ 3 w 71"/>
                  <a:gd name="T3" fmla="*/ 13 h 70"/>
                  <a:gd name="T4" fmla="*/ 61 w 71"/>
                  <a:gd name="T5" fmla="*/ 41 h 70"/>
                  <a:gd name="T6" fmla="*/ 61 w 71"/>
                  <a:gd name="T7" fmla="*/ 27 h 70"/>
                  <a:gd name="T8" fmla="*/ 3 w 71"/>
                  <a:gd name="T9" fmla="*/ 56 h 70"/>
                  <a:gd name="T10" fmla="*/ 12 w 71"/>
                  <a:gd name="T11" fmla="*/ 68 h 70"/>
                  <a:gd name="T12" fmla="*/ 42 w 71"/>
                  <a:gd name="T13" fmla="*/ 39 h 70"/>
                  <a:gd name="T14" fmla="*/ 42 w 71"/>
                  <a:gd name="T15" fmla="*/ 37 h 70"/>
                  <a:gd name="T16" fmla="*/ 43 w 71"/>
                  <a:gd name="T17" fmla="*/ 36 h 70"/>
                  <a:gd name="T18" fmla="*/ 43 w 71"/>
                  <a:gd name="T19" fmla="*/ 32 h 70"/>
                  <a:gd name="T20" fmla="*/ 42 w 71"/>
                  <a:gd name="T21" fmla="*/ 30 h 70"/>
                  <a:gd name="T22" fmla="*/ 42 w 71"/>
                  <a:gd name="T23" fmla="*/ 29 h 70"/>
                  <a:gd name="T24" fmla="*/ 12 w 71"/>
                  <a:gd name="T25" fmla="*/ 1 h 70"/>
                  <a:gd name="T26" fmla="*/ 1 w 71"/>
                  <a:gd name="T27" fmla="*/ 12 h 70"/>
                  <a:gd name="T28" fmla="*/ 31 w 71"/>
                  <a:gd name="T29" fmla="*/ 39 h 70"/>
                  <a:gd name="T30" fmla="*/ 31 w 71"/>
                  <a:gd name="T31" fmla="*/ 29 h 70"/>
                  <a:gd name="T32" fmla="*/ 1 w 71"/>
                  <a:gd name="T33" fmla="*/ 58 h 70"/>
                  <a:gd name="T34" fmla="*/ 1 w 71"/>
                  <a:gd name="T35" fmla="*/ 60 h 70"/>
                  <a:gd name="T36" fmla="*/ 0 w 71"/>
                  <a:gd name="T37" fmla="*/ 61 h 70"/>
                  <a:gd name="T38" fmla="*/ 0 w 71"/>
                  <a:gd name="T39" fmla="*/ 63 h 70"/>
                  <a:gd name="T40" fmla="*/ 0 w 71"/>
                  <a:gd name="T41" fmla="*/ 65 h 70"/>
                  <a:gd name="T42" fmla="*/ 0 w 71"/>
                  <a:gd name="T43" fmla="*/ 66 h 70"/>
                  <a:gd name="T44" fmla="*/ 1 w 71"/>
                  <a:gd name="T45" fmla="*/ 68 h 70"/>
                  <a:gd name="T46" fmla="*/ 3 w 71"/>
                  <a:gd name="T47" fmla="*/ 68 h 70"/>
                  <a:gd name="T48" fmla="*/ 5 w 71"/>
                  <a:gd name="T49" fmla="*/ 70 h 70"/>
                  <a:gd name="T50" fmla="*/ 7 w 71"/>
                  <a:gd name="T51" fmla="*/ 70 h 70"/>
                  <a:gd name="T52" fmla="*/ 8 w 71"/>
                  <a:gd name="T53" fmla="*/ 70 h 70"/>
                  <a:gd name="T54" fmla="*/ 10 w 71"/>
                  <a:gd name="T55" fmla="*/ 70 h 70"/>
                  <a:gd name="T56" fmla="*/ 68 w 71"/>
                  <a:gd name="T57" fmla="*/ 41 h 70"/>
                  <a:gd name="T58" fmla="*/ 68 w 71"/>
                  <a:gd name="T59" fmla="*/ 39 h 70"/>
                  <a:gd name="T60" fmla="*/ 70 w 71"/>
                  <a:gd name="T61" fmla="*/ 39 h 70"/>
                  <a:gd name="T62" fmla="*/ 71 w 71"/>
                  <a:gd name="T63" fmla="*/ 37 h 70"/>
                  <a:gd name="T64" fmla="*/ 71 w 71"/>
                  <a:gd name="T65" fmla="*/ 36 h 70"/>
                  <a:gd name="T66" fmla="*/ 71 w 71"/>
                  <a:gd name="T67" fmla="*/ 34 h 70"/>
                  <a:gd name="T68" fmla="*/ 71 w 71"/>
                  <a:gd name="T69" fmla="*/ 32 h 70"/>
                  <a:gd name="T70" fmla="*/ 70 w 71"/>
                  <a:gd name="T71" fmla="*/ 30 h 70"/>
                  <a:gd name="T72" fmla="*/ 70 w 71"/>
                  <a:gd name="T73" fmla="*/ 29 h 70"/>
                  <a:gd name="T74" fmla="*/ 68 w 71"/>
                  <a:gd name="T75" fmla="*/ 27 h 70"/>
                  <a:gd name="T76" fmla="*/ 10 w 71"/>
                  <a:gd name="T77" fmla="*/ 0 h 70"/>
                  <a:gd name="T78" fmla="*/ 8 w 71"/>
                  <a:gd name="T79" fmla="*/ 0 h 70"/>
                  <a:gd name="T80" fmla="*/ 7 w 71"/>
                  <a:gd name="T81" fmla="*/ 0 h 70"/>
                  <a:gd name="T82" fmla="*/ 5 w 71"/>
                  <a:gd name="T83" fmla="*/ 0 h 70"/>
                  <a:gd name="T84" fmla="*/ 3 w 71"/>
                  <a:gd name="T85" fmla="*/ 1 h 70"/>
                  <a:gd name="T86" fmla="*/ 1 w 71"/>
                  <a:gd name="T87" fmla="*/ 1 h 70"/>
                  <a:gd name="T88" fmla="*/ 0 w 71"/>
                  <a:gd name="T89" fmla="*/ 3 h 70"/>
                  <a:gd name="T90" fmla="*/ 0 w 71"/>
                  <a:gd name="T91" fmla="*/ 5 h 70"/>
                  <a:gd name="T92" fmla="*/ 0 w 71"/>
                  <a:gd name="T93" fmla="*/ 6 h 70"/>
                  <a:gd name="T94" fmla="*/ 0 w 71"/>
                  <a:gd name="T95" fmla="*/ 8 h 70"/>
                  <a:gd name="T96" fmla="*/ 1 w 71"/>
                  <a:gd name="T97" fmla="*/ 10 h 70"/>
                  <a:gd name="T98" fmla="*/ 1 w 71"/>
                  <a:gd name="T99" fmla="*/ 12 h 70"/>
                  <a:gd name="T100" fmla="*/ 12 w 71"/>
                  <a:gd name="T101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" h="70">
                    <a:moveTo>
                      <a:pt x="12" y="1"/>
                    </a:moveTo>
                    <a:lnTo>
                      <a:pt x="3" y="13"/>
                    </a:lnTo>
                    <a:lnTo>
                      <a:pt x="61" y="41"/>
                    </a:lnTo>
                    <a:lnTo>
                      <a:pt x="61" y="27"/>
                    </a:lnTo>
                    <a:lnTo>
                      <a:pt x="3" y="56"/>
                    </a:lnTo>
                    <a:lnTo>
                      <a:pt x="12" y="68"/>
                    </a:lnTo>
                    <a:lnTo>
                      <a:pt x="42" y="39"/>
                    </a:lnTo>
                    <a:lnTo>
                      <a:pt x="42" y="37"/>
                    </a:lnTo>
                    <a:lnTo>
                      <a:pt x="43" y="36"/>
                    </a:lnTo>
                    <a:lnTo>
                      <a:pt x="43" y="32"/>
                    </a:lnTo>
                    <a:lnTo>
                      <a:pt x="42" y="30"/>
                    </a:lnTo>
                    <a:lnTo>
                      <a:pt x="42" y="29"/>
                    </a:lnTo>
                    <a:lnTo>
                      <a:pt x="12" y="1"/>
                    </a:lnTo>
                    <a:lnTo>
                      <a:pt x="1" y="12"/>
                    </a:lnTo>
                    <a:lnTo>
                      <a:pt x="31" y="39"/>
                    </a:lnTo>
                    <a:lnTo>
                      <a:pt x="31" y="29"/>
                    </a:lnTo>
                    <a:lnTo>
                      <a:pt x="1" y="58"/>
                    </a:lnTo>
                    <a:lnTo>
                      <a:pt x="1" y="60"/>
                    </a:lnTo>
                    <a:lnTo>
                      <a:pt x="0" y="61"/>
                    </a:lnTo>
                    <a:lnTo>
                      <a:pt x="0" y="63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1" y="68"/>
                    </a:lnTo>
                    <a:lnTo>
                      <a:pt x="3" y="68"/>
                    </a:lnTo>
                    <a:lnTo>
                      <a:pt x="5" y="70"/>
                    </a:lnTo>
                    <a:lnTo>
                      <a:pt x="7" y="70"/>
                    </a:lnTo>
                    <a:lnTo>
                      <a:pt x="8" y="70"/>
                    </a:lnTo>
                    <a:lnTo>
                      <a:pt x="10" y="70"/>
                    </a:lnTo>
                    <a:lnTo>
                      <a:pt x="68" y="41"/>
                    </a:lnTo>
                    <a:lnTo>
                      <a:pt x="68" y="39"/>
                    </a:lnTo>
                    <a:lnTo>
                      <a:pt x="70" y="39"/>
                    </a:lnTo>
                    <a:lnTo>
                      <a:pt x="71" y="37"/>
                    </a:lnTo>
                    <a:lnTo>
                      <a:pt x="71" y="36"/>
                    </a:lnTo>
                    <a:lnTo>
                      <a:pt x="71" y="34"/>
                    </a:lnTo>
                    <a:lnTo>
                      <a:pt x="71" y="32"/>
                    </a:lnTo>
                    <a:lnTo>
                      <a:pt x="70" y="30"/>
                    </a:lnTo>
                    <a:lnTo>
                      <a:pt x="70" y="29"/>
                    </a:lnTo>
                    <a:lnTo>
                      <a:pt x="68" y="27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89" name="Freeform 156"/>
              <p:cNvSpPr>
                <a:spLocks/>
              </p:cNvSpPr>
              <p:nvPr/>
            </p:nvSpPr>
            <p:spPr bwMode="auto">
              <a:xfrm>
                <a:off x="3483" y="2008"/>
                <a:ext cx="109" cy="540"/>
              </a:xfrm>
              <a:custGeom>
                <a:avLst/>
                <a:gdLst>
                  <a:gd name="T0" fmla="*/ 7 w 109"/>
                  <a:gd name="T1" fmla="*/ 527 h 540"/>
                  <a:gd name="T2" fmla="*/ 5 w 109"/>
                  <a:gd name="T3" fmla="*/ 527 h 540"/>
                  <a:gd name="T4" fmla="*/ 3 w 109"/>
                  <a:gd name="T5" fmla="*/ 528 h 540"/>
                  <a:gd name="T6" fmla="*/ 2 w 109"/>
                  <a:gd name="T7" fmla="*/ 528 h 540"/>
                  <a:gd name="T8" fmla="*/ 2 w 109"/>
                  <a:gd name="T9" fmla="*/ 530 h 540"/>
                  <a:gd name="T10" fmla="*/ 0 w 109"/>
                  <a:gd name="T11" fmla="*/ 532 h 540"/>
                  <a:gd name="T12" fmla="*/ 0 w 109"/>
                  <a:gd name="T13" fmla="*/ 535 h 540"/>
                  <a:gd name="T14" fmla="*/ 2 w 109"/>
                  <a:gd name="T15" fmla="*/ 537 h 540"/>
                  <a:gd name="T16" fmla="*/ 2 w 109"/>
                  <a:gd name="T17" fmla="*/ 539 h 540"/>
                  <a:gd name="T18" fmla="*/ 3 w 109"/>
                  <a:gd name="T19" fmla="*/ 539 h 540"/>
                  <a:gd name="T20" fmla="*/ 5 w 109"/>
                  <a:gd name="T21" fmla="*/ 540 h 540"/>
                  <a:gd name="T22" fmla="*/ 56 w 109"/>
                  <a:gd name="T23" fmla="*/ 540 h 540"/>
                  <a:gd name="T24" fmla="*/ 58 w 109"/>
                  <a:gd name="T25" fmla="*/ 539 h 540"/>
                  <a:gd name="T26" fmla="*/ 60 w 109"/>
                  <a:gd name="T27" fmla="*/ 539 h 540"/>
                  <a:gd name="T28" fmla="*/ 60 w 109"/>
                  <a:gd name="T29" fmla="*/ 537 h 540"/>
                  <a:gd name="T30" fmla="*/ 61 w 109"/>
                  <a:gd name="T31" fmla="*/ 535 h 540"/>
                  <a:gd name="T32" fmla="*/ 61 w 109"/>
                  <a:gd name="T33" fmla="*/ 7 h 540"/>
                  <a:gd name="T34" fmla="*/ 54 w 109"/>
                  <a:gd name="T35" fmla="*/ 14 h 540"/>
                  <a:gd name="T36" fmla="*/ 102 w 109"/>
                  <a:gd name="T37" fmla="*/ 17 h 540"/>
                  <a:gd name="T38" fmla="*/ 105 w 109"/>
                  <a:gd name="T39" fmla="*/ 17 h 540"/>
                  <a:gd name="T40" fmla="*/ 107 w 109"/>
                  <a:gd name="T41" fmla="*/ 15 h 540"/>
                  <a:gd name="T42" fmla="*/ 107 w 109"/>
                  <a:gd name="T43" fmla="*/ 14 h 540"/>
                  <a:gd name="T44" fmla="*/ 109 w 109"/>
                  <a:gd name="T45" fmla="*/ 12 h 540"/>
                  <a:gd name="T46" fmla="*/ 109 w 109"/>
                  <a:gd name="T47" fmla="*/ 7 h 540"/>
                  <a:gd name="T48" fmla="*/ 107 w 109"/>
                  <a:gd name="T49" fmla="*/ 5 h 540"/>
                  <a:gd name="T50" fmla="*/ 105 w 109"/>
                  <a:gd name="T51" fmla="*/ 5 h 540"/>
                  <a:gd name="T52" fmla="*/ 103 w 109"/>
                  <a:gd name="T53" fmla="*/ 3 h 540"/>
                  <a:gd name="T54" fmla="*/ 102 w 109"/>
                  <a:gd name="T55" fmla="*/ 3 h 540"/>
                  <a:gd name="T56" fmla="*/ 54 w 109"/>
                  <a:gd name="T57" fmla="*/ 0 h 540"/>
                  <a:gd name="T58" fmla="*/ 53 w 109"/>
                  <a:gd name="T59" fmla="*/ 0 h 540"/>
                  <a:gd name="T60" fmla="*/ 51 w 109"/>
                  <a:gd name="T61" fmla="*/ 2 h 540"/>
                  <a:gd name="T62" fmla="*/ 49 w 109"/>
                  <a:gd name="T63" fmla="*/ 2 h 540"/>
                  <a:gd name="T64" fmla="*/ 49 w 109"/>
                  <a:gd name="T65" fmla="*/ 3 h 540"/>
                  <a:gd name="T66" fmla="*/ 47 w 109"/>
                  <a:gd name="T67" fmla="*/ 5 h 540"/>
                  <a:gd name="T68" fmla="*/ 47 w 109"/>
                  <a:gd name="T69" fmla="*/ 7 h 540"/>
                  <a:gd name="T70" fmla="*/ 47 w 109"/>
                  <a:gd name="T71" fmla="*/ 533 h 540"/>
                  <a:gd name="T72" fmla="*/ 54 w 109"/>
                  <a:gd name="T73" fmla="*/ 527 h 540"/>
                  <a:gd name="T74" fmla="*/ 7 w 109"/>
                  <a:gd name="T75" fmla="*/ 527 h 5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9" h="540">
                    <a:moveTo>
                      <a:pt x="7" y="527"/>
                    </a:moveTo>
                    <a:lnTo>
                      <a:pt x="5" y="527"/>
                    </a:lnTo>
                    <a:lnTo>
                      <a:pt x="3" y="528"/>
                    </a:lnTo>
                    <a:lnTo>
                      <a:pt x="2" y="528"/>
                    </a:lnTo>
                    <a:lnTo>
                      <a:pt x="2" y="530"/>
                    </a:lnTo>
                    <a:lnTo>
                      <a:pt x="0" y="532"/>
                    </a:lnTo>
                    <a:lnTo>
                      <a:pt x="0" y="535"/>
                    </a:lnTo>
                    <a:lnTo>
                      <a:pt x="2" y="537"/>
                    </a:lnTo>
                    <a:lnTo>
                      <a:pt x="2" y="539"/>
                    </a:lnTo>
                    <a:lnTo>
                      <a:pt x="3" y="539"/>
                    </a:lnTo>
                    <a:lnTo>
                      <a:pt x="5" y="540"/>
                    </a:lnTo>
                    <a:lnTo>
                      <a:pt x="56" y="540"/>
                    </a:lnTo>
                    <a:lnTo>
                      <a:pt x="58" y="539"/>
                    </a:lnTo>
                    <a:lnTo>
                      <a:pt x="60" y="539"/>
                    </a:lnTo>
                    <a:lnTo>
                      <a:pt x="60" y="537"/>
                    </a:lnTo>
                    <a:lnTo>
                      <a:pt x="61" y="535"/>
                    </a:lnTo>
                    <a:lnTo>
                      <a:pt x="61" y="7"/>
                    </a:lnTo>
                    <a:lnTo>
                      <a:pt x="54" y="14"/>
                    </a:lnTo>
                    <a:lnTo>
                      <a:pt x="102" y="17"/>
                    </a:lnTo>
                    <a:lnTo>
                      <a:pt x="105" y="17"/>
                    </a:lnTo>
                    <a:lnTo>
                      <a:pt x="107" y="15"/>
                    </a:lnTo>
                    <a:lnTo>
                      <a:pt x="107" y="14"/>
                    </a:lnTo>
                    <a:lnTo>
                      <a:pt x="109" y="12"/>
                    </a:lnTo>
                    <a:lnTo>
                      <a:pt x="109" y="7"/>
                    </a:lnTo>
                    <a:lnTo>
                      <a:pt x="107" y="5"/>
                    </a:lnTo>
                    <a:lnTo>
                      <a:pt x="105" y="5"/>
                    </a:lnTo>
                    <a:lnTo>
                      <a:pt x="103" y="3"/>
                    </a:lnTo>
                    <a:lnTo>
                      <a:pt x="102" y="3"/>
                    </a:lnTo>
                    <a:lnTo>
                      <a:pt x="54" y="0"/>
                    </a:lnTo>
                    <a:lnTo>
                      <a:pt x="53" y="0"/>
                    </a:lnTo>
                    <a:lnTo>
                      <a:pt x="51" y="2"/>
                    </a:lnTo>
                    <a:lnTo>
                      <a:pt x="49" y="2"/>
                    </a:lnTo>
                    <a:lnTo>
                      <a:pt x="49" y="3"/>
                    </a:lnTo>
                    <a:lnTo>
                      <a:pt x="47" y="5"/>
                    </a:lnTo>
                    <a:lnTo>
                      <a:pt x="47" y="7"/>
                    </a:lnTo>
                    <a:lnTo>
                      <a:pt x="47" y="533"/>
                    </a:lnTo>
                    <a:lnTo>
                      <a:pt x="54" y="527"/>
                    </a:lnTo>
                    <a:lnTo>
                      <a:pt x="7" y="5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0" name="Freeform 157"/>
              <p:cNvSpPr>
                <a:spLocks/>
              </p:cNvSpPr>
              <p:nvPr/>
            </p:nvSpPr>
            <p:spPr bwMode="auto">
              <a:xfrm>
                <a:off x="3567" y="1994"/>
                <a:ext cx="18" cy="45"/>
              </a:xfrm>
              <a:custGeom>
                <a:avLst/>
                <a:gdLst>
                  <a:gd name="T0" fmla="*/ 4 w 18"/>
                  <a:gd name="T1" fmla="*/ 0 h 45"/>
                  <a:gd name="T2" fmla="*/ 0 w 18"/>
                  <a:gd name="T3" fmla="*/ 45 h 45"/>
                  <a:gd name="T4" fmla="*/ 18 w 18"/>
                  <a:gd name="T5" fmla="*/ 24 h 45"/>
                  <a:gd name="T6" fmla="*/ 4 w 18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45">
                    <a:moveTo>
                      <a:pt x="4" y="0"/>
                    </a:moveTo>
                    <a:lnTo>
                      <a:pt x="0" y="45"/>
                    </a:lnTo>
                    <a:lnTo>
                      <a:pt x="18" y="2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1" name="Freeform 158"/>
              <p:cNvSpPr>
                <a:spLocks/>
              </p:cNvSpPr>
              <p:nvPr/>
            </p:nvSpPr>
            <p:spPr bwMode="auto">
              <a:xfrm>
                <a:off x="3555" y="1987"/>
                <a:ext cx="59" cy="57"/>
              </a:xfrm>
              <a:custGeom>
                <a:avLst/>
                <a:gdLst>
                  <a:gd name="T0" fmla="*/ 3 w 59"/>
                  <a:gd name="T1" fmla="*/ 0 h 57"/>
                  <a:gd name="T2" fmla="*/ 59 w 59"/>
                  <a:gd name="T3" fmla="*/ 33 h 57"/>
                  <a:gd name="T4" fmla="*/ 0 w 59"/>
                  <a:gd name="T5" fmla="*/ 57 h 57"/>
                  <a:gd name="T6" fmla="*/ 30 w 59"/>
                  <a:gd name="T7" fmla="*/ 31 h 57"/>
                  <a:gd name="T8" fmla="*/ 3 w 59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7">
                    <a:moveTo>
                      <a:pt x="3" y="0"/>
                    </a:moveTo>
                    <a:lnTo>
                      <a:pt x="59" y="33"/>
                    </a:lnTo>
                    <a:lnTo>
                      <a:pt x="0" y="57"/>
                    </a:lnTo>
                    <a:lnTo>
                      <a:pt x="30" y="3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2" name="Freeform 159"/>
              <p:cNvSpPr>
                <a:spLocks/>
              </p:cNvSpPr>
              <p:nvPr/>
            </p:nvSpPr>
            <p:spPr bwMode="auto">
              <a:xfrm>
                <a:off x="3548" y="1981"/>
                <a:ext cx="73" cy="70"/>
              </a:xfrm>
              <a:custGeom>
                <a:avLst/>
                <a:gdLst>
                  <a:gd name="T0" fmla="*/ 16 w 73"/>
                  <a:gd name="T1" fmla="*/ 1 h 70"/>
                  <a:gd name="T2" fmla="*/ 7 w 73"/>
                  <a:gd name="T3" fmla="*/ 12 h 70"/>
                  <a:gd name="T4" fmla="*/ 63 w 73"/>
                  <a:gd name="T5" fmla="*/ 44 h 70"/>
                  <a:gd name="T6" fmla="*/ 63 w 73"/>
                  <a:gd name="T7" fmla="*/ 32 h 70"/>
                  <a:gd name="T8" fmla="*/ 3 w 73"/>
                  <a:gd name="T9" fmla="*/ 56 h 70"/>
                  <a:gd name="T10" fmla="*/ 12 w 73"/>
                  <a:gd name="T11" fmla="*/ 68 h 70"/>
                  <a:gd name="T12" fmla="*/ 42 w 73"/>
                  <a:gd name="T13" fmla="*/ 42 h 70"/>
                  <a:gd name="T14" fmla="*/ 42 w 73"/>
                  <a:gd name="T15" fmla="*/ 41 h 70"/>
                  <a:gd name="T16" fmla="*/ 44 w 73"/>
                  <a:gd name="T17" fmla="*/ 39 h 70"/>
                  <a:gd name="T18" fmla="*/ 44 w 73"/>
                  <a:gd name="T19" fmla="*/ 34 h 70"/>
                  <a:gd name="T20" fmla="*/ 42 w 73"/>
                  <a:gd name="T21" fmla="*/ 32 h 70"/>
                  <a:gd name="T22" fmla="*/ 16 w 73"/>
                  <a:gd name="T23" fmla="*/ 1 h 70"/>
                  <a:gd name="T24" fmla="*/ 5 w 73"/>
                  <a:gd name="T25" fmla="*/ 12 h 70"/>
                  <a:gd name="T26" fmla="*/ 31 w 73"/>
                  <a:gd name="T27" fmla="*/ 42 h 70"/>
                  <a:gd name="T28" fmla="*/ 31 w 73"/>
                  <a:gd name="T29" fmla="*/ 32 h 70"/>
                  <a:gd name="T30" fmla="*/ 2 w 73"/>
                  <a:gd name="T31" fmla="*/ 58 h 70"/>
                  <a:gd name="T32" fmla="*/ 2 w 73"/>
                  <a:gd name="T33" fmla="*/ 60 h 70"/>
                  <a:gd name="T34" fmla="*/ 0 w 73"/>
                  <a:gd name="T35" fmla="*/ 60 h 70"/>
                  <a:gd name="T36" fmla="*/ 0 w 73"/>
                  <a:gd name="T37" fmla="*/ 61 h 70"/>
                  <a:gd name="T38" fmla="*/ 0 w 73"/>
                  <a:gd name="T39" fmla="*/ 65 h 70"/>
                  <a:gd name="T40" fmla="*/ 0 w 73"/>
                  <a:gd name="T41" fmla="*/ 66 h 70"/>
                  <a:gd name="T42" fmla="*/ 2 w 73"/>
                  <a:gd name="T43" fmla="*/ 66 h 70"/>
                  <a:gd name="T44" fmla="*/ 3 w 73"/>
                  <a:gd name="T45" fmla="*/ 68 h 70"/>
                  <a:gd name="T46" fmla="*/ 3 w 73"/>
                  <a:gd name="T47" fmla="*/ 70 h 70"/>
                  <a:gd name="T48" fmla="*/ 5 w 73"/>
                  <a:gd name="T49" fmla="*/ 70 h 70"/>
                  <a:gd name="T50" fmla="*/ 9 w 73"/>
                  <a:gd name="T51" fmla="*/ 70 h 70"/>
                  <a:gd name="T52" fmla="*/ 10 w 73"/>
                  <a:gd name="T53" fmla="*/ 70 h 70"/>
                  <a:gd name="T54" fmla="*/ 70 w 73"/>
                  <a:gd name="T55" fmla="*/ 46 h 70"/>
                  <a:gd name="T56" fmla="*/ 70 w 73"/>
                  <a:gd name="T57" fmla="*/ 44 h 70"/>
                  <a:gd name="T58" fmla="*/ 72 w 73"/>
                  <a:gd name="T59" fmla="*/ 44 h 70"/>
                  <a:gd name="T60" fmla="*/ 72 w 73"/>
                  <a:gd name="T61" fmla="*/ 42 h 70"/>
                  <a:gd name="T62" fmla="*/ 73 w 73"/>
                  <a:gd name="T63" fmla="*/ 41 h 70"/>
                  <a:gd name="T64" fmla="*/ 73 w 73"/>
                  <a:gd name="T65" fmla="*/ 39 h 70"/>
                  <a:gd name="T66" fmla="*/ 73 w 73"/>
                  <a:gd name="T67" fmla="*/ 37 h 70"/>
                  <a:gd name="T68" fmla="*/ 72 w 73"/>
                  <a:gd name="T69" fmla="*/ 36 h 70"/>
                  <a:gd name="T70" fmla="*/ 72 w 73"/>
                  <a:gd name="T71" fmla="*/ 34 h 70"/>
                  <a:gd name="T72" fmla="*/ 70 w 73"/>
                  <a:gd name="T73" fmla="*/ 34 h 70"/>
                  <a:gd name="T74" fmla="*/ 14 w 73"/>
                  <a:gd name="T75" fmla="*/ 1 h 70"/>
                  <a:gd name="T76" fmla="*/ 12 w 73"/>
                  <a:gd name="T77" fmla="*/ 0 h 70"/>
                  <a:gd name="T78" fmla="*/ 10 w 73"/>
                  <a:gd name="T79" fmla="*/ 0 h 70"/>
                  <a:gd name="T80" fmla="*/ 9 w 73"/>
                  <a:gd name="T81" fmla="*/ 0 h 70"/>
                  <a:gd name="T82" fmla="*/ 7 w 73"/>
                  <a:gd name="T83" fmla="*/ 0 h 70"/>
                  <a:gd name="T84" fmla="*/ 5 w 73"/>
                  <a:gd name="T85" fmla="*/ 1 h 70"/>
                  <a:gd name="T86" fmla="*/ 5 w 73"/>
                  <a:gd name="T87" fmla="*/ 3 h 70"/>
                  <a:gd name="T88" fmla="*/ 3 w 73"/>
                  <a:gd name="T89" fmla="*/ 5 h 70"/>
                  <a:gd name="T90" fmla="*/ 3 w 73"/>
                  <a:gd name="T91" fmla="*/ 6 h 70"/>
                  <a:gd name="T92" fmla="*/ 3 w 73"/>
                  <a:gd name="T93" fmla="*/ 8 h 70"/>
                  <a:gd name="T94" fmla="*/ 3 w 73"/>
                  <a:gd name="T95" fmla="*/ 10 h 70"/>
                  <a:gd name="T96" fmla="*/ 5 w 73"/>
                  <a:gd name="T97" fmla="*/ 12 h 70"/>
                  <a:gd name="T98" fmla="*/ 16 w 73"/>
                  <a:gd name="T99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3" h="70">
                    <a:moveTo>
                      <a:pt x="16" y="1"/>
                    </a:moveTo>
                    <a:lnTo>
                      <a:pt x="7" y="12"/>
                    </a:lnTo>
                    <a:lnTo>
                      <a:pt x="63" y="44"/>
                    </a:lnTo>
                    <a:lnTo>
                      <a:pt x="63" y="32"/>
                    </a:lnTo>
                    <a:lnTo>
                      <a:pt x="3" y="56"/>
                    </a:lnTo>
                    <a:lnTo>
                      <a:pt x="12" y="68"/>
                    </a:lnTo>
                    <a:lnTo>
                      <a:pt x="42" y="42"/>
                    </a:lnTo>
                    <a:lnTo>
                      <a:pt x="42" y="41"/>
                    </a:lnTo>
                    <a:lnTo>
                      <a:pt x="44" y="39"/>
                    </a:lnTo>
                    <a:lnTo>
                      <a:pt x="44" y="34"/>
                    </a:lnTo>
                    <a:lnTo>
                      <a:pt x="42" y="32"/>
                    </a:lnTo>
                    <a:lnTo>
                      <a:pt x="16" y="1"/>
                    </a:lnTo>
                    <a:lnTo>
                      <a:pt x="5" y="12"/>
                    </a:lnTo>
                    <a:lnTo>
                      <a:pt x="31" y="42"/>
                    </a:lnTo>
                    <a:lnTo>
                      <a:pt x="31" y="32"/>
                    </a:lnTo>
                    <a:lnTo>
                      <a:pt x="2" y="58"/>
                    </a:lnTo>
                    <a:lnTo>
                      <a:pt x="2" y="60"/>
                    </a:lnTo>
                    <a:lnTo>
                      <a:pt x="0" y="60"/>
                    </a:lnTo>
                    <a:lnTo>
                      <a:pt x="0" y="61"/>
                    </a:lnTo>
                    <a:lnTo>
                      <a:pt x="0" y="65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3" y="68"/>
                    </a:lnTo>
                    <a:lnTo>
                      <a:pt x="3" y="70"/>
                    </a:lnTo>
                    <a:lnTo>
                      <a:pt x="5" y="70"/>
                    </a:lnTo>
                    <a:lnTo>
                      <a:pt x="9" y="70"/>
                    </a:lnTo>
                    <a:lnTo>
                      <a:pt x="10" y="70"/>
                    </a:lnTo>
                    <a:lnTo>
                      <a:pt x="70" y="46"/>
                    </a:lnTo>
                    <a:lnTo>
                      <a:pt x="70" y="44"/>
                    </a:lnTo>
                    <a:lnTo>
                      <a:pt x="72" y="44"/>
                    </a:lnTo>
                    <a:lnTo>
                      <a:pt x="72" y="42"/>
                    </a:lnTo>
                    <a:lnTo>
                      <a:pt x="73" y="41"/>
                    </a:lnTo>
                    <a:lnTo>
                      <a:pt x="73" y="39"/>
                    </a:lnTo>
                    <a:lnTo>
                      <a:pt x="73" y="37"/>
                    </a:lnTo>
                    <a:lnTo>
                      <a:pt x="72" y="36"/>
                    </a:lnTo>
                    <a:lnTo>
                      <a:pt x="72" y="34"/>
                    </a:lnTo>
                    <a:lnTo>
                      <a:pt x="70" y="34"/>
                    </a:lnTo>
                    <a:lnTo>
                      <a:pt x="14" y="1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5" y="3"/>
                    </a:lnTo>
                    <a:lnTo>
                      <a:pt x="3" y="5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3" y="10"/>
                    </a:lnTo>
                    <a:lnTo>
                      <a:pt x="5" y="1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3" name="Freeform 160"/>
              <p:cNvSpPr>
                <a:spLocks/>
              </p:cNvSpPr>
              <p:nvPr/>
            </p:nvSpPr>
            <p:spPr bwMode="auto">
              <a:xfrm>
                <a:off x="4820" y="2588"/>
                <a:ext cx="289" cy="670"/>
              </a:xfrm>
              <a:custGeom>
                <a:avLst/>
                <a:gdLst>
                  <a:gd name="T0" fmla="*/ 7 w 289"/>
                  <a:gd name="T1" fmla="*/ 0 h 670"/>
                  <a:gd name="T2" fmla="*/ 5 w 289"/>
                  <a:gd name="T3" fmla="*/ 0 h 670"/>
                  <a:gd name="T4" fmla="*/ 4 w 289"/>
                  <a:gd name="T5" fmla="*/ 1 h 670"/>
                  <a:gd name="T6" fmla="*/ 2 w 289"/>
                  <a:gd name="T7" fmla="*/ 1 h 670"/>
                  <a:gd name="T8" fmla="*/ 2 w 289"/>
                  <a:gd name="T9" fmla="*/ 3 h 670"/>
                  <a:gd name="T10" fmla="*/ 0 w 289"/>
                  <a:gd name="T11" fmla="*/ 5 h 670"/>
                  <a:gd name="T12" fmla="*/ 0 w 289"/>
                  <a:gd name="T13" fmla="*/ 8 h 670"/>
                  <a:gd name="T14" fmla="*/ 2 w 289"/>
                  <a:gd name="T15" fmla="*/ 10 h 670"/>
                  <a:gd name="T16" fmla="*/ 2 w 289"/>
                  <a:gd name="T17" fmla="*/ 12 h 670"/>
                  <a:gd name="T18" fmla="*/ 4 w 289"/>
                  <a:gd name="T19" fmla="*/ 12 h 670"/>
                  <a:gd name="T20" fmla="*/ 5 w 289"/>
                  <a:gd name="T21" fmla="*/ 13 h 670"/>
                  <a:gd name="T22" fmla="*/ 60 w 289"/>
                  <a:gd name="T23" fmla="*/ 13 h 670"/>
                  <a:gd name="T24" fmla="*/ 53 w 289"/>
                  <a:gd name="T25" fmla="*/ 7 h 670"/>
                  <a:gd name="T26" fmla="*/ 53 w 289"/>
                  <a:gd name="T27" fmla="*/ 665 h 670"/>
                  <a:gd name="T28" fmla="*/ 54 w 289"/>
                  <a:gd name="T29" fmla="*/ 667 h 670"/>
                  <a:gd name="T30" fmla="*/ 54 w 289"/>
                  <a:gd name="T31" fmla="*/ 669 h 670"/>
                  <a:gd name="T32" fmla="*/ 56 w 289"/>
                  <a:gd name="T33" fmla="*/ 669 h 670"/>
                  <a:gd name="T34" fmla="*/ 58 w 289"/>
                  <a:gd name="T35" fmla="*/ 670 h 670"/>
                  <a:gd name="T36" fmla="*/ 284 w 289"/>
                  <a:gd name="T37" fmla="*/ 670 h 670"/>
                  <a:gd name="T38" fmla="*/ 286 w 289"/>
                  <a:gd name="T39" fmla="*/ 669 h 670"/>
                  <a:gd name="T40" fmla="*/ 287 w 289"/>
                  <a:gd name="T41" fmla="*/ 669 h 670"/>
                  <a:gd name="T42" fmla="*/ 287 w 289"/>
                  <a:gd name="T43" fmla="*/ 667 h 670"/>
                  <a:gd name="T44" fmla="*/ 289 w 289"/>
                  <a:gd name="T45" fmla="*/ 665 h 670"/>
                  <a:gd name="T46" fmla="*/ 289 w 289"/>
                  <a:gd name="T47" fmla="*/ 662 h 670"/>
                  <a:gd name="T48" fmla="*/ 287 w 289"/>
                  <a:gd name="T49" fmla="*/ 660 h 670"/>
                  <a:gd name="T50" fmla="*/ 287 w 289"/>
                  <a:gd name="T51" fmla="*/ 658 h 670"/>
                  <a:gd name="T52" fmla="*/ 286 w 289"/>
                  <a:gd name="T53" fmla="*/ 658 h 670"/>
                  <a:gd name="T54" fmla="*/ 284 w 289"/>
                  <a:gd name="T55" fmla="*/ 657 h 670"/>
                  <a:gd name="T56" fmla="*/ 282 w 289"/>
                  <a:gd name="T57" fmla="*/ 657 h 670"/>
                  <a:gd name="T58" fmla="*/ 60 w 289"/>
                  <a:gd name="T59" fmla="*/ 657 h 670"/>
                  <a:gd name="T60" fmla="*/ 67 w 289"/>
                  <a:gd name="T61" fmla="*/ 663 h 670"/>
                  <a:gd name="T62" fmla="*/ 67 w 289"/>
                  <a:gd name="T63" fmla="*/ 7 h 670"/>
                  <a:gd name="T64" fmla="*/ 67 w 289"/>
                  <a:gd name="T65" fmla="*/ 5 h 670"/>
                  <a:gd name="T66" fmla="*/ 65 w 289"/>
                  <a:gd name="T67" fmla="*/ 3 h 670"/>
                  <a:gd name="T68" fmla="*/ 65 w 289"/>
                  <a:gd name="T69" fmla="*/ 1 h 670"/>
                  <a:gd name="T70" fmla="*/ 63 w 289"/>
                  <a:gd name="T71" fmla="*/ 1 h 670"/>
                  <a:gd name="T72" fmla="*/ 61 w 289"/>
                  <a:gd name="T73" fmla="*/ 0 h 670"/>
                  <a:gd name="T74" fmla="*/ 60 w 289"/>
                  <a:gd name="T75" fmla="*/ 0 h 670"/>
                  <a:gd name="T76" fmla="*/ 7 w 289"/>
                  <a:gd name="T77" fmla="*/ 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9" h="670">
                    <a:moveTo>
                      <a:pt x="7" y="0"/>
                    </a:moveTo>
                    <a:lnTo>
                      <a:pt x="5" y="0"/>
                    </a:lnTo>
                    <a:lnTo>
                      <a:pt x="4" y="1"/>
                    </a:lnTo>
                    <a:lnTo>
                      <a:pt x="2" y="1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8"/>
                    </a:lnTo>
                    <a:lnTo>
                      <a:pt x="2" y="10"/>
                    </a:lnTo>
                    <a:lnTo>
                      <a:pt x="2" y="12"/>
                    </a:lnTo>
                    <a:lnTo>
                      <a:pt x="4" y="12"/>
                    </a:lnTo>
                    <a:lnTo>
                      <a:pt x="5" y="13"/>
                    </a:lnTo>
                    <a:lnTo>
                      <a:pt x="60" y="13"/>
                    </a:lnTo>
                    <a:lnTo>
                      <a:pt x="53" y="7"/>
                    </a:lnTo>
                    <a:lnTo>
                      <a:pt x="53" y="665"/>
                    </a:lnTo>
                    <a:lnTo>
                      <a:pt x="54" y="667"/>
                    </a:lnTo>
                    <a:lnTo>
                      <a:pt x="54" y="669"/>
                    </a:lnTo>
                    <a:lnTo>
                      <a:pt x="56" y="669"/>
                    </a:lnTo>
                    <a:lnTo>
                      <a:pt x="58" y="670"/>
                    </a:lnTo>
                    <a:lnTo>
                      <a:pt x="284" y="670"/>
                    </a:lnTo>
                    <a:lnTo>
                      <a:pt x="286" y="669"/>
                    </a:lnTo>
                    <a:lnTo>
                      <a:pt x="287" y="669"/>
                    </a:lnTo>
                    <a:lnTo>
                      <a:pt x="287" y="667"/>
                    </a:lnTo>
                    <a:lnTo>
                      <a:pt x="289" y="665"/>
                    </a:lnTo>
                    <a:lnTo>
                      <a:pt x="289" y="662"/>
                    </a:lnTo>
                    <a:lnTo>
                      <a:pt x="287" y="660"/>
                    </a:lnTo>
                    <a:lnTo>
                      <a:pt x="287" y="658"/>
                    </a:lnTo>
                    <a:lnTo>
                      <a:pt x="286" y="658"/>
                    </a:lnTo>
                    <a:lnTo>
                      <a:pt x="284" y="657"/>
                    </a:lnTo>
                    <a:lnTo>
                      <a:pt x="282" y="657"/>
                    </a:lnTo>
                    <a:lnTo>
                      <a:pt x="60" y="657"/>
                    </a:lnTo>
                    <a:lnTo>
                      <a:pt x="67" y="663"/>
                    </a:lnTo>
                    <a:lnTo>
                      <a:pt x="67" y="7"/>
                    </a:lnTo>
                    <a:lnTo>
                      <a:pt x="67" y="5"/>
                    </a:lnTo>
                    <a:lnTo>
                      <a:pt x="65" y="3"/>
                    </a:lnTo>
                    <a:lnTo>
                      <a:pt x="65" y="1"/>
                    </a:lnTo>
                    <a:lnTo>
                      <a:pt x="63" y="1"/>
                    </a:lnTo>
                    <a:lnTo>
                      <a:pt x="61" y="0"/>
                    </a:lnTo>
                    <a:lnTo>
                      <a:pt x="6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4" name="Freeform 161"/>
              <p:cNvSpPr>
                <a:spLocks/>
              </p:cNvSpPr>
              <p:nvPr/>
            </p:nvSpPr>
            <p:spPr bwMode="auto">
              <a:xfrm>
                <a:off x="5041" y="3229"/>
                <a:ext cx="17" cy="45"/>
              </a:xfrm>
              <a:custGeom>
                <a:avLst/>
                <a:gdLst>
                  <a:gd name="T0" fmla="*/ 0 w 17"/>
                  <a:gd name="T1" fmla="*/ 0 h 45"/>
                  <a:gd name="T2" fmla="*/ 0 w 17"/>
                  <a:gd name="T3" fmla="*/ 45 h 45"/>
                  <a:gd name="T4" fmla="*/ 2 w 17"/>
                  <a:gd name="T5" fmla="*/ 45 h 45"/>
                  <a:gd name="T6" fmla="*/ 17 w 17"/>
                  <a:gd name="T7" fmla="*/ 22 h 45"/>
                  <a:gd name="T8" fmla="*/ 2 w 17"/>
                  <a:gd name="T9" fmla="*/ 0 h 45"/>
                  <a:gd name="T10" fmla="*/ 0 w 17"/>
                  <a:gd name="T11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45">
                    <a:moveTo>
                      <a:pt x="0" y="0"/>
                    </a:moveTo>
                    <a:lnTo>
                      <a:pt x="0" y="45"/>
                    </a:lnTo>
                    <a:lnTo>
                      <a:pt x="2" y="45"/>
                    </a:lnTo>
                    <a:lnTo>
                      <a:pt x="17" y="2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5" name="Freeform 162"/>
              <p:cNvSpPr>
                <a:spLocks/>
              </p:cNvSpPr>
              <p:nvPr/>
            </p:nvSpPr>
            <p:spPr bwMode="auto">
              <a:xfrm>
                <a:off x="5029" y="3222"/>
                <a:ext cx="59" cy="59"/>
              </a:xfrm>
              <a:custGeom>
                <a:avLst/>
                <a:gdLst>
                  <a:gd name="T0" fmla="*/ 0 w 59"/>
                  <a:gd name="T1" fmla="*/ 0 h 59"/>
                  <a:gd name="T2" fmla="*/ 59 w 59"/>
                  <a:gd name="T3" fmla="*/ 29 h 59"/>
                  <a:gd name="T4" fmla="*/ 0 w 59"/>
                  <a:gd name="T5" fmla="*/ 59 h 59"/>
                  <a:gd name="T6" fmla="*/ 29 w 59"/>
                  <a:gd name="T7" fmla="*/ 29 h 59"/>
                  <a:gd name="T8" fmla="*/ 0 w 59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9">
                    <a:moveTo>
                      <a:pt x="0" y="0"/>
                    </a:moveTo>
                    <a:lnTo>
                      <a:pt x="59" y="29"/>
                    </a:lnTo>
                    <a:lnTo>
                      <a:pt x="0" y="59"/>
                    </a:lnTo>
                    <a:lnTo>
                      <a:pt x="29" y="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6" name="Freeform 163"/>
              <p:cNvSpPr>
                <a:spLocks/>
              </p:cNvSpPr>
              <p:nvPr/>
            </p:nvSpPr>
            <p:spPr bwMode="auto">
              <a:xfrm>
                <a:off x="5022" y="3215"/>
                <a:ext cx="73" cy="73"/>
              </a:xfrm>
              <a:custGeom>
                <a:avLst/>
                <a:gdLst>
                  <a:gd name="T0" fmla="*/ 12 w 73"/>
                  <a:gd name="T1" fmla="*/ 2 h 73"/>
                  <a:gd name="T2" fmla="*/ 3 w 73"/>
                  <a:gd name="T3" fmla="*/ 14 h 73"/>
                  <a:gd name="T4" fmla="*/ 63 w 73"/>
                  <a:gd name="T5" fmla="*/ 43 h 73"/>
                  <a:gd name="T6" fmla="*/ 63 w 73"/>
                  <a:gd name="T7" fmla="*/ 30 h 73"/>
                  <a:gd name="T8" fmla="*/ 3 w 73"/>
                  <a:gd name="T9" fmla="*/ 59 h 73"/>
                  <a:gd name="T10" fmla="*/ 12 w 73"/>
                  <a:gd name="T11" fmla="*/ 71 h 73"/>
                  <a:gd name="T12" fmla="*/ 42 w 73"/>
                  <a:gd name="T13" fmla="*/ 42 h 73"/>
                  <a:gd name="T14" fmla="*/ 42 w 73"/>
                  <a:gd name="T15" fmla="*/ 40 h 73"/>
                  <a:gd name="T16" fmla="*/ 43 w 73"/>
                  <a:gd name="T17" fmla="*/ 38 h 73"/>
                  <a:gd name="T18" fmla="*/ 43 w 73"/>
                  <a:gd name="T19" fmla="*/ 35 h 73"/>
                  <a:gd name="T20" fmla="*/ 42 w 73"/>
                  <a:gd name="T21" fmla="*/ 33 h 73"/>
                  <a:gd name="T22" fmla="*/ 42 w 73"/>
                  <a:gd name="T23" fmla="*/ 31 h 73"/>
                  <a:gd name="T24" fmla="*/ 12 w 73"/>
                  <a:gd name="T25" fmla="*/ 2 h 73"/>
                  <a:gd name="T26" fmla="*/ 1 w 73"/>
                  <a:gd name="T27" fmla="*/ 12 h 73"/>
                  <a:gd name="T28" fmla="*/ 31 w 73"/>
                  <a:gd name="T29" fmla="*/ 42 h 73"/>
                  <a:gd name="T30" fmla="*/ 31 w 73"/>
                  <a:gd name="T31" fmla="*/ 31 h 73"/>
                  <a:gd name="T32" fmla="*/ 1 w 73"/>
                  <a:gd name="T33" fmla="*/ 61 h 73"/>
                  <a:gd name="T34" fmla="*/ 1 w 73"/>
                  <a:gd name="T35" fmla="*/ 62 h 73"/>
                  <a:gd name="T36" fmla="*/ 0 w 73"/>
                  <a:gd name="T37" fmla="*/ 64 h 73"/>
                  <a:gd name="T38" fmla="*/ 0 w 73"/>
                  <a:gd name="T39" fmla="*/ 66 h 73"/>
                  <a:gd name="T40" fmla="*/ 0 w 73"/>
                  <a:gd name="T41" fmla="*/ 67 h 73"/>
                  <a:gd name="T42" fmla="*/ 0 w 73"/>
                  <a:gd name="T43" fmla="*/ 69 h 73"/>
                  <a:gd name="T44" fmla="*/ 1 w 73"/>
                  <a:gd name="T45" fmla="*/ 71 h 73"/>
                  <a:gd name="T46" fmla="*/ 3 w 73"/>
                  <a:gd name="T47" fmla="*/ 71 h 73"/>
                  <a:gd name="T48" fmla="*/ 5 w 73"/>
                  <a:gd name="T49" fmla="*/ 73 h 73"/>
                  <a:gd name="T50" fmla="*/ 7 w 73"/>
                  <a:gd name="T51" fmla="*/ 73 h 73"/>
                  <a:gd name="T52" fmla="*/ 8 w 73"/>
                  <a:gd name="T53" fmla="*/ 73 h 73"/>
                  <a:gd name="T54" fmla="*/ 10 w 73"/>
                  <a:gd name="T55" fmla="*/ 73 h 73"/>
                  <a:gd name="T56" fmla="*/ 70 w 73"/>
                  <a:gd name="T57" fmla="*/ 43 h 73"/>
                  <a:gd name="T58" fmla="*/ 70 w 73"/>
                  <a:gd name="T59" fmla="*/ 42 h 73"/>
                  <a:gd name="T60" fmla="*/ 71 w 73"/>
                  <a:gd name="T61" fmla="*/ 42 h 73"/>
                  <a:gd name="T62" fmla="*/ 73 w 73"/>
                  <a:gd name="T63" fmla="*/ 40 h 73"/>
                  <a:gd name="T64" fmla="*/ 73 w 73"/>
                  <a:gd name="T65" fmla="*/ 38 h 73"/>
                  <a:gd name="T66" fmla="*/ 73 w 73"/>
                  <a:gd name="T67" fmla="*/ 36 h 73"/>
                  <a:gd name="T68" fmla="*/ 73 w 73"/>
                  <a:gd name="T69" fmla="*/ 35 h 73"/>
                  <a:gd name="T70" fmla="*/ 71 w 73"/>
                  <a:gd name="T71" fmla="*/ 33 h 73"/>
                  <a:gd name="T72" fmla="*/ 71 w 73"/>
                  <a:gd name="T73" fmla="*/ 31 h 73"/>
                  <a:gd name="T74" fmla="*/ 70 w 73"/>
                  <a:gd name="T75" fmla="*/ 30 h 73"/>
                  <a:gd name="T76" fmla="*/ 10 w 73"/>
                  <a:gd name="T77" fmla="*/ 0 h 73"/>
                  <a:gd name="T78" fmla="*/ 8 w 73"/>
                  <a:gd name="T79" fmla="*/ 0 h 73"/>
                  <a:gd name="T80" fmla="*/ 7 w 73"/>
                  <a:gd name="T81" fmla="*/ 0 h 73"/>
                  <a:gd name="T82" fmla="*/ 5 w 73"/>
                  <a:gd name="T83" fmla="*/ 0 h 73"/>
                  <a:gd name="T84" fmla="*/ 3 w 73"/>
                  <a:gd name="T85" fmla="*/ 2 h 73"/>
                  <a:gd name="T86" fmla="*/ 1 w 73"/>
                  <a:gd name="T87" fmla="*/ 2 h 73"/>
                  <a:gd name="T88" fmla="*/ 1 w 73"/>
                  <a:gd name="T89" fmla="*/ 4 h 73"/>
                  <a:gd name="T90" fmla="*/ 0 w 73"/>
                  <a:gd name="T91" fmla="*/ 6 h 73"/>
                  <a:gd name="T92" fmla="*/ 0 w 73"/>
                  <a:gd name="T93" fmla="*/ 7 h 73"/>
                  <a:gd name="T94" fmla="*/ 0 w 73"/>
                  <a:gd name="T95" fmla="*/ 9 h 73"/>
                  <a:gd name="T96" fmla="*/ 1 w 73"/>
                  <a:gd name="T97" fmla="*/ 11 h 73"/>
                  <a:gd name="T98" fmla="*/ 1 w 73"/>
                  <a:gd name="T99" fmla="*/ 12 h 73"/>
                  <a:gd name="T100" fmla="*/ 12 w 73"/>
                  <a:gd name="T101" fmla="*/ 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3" h="73">
                    <a:moveTo>
                      <a:pt x="12" y="2"/>
                    </a:moveTo>
                    <a:lnTo>
                      <a:pt x="3" y="14"/>
                    </a:lnTo>
                    <a:lnTo>
                      <a:pt x="63" y="43"/>
                    </a:lnTo>
                    <a:lnTo>
                      <a:pt x="63" y="30"/>
                    </a:lnTo>
                    <a:lnTo>
                      <a:pt x="3" y="59"/>
                    </a:lnTo>
                    <a:lnTo>
                      <a:pt x="12" y="71"/>
                    </a:lnTo>
                    <a:lnTo>
                      <a:pt x="42" y="42"/>
                    </a:lnTo>
                    <a:lnTo>
                      <a:pt x="42" y="40"/>
                    </a:lnTo>
                    <a:lnTo>
                      <a:pt x="43" y="38"/>
                    </a:lnTo>
                    <a:lnTo>
                      <a:pt x="43" y="35"/>
                    </a:lnTo>
                    <a:lnTo>
                      <a:pt x="42" y="33"/>
                    </a:lnTo>
                    <a:lnTo>
                      <a:pt x="42" y="31"/>
                    </a:lnTo>
                    <a:lnTo>
                      <a:pt x="12" y="2"/>
                    </a:lnTo>
                    <a:lnTo>
                      <a:pt x="1" y="12"/>
                    </a:lnTo>
                    <a:lnTo>
                      <a:pt x="31" y="42"/>
                    </a:lnTo>
                    <a:lnTo>
                      <a:pt x="31" y="31"/>
                    </a:lnTo>
                    <a:lnTo>
                      <a:pt x="1" y="61"/>
                    </a:lnTo>
                    <a:lnTo>
                      <a:pt x="1" y="62"/>
                    </a:lnTo>
                    <a:lnTo>
                      <a:pt x="0" y="64"/>
                    </a:lnTo>
                    <a:lnTo>
                      <a:pt x="0" y="66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1" y="71"/>
                    </a:lnTo>
                    <a:lnTo>
                      <a:pt x="3" y="71"/>
                    </a:lnTo>
                    <a:lnTo>
                      <a:pt x="5" y="73"/>
                    </a:lnTo>
                    <a:lnTo>
                      <a:pt x="7" y="73"/>
                    </a:lnTo>
                    <a:lnTo>
                      <a:pt x="8" y="73"/>
                    </a:lnTo>
                    <a:lnTo>
                      <a:pt x="10" y="73"/>
                    </a:lnTo>
                    <a:lnTo>
                      <a:pt x="70" y="43"/>
                    </a:lnTo>
                    <a:lnTo>
                      <a:pt x="70" y="42"/>
                    </a:lnTo>
                    <a:lnTo>
                      <a:pt x="71" y="42"/>
                    </a:lnTo>
                    <a:lnTo>
                      <a:pt x="73" y="40"/>
                    </a:lnTo>
                    <a:lnTo>
                      <a:pt x="73" y="38"/>
                    </a:lnTo>
                    <a:lnTo>
                      <a:pt x="73" y="36"/>
                    </a:lnTo>
                    <a:lnTo>
                      <a:pt x="73" y="35"/>
                    </a:lnTo>
                    <a:lnTo>
                      <a:pt x="71" y="33"/>
                    </a:lnTo>
                    <a:lnTo>
                      <a:pt x="71" y="31"/>
                    </a:lnTo>
                    <a:lnTo>
                      <a:pt x="70" y="30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2"/>
                    </a:lnTo>
                    <a:lnTo>
                      <a:pt x="1" y="2"/>
                    </a:lnTo>
                    <a:lnTo>
                      <a:pt x="1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9"/>
                    </a:lnTo>
                    <a:lnTo>
                      <a:pt x="1" y="11"/>
                    </a:lnTo>
                    <a:lnTo>
                      <a:pt x="1" y="12"/>
                    </a:lnTo>
                    <a:lnTo>
                      <a:pt x="1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7" name="Freeform 164"/>
              <p:cNvSpPr>
                <a:spLocks/>
              </p:cNvSpPr>
              <p:nvPr/>
            </p:nvSpPr>
            <p:spPr bwMode="auto">
              <a:xfrm>
                <a:off x="4286" y="1550"/>
                <a:ext cx="178" cy="468"/>
              </a:xfrm>
              <a:custGeom>
                <a:avLst/>
                <a:gdLst>
                  <a:gd name="T0" fmla="*/ 7 w 178"/>
                  <a:gd name="T1" fmla="*/ 455 h 468"/>
                  <a:gd name="T2" fmla="*/ 5 w 178"/>
                  <a:gd name="T3" fmla="*/ 455 h 468"/>
                  <a:gd name="T4" fmla="*/ 3 w 178"/>
                  <a:gd name="T5" fmla="*/ 456 h 468"/>
                  <a:gd name="T6" fmla="*/ 1 w 178"/>
                  <a:gd name="T7" fmla="*/ 456 h 468"/>
                  <a:gd name="T8" fmla="*/ 1 w 178"/>
                  <a:gd name="T9" fmla="*/ 458 h 468"/>
                  <a:gd name="T10" fmla="*/ 0 w 178"/>
                  <a:gd name="T11" fmla="*/ 460 h 468"/>
                  <a:gd name="T12" fmla="*/ 0 w 178"/>
                  <a:gd name="T13" fmla="*/ 463 h 468"/>
                  <a:gd name="T14" fmla="*/ 1 w 178"/>
                  <a:gd name="T15" fmla="*/ 465 h 468"/>
                  <a:gd name="T16" fmla="*/ 1 w 178"/>
                  <a:gd name="T17" fmla="*/ 467 h 468"/>
                  <a:gd name="T18" fmla="*/ 3 w 178"/>
                  <a:gd name="T19" fmla="*/ 467 h 468"/>
                  <a:gd name="T20" fmla="*/ 5 w 178"/>
                  <a:gd name="T21" fmla="*/ 468 h 468"/>
                  <a:gd name="T22" fmla="*/ 98 w 178"/>
                  <a:gd name="T23" fmla="*/ 468 h 468"/>
                  <a:gd name="T24" fmla="*/ 99 w 178"/>
                  <a:gd name="T25" fmla="*/ 467 h 468"/>
                  <a:gd name="T26" fmla="*/ 101 w 178"/>
                  <a:gd name="T27" fmla="*/ 467 h 468"/>
                  <a:gd name="T28" fmla="*/ 101 w 178"/>
                  <a:gd name="T29" fmla="*/ 465 h 468"/>
                  <a:gd name="T30" fmla="*/ 103 w 178"/>
                  <a:gd name="T31" fmla="*/ 463 h 468"/>
                  <a:gd name="T32" fmla="*/ 103 w 178"/>
                  <a:gd name="T33" fmla="*/ 9 h 468"/>
                  <a:gd name="T34" fmla="*/ 96 w 178"/>
                  <a:gd name="T35" fmla="*/ 16 h 468"/>
                  <a:gd name="T36" fmla="*/ 171 w 178"/>
                  <a:gd name="T37" fmla="*/ 14 h 468"/>
                  <a:gd name="T38" fmla="*/ 173 w 178"/>
                  <a:gd name="T39" fmla="*/ 14 h 468"/>
                  <a:gd name="T40" fmla="*/ 175 w 178"/>
                  <a:gd name="T41" fmla="*/ 12 h 468"/>
                  <a:gd name="T42" fmla="*/ 177 w 178"/>
                  <a:gd name="T43" fmla="*/ 12 h 468"/>
                  <a:gd name="T44" fmla="*/ 178 w 178"/>
                  <a:gd name="T45" fmla="*/ 10 h 468"/>
                  <a:gd name="T46" fmla="*/ 178 w 178"/>
                  <a:gd name="T47" fmla="*/ 5 h 468"/>
                  <a:gd name="T48" fmla="*/ 177 w 178"/>
                  <a:gd name="T49" fmla="*/ 4 h 468"/>
                  <a:gd name="T50" fmla="*/ 177 w 178"/>
                  <a:gd name="T51" fmla="*/ 2 h 468"/>
                  <a:gd name="T52" fmla="*/ 175 w 178"/>
                  <a:gd name="T53" fmla="*/ 0 h 468"/>
                  <a:gd name="T54" fmla="*/ 171 w 178"/>
                  <a:gd name="T55" fmla="*/ 0 h 468"/>
                  <a:gd name="T56" fmla="*/ 96 w 178"/>
                  <a:gd name="T57" fmla="*/ 2 h 468"/>
                  <a:gd name="T58" fmla="*/ 94 w 178"/>
                  <a:gd name="T59" fmla="*/ 2 h 468"/>
                  <a:gd name="T60" fmla="*/ 92 w 178"/>
                  <a:gd name="T61" fmla="*/ 4 h 468"/>
                  <a:gd name="T62" fmla="*/ 91 w 178"/>
                  <a:gd name="T63" fmla="*/ 4 h 468"/>
                  <a:gd name="T64" fmla="*/ 91 w 178"/>
                  <a:gd name="T65" fmla="*/ 5 h 468"/>
                  <a:gd name="T66" fmla="*/ 89 w 178"/>
                  <a:gd name="T67" fmla="*/ 7 h 468"/>
                  <a:gd name="T68" fmla="*/ 89 w 178"/>
                  <a:gd name="T69" fmla="*/ 9 h 468"/>
                  <a:gd name="T70" fmla="*/ 89 w 178"/>
                  <a:gd name="T71" fmla="*/ 461 h 468"/>
                  <a:gd name="T72" fmla="*/ 96 w 178"/>
                  <a:gd name="T73" fmla="*/ 455 h 468"/>
                  <a:gd name="T74" fmla="*/ 7 w 178"/>
                  <a:gd name="T75" fmla="*/ 455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78" h="468">
                    <a:moveTo>
                      <a:pt x="7" y="455"/>
                    </a:moveTo>
                    <a:lnTo>
                      <a:pt x="5" y="455"/>
                    </a:lnTo>
                    <a:lnTo>
                      <a:pt x="3" y="456"/>
                    </a:lnTo>
                    <a:lnTo>
                      <a:pt x="1" y="456"/>
                    </a:lnTo>
                    <a:lnTo>
                      <a:pt x="1" y="458"/>
                    </a:lnTo>
                    <a:lnTo>
                      <a:pt x="0" y="460"/>
                    </a:lnTo>
                    <a:lnTo>
                      <a:pt x="0" y="463"/>
                    </a:lnTo>
                    <a:lnTo>
                      <a:pt x="1" y="465"/>
                    </a:lnTo>
                    <a:lnTo>
                      <a:pt x="1" y="467"/>
                    </a:lnTo>
                    <a:lnTo>
                      <a:pt x="3" y="467"/>
                    </a:lnTo>
                    <a:lnTo>
                      <a:pt x="5" y="468"/>
                    </a:lnTo>
                    <a:lnTo>
                      <a:pt x="98" y="468"/>
                    </a:lnTo>
                    <a:lnTo>
                      <a:pt x="99" y="467"/>
                    </a:lnTo>
                    <a:lnTo>
                      <a:pt x="101" y="467"/>
                    </a:lnTo>
                    <a:lnTo>
                      <a:pt x="101" y="465"/>
                    </a:lnTo>
                    <a:lnTo>
                      <a:pt x="103" y="463"/>
                    </a:lnTo>
                    <a:lnTo>
                      <a:pt x="103" y="9"/>
                    </a:lnTo>
                    <a:lnTo>
                      <a:pt x="96" y="16"/>
                    </a:lnTo>
                    <a:lnTo>
                      <a:pt x="171" y="14"/>
                    </a:lnTo>
                    <a:lnTo>
                      <a:pt x="173" y="14"/>
                    </a:lnTo>
                    <a:lnTo>
                      <a:pt x="175" y="12"/>
                    </a:lnTo>
                    <a:lnTo>
                      <a:pt x="177" y="12"/>
                    </a:lnTo>
                    <a:lnTo>
                      <a:pt x="178" y="10"/>
                    </a:lnTo>
                    <a:lnTo>
                      <a:pt x="178" y="5"/>
                    </a:lnTo>
                    <a:lnTo>
                      <a:pt x="177" y="4"/>
                    </a:lnTo>
                    <a:lnTo>
                      <a:pt x="177" y="2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96" y="2"/>
                    </a:lnTo>
                    <a:lnTo>
                      <a:pt x="94" y="2"/>
                    </a:lnTo>
                    <a:lnTo>
                      <a:pt x="92" y="4"/>
                    </a:lnTo>
                    <a:lnTo>
                      <a:pt x="91" y="4"/>
                    </a:lnTo>
                    <a:lnTo>
                      <a:pt x="91" y="5"/>
                    </a:lnTo>
                    <a:lnTo>
                      <a:pt x="89" y="7"/>
                    </a:lnTo>
                    <a:lnTo>
                      <a:pt x="89" y="9"/>
                    </a:lnTo>
                    <a:lnTo>
                      <a:pt x="89" y="461"/>
                    </a:lnTo>
                    <a:lnTo>
                      <a:pt x="96" y="455"/>
                    </a:lnTo>
                    <a:lnTo>
                      <a:pt x="7" y="4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8" name="Freeform 165"/>
              <p:cNvSpPr>
                <a:spLocks/>
              </p:cNvSpPr>
              <p:nvPr/>
            </p:nvSpPr>
            <p:spPr bwMode="auto">
              <a:xfrm>
                <a:off x="4440" y="1535"/>
                <a:ext cx="17" cy="46"/>
              </a:xfrm>
              <a:custGeom>
                <a:avLst/>
                <a:gdLst>
                  <a:gd name="T0" fmla="*/ 0 w 17"/>
                  <a:gd name="T1" fmla="*/ 0 h 46"/>
                  <a:gd name="T2" fmla="*/ 2 w 17"/>
                  <a:gd name="T3" fmla="*/ 46 h 46"/>
                  <a:gd name="T4" fmla="*/ 17 w 17"/>
                  <a:gd name="T5" fmla="*/ 22 h 46"/>
                  <a:gd name="T6" fmla="*/ 2 w 17"/>
                  <a:gd name="T7" fmla="*/ 0 h 46"/>
                  <a:gd name="T8" fmla="*/ 0 w 17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6">
                    <a:moveTo>
                      <a:pt x="0" y="0"/>
                    </a:moveTo>
                    <a:lnTo>
                      <a:pt x="2" y="46"/>
                    </a:lnTo>
                    <a:lnTo>
                      <a:pt x="17" y="2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399" name="Freeform 166"/>
              <p:cNvSpPr>
                <a:spLocks/>
              </p:cNvSpPr>
              <p:nvPr/>
            </p:nvSpPr>
            <p:spPr bwMode="auto">
              <a:xfrm>
                <a:off x="4428" y="1530"/>
                <a:ext cx="59" cy="56"/>
              </a:xfrm>
              <a:custGeom>
                <a:avLst/>
                <a:gdLst>
                  <a:gd name="T0" fmla="*/ 0 w 59"/>
                  <a:gd name="T1" fmla="*/ 0 h 56"/>
                  <a:gd name="T2" fmla="*/ 59 w 59"/>
                  <a:gd name="T3" fmla="*/ 27 h 56"/>
                  <a:gd name="T4" fmla="*/ 1 w 59"/>
                  <a:gd name="T5" fmla="*/ 56 h 56"/>
                  <a:gd name="T6" fmla="*/ 29 w 59"/>
                  <a:gd name="T7" fmla="*/ 27 h 56"/>
                  <a:gd name="T8" fmla="*/ 0 w 59"/>
                  <a:gd name="T9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6">
                    <a:moveTo>
                      <a:pt x="0" y="0"/>
                    </a:moveTo>
                    <a:lnTo>
                      <a:pt x="59" y="27"/>
                    </a:lnTo>
                    <a:lnTo>
                      <a:pt x="1" y="56"/>
                    </a:lnTo>
                    <a:lnTo>
                      <a:pt x="29" y="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00" name="Freeform 167"/>
              <p:cNvSpPr>
                <a:spLocks/>
              </p:cNvSpPr>
              <p:nvPr/>
            </p:nvSpPr>
            <p:spPr bwMode="auto">
              <a:xfrm>
                <a:off x="4421" y="1523"/>
                <a:ext cx="73" cy="70"/>
              </a:xfrm>
              <a:custGeom>
                <a:avLst/>
                <a:gdLst>
                  <a:gd name="T0" fmla="*/ 12 w 73"/>
                  <a:gd name="T1" fmla="*/ 1 h 70"/>
                  <a:gd name="T2" fmla="*/ 3 w 73"/>
                  <a:gd name="T3" fmla="*/ 13 h 70"/>
                  <a:gd name="T4" fmla="*/ 63 w 73"/>
                  <a:gd name="T5" fmla="*/ 41 h 70"/>
                  <a:gd name="T6" fmla="*/ 63 w 73"/>
                  <a:gd name="T7" fmla="*/ 27 h 70"/>
                  <a:gd name="T8" fmla="*/ 5 w 73"/>
                  <a:gd name="T9" fmla="*/ 56 h 70"/>
                  <a:gd name="T10" fmla="*/ 14 w 73"/>
                  <a:gd name="T11" fmla="*/ 68 h 70"/>
                  <a:gd name="T12" fmla="*/ 42 w 73"/>
                  <a:gd name="T13" fmla="*/ 39 h 70"/>
                  <a:gd name="T14" fmla="*/ 43 w 73"/>
                  <a:gd name="T15" fmla="*/ 37 h 70"/>
                  <a:gd name="T16" fmla="*/ 43 w 73"/>
                  <a:gd name="T17" fmla="*/ 32 h 70"/>
                  <a:gd name="T18" fmla="*/ 42 w 73"/>
                  <a:gd name="T19" fmla="*/ 31 h 70"/>
                  <a:gd name="T20" fmla="*/ 42 w 73"/>
                  <a:gd name="T21" fmla="*/ 29 h 70"/>
                  <a:gd name="T22" fmla="*/ 12 w 73"/>
                  <a:gd name="T23" fmla="*/ 1 h 70"/>
                  <a:gd name="T24" fmla="*/ 1 w 73"/>
                  <a:gd name="T25" fmla="*/ 12 h 70"/>
                  <a:gd name="T26" fmla="*/ 31 w 73"/>
                  <a:gd name="T27" fmla="*/ 39 h 70"/>
                  <a:gd name="T28" fmla="*/ 31 w 73"/>
                  <a:gd name="T29" fmla="*/ 29 h 70"/>
                  <a:gd name="T30" fmla="*/ 3 w 73"/>
                  <a:gd name="T31" fmla="*/ 58 h 70"/>
                  <a:gd name="T32" fmla="*/ 3 w 73"/>
                  <a:gd name="T33" fmla="*/ 60 h 70"/>
                  <a:gd name="T34" fmla="*/ 1 w 73"/>
                  <a:gd name="T35" fmla="*/ 61 h 70"/>
                  <a:gd name="T36" fmla="*/ 1 w 73"/>
                  <a:gd name="T37" fmla="*/ 63 h 70"/>
                  <a:gd name="T38" fmla="*/ 1 w 73"/>
                  <a:gd name="T39" fmla="*/ 65 h 70"/>
                  <a:gd name="T40" fmla="*/ 1 w 73"/>
                  <a:gd name="T41" fmla="*/ 67 h 70"/>
                  <a:gd name="T42" fmla="*/ 3 w 73"/>
                  <a:gd name="T43" fmla="*/ 68 h 70"/>
                  <a:gd name="T44" fmla="*/ 5 w 73"/>
                  <a:gd name="T45" fmla="*/ 68 h 70"/>
                  <a:gd name="T46" fmla="*/ 7 w 73"/>
                  <a:gd name="T47" fmla="*/ 70 h 70"/>
                  <a:gd name="T48" fmla="*/ 8 w 73"/>
                  <a:gd name="T49" fmla="*/ 70 h 70"/>
                  <a:gd name="T50" fmla="*/ 10 w 73"/>
                  <a:gd name="T51" fmla="*/ 70 h 70"/>
                  <a:gd name="T52" fmla="*/ 12 w 73"/>
                  <a:gd name="T53" fmla="*/ 70 h 70"/>
                  <a:gd name="T54" fmla="*/ 70 w 73"/>
                  <a:gd name="T55" fmla="*/ 41 h 70"/>
                  <a:gd name="T56" fmla="*/ 70 w 73"/>
                  <a:gd name="T57" fmla="*/ 39 h 70"/>
                  <a:gd name="T58" fmla="*/ 71 w 73"/>
                  <a:gd name="T59" fmla="*/ 39 h 70"/>
                  <a:gd name="T60" fmla="*/ 73 w 73"/>
                  <a:gd name="T61" fmla="*/ 37 h 70"/>
                  <a:gd name="T62" fmla="*/ 73 w 73"/>
                  <a:gd name="T63" fmla="*/ 36 h 70"/>
                  <a:gd name="T64" fmla="*/ 73 w 73"/>
                  <a:gd name="T65" fmla="*/ 34 h 70"/>
                  <a:gd name="T66" fmla="*/ 73 w 73"/>
                  <a:gd name="T67" fmla="*/ 32 h 70"/>
                  <a:gd name="T68" fmla="*/ 71 w 73"/>
                  <a:gd name="T69" fmla="*/ 31 h 70"/>
                  <a:gd name="T70" fmla="*/ 71 w 73"/>
                  <a:gd name="T71" fmla="*/ 29 h 70"/>
                  <a:gd name="T72" fmla="*/ 70 w 73"/>
                  <a:gd name="T73" fmla="*/ 27 h 70"/>
                  <a:gd name="T74" fmla="*/ 10 w 73"/>
                  <a:gd name="T75" fmla="*/ 0 h 70"/>
                  <a:gd name="T76" fmla="*/ 8 w 73"/>
                  <a:gd name="T77" fmla="*/ 0 h 70"/>
                  <a:gd name="T78" fmla="*/ 7 w 73"/>
                  <a:gd name="T79" fmla="*/ 0 h 70"/>
                  <a:gd name="T80" fmla="*/ 5 w 73"/>
                  <a:gd name="T81" fmla="*/ 0 h 70"/>
                  <a:gd name="T82" fmla="*/ 3 w 73"/>
                  <a:gd name="T83" fmla="*/ 1 h 70"/>
                  <a:gd name="T84" fmla="*/ 1 w 73"/>
                  <a:gd name="T85" fmla="*/ 1 h 70"/>
                  <a:gd name="T86" fmla="*/ 0 w 73"/>
                  <a:gd name="T87" fmla="*/ 3 h 70"/>
                  <a:gd name="T88" fmla="*/ 0 w 73"/>
                  <a:gd name="T89" fmla="*/ 5 h 70"/>
                  <a:gd name="T90" fmla="*/ 0 w 73"/>
                  <a:gd name="T91" fmla="*/ 7 h 70"/>
                  <a:gd name="T92" fmla="*/ 0 w 73"/>
                  <a:gd name="T93" fmla="*/ 8 h 70"/>
                  <a:gd name="T94" fmla="*/ 1 w 73"/>
                  <a:gd name="T95" fmla="*/ 10 h 70"/>
                  <a:gd name="T96" fmla="*/ 1 w 73"/>
                  <a:gd name="T97" fmla="*/ 12 h 70"/>
                  <a:gd name="T98" fmla="*/ 12 w 73"/>
                  <a:gd name="T99" fmla="*/ 1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3" h="70">
                    <a:moveTo>
                      <a:pt x="12" y="1"/>
                    </a:moveTo>
                    <a:lnTo>
                      <a:pt x="3" y="13"/>
                    </a:lnTo>
                    <a:lnTo>
                      <a:pt x="63" y="41"/>
                    </a:lnTo>
                    <a:lnTo>
                      <a:pt x="63" y="27"/>
                    </a:lnTo>
                    <a:lnTo>
                      <a:pt x="5" y="56"/>
                    </a:lnTo>
                    <a:lnTo>
                      <a:pt x="14" y="68"/>
                    </a:lnTo>
                    <a:lnTo>
                      <a:pt x="42" y="39"/>
                    </a:lnTo>
                    <a:lnTo>
                      <a:pt x="43" y="37"/>
                    </a:lnTo>
                    <a:lnTo>
                      <a:pt x="43" y="32"/>
                    </a:lnTo>
                    <a:lnTo>
                      <a:pt x="42" y="31"/>
                    </a:lnTo>
                    <a:lnTo>
                      <a:pt x="42" y="29"/>
                    </a:lnTo>
                    <a:lnTo>
                      <a:pt x="12" y="1"/>
                    </a:lnTo>
                    <a:lnTo>
                      <a:pt x="1" y="12"/>
                    </a:lnTo>
                    <a:lnTo>
                      <a:pt x="31" y="39"/>
                    </a:lnTo>
                    <a:lnTo>
                      <a:pt x="31" y="29"/>
                    </a:lnTo>
                    <a:lnTo>
                      <a:pt x="3" y="58"/>
                    </a:lnTo>
                    <a:lnTo>
                      <a:pt x="3" y="60"/>
                    </a:lnTo>
                    <a:lnTo>
                      <a:pt x="1" y="61"/>
                    </a:lnTo>
                    <a:lnTo>
                      <a:pt x="1" y="63"/>
                    </a:lnTo>
                    <a:lnTo>
                      <a:pt x="1" y="65"/>
                    </a:lnTo>
                    <a:lnTo>
                      <a:pt x="1" y="67"/>
                    </a:lnTo>
                    <a:lnTo>
                      <a:pt x="3" y="68"/>
                    </a:lnTo>
                    <a:lnTo>
                      <a:pt x="5" y="68"/>
                    </a:lnTo>
                    <a:lnTo>
                      <a:pt x="7" y="70"/>
                    </a:lnTo>
                    <a:lnTo>
                      <a:pt x="8" y="70"/>
                    </a:lnTo>
                    <a:lnTo>
                      <a:pt x="10" y="70"/>
                    </a:lnTo>
                    <a:lnTo>
                      <a:pt x="12" y="70"/>
                    </a:lnTo>
                    <a:lnTo>
                      <a:pt x="70" y="41"/>
                    </a:lnTo>
                    <a:lnTo>
                      <a:pt x="70" y="39"/>
                    </a:lnTo>
                    <a:lnTo>
                      <a:pt x="71" y="39"/>
                    </a:lnTo>
                    <a:lnTo>
                      <a:pt x="73" y="37"/>
                    </a:lnTo>
                    <a:lnTo>
                      <a:pt x="73" y="36"/>
                    </a:lnTo>
                    <a:lnTo>
                      <a:pt x="73" y="34"/>
                    </a:lnTo>
                    <a:lnTo>
                      <a:pt x="73" y="32"/>
                    </a:lnTo>
                    <a:lnTo>
                      <a:pt x="71" y="31"/>
                    </a:lnTo>
                    <a:lnTo>
                      <a:pt x="71" y="29"/>
                    </a:lnTo>
                    <a:lnTo>
                      <a:pt x="70" y="27"/>
                    </a:lnTo>
                    <a:lnTo>
                      <a:pt x="10" y="0"/>
                    </a:lnTo>
                    <a:lnTo>
                      <a:pt x="8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3" y="1"/>
                    </a:lnTo>
                    <a:lnTo>
                      <a:pt x="1" y="1"/>
                    </a:lnTo>
                    <a:lnTo>
                      <a:pt x="0" y="3"/>
                    </a:lnTo>
                    <a:lnTo>
                      <a:pt x="0" y="5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01" name="Rectangle 168"/>
              <p:cNvSpPr>
                <a:spLocks noChangeArrowheads="1"/>
              </p:cNvSpPr>
              <p:nvPr/>
            </p:nvSpPr>
            <p:spPr bwMode="auto">
              <a:xfrm>
                <a:off x="3094" y="2903"/>
                <a:ext cx="368" cy="189"/>
              </a:xfrm>
              <a:prstGeom prst="rect">
                <a:avLst/>
              </a:prstGeom>
              <a:solidFill>
                <a:srgbClr val="C080FF"/>
              </a:solidFill>
              <a:ln w="0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02" name="Freeform 169"/>
              <p:cNvSpPr>
                <a:spLocks/>
              </p:cNvSpPr>
              <p:nvPr/>
            </p:nvSpPr>
            <p:spPr bwMode="auto">
              <a:xfrm>
                <a:off x="3062" y="2593"/>
                <a:ext cx="433" cy="310"/>
              </a:xfrm>
              <a:custGeom>
                <a:avLst/>
                <a:gdLst>
                  <a:gd name="T0" fmla="*/ 0 w 433"/>
                  <a:gd name="T1" fmla="*/ 0 h 310"/>
                  <a:gd name="T2" fmla="*/ 86 w 433"/>
                  <a:gd name="T3" fmla="*/ 310 h 310"/>
                  <a:gd name="T4" fmla="*/ 353 w 433"/>
                  <a:gd name="T5" fmla="*/ 310 h 310"/>
                  <a:gd name="T6" fmla="*/ 433 w 433"/>
                  <a:gd name="T7" fmla="*/ 0 h 310"/>
                  <a:gd name="T8" fmla="*/ 0 w 433"/>
                  <a:gd name="T9" fmla="*/ 0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3" h="310">
                    <a:moveTo>
                      <a:pt x="0" y="0"/>
                    </a:moveTo>
                    <a:lnTo>
                      <a:pt x="86" y="310"/>
                    </a:lnTo>
                    <a:lnTo>
                      <a:pt x="353" y="310"/>
                    </a:lnTo>
                    <a:lnTo>
                      <a:pt x="4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80C2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03" name="Rectangle 170"/>
              <p:cNvSpPr>
                <a:spLocks noChangeArrowheads="1"/>
              </p:cNvSpPr>
              <p:nvPr/>
            </p:nvSpPr>
            <p:spPr bwMode="auto">
              <a:xfrm>
                <a:off x="3199" y="1931"/>
                <a:ext cx="23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SDR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04" name="Rectangle 171"/>
              <p:cNvSpPr>
                <a:spLocks noChangeArrowheads="1"/>
              </p:cNvSpPr>
              <p:nvPr/>
            </p:nvSpPr>
            <p:spPr bwMode="auto">
              <a:xfrm>
                <a:off x="2344" y="1596"/>
                <a:ext cx="14" cy="28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1405" name="Rectangle 172"/>
              <p:cNvSpPr>
                <a:spLocks noChangeArrowheads="1"/>
              </p:cNvSpPr>
              <p:nvPr/>
            </p:nvSpPr>
            <p:spPr bwMode="auto">
              <a:xfrm rot="16200000">
                <a:off x="4502" y="1936"/>
                <a:ext cx="438" cy="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ko-KR" sz="11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Scrubber</a:t>
                </a:r>
                <a:endParaRPr kumimoji="0" lang="ko-KR" altLang="ko-KR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11409" name="꺾인 연결선 11408"/>
            <p:cNvCxnSpPr>
              <a:stCxn id="11295" idx="35"/>
            </p:cNvCxnSpPr>
            <p:nvPr/>
          </p:nvCxnSpPr>
          <p:spPr bwMode="auto">
            <a:xfrm>
              <a:off x="2069779" y="2155527"/>
              <a:ext cx="1632016" cy="1514477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267" name="모서리가 둥근 직사각형 11266"/>
            <p:cNvSpPr/>
            <p:nvPr/>
          </p:nvSpPr>
          <p:spPr bwMode="auto">
            <a:xfrm>
              <a:off x="1475173" y="5625803"/>
              <a:ext cx="360040" cy="4320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317" name="꺾인 연결선 11316"/>
            <p:cNvCxnSpPr>
              <a:stCxn id="11267" idx="0"/>
            </p:cNvCxnSpPr>
            <p:nvPr/>
          </p:nvCxnSpPr>
          <p:spPr bwMode="auto">
            <a:xfrm rot="5400000" flipH="1" flipV="1">
              <a:off x="1680432" y="5248140"/>
              <a:ext cx="352424" cy="402902"/>
            </a:xfrm>
            <a:prstGeom prst="bent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직선 화살표 연결선 159"/>
            <p:cNvCxnSpPr>
              <a:stCxn id="6" idx="4"/>
            </p:cNvCxnSpPr>
            <p:nvPr/>
          </p:nvCxnSpPr>
          <p:spPr bwMode="auto">
            <a:xfrm flipH="1">
              <a:off x="1835213" y="5532140"/>
              <a:ext cx="259965" cy="1291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1" name="TextBox 160"/>
            <p:cNvSpPr txBox="1"/>
            <p:nvPr/>
          </p:nvSpPr>
          <p:spPr>
            <a:xfrm>
              <a:off x="982407" y="5293313"/>
              <a:ext cx="1122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/>
                <a:t>Ash cooler</a:t>
              </a:r>
              <a:endParaRPr lang="ko-KR" altLang="en-US" sz="1400" b="1" dirty="0"/>
            </a:p>
          </p:txBody>
        </p:sp>
      </p:grpSp>
      <p:sp>
        <p:nvSpPr>
          <p:cNvPr id="11316" name="모서리가 둥근 직사각형 11315"/>
          <p:cNvSpPr/>
          <p:nvPr/>
        </p:nvSpPr>
        <p:spPr bwMode="auto">
          <a:xfrm>
            <a:off x="179512" y="1340768"/>
            <a:ext cx="4300538" cy="5029572"/>
          </a:xfrm>
          <a:prstGeom prst="roundRect">
            <a:avLst/>
          </a:prstGeom>
          <a:noFill/>
          <a:ln w="698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9" name="타원 178"/>
          <p:cNvSpPr/>
          <p:nvPr/>
        </p:nvSpPr>
        <p:spPr>
          <a:xfrm>
            <a:off x="2748942" y="5260710"/>
            <a:ext cx="142050" cy="16748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꺾인 연결선 179"/>
          <p:cNvCxnSpPr/>
          <p:nvPr/>
        </p:nvCxnSpPr>
        <p:spPr>
          <a:xfrm flipV="1">
            <a:off x="2873010" y="5168925"/>
            <a:ext cx="102916" cy="202936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사다리꼴 180"/>
          <p:cNvSpPr/>
          <p:nvPr/>
        </p:nvSpPr>
        <p:spPr>
          <a:xfrm>
            <a:off x="2741771" y="5413969"/>
            <a:ext cx="162024" cy="45719"/>
          </a:xfrm>
          <a:prstGeom prst="trapezoi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18" name="모서리가 둥근 직사각형 11317"/>
          <p:cNvSpPr/>
          <p:nvPr/>
        </p:nvSpPr>
        <p:spPr bwMode="auto">
          <a:xfrm>
            <a:off x="4106987" y="5517853"/>
            <a:ext cx="1366838" cy="1079499"/>
          </a:xfrm>
          <a:prstGeom prst="roundRect">
            <a:avLst/>
          </a:prstGeom>
          <a:noFill/>
          <a:ln w="57150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3" name="모서리가 둥근 직사각형 182"/>
          <p:cNvSpPr/>
          <p:nvPr/>
        </p:nvSpPr>
        <p:spPr bwMode="auto">
          <a:xfrm>
            <a:off x="7206196" y="4963271"/>
            <a:ext cx="1366838" cy="1079499"/>
          </a:xfrm>
          <a:prstGeom prst="roundRect">
            <a:avLst/>
          </a:prstGeom>
          <a:noFill/>
          <a:ln w="57150" cap="flat" cmpd="sng" algn="ctr">
            <a:solidFill>
              <a:srgbClr val="FF33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18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6" grpId="0" animBg="1"/>
      <p:bldP spid="11318" grpId="0" animBg="1"/>
      <p:bldP spid="18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Flue Gas Pollutants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Particulates : Human health harzard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Acid Gases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No</a:t>
            </a:r>
            <a:r>
              <a:rPr lang="en-US" altLang="ko-KR" sz="2400" baseline="-25000" smtClean="0"/>
              <a:t>x </a:t>
            </a:r>
            <a:r>
              <a:rPr lang="en-US" altLang="ko-KR" sz="2400" smtClean="0"/>
              <a:t>: Ground level Ozone 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CO : Toxic gas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SO2 : Acid rain, health hazard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Organic Hazardous Air Pollutants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dioxine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smtClean="0"/>
              <a:t>Metal Hazardous Air Pollutants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/>
              <a:t>Hg</a:t>
            </a:r>
          </a:p>
        </p:txBody>
      </p:sp>
      <p:sp>
        <p:nvSpPr>
          <p:cNvPr id="57348" name="Rectangle 12"/>
          <p:cNvSpPr>
            <a:spLocks noChangeArrowheads="1"/>
          </p:cNvSpPr>
          <p:nvPr/>
        </p:nvSpPr>
        <p:spPr bwMode="auto">
          <a:xfrm>
            <a:off x="0" y="0"/>
            <a:ext cx="367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순환유동층 보일러 기술</a:t>
            </a:r>
            <a:r>
              <a:rPr lang="en-US" altLang="ko-KR"/>
              <a:t>-</a:t>
            </a:r>
            <a:r>
              <a:rPr lang="ko-KR" altLang="en-US"/>
              <a:t>연구개발</a:t>
            </a:r>
          </a:p>
        </p:txBody>
      </p:sp>
    </p:spTree>
    <p:extLst>
      <p:ext uri="{BB962C8B-B14F-4D97-AF65-F5344CB8AC3E}">
        <p14:creationId xmlns:p14="http://schemas.microsoft.com/office/powerpoint/2010/main" val="278265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4000" smtClean="0">
                <a:solidFill>
                  <a:schemeClr val="tx1"/>
                </a:solidFill>
              </a:rPr>
              <a:t>배가스 농도</a:t>
            </a:r>
          </a:p>
        </p:txBody>
      </p:sp>
      <p:pic>
        <p:nvPicPr>
          <p:cNvPr id="849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975"/>
            <a:ext cx="9307513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7512050" y="6400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>
                <a:latin typeface="Times New Roman" panose="02020603050405020304" pitchFamily="18" charset="0"/>
              </a:rPr>
              <a:t>2007.06.25.</a:t>
            </a:r>
          </a:p>
        </p:txBody>
      </p:sp>
      <p:graphicFrame>
        <p:nvGraphicFramePr>
          <p:cNvPr id="385029" name="Group 5"/>
          <p:cNvGraphicFramePr>
            <a:graphicFrameLocks noGrp="1"/>
          </p:cNvGraphicFramePr>
          <p:nvPr>
            <p:ph idx="1"/>
          </p:nvPr>
        </p:nvGraphicFramePr>
        <p:xfrm>
          <a:off x="611188" y="4724400"/>
          <a:ext cx="8132762" cy="1603375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8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O</a:t>
                      </a:r>
                      <a:r>
                        <a:rPr kumimoji="1" lang="en-US" altLang="ko-KR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(%)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CO</a:t>
                      </a:r>
                      <a:r>
                        <a:rPr kumimoji="1" lang="en-US" altLang="ko-KR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(%)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SO</a:t>
                      </a:r>
                      <a:r>
                        <a:rPr kumimoji="1" lang="en-US" altLang="ko-KR" sz="20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itchFamily="18" charset="-127"/>
                        <a:ea typeface="바탕" pitchFamily="18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NOx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CO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HCl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(ppm)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TSP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(mg/Sm</a:t>
                      </a:r>
                      <a:r>
                        <a:rPr kumimoji="1" lang="en-US" altLang="ko-KR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3</a:t>
                      </a: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)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7.3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10.1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2.5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78.2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155.9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298.3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바탕" pitchFamily="18" charset="-127"/>
                          <a:ea typeface="바탕" pitchFamily="18" charset="-127"/>
                        </a:rPr>
                        <a:t>22.4</a:t>
                      </a:r>
                      <a:endParaRPr kumimoji="1" lang="en-US" altLang="ko-K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5023" name="Rectangle 4"/>
          <p:cNvSpPr>
            <a:spLocks noChangeArrowheads="1"/>
          </p:cNvSpPr>
          <p:nvPr/>
        </p:nvSpPr>
        <p:spPr bwMode="auto">
          <a:xfrm>
            <a:off x="0" y="0"/>
            <a:ext cx="3756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순환유동층 보일러 기술</a:t>
            </a:r>
            <a:r>
              <a:rPr lang="en-US" altLang="ko-KR"/>
              <a:t>-</a:t>
            </a:r>
            <a:r>
              <a:rPr lang="ko-KR" altLang="en-US"/>
              <a:t>운전 관리</a:t>
            </a:r>
          </a:p>
        </p:txBody>
      </p:sp>
    </p:spTree>
    <p:extLst>
      <p:ext uri="{BB962C8B-B14F-4D97-AF65-F5344CB8AC3E}">
        <p14:creationId xmlns:p14="http://schemas.microsoft.com/office/powerpoint/2010/main" val="219527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smtClean="0"/>
              <a:t>SO2</a:t>
            </a:r>
            <a:r>
              <a:rPr lang="ko-KR" altLang="en-US" sz="3200" smtClean="0"/>
              <a:t>의 제어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0" y="0"/>
            <a:ext cx="3679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/>
              <a:t>순환유동층 보일러 기술</a:t>
            </a:r>
            <a:r>
              <a:rPr lang="en-US" altLang="ko-KR"/>
              <a:t>-</a:t>
            </a:r>
            <a:r>
              <a:rPr lang="ko-KR" altLang="en-US"/>
              <a:t>연구개발</a:t>
            </a:r>
          </a:p>
        </p:txBody>
      </p:sp>
      <p:grpSp>
        <p:nvGrpSpPr>
          <p:cNvPr id="58372" name="Group 4"/>
          <p:cNvGrpSpPr>
            <a:grpSpLocks/>
          </p:cNvGrpSpPr>
          <p:nvPr/>
        </p:nvGrpSpPr>
        <p:grpSpPr bwMode="auto">
          <a:xfrm>
            <a:off x="900113" y="1628775"/>
            <a:ext cx="7264400" cy="4125913"/>
            <a:chOff x="624" y="1296"/>
            <a:chExt cx="4576" cy="2599"/>
          </a:xfrm>
        </p:grpSpPr>
        <p:pic>
          <p:nvPicPr>
            <p:cNvPr id="58373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296"/>
              <a:ext cx="4576" cy="25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374" name="Text Box 6"/>
            <p:cNvSpPr txBox="1">
              <a:spLocks noChangeArrowheads="1"/>
            </p:cNvSpPr>
            <p:nvPr/>
          </p:nvSpPr>
          <p:spPr bwMode="auto">
            <a:xfrm>
              <a:off x="1565" y="3203"/>
              <a:ext cx="8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석회석 주입</a:t>
              </a:r>
            </a:p>
          </p:txBody>
        </p:sp>
        <p:sp>
          <p:nvSpPr>
            <p:cNvPr id="58375" name="Text Box 7"/>
            <p:cNvSpPr txBox="1">
              <a:spLocks noChangeArrowheads="1"/>
            </p:cNvSpPr>
            <p:nvPr/>
          </p:nvSpPr>
          <p:spPr bwMode="auto">
            <a:xfrm>
              <a:off x="3379" y="3203"/>
              <a:ext cx="10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/>
                <a:t>석회석 미주입</a:t>
              </a:r>
            </a:p>
          </p:txBody>
        </p:sp>
        <p:sp>
          <p:nvSpPr>
            <p:cNvPr id="58376" name="Line 8"/>
            <p:cNvSpPr>
              <a:spLocks noChangeShapeType="1"/>
            </p:cNvSpPr>
            <p:nvPr/>
          </p:nvSpPr>
          <p:spPr bwMode="auto">
            <a:xfrm>
              <a:off x="1474" y="3249"/>
              <a:ext cx="1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377" name="Line 9"/>
            <p:cNvSpPr>
              <a:spLocks noChangeShapeType="1"/>
            </p:cNvSpPr>
            <p:nvPr/>
          </p:nvSpPr>
          <p:spPr bwMode="auto">
            <a:xfrm>
              <a:off x="3107" y="3249"/>
              <a:ext cx="1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00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Engineering Design 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939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Basic Engineering Design Data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Operation parameter</a:t>
            </a:r>
          </a:p>
          <a:p>
            <a:pPr lvl="1"/>
            <a:r>
              <a:rPr lang="en-US" altLang="ko-KR" dirty="0" smtClean="0"/>
              <a:t>(Operation condition, Maintenance, Fuel)</a:t>
            </a:r>
          </a:p>
          <a:p>
            <a:r>
              <a:rPr lang="en-US" altLang="ko-KR" dirty="0" smtClean="0"/>
              <a:t>Process flow </a:t>
            </a:r>
          </a:p>
          <a:p>
            <a:r>
              <a:rPr lang="en-US" altLang="ko-KR" dirty="0" smtClean="0"/>
              <a:t>General Layout</a:t>
            </a:r>
          </a:p>
          <a:p>
            <a:r>
              <a:rPr lang="en-US" altLang="ko-KR" dirty="0" smtClean="0"/>
              <a:t>Layout(Size, </a:t>
            </a:r>
            <a:r>
              <a:rPr lang="en-US" altLang="ko-KR" dirty="0" err="1" smtClean="0"/>
              <a:t>Weignt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Part list</a:t>
            </a:r>
          </a:p>
          <a:p>
            <a:r>
              <a:rPr lang="en-US" altLang="ko-KR" dirty="0" smtClean="0"/>
              <a:t>Utility, Water, Air rate</a:t>
            </a:r>
          </a:p>
        </p:txBody>
      </p:sp>
    </p:spTree>
    <p:extLst>
      <p:ext uri="{BB962C8B-B14F-4D97-AF65-F5344CB8AC3E}">
        <p14:creationId xmlns:p14="http://schemas.microsoft.com/office/powerpoint/2010/main" val="38271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476250"/>
            <a:ext cx="7772400" cy="1143000"/>
          </a:xfrm>
        </p:spPr>
        <p:txBody>
          <a:bodyPr/>
          <a:lstStyle/>
          <a:p>
            <a:r>
              <a:rPr lang="en-US" altLang="ko-KR" b="1" smtClean="0"/>
              <a:t>Mass Balance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2843213" y="2565400"/>
            <a:ext cx="3276600" cy="2590800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latinLnBrk="0" hangingPunct="0"/>
            <a:endParaRPr kumimoji="0" lang="ko-KR" altLang="ko-KR" sz="2400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1455738" y="39243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73175" y="3314700"/>
            <a:ext cx="725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Fuel</a:t>
            </a: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6103938" y="40005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6713538" y="3162300"/>
            <a:ext cx="127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Flue Gas</a:t>
            </a:r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4427538" y="5143500"/>
            <a:ext cx="0" cy="7620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7" name="Text Box 11"/>
          <p:cNvSpPr txBox="1">
            <a:spLocks noChangeArrowheads="1"/>
          </p:cNvSpPr>
          <p:nvPr/>
        </p:nvSpPr>
        <p:spPr bwMode="auto">
          <a:xfrm>
            <a:off x="4572000" y="5516563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2400">
                <a:latin typeface="Times New Roman" pitchFamily="18" charset="0"/>
              </a:rPr>
              <a:t>Ash</a:t>
            </a:r>
          </a:p>
        </p:txBody>
      </p:sp>
      <p:sp>
        <p:nvSpPr>
          <p:cNvPr id="7178" name="Freeform 10"/>
          <p:cNvSpPr>
            <a:spLocks/>
          </p:cNvSpPr>
          <p:nvPr/>
        </p:nvSpPr>
        <p:spPr bwMode="auto">
          <a:xfrm>
            <a:off x="5364163" y="1844675"/>
            <a:ext cx="1620837" cy="4381500"/>
          </a:xfrm>
          <a:custGeom>
            <a:avLst/>
            <a:gdLst>
              <a:gd name="T0" fmla="*/ 2147483647 w 1021"/>
              <a:gd name="T1" fmla="*/ 2147483647 h 2760"/>
              <a:gd name="T2" fmla="*/ 2147483647 w 1021"/>
              <a:gd name="T3" fmla="*/ 2147483647 h 2760"/>
              <a:gd name="T4" fmla="*/ 2147483647 w 1021"/>
              <a:gd name="T5" fmla="*/ 2147483647 h 27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1" h="2760">
                <a:moveTo>
                  <a:pt x="68" y="2760"/>
                </a:moveTo>
                <a:cubicBezTo>
                  <a:pt x="34" y="1826"/>
                  <a:pt x="0" y="892"/>
                  <a:pt x="159" y="446"/>
                </a:cubicBezTo>
                <a:cubicBezTo>
                  <a:pt x="318" y="0"/>
                  <a:pt x="877" y="144"/>
                  <a:pt x="1021" y="83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5795963" y="5949950"/>
            <a:ext cx="1562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/>
              <a:t>Water flow</a:t>
            </a:r>
          </a:p>
        </p:txBody>
      </p: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7091363" y="1700213"/>
            <a:ext cx="1579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/>
              <a:t>Steam flow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3995738" y="3573463"/>
            <a:ext cx="94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/>
              <a:t>Boiler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1331913" y="4100513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/>
              <a:t>Air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5079" y="260648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Air supply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7584" y="1917741"/>
                <a:ext cx="5618718" cy="791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𝑀𝑜𝑙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𝑀𝑜𝑙𝐶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/>
                            </a:rPr>
                            <m:t>𝑀</m:t>
                          </m:r>
                          <m:r>
                            <a:rPr lang="en-US" altLang="ko-KR" sz="2400" b="0" i="1" smtClean="0">
                              <a:latin typeface="Cambria Math"/>
                            </a:rPr>
                            <m:t>𝑜𝑙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altLang="ko-KR" sz="2400" b="0" i="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/>
                        </a:rPr>
                        <m:t>MolS</m:t>
                      </m:r>
                      <m:r>
                        <a:rPr lang="en-US" altLang="ko-KR" sz="2400" b="0" i="0" smtClean="0"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/>
                        </a:rPr>
                        <m:t>Mol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17741"/>
                <a:ext cx="5618718" cy="79117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27584" y="2746670"/>
                <a:ext cx="2963312" cy="6146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𝑀𝑜𝑙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ko-KR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𝑀𝑜𝑙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altLang="ko-KR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×</m:t>
                    </m:r>
                    <m:f>
                      <m:f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79</m:t>
                        </m:r>
                      </m:num>
                      <m:den>
                        <m:r>
                          <a:rPr lang="en-US" altLang="ko-KR" sz="2400" b="0" i="1" smtClean="0">
                            <a:latin typeface="Cambria Math"/>
                            <a:ea typeface="Cambria Math"/>
                          </a:rPr>
                          <m:t>21</m:t>
                        </m:r>
                      </m:den>
                    </m:f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46670"/>
                <a:ext cx="2963312" cy="6146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7584" y="3419789"/>
                <a:ext cx="42978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𝑀𝑜𝑙𝐷𝑟𝑦𝐴𝑖𝑟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i="1">
                          <a:latin typeface="Cambria Math"/>
                        </a:rPr>
                        <m:t>𝑀𝑜𝑙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400" i="1">
                          <a:latin typeface="Cambria Math"/>
                        </a:rPr>
                        <m:t>𝑀𝑜𝑙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419789"/>
                <a:ext cx="4297843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27584" y="3970806"/>
                <a:ext cx="7404591" cy="795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𝑀𝑜𝑙𝑀𝑜𝑖𝑠𝑡𝑢𝑟𝑒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/>
                            </a:rPr>
                            <m:t>0.013</m:t>
                          </m:r>
                          <m:r>
                            <a:rPr lang="en-US" altLang="ko-KR" sz="240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 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𝑀𝑜𝑙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×32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+</m:t>
                          </m:r>
                          <m:r>
                            <a:rPr lang="en-US" altLang="ko-KR" sz="2400" i="1">
                              <a:latin typeface="Cambria Math"/>
                            </a:rPr>
                            <m:t>𝑀𝑜𝑙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/>
                              <a:ea typeface="Cambria Math"/>
                            </a:rPr>
                            <m:t>×28</m:t>
                          </m:r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  <a:ea typeface="Cambria Math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70806"/>
                <a:ext cx="7404591" cy="7957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27584" y="4906910"/>
                <a:ext cx="65080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𝑇h𝑒𝑜𝑟𝑒𝑡𝑖𝑐𝑎𝑙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𝑎𝑖𝑟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𝑀𝑜𝑙𝐷𝑟𝑦𝐴𝑖𝑟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𝑀𝑜𝑙𝑀𝑜𝑖𝑠𝑡𝑢𝑟𝑒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06910"/>
                <a:ext cx="65080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7584" y="5661248"/>
                <a:ext cx="75395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𝐶𝑜𝑚𝑏𝑢𝑠𝑡𝑖𝑜𝑛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𝑎𝑖𝑟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𝐴𝐹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𝑟𝑎𝑡𝑖𝑜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 ×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𝑆𝑡𝑜𝑖𝑐h𝑖𝑜𝑚𝑒𝑡𝑟𝑖𝑐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𝑤𝑒𝑡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/>
                          <a:ea typeface="Cambria Math"/>
                        </a:rPr>
                        <m:t>𝑎𝑖𝑟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661248"/>
                <a:ext cx="75395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5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04813"/>
            <a:ext cx="7772400" cy="1143000"/>
          </a:xfrm>
        </p:spPr>
        <p:txBody>
          <a:bodyPr/>
          <a:lstStyle/>
          <a:p>
            <a:r>
              <a:rPr lang="en-US" altLang="ko-KR" b="1" smtClean="0"/>
              <a:t>Heat Balance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782813" y="2565400"/>
            <a:ext cx="3276600" cy="2590800"/>
          </a:xfrm>
          <a:prstGeom prst="rect">
            <a:avLst/>
          </a:prstGeom>
          <a:noFill/>
          <a:ln w="762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eaLnBrk="0" latinLnBrk="0" hangingPunct="0"/>
            <a:endParaRPr kumimoji="0" lang="ko-KR" altLang="ko-KR" sz="2400">
              <a:noFill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1395338" y="3924300"/>
            <a:ext cx="1371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61863" y="2638425"/>
            <a:ext cx="207620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sz="2000" dirty="0">
                <a:latin typeface="Times New Roman" pitchFamily="18" charset="0"/>
              </a:rPr>
              <a:t>Fuel heating value</a:t>
            </a:r>
          </a:p>
          <a:p>
            <a:pPr latinLnBrk="0"/>
            <a:r>
              <a:rPr lang="en-US" altLang="ko-KR" sz="2000" dirty="0">
                <a:latin typeface="Times New Roman" pitchFamily="18" charset="0"/>
              </a:rPr>
              <a:t>Fuel specific heat</a:t>
            </a:r>
          </a:p>
          <a:p>
            <a:pPr latinLnBrk="0"/>
            <a:r>
              <a:rPr lang="en-US" altLang="ko-KR" sz="2000" dirty="0">
                <a:latin typeface="Times New Roman" pitchFamily="18" charset="0"/>
              </a:rPr>
              <a:t>Air specific heat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6043538" y="4000500"/>
            <a:ext cx="1143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097006" y="2492896"/>
            <a:ext cx="282000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/>
            <a:r>
              <a:rPr kumimoji="0" lang="en-US" altLang="ko-KR" dirty="0">
                <a:latin typeface="Times New Roman" pitchFamily="18" charset="0"/>
                <a:cs typeface="Times New Roman" pitchFamily="18" charset="0"/>
              </a:rPr>
              <a:t>Flue gas heat content</a:t>
            </a:r>
          </a:p>
          <a:p>
            <a:pPr eaLnBrk="1" hangingPunct="1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Moisture latent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heat in</a:t>
            </a:r>
            <a:r>
              <a:rPr lang="ko-KR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fuel</a:t>
            </a:r>
          </a:p>
          <a:p>
            <a:pPr eaLnBrk="1" hangingPunct="1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Unburned loss(C, CH4, CO)</a:t>
            </a:r>
          </a:p>
          <a:p>
            <a:pPr eaLnBrk="1" hangingPunct="1"/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Radiation Heat </a:t>
            </a:r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loss</a:t>
            </a:r>
          </a:p>
          <a:p>
            <a:pPr eaLnBrk="1" hangingPunct="1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Bottom ash  loss</a:t>
            </a:r>
          </a:p>
          <a:p>
            <a:pPr eaLnBrk="1" hangingPunct="1"/>
            <a:endParaRPr kumimoji="0" lang="en-US" altLang="ko-KR" dirty="0">
              <a:latin typeface="Times New Roman" pitchFamily="18" charset="0"/>
            </a:endParaRPr>
          </a:p>
        </p:txBody>
      </p:sp>
      <p:sp>
        <p:nvSpPr>
          <p:cNvPr id="8202" name="Freeform 10"/>
          <p:cNvSpPr>
            <a:spLocks/>
          </p:cNvSpPr>
          <p:nvPr/>
        </p:nvSpPr>
        <p:spPr bwMode="auto">
          <a:xfrm>
            <a:off x="3851920" y="1733550"/>
            <a:ext cx="1620838" cy="4381500"/>
          </a:xfrm>
          <a:custGeom>
            <a:avLst/>
            <a:gdLst>
              <a:gd name="T0" fmla="*/ 2147483647 w 1021"/>
              <a:gd name="T1" fmla="*/ 2147483647 h 2760"/>
              <a:gd name="T2" fmla="*/ 2147483647 w 1021"/>
              <a:gd name="T3" fmla="*/ 2147483647 h 2760"/>
              <a:gd name="T4" fmla="*/ 2147483647 w 1021"/>
              <a:gd name="T5" fmla="*/ 2147483647 h 27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21" h="2760">
                <a:moveTo>
                  <a:pt x="68" y="2760"/>
                </a:moveTo>
                <a:cubicBezTo>
                  <a:pt x="34" y="1826"/>
                  <a:pt x="0" y="892"/>
                  <a:pt x="159" y="446"/>
                </a:cubicBezTo>
                <a:cubicBezTo>
                  <a:pt x="318" y="0"/>
                  <a:pt x="877" y="144"/>
                  <a:pt x="1021" y="83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4251249" y="5656118"/>
            <a:ext cx="3993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 dirty="0"/>
              <a:t>Water </a:t>
            </a:r>
            <a:r>
              <a:rPr lang="en-US" altLang="ko-KR" sz="2400" dirty="0" smtClean="0"/>
              <a:t>Enthalpy</a:t>
            </a:r>
          </a:p>
          <a:p>
            <a:pPr eaLnBrk="1" hangingPunct="1"/>
            <a:r>
              <a:rPr lang="en-US" altLang="ko-KR" sz="2400" dirty="0" err="1" smtClean="0"/>
              <a:t>Desuperheater</a:t>
            </a:r>
            <a:r>
              <a:rPr lang="en-US" altLang="ko-KR" sz="2400" dirty="0" smtClean="0"/>
              <a:t> Enthalpy</a:t>
            </a:r>
            <a:endParaRPr lang="en-US" altLang="ko-KR" sz="2400" dirty="0"/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5555381" y="1700212"/>
            <a:ext cx="26890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 dirty="0"/>
              <a:t>Steam </a:t>
            </a:r>
            <a:r>
              <a:rPr lang="en-US" altLang="ko-KR" sz="2400" dirty="0" smtClean="0"/>
              <a:t>Enthalpy</a:t>
            </a:r>
          </a:p>
          <a:p>
            <a:pPr eaLnBrk="1" hangingPunct="1"/>
            <a:r>
              <a:rPr lang="en-US" altLang="ko-KR" sz="2400" dirty="0" smtClean="0"/>
              <a:t>CBD</a:t>
            </a:r>
            <a:endParaRPr lang="en-US" altLang="ko-KR" sz="2400" dirty="0"/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935338" y="3573463"/>
            <a:ext cx="944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/>
              <a:t>Boiler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Technical Specifications I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68313" y="1268760"/>
            <a:ext cx="8229600" cy="5328592"/>
          </a:xfrm>
        </p:spPr>
        <p:txBody>
          <a:bodyPr/>
          <a:lstStyle/>
          <a:p>
            <a:r>
              <a:rPr lang="en-US" altLang="ko-KR" sz="1400" dirty="0" smtClean="0"/>
              <a:t>PROCESS </a:t>
            </a:r>
            <a:r>
              <a:rPr lang="en-US" altLang="ko-KR" sz="1400" dirty="0"/>
              <a:t>DESIGN </a:t>
            </a:r>
          </a:p>
          <a:p>
            <a:pPr lvl="1"/>
            <a:r>
              <a:rPr lang="en-US" altLang="ko-KR" sz="1200" dirty="0" smtClean="0"/>
              <a:t>COAL </a:t>
            </a:r>
            <a:r>
              <a:rPr lang="en-US" altLang="ko-KR" sz="1200" dirty="0"/>
              <a:t>DATA SOMA LIGNITE </a:t>
            </a:r>
          </a:p>
          <a:p>
            <a:pPr lvl="1"/>
            <a:r>
              <a:rPr lang="en-US" altLang="ko-KR" sz="1200" dirty="0" smtClean="0"/>
              <a:t>HEAT </a:t>
            </a:r>
            <a:r>
              <a:rPr lang="en-US" altLang="ko-KR" sz="1200" dirty="0"/>
              <a:t>AND MASS BALANCE CALCULATION </a:t>
            </a:r>
          </a:p>
          <a:p>
            <a:pPr lvl="1"/>
            <a:r>
              <a:rPr lang="en-US" altLang="ko-KR" sz="1200" dirty="0" smtClean="0"/>
              <a:t>WATER </a:t>
            </a:r>
            <a:r>
              <a:rPr lang="en-US" altLang="ko-KR" sz="1200" dirty="0"/>
              <a:t>/ STEAM CYCLE &amp; TURBINE </a:t>
            </a:r>
          </a:p>
          <a:p>
            <a:pPr lvl="1"/>
            <a:r>
              <a:rPr lang="en-US" altLang="ko-KR" sz="1200" dirty="0" smtClean="0"/>
              <a:t>COMBUSTION </a:t>
            </a:r>
            <a:r>
              <a:rPr lang="en-US" altLang="ko-KR" sz="1200" dirty="0"/>
              <a:t>CALCULATIONS </a:t>
            </a:r>
          </a:p>
          <a:p>
            <a:pPr lvl="1"/>
            <a:r>
              <a:rPr lang="en-US" altLang="ko-KR" sz="1200" dirty="0" smtClean="0"/>
              <a:t>CONSUMABLES </a:t>
            </a:r>
            <a:r>
              <a:rPr lang="en-US" altLang="ko-KR" sz="1200" dirty="0"/>
              <a:t>AND RESIDUES </a:t>
            </a:r>
          </a:p>
          <a:p>
            <a:pPr lvl="1"/>
            <a:r>
              <a:rPr lang="en-US" altLang="ko-KR" sz="1200" dirty="0" smtClean="0"/>
              <a:t>EMISSIONS </a:t>
            </a:r>
            <a:endParaRPr lang="en-US" altLang="ko-KR" sz="1200" dirty="0"/>
          </a:p>
          <a:p>
            <a:r>
              <a:rPr lang="en-US" altLang="ko-KR" sz="1400" dirty="0" smtClean="0"/>
              <a:t>POWER </a:t>
            </a:r>
            <a:r>
              <a:rPr lang="en-US" altLang="ko-KR" sz="1400" dirty="0"/>
              <a:t>GENERATION SYSTEM </a:t>
            </a:r>
          </a:p>
          <a:p>
            <a:pPr lvl="1"/>
            <a:r>
              <a:rPr lang="en-US" altLang="ko-KR" sz="1200" dirty="0" smtClean="0"/>
              <a:t>MAIN </a:t>
            </a:r>
            <a:r>
              <a:rPr lang="en-US" altLang="ko-KR" sz="1200" dirty="0"/>
              <a:t>STEAM GENERATION </a:t>
            </a:r>
          </a:p>
          <a:p>
            <a:r>
              <a:rPr lang="en-US" altLang="ko-KR" sz="1400" dirty="0" smtClean="0"/>
              <a:t>FLUE </a:t>
            </a:r>
            <a:r>
              <a:rPr lang="en-US" altLang="ko-KR" sz="1400" dirty="0"/>
              <a:t>GAS CLEANING (FILTER) </a:t>
            </a:r>
          </a:p>
          <a:p>
            <a:pPr lvl="1"/>
            <a:r>
              <a:rPr lang="en-US" altLang="ko-KR" sz="1200" dirty="0" smtClean="0"/>
              <a:t>GENERAL </a:t>
            </a:r>
            <a:r>
              <a:rPr lang="en-US" altLang="ko-KR" sz="1200" dirty="0"/>
              <a:t>AND PROCESS FEATURES </a:t>
            </a:r>
          </a:p>
          <a:p>
            <a:pPr lvl="1"/>
            <a:r>
              <a:rPr lang="en-US" altLang="ko-KR" sz="1200" dirty="0" smtClean="0"/>
              <a:t>ESP </a:t>
            </a:r>
            <a:r>
              <a:rPr lang="en-US" altLang="ko-KR" sz="1200" dirty="0"/>
              <a:t>/ BAG FILTER PRELIMINARY DESIGN DATA AND DRAWINGS </a:t>
            </a:r>
          </a:p>
          <a:p>
            <a:r>
              <a:rPr lang="en-US" altLang="ko-KR" sz="1400" dirty="0" smtClean="0"/>
              <a:t>FUEL </a:t>
            </a:r>
            <a:r>
              <a:rPr lang="en-US" altLang="ko-KR" sz="1400" dirty="0"/>
              <a:t>&amp; ASH HANDLING </a:t>
            </a:r>
            <a:r>
              <a:rPr lang="en-US" altLang="ko-KR" sz="1400" dirty="0" smtClean="0"/>
              <a:t>SYSTEMS</a:t>
            </a:r>
          </a:p>
          <a:p>
            <a:pPr lvl="1"/>
            <a:r>
              <a:rPr lang="en-US" altLang="ko-KR" sz="1200" dirty="0"/>
              <a:t>COAL HANDLING AND START-UP LIGHT FUEL OIL (DIESEL) SYSTEM </a:t>
            </a:r>
            <a:endParaRPr lang="en-US" altLang="ko-KR" sz="1200" i="1" dirty="0"/>
          </a:p>
          <a:p>
            <a:pPr lvl="1"/>
            <a:r>
              <a:rPr lang="en-US" altLang="ko-KR" sz="1200" i="1" dirty="0" smtClean="0"/>
              <a:t>ASH </a:t>
            </a:r>
            <a:r>
              <a:rPr lang="en-US" altLang="ko-KR" sz="1200" i="1" dirty="0"/>
              <a:t>HANDLING SYSTEM DESCRIPTION </a:t>
            </a:r>
          </a:p>
          <a:p>
            <a:r>
              <a:rPr lang="en-US" altLang="ko-KR" sz="1400" dirty="0" smtClean="0"/>
              <a:t>AUXILIARY </a:t>
            </a:r>
            <a:r>
              <a:rPr lang="en-US" altLang="ko-KR" sz="1400" dirty="0"/>
              <a:t>SYSTEMS </a:t>
            </a:r>
          </a:p>
          <a:p>
            <a:pPr lvl="1"/>
            <a:r>
              <a:rPr lang="en-US" altLang="ko-KR" sz="1200" dirty="0" smtClean="0"/>
              <a:t>WATER </a:t>
            </a:r>
            <a:r>
              <a:rPr lang="en-US" altLang="ko-KR" sz="1200" dirty="0"/>
              <a:t>AND WASTE WATER </a:t>
            </a:r>
          </a:p>
          <a:p>
            <a:pPr lvl="1"/>
            <a:r>
              <a:rPr lang="en-US" altLang="ko-KR" sz="1200" dirty="0" smtClean="0"/>
              <a:t>COMPRESSED </a:t>
            </a:r>
            <a:r>
              <a:rPr lang="en-US" altLang="ko-KR" sz="1200" dirty="0"/>
              <a:t>AIR SYSTEM </a:t>
            </a:r>
          </a:p>
          <a:p>
            <a:pPr lvl="1"/>
            <a:r>
              <a:rPr lang="en-US" altLang="ko-KR" sz="1200" dirty="0" smtClean="0"/>
              <a:t>AUXILIARY </a:t>
            </a:r>
            <a:r>
              <a:rPr lang="en-US" altLang="ko-KR" sz="1200" dirty="0"/>
              <a:t>STEAM GENERATOR </a:t>
            </a:r>
          </a:p>
          <a:p>
            <a:pPr lvl="1"/>
            <a:r>
              <a:rPr lang="en-US" altLang="ko-KR" sz="1200" dirty="0" smtClean="0"/>
              <a:t>CLOSED </a:t>
            </a:r>
            <a:r>
              <a:rPr lang="en-US" altLang="ko-KR" sz="1200" dirty="0"/>
              <a:t>COOLING WATER SYSTEM </a:t>
            </a:r>
          </a:p>
          <a:p>
            <a:pPr lvl="1"/>
            <a:r>
              <a:rPr lang="en-US" altLang="ko-KR" sz="1200" dirty="0" smtClean="0"/>
              <a:t>CHEMICAL </a:t>
            </a:r>
            <a:r>
              <a:rPr lang="en-US" altLang="ko-KR" sz="1200" dirty="0"/>
              <a:t>DOSING AND SAMPLING SYSTEMS </a:t>
            </a:r>
          </a:p>
          <a:p>
            <a:pPr lvl="1"/>
            <a:r>
              <a:rPr lang="en-US" altLang="ko-KR" sz="1200" dirty="0" smtClean="0"/>
              <a:t>EMISSION </a:t>
            </a:r>
            <a:r>
              <a:rPr lang="en-US" altLang="ko-KR" sz="1200" dirty="0"/>
              <a:t>MONITORING SYSTEM </a:t>
            </a:r>
          </a:p>
          <a:p>
            <a:pPr lvl="1"/>
            <a:r>
              <a:rPr lang="en-US" altLang="ko-KR" sz="1200" dirty="0" smtClean="0"/>
              <a:t>LABORATORY </a:t>
            </a:r>
            <a:endParaRPr lang="en-US" altLang="ko-KR" sz="12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37389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Technical </a:t>
            </a:r>
            <a:r>
              <a:rPr lang="en-US" altLang="ko-KR" dirty="0" smtClean="0"/>
              <a:t>Specifications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8617" y="1268760"/>
            <a:ext cx="8229600" cy="4525962"/>
          </a:xfrm>
        </p:spPr>
        <p:txBody>
          <a:bodyPr/>
          <a:lstStyle/>
          <a:p>
            <a:r>
              <a:rPr lang="en-US" altLang="ko-KR" sz="1600" dirty="0"/>
              <a:t>ELECTRICAL SYSTEMS </a:t>
            </a:r>
          </a:p>
          <a:p>
            <a:pPr lvl="1"/>
            <a:r>
              <a:rPr lang="en-US" altLang="ko-KR" sz="1400" dirty="0"/>
              <a:t>GENERAL DESCRIPTION OF ELECTRICAL CONCEPT </a:t>
            </a:r>
          </a:p>
          <a:p>
            <a:pPr lvl="1"/>
            <a:r>
              <a:rPr lang="pt-BR" altLang="ko-KR" sz="1400" dirty="0"/>
              <a:t>CONCEPTUAL SINGLE LINE DIAGRAM </a:t>
            </a:r>
          </a:p>
          <a:p>
            <a:pPr lvl="1"/>
            <a:r>
              <a:rPr lang="en-US" altLang="ko-KR" sz="1400" dirty="0"/>
              <a:t>MODE OF OPERATION AND DESIGN PHILOSOPHY </a:t>
            </a:r>
          </a:p>
          <a:p>
            <a:pPr lvl="1"/>
            <a:r>
              <a:rPr lang="en-US" altLang="ko-KR" sz="1400" dirty="0"/>
              <a:t>COMPONENTS (e.g. Generator, Transformers, Isolated Phase Bus Bars (IPB), Generator Circuit Breaker (GCB), MV Distribution Switchgear, MV Cables, Electrical motors, Protection, Synchronization and Metering, LV-Equipment, Auxiliary equipment and systems, Connection to power transmission) </a:t>
            </a:r>
          </a:p>
          <a:p>
            <a:r>
              <a:rPr lang="en-US" altLang="ko-KR" sz="1600" dirty="0"/>
              <a:t>I &amp; C SYSTEM </a:t>
            </a:r>
          </a:p>
          <a:p>
            <a:pPr lvl="1"/>
            <a:r>
              <a:rPr lang="en-US" altLang="ko-KR" sz="1400" dirty="0"/>
              <a:t>GENERAL CONTROL PHILOSOPHY </a:t>
            </a:r>
          </a:p>
          <a:p>
            <a:pPr lvl="1"/>
            <a:r>
              <a:rPr lang="en-US" altLang="ko-KR" sz="1400" dirty="0"/>
              <a:t>GENERAL CONCEPTS </a:t>
            </a:r>
          </a:p>
          <a:p>
            <a:pPr lvl="1"/>
            <a:r>
              <a:rPr lang="en-US" altLang="ko-KR" sz="1400" dirty="0"/>
              <a:t>DISTRIBUTED CONTROL SYSTEM (DCS) </a:t>
            </a:r>
          </a:p>
          <a:p>
            <a:pPr lvl="1"/>
            <a:r>
              <a:rPr lang="en-US" altLang="ko-KR" sz="1400" dirty="0"/>
              <a:t>PLANT CONTROL ROOM LAYOUT </a:t>
            </a:r>
          </a:p>
          <a:p>
            <a:r>
              <a:rPr lang="en-US" altLang="ko-KR" sz="1600" dirty="0"/>
              <a:t>CIVIL STRUCTURES AND LAYOUT </a:t>
            </a:r>
          </a:p>
          <a:p>
            <a:pPr lvl="1"/>
            <a:r>
              <a:rPr lang="en-US" altLang="ko-KR" sz="1400" dirty="0" smtClean="0"/>
              <a:t>PLANT </a:t>
            </a:r>
            <a:r>
              <a:rPr lang="en-US" altLang="ko-KR" sz="1400" dirty="0"/>
              <a:t>LOCATION </a:t>
            </a:r>
          </a:p>
          <a:p>
            <a:pPr lvl="1"/>
            <a:r>
              <a:rPr lang="en-US" altLang="ko-KR" sz="1400" dirty="0" smtClean="0"/>
              <a:t>PLANT </a:t>
            </a:r>
            <a:r>
              <a:rPr lang="en-US" altLang="ko-KR" sz="1400" dirty="0"/>
              <a:t>LAYOUT </a:t>
            </a:r>
          </a:p>
          <a:p>
            <a:pPr lvl="1"/>
            <a:r>
              <a:rPr lang="en-US" altLang="ko-KR" sz="1400" dirty="0" smtClean="0"/>
              <a:t>SITE </a:t>
            </a:r>
            <a:r>
              <a:rPr lang="en-US" altLang="ko-KR" sz="1400" dirty="0"/>
              <a:t>CONDITION AND PREPARATION </a:t>
            </a:r>
          </a:p>
          <a:p>
            <a:pPr lvl="1"/>
            <a:r>
              <a:rPr lang="en-US" altLang="ko-KR" sz="1400" dirty="0" smtClean="0"/>
              <a:t>MAIN </a:t>
            </a:r>
            <a:r>
              <a:rPr lang="en-US" altLang="ko-KR" sz="1400" dirty="0"/>
              <a:t>PLANT STRUCTUR </a:t>
            </a:r>
          </a:p>
        </p:txBody>
      </p:sp>
    </p:spTree>
    <p:extLst>
      <p:ext uri="{BB962C8B-B14F-4D97-AF65-F5344CB8AC3E}">
        <p14:creationId xmlns:p14="http://schemas.microsoft.com/office/powerpoint/2010/main" val="39537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Deliverables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956584146"/>
              </p:ext>
            </p:extLst>
          </p:nvPr>
        </p:nvGraphicFramePr>
        <p:xfrm>
          <a:off x="442790" y="1207477"/>
          <a:ext cx="8258419" cy="4443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99592" y="5373216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</a:t>
            </a:r>
            <a:r>
              <a:rPr lang="ko-KR" altLang="en-US" dirty="0"/>
              <a:t> </a:t>
            </a:r>
            <a:r>
              <a:rPr lang="en-US" altLang="ko-KR" dirty="0" smtClean="0"/>
              <a:t>Design by</a:t>
            </a:r>
            <a:r>
              <a:rPr lang="ko-KR" altLang="en-US" dirty="0" smtClean="0"/>
              <a:t> </a:t>
            </a:r>
            <a:r>
              <a:rPr lang="en-US" altLang="ko-KR" dirty="0" smtClean="0"/>
              <a:t>KIER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367" y="1794748"/>
            <a:ext cx="2738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KIER Involved </a:t>
            </a:r>
          </a:p>
          <a:p>
            <a:r>
              <a:rPr lang="en-US" altLang="ko-KR" dirty="0" smtClean="0"/>
              <a:t>in yellow colored block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 bwMode="auto">
          <a:xfrm flipH="1">
            <a:off x="1763688" y="2441079"/>
            <a:ext cx="385804" cy="1563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000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Economic 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525962"/>
          </a:xfrm>
        </p:spPr>
        <p:txBody>
          <a:bodyPr/>
          <a:lstStyle/>
          <a:p>
            <a:r>
              <a:rPr lang="en-US" altLang="ko-KR" sz="2000" dirty="0" smtClean="0"/>
              <a:t>IMPLEMENTATION </a:t>
            </a:r>
            <a:r>
              <a:rPr lang="en-US" altLang="ko-KR" sz="2000" dirty="0"/>
              <a:t>PROCEDURES </a:t>
            </a:r>
          </a:p>
          <a:p>
            <a:pPr lvl="1"/>
            <a:r>
              <a:rPr lang="en-US" altLang="ko-KR" sz="1600" dirty="0" smtClean="0"/>
              <a:t>DISCUSSION OF CONTRACTING SCHEMES (E.G. EPC, Main Packages or Lot Oriented Contracting) </a:t>
            </a:r>
          </a:p>
          <a:p>
            <a:pPr lvl="1"/>
            <a:r>
              <a:rPr lang="en-US" altLang="ko-KR" sz="1600" dirty="0" smtClean="0"/>
              <a:t>ASSESSMENT </a:t>
            </a:r>
            <a:r>
              <a:rPr lang="en-US" altLang="ko-KR" sz="1600" dirty="0"/>
              <a:t>OF AVAILABLE ENGINEERING PARTNERS FOR DETAILED DESIGN </a:t>
            </a:r>
          </a:p>
          <a:p>
            <a:pPr lvl="1"/>
            <a:r>
              <a:rPr lang="en-US" altLang="ko-KR" sz="1600" dirty="0" smtClean="0"/>
              <a:t>ASSESSMENT </a:t>
            </a:r>
            <a:r>
              <a:rPr lang="en-US" altLang="ko-KR" sz="1600" dirty="0"/>
              <a:t>OF AVAILABLE BOILER SUPPLIERS </a:t>
            </a:r>
          </a:p>
          <a:p>
            <a:pPr lvl="1"/>
            <a:r>
              <a:rPr lang="en-US" altLang="ko-KR" sz="1600" dirty="0" smtClean="0"/>
              <a:t>ASSESSMENT </a:t>
            </a:r>
            <a:r>
              <a:rPr lang="en-US" altLang="ko-KR" sz="1600" dirty="0"/>
              <a:t>OF AVAILABLE SUPPLIERS FOR THE VARIOUS SYSTEMS AND COMPONENTS </a:t>
            </a:r>
          </a:p>
          <a:p>
            <a:r>
              <a:rPr lang="en-US" altLang="ko-KR" sz="2000" dirty="0" smtClean="0"/>
              <a:t>IMPLEMENTATION </a:t>
            </a:r>
            <a:r>
              <a:rPr lang="en-US" altLang="ko-KR" sz="2000" dirty="0"/>
              <a:t>SCHEDULE </a:t>
            </a:r>
          </a:p>
          <a:p>
            <a:r>
              <a:rPr lang="en-US" altLang="ko-KR" sz="2000" dirty="0" smtClean="0"/>
              <a:t>ECONOMIC </a:t>
            </a:r>
            <a:r>
              <a:rPr lang="en-US" altLang="ko-KR" sz="2000" dirty="0"/>
              <a:t>BASE DATA AND ASSUMPTIONS </a:t>
            </a:r>
          </a:p>
          <a:p>
            <a:pPr lvl="1"/>
            <a:r>
              <a:rPr lang="en-US" altLang="ko-KR" sz="1600" dirty="0" smtClean="0"/>
              <a:t>COSTS </a:t>
            </a:r>
            <a:r>
              <a:rPr lang="en-US" altLang="ko-KR" sz="1600" dirty="0"/>
              <a:t>FOR CONSUMABLES AND PRICES FOR ELECTRICITY </a:t>
            </a:r>
          </a:p>
          <a:p>
            <a:pPr marL="449262" lvl="1" indent="0">
              <a:buNone/>
            </a:pPr>
            <a:r>
              <a:rPr lang="en-US" altLang="ko-KR" sz="1600" dirty="0" smtClean="0"/>
              <a:t> </a:t>
            </a:r>
            <a:r>
              <a:rPr lang="en-US" altLang="ko-KR" sz="1600" dirty="0"/>
              <a:t>REQUIRED OPERATING AND MAINTENANCE STAFF </a:t>
            </a:r>
          </a:p>
          <a:p>
            <a:r>
              <a:rPr lang="en-US" altLang="ko-KR" sz="2000" dirty="0" smtClean="0"/>
              <a:t>INVESTMENT </a:t>
            </a:r>
            <a:r>
              <a:rPr lang="en-US" altLang="ko-KR" sz="2000" dirty="0"/>
              <a:t>COSTS </a:t>
            </a:r>
          </a:p>
          <a:p>
            <a:r>
              <a:rPr lang="en-US" altLang="ko-KR" sz="2000" dirty="0" smtClean="0"/>
              <a:t>LIFECYCLE </a:t>
            </a:r>
            <a:r>
              <a:rPr lang="en-US" altLang="ko-KR" sz="2000" dirty="0"/>
              <a:t>COST ANALYSIS </a:t>
            </a:r>
          </a:p>
          <a:p>
            <a:pPr lvl="1"/>
            <a:r>
              <a:rPr lang="en-US" altLang="ko-KR" sz="1600" dirty="0" smtClean="0"/>
              <a:t>CAPEX </a:t>
            </a:r>
            <a:r>
              <a:rPr lang="en-US" altLang="ko-KR" sz="1600" dirty="0"/>
              <a:t>and OPEX Cost Evaluation 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9554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058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r>
              <a:rPr lang="ko-KR" altLang="en-US" dirty="0"/>
              <a:t> </a:t>
            </a:r>
            <a:r>
              <a:rPr lang="en-US" altLang="ko-KR" dirty="0" smtClean="0"/>
              <a:t>Parts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403350"/>
            <a:ext cx="8229600" cy="4525962"/>
          </a:xfrm>
        </p:spPr>
        <p:txBody>
          <a:bodyPr/>
          <a:lstStyle/>
          <a:p>
            <a:r>
              <a:rPr lang="en-US" altLang="ko-KR" dirty="0" smtClean="0"/>
              <a:t>None pressure parts</a:t>
            </a:r>
          </a:p>
          <a:p>
            <a:pPr lvl="1"/>
            <a:r>
              <a:rPr lang="en-US" altLang="ko-KR" dirty="0" smtClean="0"/>
              <a:t>Combustor</a:t>
            </a:r>
          </a:p>
          <a:p>
            <a:pPr lvl="1"/>
            <a:r>
              <a:rPr lang="en-US" altLang="ko-KR" dirty="0" smtClean="0"/>
              <a:t>Distributor</a:t>
            </a:r>
          </a:p>
          <a:p>
            <a:pPr lvl="1"/>
            <a:r>
              <a:rPr lang="en-US" altLang="ko-KR" dirty="0" smtClean="0"/>
              <a:t>Draft system (Fans)</a:t>
            </a:r>
          </a:p>
          <a:p>
            <a:pPr lvl="1"/>
            <a:r>
              <a:rPr lang="en-US" altLang="ko-KR" dirty="0" smtClean="0"/>
              <a:t>Ducts</a:t>
            </a:r>
          </a:p>
          <a:p>
            <a:pPr lvl="1"/>
            <a:r>
              <a:rPr lang="en-US" altLang="ko-KR" dirty="0" smtClean="0"/>
              <a:t>Cyclone</a:t>
            </a:r>
          </a:p>
          <a:p>
            <a:pPr lvl="1"/>
            <a:r>
              <a:rPr lang="en-US" altLang="ko-KR" dirty="0" smtClean="0"/>
              <a:t>Loop seal</a:t>
            </a:r>
          </a:p>
          <a:p>
            <a:pPr lvl="1"/>
            <a:r>
              <a:rPr lang="en-US" altLang="ko-KR" dirty="0" smtClean="0"/>
              <a:t>Convection pass</a:t>
            </a:r>
          </a:p>
          <a:p>
            <a:pPr lvl="1"/>
            <a:r>
              <a:rPr lang="en-US" altLang="ko-KR" dirty="0" smtClean="0"/>
              <a:t>Air heater</a:t>
            </a:r>
          </a:p>
          <a:p>
            <a:pPr lvl="1"/>
            <a:r>
              <a:rPr lang="en-US" altLang="ko-KR" dirty="0" smtClean="0"/>
              <a:t>Ducts</a:t>
            </a:r>
          </a:p>
        </p:txBody>
      </p:sp>
    </p:spTree>
    <p:extLst>
      <p:ext uri="{BB962C8B-B14F-4D97-AF65-F5344CB8AC3E}">
        <p14:creationId xmlns:p14="http://schemas.microsoft.com/office/powerpoint/2010/main" val="3986985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parts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Pressure </a:t>
            </a:r>
            <a:r>
              <a:rPr lang="en-US" altLang="ko-KR" dirty="0" smtClean="0"/>
              <a:t>parts</a:t>
            </a:r>
          </a:p>
          <a:p>
            <a:pPr lvl="1"/>
            <a:r>
              <a:rPr lang="en-US" altLang="ko-KR" dirty="0" smtClean="0"/>
              <a:t>Economizer</a:t>
            </a:r>
          </a:p>
          <a:p>
            <a:pPr lvl="1"/>
            <a:r>
              <a:rPr lang="en-US" altLang="ko-KR" dirty="0" smtClean="0"/>
              <a:t>Water wall</a:t>
            </a:r>
          </a:p>
          <a:p>
            <a:pPr lvl="1"/>
            <a:r>
              <a:rPr lang="en-US" altLang="ko-KR" dirty="0" smtClean="0"/>
              <a:t>Drum</a:t>
            </a:r>
          </a:p>
          <a:p>
            <a:pPr lvl="1"/>
            <a:r>
              <a:rPr lang="en-US" altLang="ko-KR" dirty="0" smtClean="0"/>
              <a:t>Super heater</a:t>
            </a:r>
          </a:p>
          <a:p>
            <a:pPr lvl="1"/>
            <a:r>
              <a:rPr lang="en-US" altLang="ko-KR" dirty="0" err="1" smtClean="0"/>
              <a:t>Attemperator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Piping</a:t>
            </a:r>
          </a:p>
          <a:p>
            <a:pPr lvl="1"/>
            <a:r>
              <a:rPr lang="en-US" altLang="ko-KR" dirty="0" smtClean="0"/>
              <a:t>Feed water system (Pumps)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960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parts III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Environmental system</a:t>
            </a:r>
          </a:p>
          <a:p>
            <a:pPr lvl="1"/>
            <a:r>
              <a:rPr lang="en-US" altLang="ko-KR" dirty="0" smtClean="0"/>
              <a:t>SNCR/SCR</a:t>
            </a:r>
          </a:p>
          <a:p>
            <a:pPr lvl="1"/>
            <a:r>
              <a:rPr lang="en-US" altLang="ko-KR" dirty="0" smtClean="0"/>
              <a:t>Semi dry reactor</a:t>
            </a:r>
          </a:p>
          <a:p>
            <a:pPr lvl="1"/>
            <a:r>
              <a:rPr lang="en-US" altLang="ko-KR" dirty="0" smtClean="0"/>
              <a:t>Bag filter</a:t>
            </a:r>
          </a:p>
          <a:p>
            <a:pPr lvl="1"/>
            <a:r>
              <a:rPr lang="en-US" altLang="ko-KR" dirty="0" smtClean="0"/>
              <a:t>Stack</a:t>
            </a:r>
          </a:p>
          <a:p>
            <a:r>
              <a:rPr lang="en-US" altLang="ko-KR" dirty="0" smtClean="0"/>
              <a:t>Installation frame</a:t>
            </a:r>
          </a:p>
          <a:p>
            <a:r>
              <a:rPr lang="en-US" altLang="ko-KR" dirty="0" smtClean="0"/>
              <a:t>Control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23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CFBC Demonstration plant </a:t>
            </a:r>
            <a:r>
              <a:rPr lang="en-US" altLang="ko-KR" sz="32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constructon</a:t>
            </a:r>
            <a:endParaRPr lang="en-US" altLang="ko-KR" sz="32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3827" name="Picture 3" descr="발전소(060424)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8" name="Picture 4" descr="P1000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45363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9" name="Picture 5" descr="열병합발전소(051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5965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0" name="Picture 6" descr="Stitched_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914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1" name="Picture 7" descr="P10103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741680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8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design I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Project management plan</a:t>
            </a:r>
          </a:p>
          <a:p>
            <a:pPr lvl="1"/>
            <a:r>
              <a:rPr lang="en-US" altLang="ko-KR" dirty="0" smtClean="0"/>
              <a:t>Collection of basic parameter</a:t>
            </a:r>
          </a:p>
          <a:p>
            <a:pPr lvl="1"/>
            <a:r>
              <a:rPr lang="en-US" altLang="ko-KR" dirty="0" smtClean="0"/>
              <a:t>PROJECT TEAM </a:t>
            </a:r>
          </a:p>
          <a:p>
            <a:pPr lvl="1"/>
            <a:r>
              <a:rPr lang="en-US" altLang="ko-KR" dirty="0" smtClean="0"/>
              <a:t>COORDINATION PROCEDURE </a:t>
            </a:r>
          </a:p>
          <a:p>
            <a:pPr lvl="1"/>
            <a:r>
              <a:rPr lang="en-US" altLang="ko-KR" dirty="0" smtClean="0"/>
              <a:t>SCHEDULE</a:t>
            </a:r>
          </a:p>
          <a:p>
            <a:pPr lvl="2"/>
            <a:r>
              <a:rPr lang="en-US" altLang="ko-KR" dirty="0" smtClean="0"/>
              <a:t>Budget plan </a:t>
            </a:r>
          </a:p>
          <a:p>
            <a:pPr lvl="2"/>
            <a:r>
              <a:rPr lang="en-US" altLang="ko-KR" dirty="0" smtClean="0"/>
              <a:t>MAN HOUR </a:t>
            </a:r>
          </a:p>
          <a:p>
            <a:pPr lvl="2"/>
            <a:r>
              <a:rPr lang="en-US" altLang="ko-KR" dirty="0" smtClean="0"/>
              <a:t>BASIC DATA</a:t>
            </a:r>
          </a:p>
          <a:p>
            <a:r>
              <a:rPr lang="en-US" altLang="ko-KR" dirty="0" smtClean="0"/>
              <a:t>BASIC Engineering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Design II </a:t>
            </a:r>
            <a:endParaRPr lang="ko-KR" altLang="en-US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/>
          <a:lstStyle/>
          <a:p>
            <a:pPr>
              <a:defRPr/>
            </a:pPr>
            <a:r>
              <a:rPr lang="en-US" altLang="ko-KR" dirty="0" smtClean="0"/>
              <a:t>General Lay out</a:t>
            </a:r>
          </a:p>
          <a:p>
            <a:pPr>
              <a:defRPr/>
            </a:pPr>
            <a:r>
              <a:rPr lang="en-US" altLang="ko-KR" dirty="0" smtClean="0"/>
              <a:t>Piping &amp; Instrument Diagram</a:t>
            </a:r>
          </a:p>
          <a:p>
            <a:pPr>
              <a:defRPr/>
            </a:pPr>
            <a:r>
              <a:rPr lang="en-US" altLang="ko-KR" dirty="0" smtClean="0"/>
              <a:t>Operational plan</a:t>
            </a:r>
          </a:p>
          <a:p>
            <a:pPr>
              <a:defRPr/>
            </a:pPr>
            <a:r>
              <a:rPr lang="en-US" altLang="ko-KR" dirty="0" smtClean="0"/>
              <a:t>Design specification</a:t>
            </a:r>
          </a:p>
          <a:p>
            <a:pPr lvl="1">
              <a:defRPr/>
            </a:pPr>
            <a:r>
              <a:rPr lang="en-US" altLang="ko-KR" dirty="0" smtClean="0"/>
              <a:t>Mechanical</a:t>
            </a:r>
          </a:p>
          <a:p>
            <a:pPr lvl="1">
              <a:defRPr/>
            </a:pPr>
            <a:r>
              <a:rPr lang="en-US" altLang="ko-KR" dirty="0" smtClean="0"/>
              <a:t>Piping</a:t>
            </a:r>
          </a:p>
          <a:p>
            <a:pPr lvl="1">
              <a:defRPr/>
            </a:pPr>
            <a:r>
              <a:rPr lang="en-US" altLang="ko-KR" dirty="0" smtClean="0"/>
              <a:t>Electricity, Instrument, Control, Communication</a:t>
            </a:r>
          </a:p>
          <a:p>
            <a:pPr lvl="1">
              <a:defRPr/>
            </a:pPr>
            <a:r>
              <a:rPr lang="en-US" altLang="ko-KR" dirty="0" smtClean="0"/>
              <a:t>Civil</a:t>
            </a:r>
          </a:p>
          <a:p>
            <a:pPr lvl="1">
              <a:defRPr/>
            </a:pPr>
            <a:r>
              <a:rPr lang="en-US" altLang="ko-KR" dirty="0" smtClean="0"/>
              <a:t>Construction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60350"/>
            <a:ext cx="7772400" cy="638175"/>
          </a:xfrm>
        </p:spPr>
        <p:txBody>
          <a:bodyPr/>
          <a:lstStyle/>
          <a:p>
            <a:r>
              <a:rPr lang="ko-KR" altLang="en-US" sz="3200"/>
              <a:t>원주 </a:t>
            </a:r>
            <a:r>
              <a:rPr lang="en-US" altLang="ko-KR" sz="3200"/>
              <a:t>10MWe </a:t>
            </a:r>
            <a:r>
              <a:rPr lang="ko-KR" altLang="en-US" sz="3200"/>
              <a:t>발전용 보일러 조감도</a:t>
            </a:r>
          </a:p>
        </p:txBody>
      </p:sp>
      <p:pic>
        <p:nvPicPr>
          <p:cNvPr id="382979" name="Picture 3" descr="RDF-IS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02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980" name="Picture 4" descr="RDF-IS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02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981" name="Picture 5" descr="RDF-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502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116653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0"/>
            <a:ext cx="8856983" cy="1143000"/>
          </a:xfrm>
        </p:spPr>
        <p:txBody>
          <a:bodyPr/>
          <a:lstStyle/>
          <a:p>
            <a:pPr eaLnBrk="1" hangingPunct="1"/>
            <a:r>
              <a:rPr lang="en-US" altLang="ko-KR" sz="3400" dirty="0" smtClean="0"/>
              <a:t>Lay out of Combustor and Back pass</a:t>
            </a:r>
            <a:r>
              <a:rPr lang="ko-KR" altLang="en-US" sz="3400" dirty="0" smtClean="0"/>
              <a:t> </a:t>
            </a:r>
          </a:p>
        </p:txBody>
      </p:sp>
      <p:grpSp>
        <p:nvGrpSpPr>
          <p:cNvPr id="17412" name="Group 649"/>
          <p:cNvGrpSpPr>
            <a:grpSpLocks/>
          </p:cNvGrpSpPr>
          <p:nvPr/>
        </p:nvGrpSpPr>
        <p:grpSpPr bwMode="auto">
          <a:xfrm>
            <a:off x="629593" y="1428179"/>
            <a:ext cx="8139112" cy="4337050"/>
            <a:chOff x="520" y="890"/>
            <a:chExt cx="5127" cy="2732"/>
          </a:xfrm>
        </p:grpSpPr>
        <p:grpSp>
          <p:nvGrpSpPr>
            <p:cNvPr id="17414" name="Group 306"/>
            <p:cNvGrpSpPr>
              <a:grpSpLocks/>
            </p:cNvGrpSpPr>
            <p:nvPr/>
          </p:nvGrpSpPr>
          <p:grpSpPr bwMode="auto">
            <a:xfrm>
              <a:off x="2064" y="935"/>
              <a:ext cx="1192" cy="2583"/>
              <a:chOff x="3412" y="772"/>
              <a:chExt cx="1771" cy="3109"/>
            </a:xfrm>
          </p:grpSpPr>
          <p:sp>
            <p:nvSpPr>
              <p:cNvPr id="17944" name="Line 9"/>
              <p:cNvSpPr>
                <a:spLocks noChangeShapeType="1"/>
              </p:cNvSpPr>
              <p:nvPr/>
            </p:nvSpPr>
            <p:spPr bwMode="auto">
              <a:xfrm flipH="1">
                <a:off x="3412" y="1437"/>
                <a:ext cx="440" cy="185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5" name="Line 10"/>
              <p:cNvSpPr>
                <a:spLocks noChangeShapeType="1"/>
              </p:cNvSpPr>
              <p:nvPr/>
            </p:nvSpPr>
            <p:spPr bwMode="auto">
              <a:xfrm>
                <a:off x="3548" y="1345"/>
                <a:ext cx="1" cy="43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6" name="Line 11"/>
              <p:cNvSpPr>
                <a:spLocks noChangeShapeType="1"/>
              </p:cNvSpPr>
              <p:nvPr/>
            </p:nvSpPr>
            <p:spPr bwMode="auto">
              <a:xfrm>
                <a:off x="4229" y="1352"/>
                <a:ext cx="1" cy="41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7" name="Oval 12"/>
              <p:cNvSpPr>
                <a:spLocks noChangeArrowheads="1"/>
              </p:cNvSpPr>
              <p:nvPr/>
            </p:nvSpPr>
            <p:spPr bwMode="auto">
              <a:xfrm>
                <a:off x="3548" y="1289"/>
                <a:ext cx="684" cy="1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8" name="Oval 13"/>
              <p:cNvSpPr>
                <a:spLocks noChangeArrowheads="1"/>
              </p:cNvSpPr>
              <p:nvPr/>
            </p:nvSpPr>
            <p:spPr bwMode="auto">
              <a:xfrm>
                <a:off x="3545" y="1718"/>
                <a:ext cx="684" cy="1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9" name="Line 14"/>
              <p:cNvSpPr>
                <a:spLocks noChangeShapeType="1"/>
              </p:cNvSpPr>
              <p:nvPr/>
            </p:nvSpPr>
            <p:spPr bwMode="auto">
              <a:xfrm>
                <a:off x="3756" y="927"/>
                <a:ext cx="1" cy="4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0" name="Line 15"/>
              <p:cNvSpPr>
                <a:spLocks noChangeShapeType="1"/>
              </p:cNvSpPr>
              <p:nvPr/>
            </p:nvSpPr>
            <p:spPr bwMode="auto">
              <a:xfrm>
                <a:off x="4025" y="923"/>
                <a:ext cx="1" cy="4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1" name="Oval 16"/>
              <p:cNvSpPr>
                <a:spLocks noChangeArrowheads="1"/>
              </p:cNvSpPr>
              <p:nvPr/>
            </p:nvSpPr>
            <p:spPr bwMode="auto">
              <a:xfrm>
                <a:off x="3759" y="890"/>
                <a:ext cx="266" cy="5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2" name="Oval 17"/>
              <p:cNvSpPr>
                <a:spLocks noChangeArrowheads="1"/>
              </p:cNvSpPr>
              <p:nvPr/>
            </p:nvSpPr>
            <p:spPr bwMode="auto">
              <a:xfrm>
                <a:off x="3756" y="1311"/>
                <a:ext cx="266" cy="5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3" name="Line 18"/>
              <p:cNvSpPr>
                <a:spLocks noChangeShapeType="1"/>
              </p:cNvSpPr>
              <p:nvPr/>
            </p:nvSpPr>
            <p:spPr bwMode="auto">
              <a:xfrm>
                <a:off x="4181" y="1796"/>
                <a:ext cx="1" cy="37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4" name="Line 19"/>
              <p:cNvSpPr>
                <a:spLocks noChangeShapeType="1"/>
              </p:cNvSpPr>
              <p:nvPr/>
            </p:nvSpPr>
            <p:spPr bwMode="auto">
              <a:xfrm>
                <a:off x="3589" y="1810"/>
                <a:ext cx="1" cy="3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5" name="Line 20"/>
              <p:cNvSpPr>
                <a:spLocks noChangeShapeType="1"/>
              </p:cNvSpPr>
              <p:nvPr/>
            </p:nvSpPr>
            <p:spPr bwMode="auto">
              <a:xfrm flipH="1">
                <a:off x="3985" y="2139"/>
                <a:ext cx="199" cy="53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6" name="Line 21"/>
              <p:cNvSpPr>
                <a:spLocks noChangeShapeType="1"/>
              </p:cNvSpPr>
              <p:nvPr/>
            </p:nvSpPr>
            <p:spPr bwMode="auto">
              <a:xfrm>
                <a:off x="3593" y="2184"/>
                <a:ext cx="185" cy="50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7" name="Line 22"/>
              <p:cNvSpPr>
                <a:spLocks noChangeShapeType="1"/>
              </p:cNvSpPr>
              <p:nvPr/>
            </p:nvSpPr>
            <p:spPr bwMode="auto">
              <a:xfrm>
                <a:off x="3985" y="2675"/>
                <a:ext cx="1" cy="777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8" name="Line 23"/>
              <p:cNvSpPr>
                <a:spLocks noChangeShapeType="1"/>
              </p:cNvSpPr>
              <p:nvPr/>
            </p:nvSpPr>
            <p:spPr bwMode="auto">
              <a:xfrm>
                <a:off x="3774" y="2683"/>
                <a:ext cx="1" cy="77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59" name="Line 24"/>
              <p:cNvSpPr>
                <a:spLocks noChangeShapeType="1"/>
              </p:cNvSpPr>
              <p:nvPr/>
            </p:nvSpPr>
            <p:spPr bwMode="auto">
              <a:xfrm>
                <a:off x="3985" y="3455"/>
                <a:ext cx="100" cy="7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0" name="Line 25"/>
              <p:cNvSpPr>
                <a:spLocks noChangeShapeType="1"/>
              </p:cNvSpPr>
              <p:nvPr/>
            </p:nvSpPr>
            <p:spPr bwMode="auto">
              <a:xfrm flipH="1">
                <a:off x="3689" y="3463"/>
                <a:ext cx="81" cy="6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1" name="Line 26"/>
              <p:cNvSpPr>
                <a:spLocks noChangeShapeType="1"/>
              </p:cNvSpPr>
              <p:nvPr/>
            </p:nvSpPr>
            <p:spPr bwMode="auto">
              <a:xfrm>
                <a:off x="4073" y="3529"/>
                <a:ext cx="1" cy="34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2" name="Line 27"/>
              <p:cNvSpPr>
                <a:spLocks noChangeShapeType="1"/>
              </p:cNvSpPr>
              <p:nvPr/>
            </p:nvSpPr>
            <p:spPr bwMode="auto">
              <a:xfrm>
                <a:off x="3693" y="3522"/>
                <a:ext cx="1" cy="5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3" name="Line 28"/>
              <p:cNvSpPr>
                <a:spLocks noChangeShapeType="1"/>
              </p:cNvSpPr>
              <p:nvPr/>
            </p:nvSpPr>
            <p:spPr bwMode="auto">
              <a:xfrm flipH="1">
                <a:off x="3519" y="3581"/>
                <a:ext cx="188" cy="21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4" name="Line 29"/>
              <p:cNvSpPr>
                <a:spLocks noChangeShapeType="1"/>
              </p:cNvSpPr>
              <p:nvPr/>
            </p:nvSpPr>
            <p:spPr bwMode="auto">
              <a:xfrm flipH="1">
                <a:off x="3693" y="3577"/>
                <a:ext cx="214" cy="237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5" name="Line 30"/>
              <p:cNvSpPr>
                <a:spLocks noChangeShapeType="1"/>
              </p:cNvSpPr>
              <p:nvPr/>
            </p:nvSpPr>
            <p:spPr bwMode="auto">
              <a:xfrm flipH="1">
                <a:off x="3822" y="3640"/>
                <a:ext cx="185" cy="20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6" name="Freeform 31"/>
              <p:cNvSpPr>
                <a:spLocks/>
              </p:cNvSpPr>
              <p:nvPr/>
            </p:nvSpPr>
            <p:spPr bwMode="auto">
              <a:xfrm>
                <a:off x="3696" y="3559"/>
                <a:ext cx="67" cy="44"/>
              </a:xfrm>
              <a:custGeom>
                <a:avLst/>
                <a:gdLst>
                  <a:gd name="T0" fmla="*/ 2465723 w 18"/>
                  <a:gd name="T1" fmla="*/ 0 h 12"/>
                  <a:gd name="T2" fmla="*/ 0 w 18"/>
                  <a:gd name="T3" fmla="*/ 1433542 h 12"/>
                  <a:gd name="T4" fmla="*/ 0 60000 65536"/>
                  <a:gd name="T5" fmla="*/ 0 60000 65536"/>
                  <a:gd name="T6" fmla="*/ 0 w 18"/>
                  <a:gd name="T7" fmla="*/ 0 h 12"/>
                  <a:gd name="T8" fmla="*/ 18 w 18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" h="12">
                    <a:moveTo>
                      <a:pt x="18" y="0"/>
                    </a:moveTo>
                    <a:cubicBezTo>
                      <a:pt x="8" y="0"/>
                      <a:pt x="0" y="5"/>
                      <a:pt x="0" y="12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7" name="Freeform 32"/>
              <p:cNvSpPr>
                <a:spLocks/>
              </p:cNvSpPr>
              <p:nvPr/>
            </p:nvSpPr>
            <p:spPr bwMode="auto">
              <a:xfrm>
                <a:off x="3763" y="3563"/>
                <a:ext cx="44" cy="88"/>
              </a:xfrm>
              <a:custGeom>
                <a:avLst/>
                <a:gdLst>
                  <a:gd name="T0" fmla="*/ 0 w 12"/>
                  <a:gd name="T1" fmla="*/ 0 h 24"/>
                  <a:gd name="T2" fmla="*/ 1433542 w 12"/>
                  <a:gd name="T3" fmla="*/ 2877032 h 24"/>
                  <a:gd name="T4" fmla="*/ 0 60000 65536"/>
                  <a:gd name="T5" fmla="*/ 0 60000 65536"/>
                  <a:gd name="T6" fmla="*/ 0 w 12"/>
                  <a:gd name="T7" fmla="*/ 0 h 24"/>
                  <a:gd name="T8" fmla="*/ 12 w 12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24">
                    <a:moveTo>
                      <a:pt x="0" y="0"/>
                    </a:moveTo>
                    <a:cubicBezTo>
                      <a:pt x="7" y="0"/>
                      <a:pt x="12" y="11"/>
                      <a:pt x="12" y="24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8" name="Line 33"/>
              <p:cNvSpPr>
                <a:spLocks noChangeShapeType="1"/>
              </p:cNvSpPr>
              <p:nvPr/>
            </p:nvSpPr>
            <p:spPr bwMode="auto">
              <a:xfrm flipH="1">
                <a:off x="3622" y="3644"/>
                <a:ext cx="182" cy="20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69" name="Freeform 34"/>
              <p:cNvSpPr>
                <a:spLocks/>
              </p:cNvSpPr>
              <p:nvPr/>
            </p:nvSpPr>
            <p:spPr bwMode="auto">
              <a:xfrm>
                <a:off x="3900" y="3559"/>
                <a:ext cx="66" cy="44"/>
              </a:xfrm>
              <a:custGeom>
                <a:avLst/>
                <a:gdLst>
                  <a:gd name="T0" fmla="*/ 2155278 w 18"/>
                  <a:gd name="T1" fmla="*/ 0 h 12"/>
                  <a:gd name="T2" fmla="*/ 0 w 18"/>
                  <a:gd name="T3" fmla="*/ 1433542 h 12"/>
                  <a:gd name="T4" fmla="*/ 0 60000 65536"/>
                  <a:gd name="T5" fmla="*/ 0 60000 65536"/>
                  <a:gd name="T6" fmla="*/ 0 w 18"/>
                  <a:gd name="T7" fmla="*/ 0 h 12"/>
                  <a:gd name="T8" fmla="*/ 18 w 18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" h="12">
                    <a:moveTo>
                      <a:pt x="18" y="0"/>
                    </a:moveTo>
                    <a:cubicBezTo>
                      <a:pt x="8" y="0"/>
                      <a:pt x="0" y="5"/>
                      <a:pt x="0" y="12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0" name="Freeform 35"/>
              <p:cNvSpPr>
                <a:spLocks/>
              </p:cNvSpPr>
              <p:nvPr/>
            </p:nvSpPr>
            <p:spPr bwMode="auto">
              <a:xfrm>
                <a:off x="3966" y="3559"/>
                <a:ext cx="45" cy="89"/>
              </a:xfrm>
              <a:custGeom>
                <a:avLst/>
                <a:gdLst>
                  <a:gd name="T0" fmla="*/ 0 w 12"/>
                  <a:gd name="T1" fmla="*/ 0 h 24"/>
                  <a:gd name="T2" fmla="*/ 1763591 w 12"/>
                  <a:gd name="T3" fmla="*/ 3183115 h 24"/>
                  <a:gd name="T4" fmla="*/ 0 60000 65536"/>
                  <a:gd name="T5" fmla="*/ 0 60000 65536"/>
                  <a:gd name="T6" fmla="*/ 0 w 12"/>
                  <a:gd name="T7" fmla="*/ 0 h 24"/>
                  <a:gd name="T8" fmla="*/ 12 w 12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24">
                    <a:moveTo>
                      <a:pt x="0" y="0"/>
                    </a:moveTo>
                    <a:cubicBezTo>
                      <a:pt x="7" y="0"/>
                      <a:pt x="12" y="11"/>
                      <a:pt x="12" y="24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1" name="Line 36"/>
              <p:cNvSpPr>
                <a:spLocks noChangeShapeType="1"/>
              </p:cNvSpPr>
              <p:nvPr/>
            </p:nvSpPr>
            <p:spPr bwMode="auto">
              <a:xfrm>
                <a:off x="3582" y="1419"/>
                <a:ext cx="1" cy="36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2" name="Line 37"/>
              <p:cNvSpPr>
                <a:spLocks noChangeShapeType="1"/>
              </p:cNvSpPr>
              <p:nvPr/>
            </p:nvSpPr>
            <p:spPr bwMode="auto">
              <a:xfrm>
                <a:off x="4184" y="1389"/>
                <a:ext cx="1" cy="37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3" name="Line 38"/>
              <p:cNvSpPr>
                <a:spLocks noChangeShapeType="1"/>
              </p:cNvSpPr>
              <p:nvPr/>
            </p:nvSpPr>
            <p:spPr bwMode="auto">
              <a:xfrm flipH="1">
                <a:off x="3778" y="772"/>
                <a:ext cx="332" cy="13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4" name="Line 39"/>
              <p:cNvSpPr>
                <a:spLocks noChangeShapeType="1"/>
              </p:cNvSpPr>
              <p:nvPr/>
            </p:nvSpPr>
            <p:spPr bwMode="auto">
              <a:xfrm flipH="1">
                <a:off x="3545" y="1404"/>
                <a:ext cx="639" cy="25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5" name="Line 40"/>
              <p:cNvSpPr>
                <a:spLocks noChangeShapeType="1"/>
              </p:cNvSpPr>
              <p:nvPr/>
            </p:nvSpPr>
            <p:spPr bwMode="auto">
              <a:xfrm flipH="1">
                <a:off x="3582" y="1759"/>
                <a:ext cx="591" cy="27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6" name="Line 41"/>
              <p:cNvSpPr>
                <a:spLocks noChangeShapeType="1"/>
              </p:cNvSpPr>
              <p:nvPr/>
            </p:nvSpPr>
            <p:spPr bwMode="auto">
              <a:xfrm flipH="1">
                <a:off x="4011" y="853"/>
                <a:ext cx="262" cy="8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7" name="Line 42"/>
              <p:cNvSpPr>
                <a:spLocks noChangeShapeType="1"/>
              </p:cNvSpPr>
              <p:nvPr/>
            </p:nvSpPr>
            <p:spPr bwMode="auto">
              <a:xfrm flipH="1">
                <a:off x="4022" y="1116"/>
                <a:ext cx="284" cy="11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8" name="Line 43"/>
              <p:cNvSpPr>
                <a:spLocks noChangeShapeType="1"/>
              </p:cNvSpPr>
              <p:nvPr/>
            </p:nvSpPr>
            <p:spPr bwMode="auto">
              <a:xfrm>
                <a:off x="4428" y="1356"/>
                <a:ext cx="1" cy="43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79" name="Line 44"/>
              <p:cNvSpPr>
                <a:spLocks noChangeShapeType="1"/>
              </p:cNvSpPr>
              <p:nvPr/>
            </p:nvSpPr>
            <p:spPr bwMode="auto">
              <a:xfrm>
                <a:off x="5109" y="1363"/>
                <a:ext cx="1" cy="41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0" name="Oval 45"/>
              <p:cNvSpPr>
                <a:spLocks noChangeArrowheads="1"/>
              </p:cNvSpPr>
              <p:nvPr/>
            </p:nvSpPr>
            <p:spPr bwMode="auto">
              <a:xfrm>
                <a:off x="4428" y="1300"/>
                <a:ext cx="684" cy="1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1" name="Oval 46"/>
              <p:cNvSpPr>
                <a:spLocks noChangeArrowheads="1"/>
              </p:cNvSpPr>
              <p:nvPr/>
            </p:nvSpPr>
            <p:spPr bwMode="auto">
              <a:xfrm>
                <a:off x="4425" y="1729"/>
                <a:ext cx="684" cy="10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2" name="Line 47"/>
              <p:cNvSpPr>
                <a:spLocks noChangeShapeType="1"/>
              </p:cNvSpPr>
              <p:nvPr/>
            </p:nvSpPr>
            <p:spPr bwMode="auto">
              <a:xfrm>
                <a:off x="4635" y="938"/>
                <a:ext cx="1" cy="4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3" name="Line 48"/>
              <p:cNvSpPr>
                <a:spLocks noChangeShapeType="1"/>
              </p:cNvSpPr>
              <p:nvPr/>
            </p:nvSpPr>
            <p:spPr bwMode="auto">
              <a:xfrm>
                <a:off x="4905" y="934"/>
                <a:ext cx="1" cy="4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4" name="Oval 49"/>
              <p:cNvSpPr>
                <a:spLocks noChangeArrowheads="1"/>
              </p:cNvSpPr>
              <p:nvPr/>
            </p:nvSpPr>
            <p:spPr bwMode="auto">
              <a:xfrm>
                <a:off x="4639" y="901"/>
                <a:ext cx="266" cy="56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5" name="Oval 50"/>
              <p:cNvSpPr>
                <a:spLocks noChangeArrowheads="1"/>
              </p:cNvSpPr>
              <p:nvPr/>
            </p:nvSpPr>
            <p:spPr bwMode="auto">
              <a:xfrm>
                <a:off x="4635" y="1323"/>
                <a:ext cx="267" cy="5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6" name="Line 51"/>
              <p:cNvSpPr>
                <a:spLocks noChangeShapeType="1"/>
              </p:cNvSpPr>
              <p:nvPr/>
            </p:nvSpPr>
            <p:spPr bwMode="auto">
              <a:xfrm>
                <a:off x="5038" y="1799"/>
                <a:ext cx="1" cy="37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7" name="Line 52"/>
              <p:cNvSpPr>
                <a:spLocks noChangeShapeType="1"/>
              </p:cNvSpPr>
              <p:nvPr/>
            </p:nvSpPr>
            <p:spPr bwMode="auto">
              <a:xfrm>
                <a:off x="4476" y="1818"/>
                <a:ext cx="1" cy="39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8" name="Line 53"/>
              <p:cNvSpPr>
                <a:spLocks noChangeShapeType="1"/>
              </p:cNvSpPr>
              <p:nvPr/>
            </p:nvSpPr>
            <p:spPr bwMode="auto">
              <a:xfrm flipH="1">
                <a:off x="4865" y="2154"/>
                <a:ext cx="173" cy="53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89" name="Line 54"/>
              <p:cNvSpPr>
                <a:spLocks noChangeShapeType="1"/>
              </p:cNvSpPr>
              <p:nvPr/>
            </p:nvSpPr>
            <p:spPr bwMode="auto">
              <a:xfrm>
                <a:off x="4484" y="2195"/>
                <a:ext cx="174" cy="50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0" name="Line 55"/>
              <p:cNvSpPr>
                <a:spLocks noChangeShapeType="1"/>
              </p:cNvSpPr>
              <p:nvPr/>
            </p:nvSpPr>
            <p:spPr bwMode="auto">
              <a:xfrm>
                <a:off x="4865" y="2687"/>
                <a:ext cx="1" cy="77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1" name="Line 56"/>
              <p:cNvSpPr>
                <a:spLocks noChangeShapeType="1"/>
              </p:cNvSpPr>
              <p:nvPr/>
            </p:nvSpPr>
            <p:spPr bwMode="auto">
              <a:xfrm>
                <a:off x="4654" y="2694"/>
                <a:ext cx="1" cy="77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2" name="Line 57"/>
              <p:cNvSpPr>
                <a:spLocks noChangeShapeType="1"/>
              </p:cNvSpPr>
              <p:nvPr/>
            </p:nvSpPr>
            <p:spPr bwMode="auto">
              <a:xfrm>
                <a:off x="4865" y="3467"/>
                <a:ext cx="99" cy="7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3" name="Line 58"/>
              <p:cNvSpPr>
                <a:spLocks noChangeShapeType="1"/>
              </p:cNvSpPr>
              <p:nvPr/>
            </p:nvSpPr>
            <p:spPr bwMode="auto">
              <a:xfrm flipH="1">
                <a:off x="4569" y="3474"/>
                <a:ext cx="81" cy="6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4" name="Line 59"/>
              <p:cNvSpPr>
                <a:spLocks noChangeShapeType="1"/>
              </p:cNvSpPr>
              <p:nvPr/>
            </p:nvSpPr>
            <p:spPr bwMode="auto">
              <a:xfrm>
                <a:off x="4953" y="3540"/>
                <a:ext cx="1" cy="34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5" name="Line 60"/>
              <p:cNvSpPr>
                <a:spLocks noChangeShapeType="1"/>
              </p:cNvSpPr>
              <p:nvPr/>
            </p:nvSpPr>
            <p:spPr bwMode="auto">
              <a:xfrm>
                <a:off x="4573" y="3533"/>
                <a:ext cx="1" cy="5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6" name="Line 61"/>
              <p:cNvSpPr>
                <a:spLocks noChangeShapeType="1"/>
              </p:cNvSpPr>
              <p:nvPr/>
            </p:nvSpPr>
            <p:spPr bwMode="auto">
              <a:xfrm flipH="1">
                <a:off x="4402" y="3592"/>
                <a:ext cx="185" cy="207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7" name="Line 62"/>
              <p:cNvSpPr>
                <a:spLocks noChangeShapeType="1"/>
              </p:cNvSpPr>
              <p:nvPr/>
            </p:nvSpPr>
            <p:spPr bwMode="auto">
              <a:xfrm flipH="1">
                <a:off x="4606" y="3589"/>
                <a:ext cx="181" cy="21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8" name="Line 63"/>
              <p:cNvSpPr>
                <a:spLocks noChangeShapeType="1"/>
              </p:cNvSpPr>
              <p:nvPr/>
            </p:nvSpPr>
            <p:spPr bwMode="auto">
              <a:xfrm flipH="1">
                <a:off x="4706" y="3651"/>
                <a:ext cx="181" cy="207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99" name="Freeform 64"/>
              <p:cNvSpPr>
                <a:spLocks/>
              </p:cNvSpPr>
              <p:nvPr/>
            </p:nvSpPr>
            <p:spPr bwMode="auto">
              <a:xfrm>
                <a:off x="4576" y="3570"/>
                <a:ext cx="67" cy="44"/>
              </a:xfrm>
              <a:custGeom>
                <a:avLst/>
                <a:gdLst>
                  <a:gd name="T0" fmla="*/ 2465723 w 18"/>
                  <a:gd name="T1" fmla="*/ 0 h 12"/>
                  <a:gd name="T2" fmla="*/ 0 w 18"/>
                  <a:gd name="T3" fmla="*/ 1433542 h 12"/>
                  <a:gd name="T4" fmla="*/ 0 60000 65536"/>
                  <a:gd name="T5" fmla="*/ 0 60000 65536"/>
                  <a:gd name="T6" fmla="*/ 0 w 18"/>
                  <a:gd name="T7" fmla="*/ 0 h 12"/>
                  <a:gd name="T8" fmla="*/ 18 w 18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" h="12">
                    <a:moveTo>
                      <a:pt x="18" y="0"/>
                    </a:moveTo>
                    <a:cubicBezTo>
                      <a:pt x="8" y="0"/>
                      <a:pt x="0" y="5"/>
                      <a:pt x="0" y="12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0" name="Freeform 65"/>
              <p:cNvSpPr>
                <a:spLocks/>
              </p:cNvSpPr>
              <p:nvPr/>
            </p:nvSpPr>
            <p:spPr bwMode="auto">
              <a:xfrm>
                <a:off x="4643" y="3574"/>
                <a:ext cx="44" cy="88"/>
              </a:xfrm>
              <a:custGeom>
                <a:avLst/>
                <a:gdLst>
                  <a:gd name="T0" fmla="*/ 0 w 12"/>
                  <a:gd name="T1" fmla="*/ 0 h 24"/>
                  <a:gd name="T2" fmla="*/ 1433542 w 12"/>
                  <a:gd name="T3" fmla="*/ 2877032 h 24"/>
                  <a:gd name="T4" fmla="*/ 0 60000 65536"/>
                  <a:gd name="T5" fmla="*/ 0 60000 65536"/>
                  <a:gd name="T6" fmla="*/ 0 w 12"/>
                  <a:gd name="T7" fmla="*/ 0 h 24"/>
                  <a:gd name="T8" fmla="*/ 12 w 12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24">
                    <a:moveTo>
                      <a:pt x="0" y="0"/>
                    </a:moveTo>
                    <a:cubicBezTo>
                      <a:pt x="7" y="0"/>
                      <a:pt x="12" y="11"/>
                      <a:pt x="12" y="24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1" name="Line 66"/>
              <p:cNvSpPr>
                <a:spLocks noChangeShapeType="1"/>
              </p:cNvSpPr>
              <p:nvPr/>
            </p:nvSpPr>
            <p:spPr bwMode="auto">
              <a:xfrm flipH="1">
                <a:off x="4506" y="3655"/>
                <a:ext cx="177" cy="200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2" name="Freeform 67"/>
              <p:cNvSpPr>
                <a:spLocks/>
              </p:cNvSpPr>
              <p:nvPr/>
            </p:nvSpPr>
            <p:spPr bwMode="auto">
              <a:xfrm>
                <a:off x="4780" y="3570"/>
                <a:ext cx="66" cy="44"/>
              </a:xfrm>
              <a:custGeom>
                <a:avLst/>
                <a:gdLst>
                  <a:gd name="T0" fmla="*/ 2155278 w 18"/>
                  <a:gd name="T1" fmla="*/ 0 h 12"/>
                  <a:gd name="T2" fmla="*/ 0 w 18"/>
                  <a:gd name="T3" fmla="*/ 1433542 h 12"/>
                  <a:gd name="T4" fmla="*/ 0 60000 65536"/>
                  <a:gd name="T5" fmla="*/ 0 60000 65536"/>
                  <a:gd name="T6" fmla="*/ 0 w 18"/>
                  <a:gd name="T7" fmla="*/ 0 h 12"/>
                  <a:gd name="T8" fmla="*/ 18 w 18"/>
                  <a:gd name="T9" fmla="*/ 12 h 1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8" h="12">
                    <a:moveTo>
                      <a:pt x="18" y="0"/>
                    </a:moveTo>
                    <a:cubicBezTo>
                      <a:pt x="8" y="0"/>
                      <a:pt x="0" y="5"/>
                      <a:pt x="0" y="12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3" name="Freeform 68"/>
              <p:cNvSpPr>
                <a:spLocks/>
              </p:cNvSpPr>
              <p:nvPr/>
            </p:nvSpPr>
            <p:spPr bwMode="auto">
              <a:xfrm>
                <a:off x="4846" y="3570"/>
                <a:ext cx="45" cy="89"/>
              </a:xfrm>
              <a:custGeom>
                <a:avLst/>
                <a:gdLst>
                  <a:gd name="T0" fmla="*/ 0 w 12"/>
                  <a:gd name="T1" fmla="*/ 0 h 24"/>
                  <a:gd name="T2" fmla="*/ 1763591 w 12"/>
                  <a:gd name="T3" fmla="*/ 3183115 h 24"/>
                  <a:gd name="T4" fmla="*/ 0 60000 65536"/>
                  <a:gd name="T5" fmla="*/ 0 60000 65536"/>
                  <a:gd name="T6" fmla="*/ 0 w 12"/>
                  <a:gd name="T7" fmla="*/ 0 h 24"/>
                  <a:gd name="T8" fmla="*/ 12 w 12"/>
                  <a:gd name="T9" fmla="*/ 24 h 2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2" h="24">
                    <a:moveTo>
                      <a:pt x="0" y="0"/>
                    </a:moveTo>
                    <a:cubicBezTo>
                      <a:pt x="7" y="0"/>
                      <a:pt x="12" y="11"/>
                      <a:pt x="12" y="24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4" name="Line 69"/>
              <p:cNvSpPr>
                <a:spLocks noChangeShapeType="1"/>
              </p:cNvSpPr>
              <p:nvPr/>
            </p:nvSpPr>
            <p:spPr bwMode="auto">
              <a:xfrm>
                <a:off x="4480" y="1430"/>
                <a:ext cx="1" cy="36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5" name="Line 70"/>
              <p:cNvSpPr>
                <a:spLocks noChangeShapeType="1"/>
              </p:cNvSpPr>
              <p:nvPr/>
            </p:nvSpPr>
            <p:spPr bwMode="auto">
              <a:xfrm>
                <a:off x="5057" y="1430"/>
                <a:ext cx="1" cy="36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6" name="Line 71"/>
              <p:cNvSpPr>
                <a:spLocks noChangeShapeType="1"/>
              </p:cNvSpPr>
              <p:nvPr/>
            </p:nvSpPr>
            <p:spPr bwMode="auto">
              <a:xfrm flipH="1">
                <a:off x="4595" y="1452"/>
                <a:ext cx="451" cy="23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7" name="Line 72"/>
              <p:cNvSpPr>
                <a:spLocks noChangeShapeType="1"/>
              </p:cNvSpPr>
              <p:nvPr/>
            </p:nvSpPr>
            <p:spPr bwMode="auto">
              <a:xfrm flipH="1">
                <a:off x="4550" y="1788"/>
                <a:ext cx="511" cy="26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08" name="Line 73"/>
              <p:cNvSpPr>
                <a:spLocks noChangeShapeType="1"/>
              </p:cNvSpPr>
              <p:nvPr/>
            </p:nvSpPr>
            <p:spPr bwMode="auto">
              <a:xfrm flipH="1">
                <a:off x="4476" y="1489"/>
                <a:ext cx="274" cy="1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8009" name="Group 78"/>
              <p:cNvGrpSpPr>
                <a:grpSpLocks/>
              </p:cNvGrpSpPr>
              <p:nvPr/>
            </p:nvGrpSpPr>
            <p:grpSpPr bwMode="auto">
              <a:xfrm>
                <a:off x="4850" y="1186"/>
                <a:ext cx="37" cy="44"/>
                <a:chOff x="4850" y="1186"/>
                <a:chExt cx="37" cy="44"/>
              </a:xfrm>
            </p:grpSpPr>
            <p:sp>
              <p:nvSpPr>
                <p:cNvPr id="18030" name="Oval 74"/>
                <p:cNvSpPr>
                  <a:spLocks noChangeArrowheads="1"/>
                </p:cNvSpPr>
                <p:nvPr/>
              </p:nvSpPr>
              <p:spPr bwMode="auto">
                <a:xfrm>
                  <a:off x="4850" y="1186"/>
                  <a:ext cx="37" cy="4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31" name="Oval 75"/>
                <p:cNvSpPr>
                  <a:spLocks noChangeArrowheads="1"/>
                </p:cNvSpPr>
                <p:nvPr/>
              </p:nvSpPr>
              <p:spPr bwMode="auto">
                <a:xfrm>
                  <a:off x="4850" y="1186"/>
                  <a:ext cx="37" cy="44"/>
                </a:xfrm>
                <a:prstGeom prst="ellips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32" name="Line 76"/>
                <p:cNvSpPr>
                  <a:spLocks noChangeShapeType="1"/>
                </p:cNvSpPr>
                <p:nvPr/>
              </p:nvSpPr>
              <p:spPr bwMode="auto">
                <a:xfrm>
                  <a:off x="4854" y="1193"/>
                  <a:ext cx="29" cy="3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33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4854" y="1193"/>
                  <a:ext cx="29" cy="3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10" name="Group 83"/>
              <p:cNvGrpSpPr>
                <a:grpSpLocks/>
              </p:cNvGrpSpPr>
              <p:nvPr/>
            </p:nvGrpSpPr>
            <p:grpSpPr bwMode="auto">
              <a:xfrm>
                <a:off x="3778" y="1186"/>
                <a:ext cx="37" cy="44"/>
                <a:chOff x="3778" y="1186"/>
                <a:chExt cx="37" cy="44"/>
              </a:xfrm>
            </p:grpSpPr>
            <p:sp>
              <p:nvSpPr>
                <p:cNvPr id="18026" name="Oval 79"/>
                <p:cNvSpPr>
                  <a:spLocks noChangeArrowheads="1"/>
                </p:cNvSpPr>
                <p:nvPr/>
              </p:nvSpPr>
              <p:spPr bwMode="auto">
                <a:xfrm>
                  <a:off x="3778" y="1186"/>
                  <a:ext cx="37" cy="44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7" name="Oval 80"/>
                <p:cNvSpPr>
                  <a:spLocks noChangeArrowheads="1"/>
                </p:cNvSpPr>
                <p:nvPr/>
              </p:nvSpPr>
              <p:spPr bwMode="auto">
                <a:xfrm>
                  <a:off x="3778" y="1186"/>
                  <a:ext cx="37" cy="44"/>
                </a:xfrm>
                <a:prstGeom prst="ellips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8" name="Line 81"/>
                <p:cNvSpPr>
                  <a:spLocks noChangeShapeType="1"/>
                </p:cNvSpPr>
                <p:nvPr/>
              </p:nvSpPr>
              <p:spPr bwMode="auto">
                <a:xfrm>
                  <a:off x="3781" y="1193"/>
                  <a:ext cx="30" cy="3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9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3781" y="1193"/>
                  <a:ext cx="30" cy="30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11" name="Group 88"/>
              <p:cNvGrpSpPr>
                <a:grpSpLocks/>
              </p:cNvGrpSpPr>
              <p:nvPr/>
            </p:nvGrpSpPr>
            <p:grpSpPr bwMode="auto">
              <a:xfrm>
                <a:off x="4898" y="3507"/>
                <a:ext cx="37" cy="45"/>
                <a:chOff x="4898" y="3507"/>
                <a:chExt cx="37" cy="45"/>
              </a:xfrm>
            </p:grpSpPr>
            <p:sp>
              <p:nvSpPr>
                <p:cNvPr id="18022" name="Oval 84"/>
                <p:cNvSpPr>
                  <a:spLocks noChangeArrowheads="1"/>
                </p:cNvSpPr>
                <p:nvPr/>
              </p:nvSpPr>
              <p:spPr bwMode="auto">
                <a:xfrm>
                  <a:off x="4898" y="3507"/>
                  <a:ext cx="37" cy="45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3" name="Oval 85"/>
                <p:cNvSpPr>
                  <a:spLocks noChangeArrowheads="1"/>
                </p:cNvSpPr>
                <p:nvPr/>
              </p:nvSpPr>
              <p:spPr bwMode="auto">
                <a:xfrm>
                  <a:off x="4898" y="3507"/>
                  <a:ext cx="37" cy="45"/>
                </a:xfrm>
                <a:prstGeom prst="ellips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4" name="Line 86"/>
                <p:cNvSpPr>
                  <a:spLocks noChangeShapeType="1"/>
                </p:cNvSpPr>
                <p:nvPr/>
              </p:nvSpPr>
              <p:spPr bwMode="auto">
                <a:xfrm>
                  <a:off x="4902" y="3515"/>
                  <a:ext cx="29" cy="29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5" name="Line 87"/>
                <p:cNvSpPr>
                  <a:spLocks noChangeShapeType="1"/>
                </p:cNvSpPr>
                <p:nvPr/>
              </p:nvSpPr>
              <p:spPr bwMode="auto">
                <a:xfrm flipV="1">
                  <a:off x="4902" y="3515"/>
                  <a:ext cx="29" cy="29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12" name="Group 93"/>
              <p:cNvGrpSpPr>
                <a:grpSpLocks/>
              </p:cNvGrpSpPr>
              <p:nvPr/>
            </p:nvGrpSpPr>
            <p:grpSpPr bwMode="auto">
              <a:xfrm>
                <a:off x="3707" y="3492"/>
                <a:ext cx="37" cy="45"/>
                <a:chOff x="3707" y="3492"/>
                <a:chExt cx="37" cy="45"/>
              </a:xfrm>
            </p:grpSpPr>
            <p:sp>
              <p:nvSpPr>
                <p:cNvPr id="18018" name="Oval 89"/>
                <p:cNvSpPr>
                  <a:spLocks noChangeArrowheads="1"/>
                </p:cNvSpPr>
                <p:nvPr/>
              </p:nvSpPr>
              <p:spPr bwMode="auto">
                <a:xfrm>
                  <a:off x="3707" y="3492"/>
                  <a:ext cx="37" cy="45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19" name="Oval 90"/>
                <p:cNvSpPr>
                  <a:spLocks noChangeArrowheads="1"/>
                </p:cNvSpPr>
                <p:nvPr/>
              </p:nvSpPr>
              <p:spPr bwMode="auto">
                <a:xfrm>
                  <a:off x="3707" y="3492"/>
                  <a:ext cx="37" cy="45"/>
                </a:xfrm>
                <a:prstGeom prst="ellips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0" name="Line 91"/>
                <p:cNvSpPr>
                  <a:spLocks noChangeShapeType="1"/>
                </p:cNvSpPr>
                <p:nvPr/>
              </p:nvSpPr>
              <p:spPr bwMode="auto">
                <a:xfrm>
                  <a:off x="3711" y="3500"/>
                  <a:ext cx="30" cy="29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021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3711" y="3500"/>
                  <a:ext cx="30" cy="29"/>
                </a:xfrm>
                <a:prstGeom prst="line">
                  <a:avLst/>
                </a:prstGeom>
                <a:noFill/>
                <a:ln w="28575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8013" name="Line 94"/>
              <p:cNvSpPr>
                <a:spLocks noChangeShapeType="1"/>
              </p:cNvSpPr>
              <p:nvPr/>
            </p:nvSpPr>
            <p:spPr bwMode="auto">
              <a:xfrm flipH="1">
                <a:off x="4654" y="787"/>
                <a:ext cx="333" cy="133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14" name="Line 95"/>
              <p:cNvSpPr>
                <a:spLocks noChangeShapeType="1"/>
              </p:cNvSpPr>
              <p:nvPr/>
            </p:nvSpPr>
            <p:spPr bwMode="auto">
              <a:xfrm flipH="1">
                <a:off x="4887" y="868"/>
                <a:ext cx="262" cy="8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15" name="Line 96"/>
              <p:cNvSpPr>
                <a:spLocks noChangeShapeType="1"/>
              </p:cNvSpPr>
              <p:nvPr/>
            </p:nvSpPr>
            <p:spPr bwMode="auto">
              <a:xfrm flipH="1">
                <a:off x="4898" y="1130"/>
                <a:ext cx="285" cy="11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16" name="Freeform 97"/>
              <p:cNvSpPr>
                <a:spLocks/>
              </p:cNvSpPr>
              <p:nvPr/>
            </p:nvSpPr>
            <p:spPr bwMode="auto">
              <a:xfrm>
                <a:off x="3844" y="1404"/>
                <a:ext cx="337" cy="29"/>
              </a:xfrm>
              <a:custGeom>
                <a:avLst/>
                <a:gdLst>
                  <a:gd name="T0" fmla="*/ 0 w 91"/>
                  <a:gd name="T1" fmla="*/ 864428 h 8"/>
                  <a:gd name="T2" fmla="*/ 11922497 w 91"/>
                  <a:gd name="T3" fmla="*/ 0 h 8"/>
                  <a:gd name="T4" fmla="*/ 0 60000 65536"/>
                  <a:gd name="T5" fmla="*/ 0 60000 65536"/>
                  <a:gd name="T6" fmla="*/ 0 w 91"/>
                  <a:gd name="T7" fmla="*/ 0 h 8"/>
                  <a:gd name="T8" fmla="*/ 91 w 91"/>
                  <a:gd name="T9" fmla="*/ 8 h 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1" h="8">
                    <a:moveTo>
                      <a:pt x="0" y="8"/>
                    </a:moveTo>
                    <a:cubicBezTo>
                      <a:pt x="50" y="8"/>
                      <a:pt x="91" y="4"/>
                      <a:pt x="91" y="0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17" name="Freeform 98"/>
              <p:cNvSpPr>
                <a:spLocks/>
              </p:cNvSpPr>
              <p:nvPr/>
            </p:nvSpPr>
            <p:spPr bwMode="auto">
              <a:xfrm>
                <a:off x="4743" y="1433"/>
                <a:ext cx="310" cy="48"/>
              </a:xfrm>
              <a:custGeom>
                <a:avLst/>
                <a:gdLst>
                  <a:gd name="T0" fmla="*/ 0 w 84"/>
                  <a:gd name="T1" fmla="*/ 1657326 h 13"/>
                  <a:gd name="T2" fmla="*/ 10666078 w 84"/>
                  <a:gd name="T3" fmla="*/ 0 h 13"/>
                  <a:gd name="T4" fmla="*/ 0 60000 65536"/>
                  <a:gd name="T5" fmla="*/ 0 60000 65536"/>
                  <a:gd name="T6" fmla="*/ 0 w 84"/>
                  <a:gd name="T7" fmla="*/ 0 h 13"/>
                  <a:gd name="T8" fmla="*/ 84 w 84"/>
                  <a:gd name="T9" fmla="*/ 13 h 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84" h="13">
                    <a:moveTo>
                      <a:pt x="0" y="13"/>
                    </a:moveTo>
                    <a:cubicBezTo>
                      <a:pt x="46" y="13"/>
                      <a:pt x="84" y="7"/>
                      <a:pt x="84" y="0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15" name="Line 99"/>
            <p:cNvSpPr>
              <a:spLocks noChangeShapeType="1"/>
            </p:cNvSpPr>
            <p:nvPr/>
          </p:nvSpPr>
          <p:spPr bwMode="auto">
            <a:xfrm flipV="1">
              <a:off x="525" y="890"/>
              <a:ext cx="376" cy="25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6" name="Line 100"/>
            <p:cNvSpPr>
              <a:spLocks noChangeShapeType="1"/>
            </p:cNvSpPr>
            <p:nvPr/>
          </p:nvSpPr>
          <p:spPr bwMode="auto">
            <a:xfrm>
              <a:off x="901" y="890"/>
              <a:ext cx="755" cy="25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7" name="Line 101"/>
            <p:cNvSpPr>
              <a:spLocks noChangeShapeType="1"/>
            </p:cNvSpPr>
            <p:nvPr/>
          </p:nvSpPr>
          <p:spPr bwMode="auto">
            <a:xfrm>
              <a:off x="522" y="1151"/>
              <a:ext cx="755" cy="25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8" name="Line 102"/>
            <p:cNvSpPr>
              <a:spLocks noChangeShapeType="1"/>
            </p:cNvSpPr>
            <p:nvPr/>
          </p:nvSpPr>
          <p:spPr bwMode="auto">
            <a:xfrm>
              <a:off x="525" y="1151"/>
              <a:ext cx="0" cy="162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19" name="Line 103"/>
            <p:cNvSpPr>
              <a:spLocks noChangeShapeType="1"/>
            </p:cNvSpPr>
            <p:nvPr/>
          </p:nvSpPr>
          <p:spPr bwMode="auto">
            <a:xfrm>
              <a:off x="1277" y="1409"/>
              <a:ext cx="1" cy="168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0" name="Line 104"/>
            <p:cNvSpPr>
              <a:spLocks noChangeShapeType="1"/>
            </p:cNvSpPr>
            <p:nvPr/>
          </p:nvSpPr>
          <p:spPr bwMode="auto">
            <a:xfrm>
              <a:off x="1654" y="1137"/>
              <a:ext cx="0" cy="169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1" name="Line 105"/>
            <p:cNvSpPr>
              <a:spLocks noChangeShapeType="1"/>
            </p:cNvSpPr>
            <p:nvPr/>
          </p:nvSpPr>
          <p:spPr bwMode="auto">
            <a:xfrm flipV="1">
              <a:off x="1277" y="2821"/>
              <a:ext cx="381" cy="26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2" name="Line 106"/>
            <p:cNvSpPr>
              <a:spLocks noChangeShapeType="1"/>
            </p:cNvSpPr>
            <p:nvPr/>
          </p:nvSpPr>
          <p:spPr bwMode="auto">
            <a:xfrm>
              <a:off x="520" y="2763"/>
              <a:ext cx="755" cy="31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3" name="Line 107"/>
            <p:cNvSpPr>
              <a:spLocks noChangeShapeType="1"/>
            </p:cNvSpPr>
            <p:nvPr/>
          </p:nvSpPr>
          <p:spPr bwMode="auto">
            <a:xfrm>
              <a:off x="525" y="2763"/>
              <a:ext cx="124" cy="51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4" name="Line 108"/>
            <p:cNvSpPr>
              <a:spLocks noChangeShapeType="1"/>
            </p:cNvSpPr>
            <p:nvPr/>
          </p:nvSpPr>
          <p:spPr bwMode="auto">
            <a:xfrm flipH="1">
              <a:off x="1567" y="2828"/>
              <a:ext cx="89" cy="66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5" name="Line 109"/>
            <p:cNvSpPr>
              <a:spLocks noChangeShapeType="1"/>
            </p:cNvSpPr>
            <p:nvPr/>
          </p:nvSpPr>
          <p:spPr bwMode="auto">
            <a:xfrm>
              <a:off x="647" y="3276"/>
              <a:ext cx="759" cy="32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6" name="Line 110"/>
            <p:cNvSpPr>
              <a:spLocks noChangeShapeType="1"/>
            </p:cNvSpPr>
            <p:nvPr/>
          </p:nvSpPr>
          <p:spPr bwMode="auto">
            <a:xfrm flipV="1">
              <a:off x="1400" y="3486"/>
              <a:ext cx="171" cy="11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7" name="Line 111"/>
            <p:cNvSpPr>
              <a:spLocks noChangeShapeType="1"/>
            </p:cNvSpPr>
            <p:nvPr/>
          </p:nvSpPr>
          <p:spPr bwMode="auto">
            <a:xfrm>
              <a:off x="901" y="890"/>
              <a:ext cx="1" cy="162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8" name="Line 112"/>
            <p:cNvSpPr>
              <a:spLocks noChangeShapeType="1"/>
            </p:cNvSpPr>
            <p:nvPr/>
          </p:nvSpPr>
          <p:spPr bwMode="auto">
            <a:xfrm flipV="1">
              <a:off x="534" y="2491"/>
              <a:ext cx="376" cy="25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29" name="Line 113"/>
            <p:cNvSpPr>
              <a:spLocks noChangeShapeType="1"/>
            </p:cNvSpPr>
            <p:nvPr/>
          </p:nvSpPr>
          <p:spPr bwMode="auto">
            <a:xfrm>
              <a:off x="906" y="2505"/>
              <a:ext cx="754" cy="31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0" name="Line 114"/>
            <p:cNvSpPr>
              <a:spLocks noChangeShapeType="1"/>
            </p:cNvSpPr>
            <p:nvPr/>
          </p:nvSpPr>
          <p:spPr bwMode="auto">
            <a:xfrm flipV="1">
              <a:off x="656" y="3150"/>
              <a:ext cx="172" cy="11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1" name="Line 115"/>
            <p:cNvSpPr>
              <a:spLocks noChangeShapeType="1"/>
            </p:cNvSpPr>
            <p:nvPr/>
          </p:nvSpPr>
          <p:spPr bwMode="auto">
            <a:xfrm flipH="1">
              <a:off x="814" y="2499"/>
              <a:ext cx="89" cy="66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2" name="Line 116"/>
            <p:cNvSpPr>
              <a:spLocks noChangeShapeType="1"/>
            </p:cNvSpPr>
            <p:nvPr/>
          </p:nvSpPr>
          <p:spPr bwMode="auto">
            <a:xfrm>
              <a:off x="812" y="3157"/>
              <a:ext cx="755" cy="31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3" name="Freeform 117"/>
            <p:cNvSpPr>
              <a:spLocks/>
            </p:cNvSpPr>
            <p:nvPr/>
          </p:nvSpPr>
          <p:spPr bwMode="auto">
            <a:xfrm>
              <a:off x="1440" y="3051"/>
              <a:ext cx="108" cy="123"/>
            </a:xfrm>
            <a:custGeom>
              <a:avLst/>
              <a:gdLst>
                <a:gd name="T0" fmla="*/ 38889 w 46"/>
                <a:gd name="T1" fmla="*/ 260685 h 36"/>
                <a:gd name="T2" fmla="*/ 6356 w 46"/>
                <a:gd name="T3" fmla="*/ 1576532 h 36"/>
                <a:gd name="T4" fmla="*/ 60982 w 46"/>
                <a:gd name="T5" fmla="*/ 2022161 h 36"/>
                <a:gd name="T6" fmla="*/ 93103 w 46"/>
                <a:gd name="T7" fmla="*/ 706324 h 36"/>
                <a:gd name="T8" fmla="*/ 38889 w 46"/>
                <a:gd name="T9" fmla="*/ 26068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36"/>
                <a:gd name="T17" fmla="*/ 46 w 4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36">
                  <a:moveTo>
                    <a:pt x="18" y="4"/>
                  </a:moveTo>
                  <a:cubicBezTo>
                    <a:pt x="7" y="8"/>
                    <a:pt x="0" y="17"/>
                    <a:pt x="3" y="25"/>
                  </a:cubicBezTo>
                  <a:cubicBezTo>
                    <a:pt x="6" y="33"/>
                    <a:pt x="17" y="36"/>
                    <a:pt x="28" y="32"/>
                  </a:cubicBezTo>
                  <a:cubicBezTo>
                    <a:pt x="39" y="28"/>
                    <a:pt x="46" y="19"/>
                    <a:pt x="43" y="11"/>
                  </a:cubicBezTo>
                  <a:cubicBezTo>
                    <a:pt x="40" y="3"/>
                    <a:pt x="29" y="0"/>
                    <a:pt x="18" y="4"/>
                  </a:cubicBezTo>
                  <a:close/>
                </a:path>
              </a:pathLst>
            </a:custGeom>
            <a:solidFill>
              <a:srgbClr val="00CCFF"/>
            </a:solidFill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4" name="Freeform 118"/>
            <p:cNvSpPr>
              <a:spLocks/>
            </p:cNvSpPr>
            <p:nvPr/>
          </p:nvSpPr>
          <p:spPr bwMode="auto">
            <a:xfrm>
              <a:off x="696" y="2723"/>
              <a:ext cx="111" cy="122"/>
            </a:xfrm>
            <a:custGeom>
              <a:avLst/>
              <a:gdLst>
                <a:gd name="T0" fmla="*/ 41809 w 47"/>
                <a:gd name="T1" fmla="*/ 240991 h 36"/>
                <a:gd name="T2" fmla="*/ 6906 w 47"/>
                <a:gd name="T3" fmla="*/ 1478535 h 36"/>
                <a:gd name="T4" fmla="*/ 65889 w 47"/>
                <a:gd name="T5" fmla="*/ 1878197 h 36"/>
                <a:gd name="T6" fmla="*/ 100800 w 47"/>
                <a:gd name="T7" fmla="*/ 642333 h 36"/>
                <a:gd name="T8" fmla="*/ 41809 w 47"/>
                <a:gd name="T9" fmla="*/ 24099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36"/>
                <a:gd name="T17" fmla="*/ 47 w 47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36">
                  <a:moveTo>
                    <a:pt x="18" y="4"/>
                  </a:moveTo>
                  <a:cubicBezTo>
                    <a:pt x="7" y="8"/>
                    <a:pt x="0" y="17"/>
                    <a:pt x="3" y="25"/>
                  </a:cubicBezTo>
                  <a:cubicBezTo>
                    <a:pt x="6" y="33"/>
                    <a:pt x="17" y="36"/>
                    <a:pt x="29" y="32"/>
                  </a:cubicBezTo>
                  <a:cubicBezTo>
                    <a:pt x="40" y="28"/>
                    <a:pt x="47" y="19"/>
                    <a:pt x="44" y="11"/>
                  </a:cubicBezTo>
                  <a:cubicBezTo>
                    <a:pt x="41" y="3"/>
                    <a:pt x="30" y="0"/>
                    <a:pt x="18" y="4"/>
                  </a:cubicBezTo>
                  <a:close/>
                </a:path>
              </a:pathLst>
            </a:custGeom>
            <a:solidFill>
              <a:srgbClr val="00CCFF"/>
            </a:solidFill>
            <a:ln w="28575" cap="rnd" cmpd="sng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5" name="Freeform 119"/>
            <p:cNvSpPr>
              <a:spLocks/>
            </p:cNvSpPr>
            <p:nvPr/>
          </p:nvSpPr>
          <p:spPr bwMode="auto">
            <a:xfrm>
              <a:off x="1160" y="3120"/>
              <a:ext cx="92" cy="125"/>
            </a:xfrm>
            <a:custGeom>
              <a:avLst/>
              <a:gdLst>
                <a:gd name="T0" fmla="*/ 58585 w 39"/>
                <a:gd name="T1" fmla="*/ 171169 h 37"/>
                <a:gd name="T2" fmla="*/ 6879 w 39"/>
                <a:gd name="T3" fmla="*/ 698878 h 37"/>
                <a:gd name="T4" fmla="*/ 29666 w 39"/>
                <a:gd name="T5" fmla="*/ 1953628 h 37"/>
                <a:gd name="T6" fmla="*/ 81663 w 39"/>
                <a:gd name="T7" fmla="*/ 1425905 h 37"/>
                <a:gd name="T8" fmla="*/ 58585 w 39"/>
                <a:gd name="T9" fmla="*/ 171169 h 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37"/>
                <a:gd name="T17" fmla="*/ 39 w 39"/>
                <a:gd name="T18" fmla="*/ 37 h 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37">
                  <a:moveTo>
                    <a:pt x="26" y="3"/>
                  </a:moveTo>
                  <a:cubicBezTo>
                    <a:pt x="17" y="0"/>
                    <a:pt x="7" y="3"/>
                    <a:pt x="3" y="12"/>
                  </a:cubicBezTo>
                  <a:cubicBezTo>
                    <a:pt x="0" y="20"/>
                    <a:pt x="4" y="30"/>
                    <a:pt x="13" y="34"/>
                  </a:cubicBezTo>
                  <a:cubicBezTo>
                    <a:pt x="22" y="37"/>
                    <a:pt x="32" y="34"/>
                    <a:pt x="36" y="25"/>
                  </a:cubicBezTo>
                  <a:cubicBezTo>
                    <a:pt x="39" y="17"/>
                    <a:pt x="35" y="7"/>
                    <a:pt x="26" y="3"/>
                  </a:cubicBezTo>
                  <a:close/>
                </a:path>
              </a:pathLst>
            </a:custGeom>
            <a:solidFill>
              <a:srgbClr val="00CCFF"/>
            </a:solidFill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6" name="Freeform 120"/>
            <p:cNvSpPr>
              <a:spLocks/>
            </p:cNvSpPr>
            <p:nvPr/>
          </p:nvSpPr>
          <p:spPr bwMode="auto">
            <a:xfrm>
              <a:off x="800" y="2994"/>
              <a:ext cx="92" cy="122"/>
            </a:xfrm>
            <a:custGeom>
              <a:avLst/>
              <a:gdLst>
                <a:gd name="T0" fmla="*/ 56538 w 39"/>
                <a:gd name="T1" fmla="*/ 240991 h 36"/>
                <a:gd name="T2" fmla="*/ 6879 w 39"/>
                <a:gd name="T3" fmla="*/ 642333 h 36"/>
                <a:gd name="T4" fmla="*/ 31714 w 39"/>
                <a:gd name="T5" fmla="*/ 1878197 h 36"/>
                <a:gd name="T6" fmla="*/ 81663 w 39"/>
                <a:gd name="T7" fmla="*/ 1478535 h 36"/>
                <a:gd name="T8" fmla="*/ 56538 w 39"/>
                <a:gd name="T9" fmla="*/ 240991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36"/>
                <a:gd name="T17" fmla="*/ 39 w 39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36">
                  <a:moveTo>
                    <a:pt x="25" y="4"/>
                  </a:moveTo>
                  <a:cubicBezTo>
                    <a:pt x="17" y="0"/>
                    <a:pt x="7" y="3"/>
                    <a:pt x="3" y="11"/>
                  </a:cubicBezTo>
                  <a:cubicBezTo>
                    <a:pt x="0" y="19"/>
                    <a:pt x="5" y="28"/>
                    <a:pt x="14" y="32"/>
                  </a:cubicBezTo>
                  <a:cubicBezTo>
                    <a:pt x="22" y="36"/>
                    <a:pt x="32" y="33"/>
                    <a:pt x="36" y="25"/>
                  </a:cubicBezTo>
                  <a:cubicBezTo>
                    <a:pt x="39" y="17"/>
                    <a:pt x="34" y="8"/>
                    <a:pt x="25" y="4"/>
                  </a:cubicBezTo>
                  <a:close/>
                </a:path>
              </a:pathLst>
            </a:custGeom>
            <a:solidFill>
              <a:srgbClr val="00CCFF"/>
            </a:solidFill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7" name="Freeform 121"/>
            <p:cNvSpPr>
              <a:spLocks/>
            </p:cNvSpPr>
            <p:nvPr/>
          </p:nvSpPr>
          <p:spPr bwMode="auto">
            <a:xfrm>
              <a:off x="1442" y="3201"/>
              <a:ext cx="83" cy="200"/>
            </a:xfrm>
            <a:custGeom>
              <a:avLst/>
              <a:gdLst>
                <a:gd name="T0" fmla="*/ 62108 w 35"/>
                <a:gd name="T1" fmla="*/ 123044 h 59"/>
                <a:gd name="T2" fmla="*/ 11765 w 35"/>
                <a:gd name="T3" fmla="*/ 1532617 h 59"/>
                <a:gd name="T4" fmla="*/ 21151 w 35"/>
                <a:gd name="T5" fmla="*/ 3363769 h 59"/>
                <a:gd name="T6" fmla="*/ 70813 w 35"/>
                <a:gd name="T7" fmla="*/ 1954197 h 59"/>
                <a:gd name="T8" fmla="*/ 62108 w 35"/>
                <a:gd name="T9" fmla="*/ 123044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26" y="2"/>
                  </a:moveTo>
                  <a:cubicBezTo>
                    <a:pt x="18" y="0"/>
                    <a:pt x="9" y="11"/>
                    <a:pt x="5" y="26"/>
                  </a:cubicBezTo>
                  <a:cubicBezTo>
                    <a:pt x="0" y="41"/>
                    <a:pt x="2" y="55"/>
                    <a:pt x="9" y="57"/>
                  </a:cubicBezTo>
                  <a:cubicBezTo>
                    <a:pt x="17" y="59"/>
                    <a:pt x="26" y="48"/>
                    <a:pt x="30" y="33"/>
                  </a:cubicBezTo>
                  <a:cubicBezTo>
                    <a:pt x="35" y="18"/>
                    <a:pt x="33" y="4"/>
                    <a:pt x="26" y="2"/>
                  </a:cubicBezTo>
                  <a:close/>
                </a:path>
              </a:pathLst>
            </a:custGeom>
            <a:solidFill>
              <a:srgbClr val="CCFFCC"/>
            </a:solidFill>
            <a:ln w="28575" cap="rnd" cmpd="sng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8" name="Freeform 122"/>
            <p:cNvSpPr>
              <a:spLocks/>
            </p:cNvSpPr>
            <p:nvPr/>
          </p:nvSpPr>
          <p:spPr bwMode="auto">
            <a:xfrm>
              <a:off x="1261" y="3123"/>
              <a:ext cx="82" cy="200"/>
            </a:xfrm>
            <a:custGeom>
              <a:avLst/>
              <a:gdLst>
                <a:gd name="T0" fmla="*/ 55411 w 35"/>
                <a:gd name="T1" fmla="*/ 123044 h 59"/>
                <a:gd name="T2" fmla="*/ 10929 w 35"/>
                <a:gd name="T3" fmla="*/ 1532617 h 59"/>
                <a:gd name="T4" fmla="*/ 18982 w 35"/>
                <a:gd name="T5" fmla="*/ 3363769 h 59"/>
                <a:gd name="T6" fmla="*/ 63541 w 35"/>
                <a:gd name="T7" fmla="*/ 1954197 h 59"/>
                <a:gd name="T8" fmla="*/ 55411 w 35"/>
                <a:gd name="T9" fmla="*/ 123044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26" y="2"/>
                  </a:moveTo>
                  <a:cubicBezTo>
                    <a:pt x="18" y="0"/>
                    <a:pt x="9" y="11"/>
                    <a:pt x="5" y="26"/>
                  </a:cubicBezTo>
                  <a:cubicBezTo>
                    <a:pt x="0" y="41"/>
                    <a:pt x="2" y="55"/>
                    <a:pt x="9" y="57"/>
                  </a:cubicBezTo>
                  <a:cubicBezTo>
                    <a:pt x="17" y="59"/>
                    <a:pt x="26" y="48"/>
                    <a:pt x="30" y="33"/>
                  </a:cubicBezTo>
                  <a:cubicBezTo>
                    <a:pt x="35" y="18"/>
                    <a:pt x="33" y="4"/>
                    <a:pt x="26" y="2"/>
                  </a:cubicBezTo>
                  <a:close/>
                </a:path>
              </a:pathLst>
            </a:custGeom>
            <a:solidFill>
              <a:srgbClr val="CCFFCC"/>
            </a:solidFill>
            <a:ln w="28575" cap="rnd" cmpd="sng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39" name="Freeform 123"/>
            <p:cNvSpPr>
              <a:spLocks/>
            </p:cNvSpPr>
            <p:nvPr/>
          </p:nvSpPr>
          <p:spPr bwMode="auto">
            <a:xfrm>
              <a:off x="1075" y="3042"/>
              <a:ext cx="82" cy="200"/>
            </a:xfrm>
            <a:custGeom>
              <a:avLst/>
              <a:gdLst>
                <a:gd name="T0" fmla="*/ 55411 w 35"/>
                <a:gd name="T1" fmla="*/ 123044 h 59"/>
                <a:gd name="T2" fmla="*/ 10929 w 35"/>
                <a:gd name="T3" fmla="*/ 1532617 h 59"/>
                <a:gd name="T4" fmla="*/ 18982 w 35"/>
                <a:gd name="T5" fmla="*/ 3363769 h 59"/>
                <a:gd name="T6" fmla="*/ 63541 w 35"/>
                <a:gd name="T7" fmla="*/ 1954197 h 59"/>
                <a:gd name="T8" fmla="*/ 55411 w 35"/>
                <a:gd name="T9" fmla="*/ 123044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26" y="2"/>
                  </a:moveTo>
                  <a:cubicBezTo>
                    <a:pt x="18" y="0"/>
                    <a:pt x="9" y="11"/>
                    <a:pt x="5" y="26"/>
                  </a:cubicBezTo>
                  <a:cubicBezTo>
                    <a:pt x="0" y="41"/>
                    <a:pt x="2" y="55"/>
                    <a:pt x="9" y="57"/>
                  </a:cubicBezTo>
                  <a:cubicBezTo>
                    <a:pt x="17" y="59"/>
                    <a:pt x="26" y="48"/>
                    <a:pt x="30" y="33"/>
                  </a:cubicBezTo>
                  <a:cubicBezTo>
                    <a:pt x="35" y="18"/>
                    <a:pt x="33" y="4"/>
                    <a:pt x="26" y="2"/>
                  </a:cubicBezTo>
                  <a:close/>
                </a:path>
              </a:pathLst>
            </a:custGeom>
            <a:solidFill>
              <a:srgbClr val="CCFFCC"/>
            </a:solidFill>
            <a:ln w="28575" cap="rnd" cmpd="sng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0" name="Freeform 124"/>
            <p:cNvSpPr>
              <a:spLocks/>
            </p:cNvSpPr>
            <p:nvPr/>
          </p:nvSpPr>
          <p:spPr bwMode="auto">
            <a:xfrm>
              <a:off x="896" y="2967"/>
              <a:ext cx="83" cy="200"/>
            </a:xfrm>
            <a:custGeom>
              <a:avLst/>
              <a:gdLst>
                <a:gd name="T0" fmla="*/ 62108 w 35"/>
                <a:gd name="T1" fmla="*/ 123044 h 59"/>
                <a:gd name="T2" fmla="*/ 11765 w 35"/>
                <a:gd name="T3" fmla="*/ 1532617 h 59"/>
                <a:gd name="T4" fmla="*/ 21151 w 35"/>
                <a:gd name="T5" fmla="*/ 3363769 h 59"/>
                <a:gd name="T6" fmla="*/ 70813 w 35"/>
                <a:gd name="T7" fmla="*/ 1954197 h 59"/>
                <a:gd name="T8" fmla="*/ 62108 w 35"/>
                <a:gd name="T9" fmla="*/ 123044 h 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59"/>
                <a:gd name="T17" fmla="*/ 35 w 35"/>
                <a:gd name="T18" fmla="*/ 59 h 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59">
                  <a:moveTo>
                    <a:pt x="26" y="2"/>
                  </a:moveTo>
                  <a:cubicBezTo>
                    <a:pt x="18" y="0"/>
                    <a:pt x="9" y="11"/>
                    <a:pt x="5" y="26"/>
                  </a:cubicBezTo>
                  <a:cubicBezTo>
                    <a:pt x="0" y="41"/>
                    <a:pt x="2" y="55"/>
                    <a:pt x="9" y="57"/>
                  </a:cubicBezTo>
                  <a:cubicBezTo>
                    <a:pt x="17" y="59"/>
                    <a:pt x="26" y="48"/>
                    <a:pt x="30" y="33"/>
                  </a:cubicBezTo>
                  <a:cubicBezTo>
                    <a:pt x="35" y="18"/>
                    <a:pt x="33" y="4"/>
                    <a:pt x="26" y="2"/>
                  </a:cubicBezTo>
                  <a:close/>
                </a:path>
              </a:pathLst>
            </a:custGeom>
            <a:solidFill>
              <a:srgbClr val="CCFFCC"/>
            </a:solidFill>
            <a:ln w="28575" cap="rnd" cmpd="sng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1" name="Line 125"/>
            <p:cNvSpPr>
              <a:spLocks noChangeShapeType="1"/>
            </p:cNvSpPr>
            <p:nvPr/>
          </p:nvSpPr>
          <p:spPr bwMode="auto">
            <a:xfrm>
              <a:off x="1277" y="3089"/>
              <a:ext cx="125" cy="51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442" name="Group 130"/>
            <p:cNvGrpSpPr>
              <a:grpSpLocks/>
            </p:cNvGrpSpPr>
            <p:nvPr/>
          </p:nvGrpSpPr>
          <p:grpSpPr bwMode="auto">
            <a:xfrm>
              <a:off x="1131" y="3207"/>
              <a:ext cx="24" cy="41"/>
              <a:chOff x="1836" y="3560"/>
              <a:chExt cx="43" cy="51"/>
            </a:xfrm>
          </p:grpSpPr>
          <p:sp>
            <p:nvSpPr>
              <p:cNvPr id="17940" name="Oval 126"/>
              <p:cNvSpPr>
                <a:spLocks noChangeArrowheads="1"/>
              </p:cNvSpPr>
              <p:nvPr/>
            </p:nvSpPr>
            <p:spPr bwMode="auto">
              <a:xfrm>
                <a:off x="1836" y="3560"/>
                <a:ext cx="43" cy="51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1" name="Oval 127"/>
              <p:cNvSpPr>
                <a:spLocks noChangeArrowheads="1"/>
              </p:cNvSpPr>
              <p:nvPr/>
            </p:nvSpPr>
            <p:spPr bwMode="auto">
              <a:xfrm>
                <a:off x="1836" y="3560"/>
                <a:ext cx="43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2" name="Line 128"/>
              <p:cNvSpPr>
                <a:spLocks noChangeShapeType="1"/>
              </p:cNvSpPr>
              <p:nvPr/>
            </p:nvSpPr>
            <p:spPr bwMode="auto">
              <a:xfrm>
                <a:off x="1841" y="3569"/>
                <a:ext cx="33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43" name="Line 129"/>
              <p:cNvSpPr>
                <a:spLocks noChangeShapeType="1"/>
              </p:cNvSpPr>
              <p:nvPr/>
            </p:nvSpPr>
            <p:spPr bwMode="auto">
              <a:xfrm flipV="1">
                <a:off x="1841" y="3569"/>
                <a:ext cx="33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43" name="Group 133"/>
            <p:cNvGrpSpPr>
              <a:grpSpLocks/>
            </p:cNvGrpSpPr>
            <p:nvPr/>
          </p:nvGrpSpPr>
          <p:grpSpPr bwMode="auto">
            <a:xfrm>
              <a:off x="1146" y="3256"/>
              <a:ext cx="16" cy="84"/>
              <a:chOff x="1862" y="3620"/>
              <a:chExt cx="29" cy="105"/>
            </a:xfrm>
          </p:grpSpPr>
          <p:sp>
            <p:nvSpPr>
              <p:cNvPr id="17938" name="Line 131"/>
              <p:cNvSpPr>
                <a:spLocks noChangeShapeType="1"/>
              </p:cNvSpPr>
              <p:nvPr/>
            </p:nvSpPr>
            <p:spPr bwMode="auto">
              <a:xfrm flipH="1" flipV="1">
                <a:off x="1874" y="3653"/>
                <a:ext cx="13" cy="7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9" name="Freeform 132"/>
              <p:cNvSpPr>
                <a:spLocks/>
              </p:cNvSpPr>
              <p:nvPr/>
            </p:nvSpPr>
            <p:spPr bwMode="auto">
              <a:xfrm>
                <a:off x="1862" y="3620"/>
                <a:ext cx="29" cy="46"/>
              </a:xfrm>
              <a:custGeom>
                <a:avLst/>
                <a:gdLst>
                  <a:gd name="T0" fmla="*/ 29 w 29"/>
                  <a:gd name="T1" fmla="*/ 42 h 46"/>
                  <a:gd name="T2" fmla="*/ 8 w 29"/>
                  <a:gd name="T3" fmla="*/ 0 h 46"/>
                  <a:gd name="T4" fmla="*/ 0 w 29"/>
                  <a:gd name="T5" fmla="*/ 46 h 46"/>
                  <a:gd name="T6" fmla="*/ 29 w 29"/>
                  <a:gd name="T7" fmla="*/ 42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46"/>
                  <a:gd name="T14" fmla="*/ 29 w 29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46">
                    <a:moveTo>
                      <a:pt x="29" y="42"/>
                    </a:moveTo>
                    <a:lnTo>
                      <a:pt x="8" y="0"/>
                    </a:lnTo>
                    <a:lnTo>
                      <a:pt x="0" y="46"/>
                    </a:lnTo>
                    <a:lnTo>
                      <a:pt x="29" y="42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44" name="Line 134"/>
            <p:cNvSpPr>
              <a:spLocks noChangeShapeType="1"/>
            </p:cNvSpPr>
            <p:nvPr/>
          </p:nvSpPr>
          <p:spPr bwMode="auto">
            <a:xfrm flipH="1">
              <a:off x="1512" y="3415"/>
              <a:ext cx="5" cy="6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5" name="Line 135"/>
            <p:cNvSpPr>
              <a:spLocks noChangeShapeType="1"/>
            </p:cNvSpPr>
            <p:nvPr/>
          </p:nvSpPr>
          <p:spPr bwMode="auto">
            <a:xfrm flipH="1">
              <a:off x="1470" y="3435"/>
              <a:ext cx="5" cy="6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6" name="Line 136"/>
            <p:cNvSpPr>
              <a:spLocks noChangeShapeType="1"/>
            </p:cNvSpPr>
            <p:nvPr/>
          </p:nvSpPr>
          <p:spPr bwMode="auto">
            <a:xfrm flipV="1">
              <a:off x="1473" y="3415"/>
              <a:ext cx="11" cy="2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7" name="Line 137"/>
            <p:cNvSpPr>
              <a:spLocks noChangeShapeType="1"/>
            </p:cNvSpPr>
            <p:nvPr/>
          </p:nvSpPr>
          <p:spPr bwMode="auto">
            <a:xfrm>
              <a:off x="1473" y="3493"/>
              <a:ext cx="11" cy="2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8" name="Line 138"/>
            <p:cNvSpPr>
              <a:spLocks noChangeShapeType="1"/>
            </p:cNvSpPr>
            <p:nvPr/>
          </p:nvSpPr>
          <p:spPr bwMode="auto">
            <a:xfrm flipH="1" flipV="1">
              <a:off x="1498" y="3401"/>
              <a:ext cx="14" cy="1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49" name="Line 139"/>
            <p:cNvSpPr>
              <a:spLocks noChangeShapeType="1"/>
            </p:cNvSpPr>
            <p:nvPr/>
          </p:nvSpPr>
          <p:spPr bwMode="auto">
            <a:xfrm flipH="1">
              <a:off x="1496" y="3473"/>
              <a:ext cx="16" cy="3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0" name="Line 140"/>
            <p:cNvSpPr>
              <a:spLocks noChangeShapeType="1"/>
            </p:cNvSpPr>
            <p:nvPr/>
          </p:nvSpPr>
          <p:spPr bwMode="auto">
            <a:xfrm flipV="1">
              <a:off x="1482" y="3401"/>
              <a:ext cx="21" cy="1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51" name="Line 141"/>
            <p:cNvSpPr>
              <a:spLocks noChangeShapeType="1"/>
            </p:cNvSpPr>
            <p:nvPr/>
          </p:nvSpPr>
          <p:spPr bwMode="auto">
            <a:xfrm flipV="1">
              <a:off x="1484" y="3500"/>
              <a:ext cx="22" cy="1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452" name="Group 150"/>
            <p:cNvGrpSpPr>
              <a:grpSpLocks/>
            </p:cNvGrpSpPr>
            <p:nvPr/>
          </p:nvGrpSpPr>
          <p:grpSpPr bwMode="auto">
            <a:xfrm>
              <a:off x="715" y="3082"/>
              <a:ext cx="45" cy="102"/>
              <a:chOff x="1089" y="3404"/>
              <a:chExt cx="80" cy="127"/>
            </a:xfrm>
          </p:grpSpPr>
          <p:sp>
            <p:nvSpPr>
              <p:cNvPr id="17930" name="Line 142"/>
              <p:cNvSpPr>
                <a:spLocks noChangeShapeType="1"/>
              </p:cNvSpPr>
              <p:nvPr/>
            </p:nvSpPr>
            <p:spPr bwMode="auto">
              <a:xfrm flipH="1">
                <a:off x="1161" y="3430"/>
                <a:ext cx="8" cy="7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1" name="Line 143"/>
              <p:cNvSpPr>
                <a:spLocks noChangeShapeType="1"/>
              </p:cNvSpPr>
              <p:nvPr/>
            </p:nvSpPr>
            <p:spPr bwMode="auto">
              <a:xfrm flipH="1">
                <a:off x="1089" y="3446"/>
                <a:ext cx="8" cy="7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2" name="Line 144"/>
              <p:cNvSpPr>
                <a:spLocks noChangeShapeType="1"/>
              </p:cNvSpPr>
              <p:nvPr/>
            </p:nvSpPr>
            <p:spPr bwMode="auto">
              <a:xfrm flipV="1">
                <a:off x="1097" y="3425"/>
                <a:ext cx="26" cy="2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3" name="Line 145"/>
              <p:cNvSpPr>
                <a:spLocks noChangeShapeType="1"/>
              </p:cNvSpPr>
              <p:nvPr/>
            </p:nvSpPr>
            <p:spPr bwMode="auto">
              <a:xfrm flipV="1">
                <a:off x="1144" y="3489"/>
                <a:ext cx="25" cy="2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4" name="Line 146"/>
              <p:cNvSpPr>
                <a:spLocks noChangeShapeType="1"/>
              </p:cNvSpPr>
              <p:nvPr/>
            </p:nvSpPr>
            <p:spPr bwMode="auto">
              <a:xfrm>
                <a:off x="1097" y="3510"/>
                <a:ext cx="13" cy="21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5" name="Line 147"/>
              <p:cNvSpPr>
                <a:spLocks noChangeShapeType="1"/>
              </p:cNvSpPr>
              <p:nvPr/>
            </p:nvSpPr>
            <p:spPr bwMode="auto">
              <a:xfrm>
                <a:off x="1152" y="3408"/>
                <a:ext cx="13" cy="22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6" name="Line 148"/>
              <p:cNvSpPr>
                <a:spLocks noChangeShapeType="1"/>
              </p:cNvSpPr>
              <p:nvPr/>
            </p:nvSpPr>
            <p:spPr bwMode="auto">
              <a:xfrm flipV="1">
                <a:off x="1110" y="3404"/>
                <a:ext cx="42" cy="2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37" name="Line 149"/>
              <p:cNvSpPr>
                <a:spLocks noChangeShapeType="1"/>
              </p:cNvSpPr>
              <p:nvPr/>
            </p:nvSpPr>
            <p:spPr bwMode="auto">
              <a:xfrm flipV="1">
                <a:off x="1106" y="3501"/>
                <a:ext cx="42" cy="2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53" name="Group 155"/>
            <p:cNvGrpSpPr>
              <a:grpSpLocks/>
            </p:cNvGrpSpPr>
            <p:nvPr/>
          </p:nvGrpSpPr>
          <p:grpSpPr bwMode="auto">
            <a:xfrm>
              <a:off x="1529" y="3418"/>
              <a:ext cx="23" cy="41"/>
              <a:chOff x="2550" y="3822"/>
              <a:chExt cx="42" cy="51"/>
            </a:xfrm>
          </p:grpSpPr>
          <p:sp>
            <p:nvSpPr>
              <p:cNvPr id="17926" name="Oval 151"/>
              <p:cNvSpPr>
                <a:spLocks noChangeArrowheads="1"/>
              </p:cNvSpPr>
              <p:nvPr/>
            </p:nvSpPr>
            <p:spPr bwMode="auto">
              <a:xfrm>
                <a:off x="2550" y="3822"/>
                <a:ext cx="42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7" name="Oval 152"/>
              <p:cNvSpPr>
                <a:spLocks noChangeArrowheads="1"/>
              </p:cNvSpPr>
              <p:nvPr/>
            </p:nvSpPr>
            <p:spPr bwMode="auto">
              <a:xfrm>
                <a:off x="2550" y="3822"/>
                <a:ext cx="42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8" name="Line 153"/>
              <p:cNvSpPr>
                <a:spLocks noChangeShapeType="1"/>
              </p:cNvSpPr>
              <p:nvPr/>
            </p:nvSpPr>
            <p:spPr bwMode="auto">
              <a:xfrm>
                <a:off x="2554" y="3831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9" name="Line 154"/>
              <p:cNvSpPr>
                <a:spLocks noChangeShapeType="1"/>
              </p:cNvSpPr>
              <p:nvPr/>
            </p:nvSpPr>
            <p:spPr bwMode="auto">
              <a:xfrm flipV="1">
                <a:off x="2554" y="3831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54" name="Group 160"/>
            <p:cNvGrpSpPr>
              <a:grpSpLocks/>
            </p:cNvGrpSpPr>
            <p:nvPr/>
          </p:nvGrpSpPr>
          <p:grpSpPr bwMode="auto">
            <a:xfrm>
              <a:off x="1449" y="3581"/>
              <a:ext cx="24" cy="41"/>
              <a:chOff x="2406" y="4025"/>
              <a:chExt cx="43" cy="51"/>
            </a:xfrm>
          </p:grpSpPr>
          <p:sp>
            <p:nvSpPr>
              <p:cNvPr id="17922" name="Oval 156"/>
              <p:cNvSpPr>
                <a:spLocks noChangeArrowheads="1"/>
              </p:cNvSpPr>
              <p:nvPr/>
            </p:nvSpPr>
            <p:spPr bwMode="auto">
              <a:xfrm>
                <a:off x="2406" y="4025"/>
                <a:ext cx="43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3" name="Oval 157"/>
              <p:cNvSpPr>
                <a:spLocks noChangeArrowheads="1"/>
              </p:cNvSpPr>
              <p:nvPr/>
            </p:nvSpPr>
            <p:spPr bwMode="auto">
              <a:xfrm>
                <a:off x="2406" y="4025"/>
                <a:ext cx="43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4" name="Line 158"/>
              <p:cNvSpPr>
                <a:spLocks noChangeShapeType="1"/>
              </p:cNvSpPr>
              <p:nvPr/>
            </p:nvSpPr>
            <p:spPr bwMode="auto">
              <a:xfrm>
                <a:off x="2411" y="4033"/>
                <a:ext cx="33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5" name="Line 159"/>
              <p:cNvSpPr>
                <a:spLocks noChangeShapeType="1"/>
              </p:cNvSpPr>
              <p:nvPr/>
            </p:nvSpPr>
            <p:spPr bwMode="auto">
              <a:xfrm flipV="1">
                <a:off x="2411" y="4033"/>
                <a:ext cx="33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55" name="Group 165"/>
            <p:cNvGrpSpPr>
              <a:grpSpLocks/>
            </p:cNvGrpSpPr>
            <p:nvPr/>
          </p:nvGrpSpPr>
          <p:grpSpPr bwMode="auto">
            <a:xfrm>
              <a:off x="1411" y="3500"/>
              <a:ext cx="24" cy="40"/>
              <a:chOff x="2339" y="3924"/>
              <a:chExt cx="42" cy="50"/>
            </a:xfrm>
          </p:grpSpPr>
          <p:sp>
            <p:nvSpPr>
              <p:cNvPr id="17918" name="Oval 161"/>
              <p:cNvSpPr>
                <a:spLocks noChangeArrowheads="1"/>
              </p:cNvSpPr>
              <p:nvPr/>
            </p:nvSpPr>
            <p:spPr bwMode="auto">
              <a:xfrm>
                <a:off x="2339" y="3924"/>
                <a:ext cx="42" cy="5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9" name="Oval 162"/>
              <p:cNvSpPr>
                <a:spLocks noChangeArrowheads="1"/>
              </p:cNvSpPr>
              <p:nvPr/>
            </p:nvSpPr>
            <p:spPr bwMode="auto">
              <a:xfrm>
                <a:off x="2339" y="3924"/>
                <a:ext cx="42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0" name="Line 163"/>
              <p:cNvSpPr>
                <a:spLocks noChangeShapeType="1"/>
              </p:cNvSpPr>
              <p:nvPr/>
            </p:nvSpPr>
            <p:spPr bwMode="auto">
              <a:xfrm>
                <a:off x="2343" y="3932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21" name="Line 164"/>
              <p:cNvSpPr>
                <a:spLocks noChangeShapeType="1"/>
              </p:cNvSpPr>
              <p:nvPr/>
            </p:nvSpPr>
            <p:spPr bwMode="auto">
              <a:xfrm flipV="1">
                <a:off x="2343" y="3932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56" name="Line 166"/>
            <p:cNvSpPr>
              <a:spLocks noChangeShapeType="1"/>
            </p:cNvSpPr>
            <p:nvPr/>
          </p:nvSpPr>
          <p:spPr bwMode="auto">
            <a:xfrm>
              <a:off x="969" y="2953"/>
              <a:ext cx="125" cy="51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457" name="Group 171"/>
            <p:cNvGrpSpPr>
              <a:grpSpLocks/>
            </p:cNvGrpSpPr>
            <p:nvPr/>
          </p:nvGrpSpPr>
          <p:grpSpPr bwMode="auto">
            <a:xfrm>
              <a:off x="976" y="3015"/>
              <a:ext cx="28" cy="40"/>
              <a:chOff x="1558" y="3320"/>
              <a:chExt cx="50" cy="50"/>
            </a:xfrm>
          </p:grpSpPr>
          <p:sp>
            <p:nvSpPr>
              <p:cNvPr id="17914" name="Oval 167"/>
              <p:cNvSpPr>
                <a:spLocks noChangeArrowheads="1"/>
              </p:cNvSpPr>
              <p:nvPr/>
            </p:nvSpPr>
            <p:spPr bwMode="auto">
              <a:xfrm>
                <a:off x="1558" y="3320"/>
                <a:ext cx="50" cy="5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5" name="Oval 168"/>
              <p:cNvSpPr>
                <a:spLocks noChangeArrowheads="1"/>
              </p:cNvSpPr>
              <p:nvPr/>
            </p:nvSpPr>
            <p:spPr bwMode="auto">
              <a:xfrm>
                <a:off x="1558" y="3320"/>
                <a:ext cx="50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6" name="Line 169"/>
              <p:cNvSpPr>
                <a:spLocks noChangeShapeType="1"/>
              </p:cNvSpPr>
              <p:nvPr/>
            </p:nvSpPr>
            <p:spPr bwMode="auto">
              <a:xfrm>
                <a:off x="1566" y="3328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7" name="Line 170"/>
              <p:cNvSpPr>
                <a:spLocks noChangeShapeType="1"/>
              </p:cNvSpPr>
              <p:nvPr/>
            </p:nvSpPr>
            <p:spPr bwMode="auto">
              <a:xfrm flipV="1">
                <a:off x="1566" y="3328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58" name="Group 176"/>
            <p:cNvGrpSpPr>
              <a:grpSpLocks/>
            </p:cNvGrpSpPr>
            <p:nvPr/>
          </p:nvGrpSpPr>
          <p:grpSpPr bwMode="auto">
            <a:xfrm>
              <a:off x="990" y="3092"/>
              <a:ext cx="29" cy="41"/>
              <a:chOff x="1583" y="3417"/>
              <a:chExt cx="51" cy="51"/>
            </a:xfrm>
          </p:grpSpPr>
          <p:sp>
            <p:nvSpPr>
              <p:cNvPr id="17910" name="Oval 172"/>
              <p:cNvSpPr>
                <a:spLocks noChangeArrowheads="1"/>
              </p:cNvSpPr>
              <p:nvPr/>
            </p:nvSpPr>
            <p:spPr bwMode="auto">
              <a:xfrm>
                <a:off x="1583" y="3417"/>
                <a:ext cx="51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1" name="Oval 173"/>
              <p:cNvSpPr>
                <a:spLocks noChangeArrowheads="1"/>
              </p:cNvSpPr>
              <p:nvPr/>
            </p:nvSpPr>
            <p:spPr bwMode="auto">
              <a:xfrm>
                <a:off x="1583" y="3417"/>
                <a:ext cx="51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2" name="Line 174"/>
              <p:cNvSpPr>
                <a:spLocks noChangeShapeType="1"/>
              </p:cNvSpPr>
              <p:nvPr/>
            </p:nvSpPr>
            <p:spPr bwMode="auto">
              <a:xfrm>
                <a:off x="1591" y="3425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13" name="Line 175"/>
              <p:cNvSpPr>
                <a:spLocks noChangeShapeType="1"/>
              </p:cNvSpPr>
              <p:nvPr/>
            </p:nvSpPr>
            <p:spPr bwMode="auto">
              <a:xfrm flipV="1">
                <a:off x="1591" y="3425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59" name="Group 181"/>
            <p:cNvGrpSpPr>
              <a:grpSpLocks/>
            </p:cNvGrpSpPr>
            <p:nvPr/>
          </p:nvGrpSpPr>
          <p:grpSpPr bwMode="auto">
            <a:xfrm>
              <a:off x="1007" y="3167"/>
              <a:ext cx="28" cy="40"/>
              <a:chOff x="1613" y="3510"/>
              <a:chExt cx="50" cy="50"/>
            </a:xfrm>
          </p:grpSpPr>
          <p:sp>
            <p:nvSpPr>
              <p:cNvPr id="17906" name="Oval 177"/>
              <p:cNvSpPr>
                <a:spLocks noChangeArrowheads="1"/>
              </p:cNvSpPr>
              <p:nvPr/>
            </p:nvSpPr>
            <p:spPr bwMode="auto">
              <a:xfrm>
                <a:off x="1613" y="3510"/>
                <a:ext cx="50" cy="5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7" name="Oval 178"/>
              <p:cNvSpPr>
                <a:spLocks noChangeArrowheads="1"/>
              </p:cNvSpPr>
              <p:nvPr/>
            </p:nvSpPr>
            <p:spPr bwMode="auto">
              <a:xfrm>
                <a:off x="1613" y="3510"/>
                <a:ext cx="50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8" name="Line 179"/>
              <p:cNvSpPr>
                <a:spLocks noChangeShapeType="1"/>
              </p:cNvSpPr>
              <p:nvPr/>
            </p:nvSpPr>
            <p:spPr bwMode="auto">
              <a:xfrm>
                <a:off x="1621" y="3518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9" name="Line 180"/>
              <p:cNvSpPr>
                <a:spLocks noChangeShapeType="1"/>
              </p:cNvSpPr>
              <p:nvPr/>
            </p:nvSpPr>
            <p:spPr bwMode="auto">
              <a:xfrm flipV="1">
                <a:off x="1621" y="3518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60" name="Group 186"/>
            <p:cNvGrpSpPr>
              <a:grpSpLocks/>
            </p:cNvGrpSpPr>
            <p:nvPr/>
          </p:nvGrpSpPr>
          <p:grpSpPr bwMode="auto">
            <a:xfrm>
              <a:off x="1052" y="3350"/>
              <a:ext cx="27" cy="41"/>
              <a:chOff x="1693" y="3738"/>
              <a:chExt cx="50" cy="51"/>
            </a:xfrm>
          </p:grpSpPr>
          <p:sp>
            <p:nvSpPr>
              <p:cNvPr id="17902" name="Oval 182"/>
              <p:cNvSpPr>
                <a:spLocks noChangeArrowheads="1"/>
              </p:cNvSpPr>
              <p:nvPr/>
            </p:nvSpPr>
            <p:spPr bwMode="auto">
              <a:xfrm>
                <a:off x="1693" y="3738"/>
                <a:ext cx="50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3" name="Oval 183"/>
              <p:cNvSpPr>
                <a:spLocks noChangeArrowheads="1"/>
              </p:cNvSpPr>
              <p:nvPr/>
            </p:nvSpPr>
            <p:spPr bwMode="auto">
              <a:xfrm>
                <a:off x="1693" y="3738"/>
                <a:ext cx="50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4" name="Line 184"/>
              <p:cNvSpPr>
                <a:spLocks noChangeShapeType="1"/>
              </p:cNvSpPr>
              <p:nvPr/>
            </p:nvSpPr>
            <p:spPr bwMode="auto">
              <a:xfrm>
                <a:off x="1701" y="3746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5" name="Line 185"/>
              <p:cNvSpPr>
                <a:spLocks noChangeShapeType="1"/>
              </p:cNvSpPr>
              <p:nvPr/>
            </p:nvSpPr>
            <p:spPr bwMode="auto">
              <a:xfrm flipV="1">
                <a:off x="1701" y="3746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61" name="Group 191"/>
            <p:cNvGrpSpPr>
              <a:grpSpLocks/>
            </p:cNvGrpSpPr>
            <p:nvPr/>
          </p:nvGrpSpPr>
          <p:grpSpPr bwMode="auto">
            <a:xfrm>
              <a:off x="967" y="3317"/>
              <a:ext cx="28" cy="40"/>
              <a:chOff x="1541" y="3696"/>
              <a:chExt cx="50" cy="50"/>
            </a:xfrm>
          </p:grpSpPr>
          <p:sp>
            <p:nvSpPr>
              <p:cNvPr id="17898" name="Oval 187"/>
              <p:cNvSpPr>
                <a:spLocks noChangeArrowheads="1"/>
              </p:cNvSpPr>
              <p:nvPr/>
            </p:nvSpPr>
            <p:spPr bwMode="auto">
              <a:xfrm>
                <a:off x="1541" y="3696"/>
                <a:ext cx="50" cy="5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9" name="Oval 188"/>
              <p:cNvSpPr>
                <a:spLocks noChangeArrowheads="1"/>
              </p:cNvSpPr>
              <p:nvPr/>
            </p:nvSpPr>
            <p:spPr bwMode="auto">
              <a:xfrm>
                <a:off x="1541" y="3696"/>
                <a:ext cx="50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0" name="Line 189"/>
              <p:cNvSpPr>
                <a:spLocks noChangeShapeType="1"/>
              </p:cNvSpPr>
              <p:nvPr/>
            </p:nvSpPr>
            <p:spPr bwMode="auto">
              <a:xfrm>
                <a:off x="1549" y="370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901" name="Line 190"/>
              <p:cNvSpPr>
                <a:spLocks noChangeShapeType="1"/>
              </p:cNvSpPr>
              <p:nvPr/>
            </p:nvSpPr>
            <p:spPr bwMode="auto">
              <a:xfrm flipV="1">
                <a:off x="1549" y="370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62" name="Group 196"/>
            <p:cNvGrpSpPr>
              <a:grpSpLocks/>
            </p:cNvGrpSpPr>
            <p:nvPr/>
          </p:nvGrpSpPr>
          <p:grpSpPr bwMode="auto">
            <a:xfrm>
              <a:off x="906" y="3286"/>
              <a:ext cx="28" cy="40"/>
              <a:chOff x="1431" y="3658"/>
              <a:chExt cx="51" cy="50"/>
            </a:xfrm>
          </p:grpSpPr>
          <p:sp>
            <p:nvSpPr>
              <p:cNvPr id="17894" name="Oval 192"/>
              <p:cNvSpPr>
                <a:spLocks noChangeArrowheads="1"/>
              </p:cNvSpPr>
              <p:nvPr/>
            </p:nvSpPr>
            <p:spPr bwMode="auto">
              <a:xfrm>
                <a:off x="1431" y="3658"/>
                <a:ext cx="51" cy="5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5" name="Oval 193"/>
              <p:cNvSpPr>
                <a:spLocks noChangeArrowheads="1"/>
              </p:cNvSpPr>
              <p:nvPr/>
            </p:nvSpPr>
            <p:spPr bwMode="auto">
              <a:xfrm>
                <a:off x="1431" y="3658"/>
                <a:ext cx="51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6" name="Line 194"/>
              <p:cNvSpPr>
                <a:spLocks noChangeShapeType="1"/>
              </p:cNvSpPr>
              <p:nvPr/>
            </p:nvSpPr>
            <p:spPr bwMode="auto">
              <a:xfrm>
                <a:off x="1439" y="3666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7" name="Line 195"/>
              <p:cNvSpPr>
                <a:spLocks noChangeShapeType="1"/>
              </p:cNvSpPr>
              <p:nvPr/>
            </p:nvSpPr>
            <p:spPr bwMode="auto">
              <a:xfrm flipV="1">
                <a:off x="1439" y="3666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63" name="Group 201"/>
            <p:cNvGrpSpPr>
              <a:grpSpLocks/>
            </p:cNvGrpSpPr>
            <p:nvPr/>
          </p:nvGrpSpPr>
          <p:grpSpPr bwMode="auto">
            <a:xfrm>
              <a:off x="786" y="3076"/>
              <a:ext cx="28" cy="40"/>
              <a:chOff x="1216" y="3396"/>
              <a:chExt cx="50" cy="50"/>
            </a:xfrm>
          </p:grpSpPr>
          <p:sp>
            <p:nvSpPr>
              <p:cNvPr id="17890" name="Oval 197"/>
              <p:cNvSpPr>
                <a:spLocks noChangeArrowheads="1"/>
              </p:cNvSpPr>
              <p:nvPr/>
            </p:nvSpPr>
            <p:spPr bwMode="auto">
              <a:xfrm>
                <a:off x="1216" y="3396"/>
                <a:ext cx="50" cy="50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1" name="Oval 198"/>
              <p:cNvSpPr>
                <a:spLocks noChangeArrowheads="1"/>
              </p:cNvSpPr>
              <p:nvPr/>
            </p:nvSpPr>
            <p:spPr bwMode="auto">
              <a:xfrm>
                <a:off x="1216" y="3396"/>
                <a:ext cx="50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2" name="Line 199"/>
              <p:cNvSpPr>
                <a:spLocks noChangeShapeType="1"/>
              </p:cNvSpPr>
              <p:nvPr/>
            </p:nvSpPr>
            <p:spPr bwMode="auto">
              <a:xfrm>
                <a:off x="1224" y="340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93" name="Line 200"/>
              <p:cNvSpPr>
                <a:spLocks noChangeShapeType="1"/>
              </p:cNvSpPr>
              <p:nvPr/>
            </p:nvSpPr>
            <p:spPr bwMode="auto">
              <a:xfrm flipV="1">
                <a:off x="1224" y="340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64" name="Group 206"/>
            <p:cNvGrpSpPr>
              <a:grpSpLocks/>
            </p:cNvGrpSpPr>
            <p:nvPr/>
          </p:nvGrpSpPr>
          <p:grpSpPr bwMode="auto">
            <a:xfrm>
              <a:off x="758" y="3099"/>
              <a:ext cx="28" cy="41"/>
              <a:chOff x="1165" y="3425"/>
              <a:chExt cx="51" cy="51"/>
            </a:xfrm>
          </p:grpSpPr>
          <p:sp>
            <p:nvSpPr>
              <p:cNvPr id="17886" name="Oval 202"/>
              <p:cNvSpPr>
                <a:spLocks noChangeArrowheads="1"/>
              </p:cNvSpPr>
              <p:nvPr/>
            </p:nvSpPr>
            <p:spPr bwMode="auto">
              <a:xfrm>
                <a:off x="1165" y="3425"/>
                <a:ext cx="51" cy="51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7" name="Oval 203"/>
              <p:cNvSpPr>
                <a:spLocks noChangeArrowheads="1"/>
              </p:cNvSpPr>
              <p:nvPr/>
            </p:nvSpPr>
            <p:spPr bwMode="auto">
              <a:xfrm>
                <a:off x="1165" y="3425"/>
                <a:ext cx="51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8" name="Line 204"/>
              <p:cNvSpPr>
                <a:spLocks noChangeShapeType="1"/>
              </p:cNvSpPr>
              <p:nvPr/>
            </p:nvSpPr>
            <p:spPr bwMode="auto">
              <a:xfrm>
                <a:off x="1173" y="343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9" name="Line 205"/>
              <p:cNvSpPr>
                <a:spLocks noChangeShapeType="1"/>
              </p:cNvSpPr>
              <p:nvPr/>
            </p:nvSpPr>
            <p:spPr bwMode="auto">
              <a:xfrm flipV="1">
                <a:off x="1173" y="343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65" name="Rectangle 207"/>
            <p:cNvSpPr>
              <a:spLocks noChangeArrowheads="1"/>
            </p:cNvSpPr>
            <p:nvPr/>
          </p:nvSpPr>
          <p:spPr bwMode="auto">
            <a:xfrm>
              <a:off x="913" y="3038"/>
              <a:ext cx="54" cy="4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6" name="Rectangle 208"/>
            <p:cNvSpPr>
              <a:spLocks noChangeArrowheads="1"/>
            </p:cNvSpPr>
            <p:nvPr/>
          </p:nvSpPr>
          <p:spPr bwMode="auto">
            <a:xfrm>
              <a:off x="920" y="3048"/>
              <a:ext cx="78" cy="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600">
                  <a:solidFill>
                    <a:srgbClr val="000000"/>
                  </a:solidFill>
                </a:rPr>
                <a:t>B1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17467" name="Rectangle 209"/>
            <p:cNvSpPr>
              <a:spLocks noChangeArrowheads="1"/>
            </p:cNvSpPr>
            <p:nvPr/>
          </p:nvSpPr>
          <p:spPr bwMode="auto">
            <a:xfrm>
              <a:off x="1092" y="3099"/>
              <a:ext cx="54" cy="4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68" name="Rectangle 210"/>
            <p:cNvSpPr>
              <a:spLocks noChangeArrowheads="1"/>
            </p:cNvSpPr>
            <p:nvPr/>
          </p:nvSpPr>
          <p:spPr bwMode="auto">
            <a:xfrm>
              <a:off x="1098" y="3109"/>
              <a:ext cx="77" cy="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600">
                  <a:solidFill>
                    <a:srgbClr val="000000"/>
                  </a:solidFill>
                </a:rPr>
                <a:t>A1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17469" name="Rectangle 211"/>
            <p:cNvSpPr>
              <a:spLocks noChangeArrowheads="1"/>
            </p:cNvSpPr>
            <p:nvPr/>
          </p:nvSpPr>
          <p:spPr bwMode="auto">
            <a:xfrm>
              <a:off x="1266" y="3228"/>
              <a:ext cx="54" cy="4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0" name="Rectangle 212"/>
            <p:cNvSpPr>
              <a:spLocks noChangeArrowheads="1"/>
            </p:cNvSpPr>
            <p:nvPr/>
          </p:nvSpPr>
          <p:spPr bwMode="auto">
            <a:xfrm>
              <a:off x="1273" y="3238"/>
              <a:ext cx="78" cy="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600">
                  <a:solidFill>
                    <a:srgbClr val="000000"/>
                  </a:solidFill>
                </a:rPr>
                <a:t>B2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17471" name="Rectangle 213"/>
            <p:cNvSpPr>
              <a:spLocks noChangeArrowheads="1"/>
            </p:cNvSpPr>
            <p:nvPr/>
          </p:nvSpPr>
          <p:spPr bwMode="auto">
            <a:xfrm>
              <a:off x="1454" y="3276"/>
              <a:ext cx="54" cy="4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2" name="Rectangle 214"/>
            <p:cNvSpPr>
              <a:spLocks noChangeArrowheads="1"/>
            </p:cNvSpPr>
            <p:nvPr/>
          </p:nvSpPr>
          <p:spPr bwMode="auto">
            <a:xfrm>
              <a:off x="1461" y="3286"/>
              <a:ext cx="77" cy="76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ko-KR" sz="600">
                  <a:solidFill>
                    <a:srgbClr val="000000"/>
                  </a:solidFill>
                </a:rPr>
                <a:t>A2</a:t>
              </a:r>
              <a:endParaRPr lang="en-US" altLang="ko-KR" sz="2400">
                <a:latin typeface="Times New Roman" pitchFamily="18" charset="0"/>
              </a:endParaRPr>
            </a:p>
          </p:txBody>
        </p:sp>
        <p:sp>
          <p:nvSpPr>
            <p:cNvPr id="17473" name="Line 215"/>
            <p:cNvSpPr>
              <a:spLocks noChangeShapeType="1"/>
            </p:cNvSpPr>
            <p:nvPr/>
          </p:nvSpPr>
          <p:spPr bwMode="auto">
            <a:xfrm>
              <a:off x="931" y="1087"/>
              <a:ext cx="177" cy="6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4" name="Line 216"/>
            <p:cNvSpPr>
              <a:spLocks noChangeShapeType="1"/>
            </p:cNvSpPr>
            <p:nvPr/>
          </p:nvSpPr>
          <p:spPr bwMode="auto">
            <a:xfrm>
              <a:off x="1452" y="1260"/>
              <a:ext cx="183" cy="7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5" name="Line 217"/>
            <p:cNvSpPr>
              <a:spLocks noChangeShapeType="1"/>
            </p:cNvSpPr>
            <p:nvPr/>
          </p:nvSpPr>
          <p:spPr bwMode="auto">
            <a:xfrm>
              <a:off x="1625" y="1325"/>
              <a:ext cx="1" cy="24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6" name="Line 218"/>
            <p:cNvSpPr>
              <a:spLocks noChangeShapeType="1"/>
            </p:cNvSpPr>
            <p:nvPr/>
          </p:nvSpPr>
          <p:spPr bwMode="auto">
            <a:xfrm>
              <a:off x="1108" y="1165"/>
              <a:ext cx="0" cy="23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7" name="Line 219"/>
            <p:cNvSpPr>
              <a:spLocks noChangeShapeType="1"/>
            </p:cNvSpPr>
            <p:nvPr/>
          </p:nvSpPr>
          <p:spPr bwMode="auto">
            <a:xfrm>
              <a:off x="931" y="1352"/>
              <a:ext cx="182" cy="5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8" name="Line 220"/>
            <p:cNvSpPr>
              <a:spLocks noChangeShapeType="1"/>
            </p:cNvSpPr>
            <p:nvPr/>
          </p:nvSpPr>
          <p:spPr bwMode="auto">
            <a:xfrm>
              <a:off x="1444" y="1514"/>
              <a:ext cx="186" cy="7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79" name="Line 221"/>
            <p:cNvSpPr>
              <a:spLocks noChangeShapeType="1"/>
            </p:cNvSpPr>
            <p:nvPr/>
          </p:nvSpPr>
          <p:spPr bwMode="auto">
            <a:xfrm flipV="1">
              <a:off x="1452" y="1111"/>
              <a:ext cx="204" cy="1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0" name="Line 222"/>
            <p:cNvSpPr>
              <a:spLocks noChangeShapeType="1"/>
            </p:cNvSpPr>
            <p:nvPr/>
          </p:nvSpPr>
          <p:spPr bwMode="auto">
            <a:xfrm flipV="1">
              <a:off x="1625" y="1555"/>
              <a:ext cx="19" cy="1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1" name="Line 223"/>
            <p:cNvSpPr>
              <a:spLocks noChangeShapeType="1"/>
            </p:cNvSpPr>
            <p:nvPr/>
          </p:nvSpPr>
          <p:spPr bwMode="auto">
            <a:xfrm flipV="1">
              <a:off x="1628" y="1562"/>
              <a:ext cx="24" cy="1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2" name="Line 224"/>
            <p:cNvSpPr>
              <a:spLocks noChangeShapeType="1"/>
            </p:cNvSpPr>
            <p:nvPr/>
          </p:nvSpPr>
          <p:spPr bwMode="auto">
            <a:xfrm flipV="1">
              <a:off x="1449" y="1395"/>
              <a:ext cx="176" cy="11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3" name="Line 225"/>
            <p:cNvSpPr>
              <a:spLocks noChangeShapeType="1"/>
            </p:cNvSpPr>
            <p:nvPr/>
          </p:nvSpPr>
          <p:spPr bwMode="auto">
            <a:xfrm flipV="1">
              <a:off x="934" y="972"/>
              <a:ext cx="153" cy="10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4" name="Line 226"/>
            <p:cNvSpPr>
              <a:spLocks noChangeShapeType="1"/>
            </p:cNvSpPr>
            <p:nvPr/>
          </p:nvSpPr>
          <p:spPr bwMode="auto">
            <a:xfrm flipV="1">
              <a:off x="1108" y="1015"/>
              <a:ext cx="190" cy="14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5" name="Line 227"/>
            <p:cNvSpPr>
              <a:spLocks noChangeShapeType="1"/>
            </p:cNvSpPr>
            <p:nvPr/>
          </p:nvSpPr>
          <p:spPr bwMode="auto">
            <a:xfrm flipV="1">
              <a:off x="1113" y="1240"/>
              <a:ext cx="237" cy="16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6" name="Line 228"/>
            <p:cNvSpPr>
              <a:spLocks noChangeShapeType="1"/>
            </p:cNvSpPr>
            <p:nvPr/>
          </p:nvSpPr>
          <p:spPr bwMode="auto">
            <a:xfrm flipV="1">
              <a:off x="1092" y="907"/>
              <a:ext cx="93" cy="5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7" name="Line 229"/>
            <p:cNvSpPr>
              <a:spLocks noChangeShapeType="1"/>
            </p:cNvSpPr>
            <p:nvPr/>
          </p:nvSpPr>
          <p:spPr bwMode="auto">
            <a:xfrm flipV="1">
              <a:off x="1289" y="968"/>
              <a:ext cx="68" cy="5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8" name="Line 230"/>
            <p:cNvSpPr>
              <a:spLocks noChangeShapeType="1"/>
            </p:cNvSpPr>
            <p:nvPr/>
          </p:nvSpPr>
          <p:spPr bwMode="auto">
            <a:xfrm flipV="1">
              <a:off x="1618" y="1087"/>
              <a:ext cx="71" cy="5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89" name="Line 231"/>
            <p:cNvSpPr>
              <a:spLocks noChangeShapeType="1"/>
            </p:cNvSpPr>
            <p:nvPr/>
          </p:nvSpPr>
          <p:spPr bwMode="auto">
            <a:xfrm flipV="1">
              <a:off x="1649" y="1195"/>
              <a:ext cx="184" cy="12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0" name="Line 232"/>
            <p:cNvSpPr>
              <a:spLocks noChangeShapeType="1"/>
            </p:cNvSpPr>
            <p:nvPr/>
          </p:nvSpPr>
          <p:spPr bwMode="auto">
            <a:xfrm flipV="1">
              <a:off x="1658" y="1420"/>
              <a:ext cx="184" cy="13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1" name="Line 233"/>
            <p:cNvSpPr>
              <a:spLocks noChangeShapeType="1"/>
            </p:cNvSpPr>
            <p:nvPr/>
          </p:nvSpPr>
          <p:spPr bwMode="auto">
            <a:xfrm>
              <a:off x="1687" y="1090"/>
              <a:ext cx="141" cy="6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2" name="Line 234"/>
            <p:cNvSpPr>
              <a:spLocks noChangeShapeType="1"/>
            </p:cNvSpPr>
            <p:nvPr/>
          </p:nvSpPr>
          <p:spPr bwMode="auto">
            <a:xfrm>
              <a:off x="1179" y="904"/>
              <a:ext cx="176" cy="6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3" name="Line 235"/>
            <p:cNvSpPr>
              <a:spLocks noChangeShapeType="1"/>
            </p:cNvSpPr>
            <p:nvPr/>
          </p:nvSpPr>
          <p:spPr bwMode="auto">
            <a:xfrm>
              <a:off x="1352" y="1050"/>
              <a:ext cx="1" cy="19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4" name="Line 236"/>
            <p:cNvSpPr>
              <a:spLocks noChangeShapeType="1"/>
            </p:cNvSpPr>
            <p:nvPr/>
          </p:nvSpPr>
          <p:spPr bwMode="auto">
            <a:xfrm>
              <a:off x="1352" y="978"/>
              <a:ext cx="1" cy="6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495" name="Group 244"/>
            <p:cNvGrpSpPr>
              <a:grpSpLocks/>
            </p:cNvGrpSpPr>
            <p:nvPr/>
          </p:nvGrpSpPr>
          <p:grpSpPr bwMode="auto">
            <a:xfrm>
              <a:off x="814" y="1273"/>
              <a:ext cx="92" cy="58"/>
              <a:chOff x="1266" y="1153"/>
              <a:chExt cx="165" cy="72"/>
            </a:xfrm>
          </p:grpSpPr>
          <p:sp>
            <p:nvSpPr>
              <p:cNvPr id="17879" name="Freeform 237"/>
              <p:cNvSpPr>
                <a:spLocks/>
              </p:cNvSpPr>
              <p:nvPr/>
            </p:nvSpPr>
            <p:spPr bwMode="auto">
              <a:xfrm>
                <a:off x="1397" y="1153"/>
                <a:ext cx="34" cy="17"/>
              </a:xfrm>
              <a:custGeom>
                <a:avLst/>
                <a:gdLst>
                  <a:gd name="T0" fmla="*/ 34 w 34"/>
                  <a:gd name="T1" fmla="*/ 5 h 17"/>
                  <a:gd name="T2" fmla="*/ 34 w 34"/>
                  <a:gd name="T3" fmla="*/ 0 h 17"/>
                  <a:gd name="T4" fmla="*/ 34 w 34"/>
                  <a:gd name="T5" fmla="*/ 0 h 17"/>
                  <a:gd name="T6" fmla="*/ 4 w 34"/>
                  <a:gd name="T7" fmla="*/ 13 h 17"/>
                  <a:gd name="T8" fmla="*/ 0 w 34"/>
                  <a:gd name="T9" fmla="*/ 13 h 17"/>
                  <a:gd name="T10" fmla="*/ 4 w 34"/>
                  <a:gd name="T11" fmla="*/ 17 h 17"/>
                  <a:gd name="T12" fmla="*/ 34 w 34"/>
                  <a:gd name="T13" fmla="*/ 5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17"/>
                  <a:gd name="T23" fmla="*/ 34 w 34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17">
                    <a:moveTo>
                      <a:pt x="34" y="5"/>
                    </a:moveTo>
                    <a:lnTo>
                      <a:pt x="34" y="0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4" y="17"/>
                    </a:lnTo>
                    <a:lnTo>
                      <a:pt x="34" y="5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0" name="Freeform 238"/>
              <p:cNvSpPr>
                <a:spLocks/>
              </p:cNvSpPr>
              <p:nvPr/>
            </p:nvSpPr>
            <p:spPr bwMode="auto">
              <a:xfrm>
                <a:off x="1380" y="1170"/>
                <a:ext cx="9" cy="5"/>
              </a:xfrm>
              <a:custGeom>
                <a:avLst/>
                <a:gdLst>
                  <a:gd name="T0" fmla="*/ 9 w 9"/>
                  <a:gd name="T1" fmla="*/ 5 h 5"/>
                  <a:gd name="T2" fmla="*/ 9 w 9"/>
                  <a:gd name="T3" fmla="*/ 0 h 5"/>
                  <a:gd name="T4" fmla="*/ 9 w 9"/>
                  <a:gd name="T5" fmla="*/ 0 h 5"/>
                  <a:gd name="T6" fmla="*/ 5 w 9"/>
                  <a:gd name="T7" fmla="*/ 0 h 5"/>
                  <a:gd name="T8" fmla="*/ 0 w 9"/>
                  <a:gd name="T9" fmla="*/ 5 h 5"/>
                  <a:gd name="T10" fmla="*/ 5 w 9"/>
                  <a:gd name="T11" fmla="*/ 5 h 5"/>
                  <a:gd name="T12" fmla="*/ 9 w 9"/>
                  <a:gd name="T13" fmla="*/ 5 h 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5"/>
                  <a:gd name="T23" fmla="*/ 9 w 9"/>
                  <a:gd name="T24" fmla="*/ 5 h 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5">
                    <a:moveTo>
                      <a:pt x="9" y="5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5" y="5"/>
                    </a:lnTo>
                    <a:lnTo>
                      <a:pt x="9" y="5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1" name="Freeform 239"/>
              <p:cNvSpPr>
                <a:spLocks/>
              </p:cNvSpPr>
              <p:nvPr/>
            </p:nvSpPr>
            <p:spPr bwMode="auto">
              <a:xfrm>
                <a:off x="1368" y="1175"/>
                <a:ext cx="8" cy="8"/>
              </a:xfrm>
              <a:custGeom>
                <a:avLst/>
                <a:gdLst>
                  <a:gd name="T0" fmla="*/ 4 w 8"/>
                  <a:gd name="T1" fmla="*/ 4 h 8"/>
                  <a:gd name="T2" fmla="*/ 8 w 8"/>
                  <a:gd name="T3" fmla="*/ 4 h 8"/>
                  <a:gd name="T4" fmla="*/ 4 w 8"/>
                  <a:gd name="T5" fmla="*/ 0 h 8"/>
                  <a:gd name="T6" fmla="*/ 0 w 8"/>
                  <a:gd name="T7" fmla="*/ 4 h 8"/>
                  <a:gd name="T8" fmla="*/ 0 w 8"/>
                  <a:gd name="T9" fmla="*/ 4 h 8"/>
                  <a:gd name="T10" fmla="*/ 0 w 8"/>
                  <a:gd name="T11" fmla="*/ 8 h 8"/>
                  <a:gd name="T12" fmla="*/ 4 w 8"/>
                  <a:gd name="T13" fmla="*/ 4 h 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8"/>
                  <a:gd name="T23" fmla="*/ 8 w 8"/>
                  <a:gd name="T24" fmla="*/ 8 h 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8">
                    <a:moveTo>
                      <a:pt x="4" y="4"/>
                    </a:moveTo>
                    <a:lnTo>
                      <a:pt x="8" y="4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2" name="Freeform 240"/>
              <p:cNvSpPr>
                <a:spLocks/>
              </p:cNvSpPr>
              <p:nvPr/>
            </p:nvSpPr>
            <p:spPr bwMode="auto">
              <a:xfrm>
                <a:off x="1325" y="1183"/>
                <a:ext cx="34" cy="17"/>
              </a:xfrm>
              <a:custGeom>
                <a:avLst/>
                <a:gdLst>
                  <a:gd name="T0" fmla="*/ 30 w 34"/>
                  <a:gd name="T1" fmla="*/ 4 h 17"/>
                  <a:gd name="T2" fmla="*/ 34 w 34"/>
                  <a:gd name="T3" fmla="*/ 0 h 17"/>
                  <a:gd name="T4" fmla="*/ 30 w 34"/>
                  <a:gd name="T5" fmla="*/ 0 h 17"/>
                  <a:gd name="T6" fmla="*/ 0 w 34"/>
                  <a:gd name="T7" fmla="*/ 13 h 17"/>
                  <a:gd name="T8" fmla="*/ 0 w 34"/>
                  <a:gd name="T9" fmla="*/ 13 h 17"/>
                  <a:gd name="T10" fmla="*/ 0 w 34"/>
                  <a:gd name="T11" fmla="*/ 17 h 17"/>
                  <a:gd name="T12" fmla="*/ 30 w 34"/>
                  <a:gd name="T13" fmla="*/ 4 h 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"/>
                  <a:gd name="T22" fmla="*/ 0 h 17"/>
                  <a:gd name="T23" fmla="*/ 34 w 34"/>
                  <a:gd name="T24" fmla="*/ 17 h 1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" h="17">
                    <a:moveTo>
                      <a:pt x="30" y="4"/>
                    </a:moveTo>
                    <a:lnTo>
                      <a:pt x="34" y="0"/>
                    </a:lnTo>
                    <a:lnTo>
                      <a:pt x="30" y="0"/>
                    </a:lnTo>
                    <a:lnTo>
                      <a:pt x="0" y="13"/>
                    </a:lnTo>
                    <a:lnTo>
                      <a:pt x="0" y="17"/>
                    </a:lnTo>
                    <a:lnTo>
                      <a:pt x="30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3" name="Freeform 241"/>
              <p:cNvSpPr>
                <a:spLocks/>
              </p:cNvSpPr>
              <p:nvPr/>
            </p:nvSpPr>
            <p:spPr bwMode="auto">
              <a:xfrm>
                <a:off x="1308" y="1200"/>
                <a:ext cx="9" cy="4"/>
              </a:xfrm>
              <a:custGeom>
                <a:avLst/>
                <a:gdLst>
                  <a:gd name="T0" fmla="*/ 5 w 9"/>
                  <a:gd name="T1" fmla="*/ 4 h 4"/>
                  <a:gd name="T2" fmla="*/ 9 w 9"/>
                  <a:gd name="T3" fmla="*/ 0 h 4"/>
                  <a:gd name="T4" fmla="*/ 5 w 9"/>
                  <a:gd name="T5" fmla="*/ 0 h 4"/>
                  <a:gd name="T6" fmla="*/ 0 w 9"/>
                  <a:gd name="T7" fmla="*/ 0 h 4"/>
                  <a:gd name="T8" fmla="*/ 0 w 9"/>
                  <a:gd name="T9" fmla="*/ 4 h 4"/>
                  <a:gd name="T10" fmla="*/ 0 w 9"/>
                  <a:gd name="T11" fmla="*/ 4 h 4"/>
                  <a:gd name="T12" fmla="*/ 5 w 9"/>
                  <a:gd name="T13" fmla="*/ 4 h 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"/>
                  <a:gd name="T22" fmla="*/ 0 h 4"/>
                  <a:gd name="T23" fmla="*/ 9 w 9"/>
                  <a:gd name="T24" fmla="*/ 4 h 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" h="4">
                    <a:moveTo>
                      <a:pt x="5" y="4"/>
                    </a:moveTo>
                    <a:lnTo>
                      <a:pt x="9" y="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5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4" name="Freeform 242"/>
              <p:cNvSpPr>
                <a:spLocks/>
              </p:cNvSpPr>
              <p:nvPr/>
            </p:nvSpPr>
            <p:spPr bwMode="auto">
              <a:xfrm>
                <a:off x="1292" y="1204"/>
                <a:ext cx="8" cy="9"/>
              </a:xfrm>
              <a:custGeom>
                <a:avLst/>
                <a:gdLst>
                  <a:gd name="T0" fmla="*/ 8 w 8"/>
                  <a:gd name="T1" fmla="*/ 4 h 9"/>
                  <a:gd name="T2" fmla="*/ 8 w 8"/>
                  <a:gd name="T3" fmla="*/ 4 h 9"/>
                  <a:gd name="T4" fmla="*/ 8 w 8"/>
                  <a:gd name="T5" fmla="*/ 0 h 9"/>
                  <a:gd name="T6" fmla="*/ 4 w 8"/>
                  <a:gd name="T7" fmla="*/ 4 h 9"/>
                  <a:gd name="T8" fmla="*/ 0 w 8"/>
                  <a:gd name="T9" fmla="*/ 4 h 9"/>
                  <a:gd name="T10" fmla="*/ 4 w 8"/>
                  <a:gd name="T11" fmla="*/ 9 h 9"/>
                  <a:gd name="T12" fmla="*/ 8 w 8"/>
                  <a:gd name="T13" fmla="*/ 4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8"/>
                  <a:gd name="T22" fmla="*/ 0 h 9"/>
                  <a:gd name="T23" fmla="*/ 8 w 8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8" h="9">
                    <a:moveTo>
                      <a:pt x="8" y="4"/>
                    </a:moveTo>
                    <a:lnTo>
                      <a:pt x="8" y="4"/>
                    </a:lnTo>
                    <a:lnTo>
                      <a:pt x="8" y="0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4" y="9"/>
                    </a:lnTo>
                    <a:lnTo>
                      <a:pt x="8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85" name="Freeform 243"/>
              <p:cNvSpPr>
                <a:spLocks/>
              </p:cNvSpPr>
              <p:nvPr/>
            </p:nvSpPr>
            <p:spPr bwMode="auto">
              <a:xfrm>
                <a:off x="1266" y="1213"/>
                <a:ext cx="17" cy="12"/>
              </a:xfrm>
              <a:custGeom>
                <a:avLst/>
                <a:gdLst>
                  <a:gd name="T0" fmla="*/ 17 w 17"/>
                  <a:gd name="T1" fmla="*/ 4 h 12"/>
                  <a:gd name="T2" fmla="*/ 17 w 17"/>
                  <a:gd name="T3" fmla="*/ 0 h 12"/>
                  <a:gd name="T4" fmla="*/ 17 w 17"/>
                  <a:gd name="T5" fmla="*/ 0 h 12"/>
                  <a:gd name="T6" fmla="*/ 0 w 17"/>
                  <a:gd name="T7" fmla="*/ 8 h 12"/>
                  <a:gd name="T8" fmla="*/ 0 w 17"/>
                  <a:gd name="T9" fmla="*/ 8 h 12"/>
                  <a:gd name="T10" fmla="*/ 0 w 17"/>
                  <a:gd name="T11" fmla="*/ 12 h 12"/>
                  <a:gd name="T12" fmla="*/ 17 w 17"/>
                  <a:gd name="T13" fmla="*/ 4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7"/>
                  <a:gd name="T22" fmla="*/ 0 h 12"/>
                  <a:gd name="T23" fmla="*/ 17 w 17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7" h="12">
                    <a:moveTo>
                      <a:pt x="17" y="4"/>
                    </a:moveTo>
                    <a:lnTo>
                      <a:pt x="17" y="0"/>
                    </a:lnTo>
                    <a:lnTo>
                      <a:pt x="0" y="8"/>
                    </a:lnTo>
                    <a:lnTo>
                      <a:pt x="0" y="12"/>
                    </a:lnTo>
                    <a:lnTo>
                      <a:pt x="1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96" name="Group 249"/>
            <p:cNvGrpSpPr>
              <a:grpSpLocks/>
            </p:cNvGrpSpPr>
            <p:nvPr/>
          </p:nvGrpSpPr>
          <p:grpSpPr bwMode="auto">
            <a:xfrm>
              <a:off x="807" y="1311"/>
              <a:ext cx="23" cy="41"/>
              <a:chOff x="1254" y="1200"/>
              <a:chExt cx="42" cy="51"/>
            </a:xfrm>
          </p:grpSpPr>
          <p:sp>
            <p:nvSpPr>
              <p:cNvPr id="17875" name="Oval 245"/>
              <p:cNvSpPr>
                <a:spLocks noChangeArrowheads="1"/>
              </p:cNvSpPr>
              <p:nvPr/>
            </p:nvSpPr>
            <p:spPr bwMode="auto">
              <a:xfrm>
                <a:off x="1254" y="1200"/>
                <a:ext cx="42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76" name="Oval 246"/>
              <p:cNvSpPr>
                <a:spLocks noChangeArrowheads="1"/>
              </p:cNvSpPr>
              <p:nvPr/>
            </p:nvSpPr>
            <p:spPr bwMode="auto">
              <a:xfrm>
                <a:off x="1254" y="1200"/>
                <a:ext cx="42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77" name="Line 247"/>
              <p:cNvSpPr>
                <a:spLocks noChangeShapeType="1"/>
              </p:cNvSpPr>
              <p:nvPr/>
            </p:nvSpPr>
            <p:spPr bwMode="auto">
              <a:xfrm>
                <a:off x="1258" y="1208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78" name="Line 248"/>
              <p:cNvSpPr>
                <a:spLocks noChangeShapeType="1"/>
              </p:cNvSpPr>
              <p:nvPr/>
            </p:nvSpPr>
            <p:spPr bwMode="auto">
              <a:xfrm flipV="1">
                <a:off x="1258" y="1208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497" name="Group 252"/>
            <p:cNvGrpSpPr>
              <a:grpSpLocks/>
            </p:cNvGrpSpPr>
            <p:nvPr/>
          </p:nvGrpSpPr>
          <p:grpSpPr bwMode="auto">
            <a:xfrm>
              <a:off x="717" y="1342"/>
              <a:ext cx="85" cy="23"/>
              <a:chOff x="1093" y="1238"/>
              <a:chExt cx="152" cy="29"/>
            </a:xfrm>
          </p:grpSpPr>
          <p:sp>
            <p:nvSpPr>
              <p:cNvPr id="17873" name="Line 250"/>
              <p:cNvSpPr>
                <a:spLocks noChangeShapeType="1"/>
              </p:cNvSpPr>
              <p:nvPr/>
            </p:nvSpPr>
            <p:spPr bwMode="auto">
              <a:xfrm flipV="1">
                <a:off x="1093" y="1251"/>
                <a:ext cx="118" cy="16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74" name="Freeform 251"/>
              <p:cNvSpPr>
                <a:spLocks/>
              </p:cNvSpPr>
              <p:nvPr/>
            </p:nvSpPr>
            <p:spPr bwMode="auto">
              <a:xfrm>
                <a:off x="1203" y="1238"/>
                <a:ext cx="42" cy="29"/>
              </a:xfrm>
              <a:custGeom>
                <a:avLst/>
                <a:gdLst>
                  <a:gd name="T0" fmla="*/ 4 w 42"/>
                  <a:gd name="T1" fmla="*/ 29 h 29"/>
                  <a:gd name="T2" fmla="*/ 42 w 42"/>
                  <a:gd name="T3" fmla="*/ 8 h 29"/>
                  <a:gd name="T4" fmla="*/ 0 w 42"/>
                  <a:gd name="T5" fmla="*/ 0 h 29"/>
                  <a:gd name="T6" fmla="*/ 4 w 42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2"/>
                  <a:gd name="T13" fmla="*/ 0 h 29"/>
                  <a:gd name="T14" fmla="*/ 42 w 42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2" h="29">
                    <a:moveTo>
                      <a:pt x="4" y="29"/>
                    </a:moveTo>
                    <a:lnTo>
                      <a:pt x="42" y="8"/>
                    </a:lnTo>
                    <a:lnTo>
                      <a:pt x="0" y="0"/>
                    </a:lnTo>
                    <a:lnTo>
                      <a:pt x="4" y="29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498" name="Line 253"/>
            <p:cNvSpPr>
              <a:spLocks noChangeShapeType="1"/>
            </p:cNvSpPr>
            <p:nvPr/>
          </p:nvSpPr>
          <p:spPr bwMode="auto">
            <a:xfrm flipV="1">
              <a:off x="1279" y="1145"/>
              <a:ext cx="377" cy="25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499" name="Line 254"/>
            <p:cNvSpPr>
              <a:spLocks noChangeShapeType="1"/>
            </p:cNvSpPr>
            <p:nvPr/>
          </p:nvSpPr>
          <p:spPr bwMode="auto">
            <a:xfrm>
              <a:off x="1449" y="1264"/>
              <a:ext cx="0" cy="23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0" name="Line 255"/>
            <p:cNvSpPr>
              <a:spLocks noChangeShapeType="1"/>
            </p:cNvSpPr>
            <p:nvPr/>
          </p:nvSpPr>
          <p:spPr bwMode="auto">
            <a:xfrm flipV="1">
              <a:off x="1623" y="1317"/>
              <a:ext cx="23" cy="1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1" name="Line 256"/>
            <p:cNvSpPr>
              <a:spLocks noChangeShapeType="1"/>
            </p:cNvSpPr>
            <p:nvPr/>
          </p:nvSpPr>
          <p:spPr bwMode="auto">
            <a:xfrm>
              <a:off x="931" y="1090"/>
              <a:ext cx="1" cy="25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02" name="Line 257"/>
            <p:cNvSpPr>
              <a:spLocks noChangeShapeType="1"/>
            </p:cNvSpPr>
            <p:nvPr/>
          </p:nvSpPr>
          <p:spPr bwMode="auto">
            <a:xfrm flipV="1">
              <a:off x="931" y="1229"/>
              <a:ext cx="170" cy="10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503" name="Group 260"/>
            <p:cNvGrpSpPr>
              <a:grpSpLocks/>
            </p:cNvGrpSpPr>
            <p:nvPr/>
          </p:nvGrpSpPr>
          <p:grpSpPr bwMode="auto">
            <a:xfrm>
              <a:off x="825" y="1379"/>
              <a:ext cx="71" cy="44"/>
              <a:chOff x="1287" y="1284"/>
              <a:chExt cx="127" cy="55"/>
            </a:xfrm>
          </p:grpSpPr>
          <p:sp>
            <p:nvSpPr>
              <p:cNvPr id="17871" name="Line 258"/>
              <p:cNvSpPr>
                <a:spLocks noChangeShapeType="1"/>
              </p:cNvSpPr>
              <p:nvPr/>
            </p:nvSpPr>
            <p:spPr bwMode="auto">
              <a:xfrm flipH="1">
                <a:off x="1313" y="1284"/>
                <a:ext cx="101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72" name="Freeform 259"/>
              <p:cNvSpPr>
                <a:spLocks/>
              </p:cNvSpPr>
              <p:nvPr/>
            </p:nvSpPr>
            <p:spPr bwMode="auto">
              <a:xfrm>
                <a:off x="1287" y="1305"/>
                <a:ext cx="43" cy="34"/>
              </a:xfrm>
              <a:custGeom>
                <a:avLst/>
                <a:gdLst>
                  <a:gd name="T0" fmla="*/ 34 w 43"/>
                  <a:gd name="T1" fmla="*/ 0 h 34"/>
                  <a:gd name="T2" fmla="*/ 0 w 43"/>
                  <a:gd name="T3" fmla="*/ 34 h 34"/>
                  <a:gd name="T4" fmla="*/ 43 w 43"/>
                  <a:gd name="T5" fmla="*/ 26 h 34"/>
                  <a:gd name="T6" fmla="*/ 34 w 43"/>
                  <a:gd name="T7" fmla="*/ 0 h 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"/>
                  <a:gd name="T13" fmla="*/ 0 h 34"/>
                  <a:gd name="T14" fmla="*/ 43 w 43"/>
                  <a:gd name="T15" fmla="*/ 34 h 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" h="34">
                    <a:moveTo>
                      <a:pt x="34" y="0"/>
                    </a:moveTo>
                    <a:lnTo>
                      <a:pt x="0" y="34"/>
                    </a:lnTo>
                    <a:lnTo>
                      <a:pt x="43" y="2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04" name="Group 265"/>
            <p:cNvGrpSpPr>
              <a:grpSpLocks/>
            </p:cNvGrpSpPr>
            <p:nvPr/>
          </p:nvGrpSpPr>
          <p:grpSpPr bwMode="auto">
            <a:xfrm>
              <a:off x="1525" y="1535"/>
              <a:ext cx="23" cy="40"/>
              <a:chOff x="2542" y="1479"/>
              <a:chExt cx="42" cy="50"/>
            </a:xfrm>
          </p:grpSpPr>
          <p:sp>
            <p:nvSpPr>
              <p:cNvPr id="17867" name="Oval 261"/>
              <p:cNvSpPr>
                <a:spLocks noChangeArrowheads="1"/>
              </p:cNvSpPr>
              <p:nvPr/>
            </p:nvSpPr>
            <p:spPr bwMode="auto">
              <a:xfrm>
                <a:off x="2542" y="1479"/>
                <a:ext cx="42" cy="50"/>
              </a:xfrm>
              <a:prstGeom prst="ellipse">
                <a:avLst/>
              </a:prstGeom>
              <a:solidFill>
                <a:srgbClr val="FF99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8" name="Oval 262"/>
              <p:cNvSpPr>
                <a:spLocks noChangeArrowheads="1"/>
              </p:cNvSpPr>
              <p:nvPr/>
            </p:nvSpPr>
            <p:spPr bwMode="auto">
              <a:xfrm>
                <a:off x="2542" y="1479"/>
                <a:ext cx="42" cy="50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9" name="Line 263"/>
              <p:cNvSpPr>
                <a:spLocks noChangeShapeType="1"/>
              </p:cNvSpPr>
              <p:nvPr/>
            </p:nvSpPr>
            <p:spPr bwMode="auto">
              <a:xfrm>
                <a:off x="2546" y="1487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70" name="Line 264"/>
              <p:cNvSpPr>
                <a:spLocks noChangeShapeType="1"/>
              </p:cNvSpPr>
              <p:nvPr/>
            </p:nvSpPr>
            <p:spPr bwMode="auto">
              <a:xfrm flipV="1">
                <a:off x="2546" y="1487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05" name="Group 282"/>
            <p:cNvGrpSpPr>
              <a:grpSpLocks/>
            </p:cNvGrpSpPr>
            <p:nvPr/>
          </p:nvGrpSpPr>
          <p:grpSpPr bwMode="auto">
            <a:xfrm>
              <a:off x="1223" y="937"/>
              <a:ext cx="24" cy="41"/>
              <a:chOff x="2001" y="735"/>
              <a:chExt cx="42" cy="51"/>
            </a:xfrm>
          </p:grpSpPr>
          <p:sp>
            <p:nvSpPr>
              <p:cNvPr id="17863" name="Oval 278"/>
              <p:cNvSpPr>
                <a:spLocks noChangeArrowheads="1"/>
              </p:cNvSpPr>
              <p:nvPr/>
            </p:nvSpPr>
            <p:spPr bwMode="auto">
              <a:xfrm>
                <a:off x="2001" y="735"/>
                <a:ext cx="42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4" name="Oval 279"/>
              <p:cNvSpPr>
                <a:spLocks noChangeArrowheads="1"/>
              </p:cNvSpPr>
              <p:nvPr/>
            </p:nvSpPr>
            <p:spPr bwMode="auto">
              <a:xfrm>
                <a:off x="2001" y="735"/>
                <a:ext cx="42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5" name="Line 280"/>
              <p:cNvSpPr>
                <a:spLocks noChangeShapeType="1"/>
              </p:cNvSpPr>
              <p:nvPr/>
            </p:nvSpPr>
            <p:spPr bwMode="auto">
              <a:xfrm>
                <a:off x="2005" y="74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6" name="Line 281"/>
              <p:cNvSpPr>
                <a:spLocks noChangeShapeType="1"/>
              </p:cNvSpPr>
              <p:nvPr/>
            </p:nvSpPr>
            <p:spPr bwMode="auto">
              <a:xfrm flipV="1">
                <a:off x="2005" y="74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06" name="Group 287"/>
            <p:cNvGrpSpPr>
              <a:grpSpLocks/>
            </p:cNvGrpSpPr>
            <p:nvPr/>
          </p:nvGrpSpPr>
          <p:grpSpPr bwMode="auto">
            <a:xfrm>
              <a:off x="1223" y="937"/>
              <a:ext cx="24" cy="41"/>
              <a:chOff x="2001" y="735"/>
              <a:chExt cx="42" cy="51"/>
            </a:xfrm>
          </p:grpSpPr>
          <p:sp>
            <p:nvSpPr>
              <p:cNvPr id="17859" name="Oval 283"/>
              <p:cNvSpPr>
                <a:spLocks noChangeArrowheads="1"/>
              </p:cNvSpPr>
              <p:nvPr/>
            </p:nvSpPr>
            <p:spPr bwMode="auto">
              <a:xfrm>
                <a:off x="2001" y="735"/>
                <a:ext cx="42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0" name="Oval 284"/>
              <p:cNvSpPr>
                <a:spLocks noChangeArrowheads="1"/>
              </p:cNvSpPr>
              <p:nvPr/>
            </p:nvSpPr>
            <p:spPr bwMode="auto">
              <a:xfrm>
                <a:off x="2001" y="735"/>
                <a:ext cx="42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1" name="Line 285"/>
              <p:cNvSpPr>
                <a:spLocks noChangeShapeType="1"/>
              </p:cNvSpPr>
              <p:nvPr/>
            </p:nvSpPr>
            <p:spPr bwMode="auto">
              <a:xfrm>
                <a:off x="2005" y="74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62" name="Line 286"/>
              <p:cNvSpPr>
                <a:spLocks noChangeShapeType="1"/>
              </p:cNvSpPr>
              <p:nvPr/>
            </p:nvSpPr>
            <p:spPr bwMode="auto">
              <a:xfrm flipV="1">
                <a:off x="2005" y="744"/>
                <a:ext cx="34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07" name="Group 292"/>
            <p:cNvGrpSpPr>
              <a:grpSpLocks/>
            </p:cNvGrpSpPr>
            <p:nvPr/>
          </p:nvGrpSpPr>
          <p:grpSpPr bwMode="auto">
            <a:xfrm>
              <a:off x="1703" y="1137"/>
              <a:ext cx="24" cy="41"/>
              <a:chOff x="2862" y="984"/>
              <a:chExt cx="43" cy="51"/>
            </a:xfrm>
          </p:grpSpPr>
          <p:sp>
            <p:nvSpPr>
              <p:cNvPr id="17855" name="Oval 288"/>
              <p:cNvSpPr>
                <a:spLocks noChangeArrowheads="1"/>
              </p:cNvSpPr>
              <p:nvPr/>
            </p:nvSpPr>
            <p:spPr bwMode="auto">
              <a:xfrm>
                <a:off x="2862" y="984"/>
                <a:ext cx="43" cy="51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56" name="Oval 289"/>
              <p:cNvSpPr>
                <a:spLocks noChangeArrowheads="1"/>
              </p:cNvSpPr>
              <p:nvPr/>
            </p:nvSpPr>
            <p:spPr bwMode="auto">
              <a:xfrm>
                <a:off x="2862" y="984"/>
                <a:ext cx="43" cy="51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57" name="Line 290"/>
              <p:cNvSpPr>
                <a:spLocks noChangeShapeType="1"/>
              </p:cNvSpPr>
              <p:nvPr/>
            </p:nvSpPr>
            <p:spPr bwMode="auto">
              <a:xfrm>
                <a:off x="2867" y="993"/>
                <a:ext cx="33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58" name="Line 291"/>
              <p:cNvSpPr>
                <a:spLocks noChangeShapeType="1"/>
              </p:cNvSpPr>
              <p:nvPr/>
            </p:nvSpPr>
            <p:spPr bwMode="auto">
              <a:xfrm flipV="1">
                <a:off x="2867" y="993"/>
                <a:ext cx="33" cy="34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08" name="Group 295"/>
            <p:cNvGrpSpPr>
              <a:grpSpLocks/>
            </p:cNvGrpSpPr>
            <p:nvPr/>
          </p:nvGrpSpPr>
          <p:grpSpPr bwMode="auto">
            <a:xfrm>
              <a:off x="1079" y="1015"/>
              <a:ext cx="71" cy="55"/>
              <a:chOff x="1743" y="832"/>
              <a:chExt cx="127" cy="68"/>
            </a:xfrm>
          </p:grpSpPr>
          <p:sp>
            <p:nvSpPr>
              <p:cNvPr id="17853" name="Line 293"/>
              <p:cNvSpPr>
                <a:spLocks noChangeShapeType="1"/>
              </p:cNvSpPr>
              <p:nvPr/>
            </p:nvSpPr>
            <p:spPr bwMode="auto">
              <a:xfrm flipV="1">
                <a:off x="1743" y="841"/>
                <a:ext cx="98" cy="5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54" name="Freeform 294"/>
              <p:cNvSpPr>
                <a:spLocks/>
              </p:cNvSpPr>
              <p:nvPr/>
            </p:nvSpPr>
            <p:spPr bwMode="auto">
              <a:xfrm>
                <a:off x="1824" y="832"/>
                <a:ext cx="46" cy="38"/>
              </a:xfrm>
              <a:custGeom>
                <a:avLst/>
                <a:gdLst>
                  <a:gd name="T0" fmla="*/ 21 w 46"/>
                  <a:gd name="T1" fmla="*/ 38 h 38"/>
                  <a:gd name="T2" fmla="*/ 46 w 46"/>
                  <a:gd name="T3" fmla="*/ 0 h 38"/>
                  <a:gd name="T4" fmla="*/ 0 w 46"/>
                  <a:gd name="T5" fmla="*/ 0 h 38"/>
                  <a:gd name="T6" fmla="*/ 21 w 46"/>
                  <a:gd name="T7" fmla="*/ 38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38"/>
                  <a:gd name="T14" fmla="*/ 46 w 46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38">
                    <a:moveTo>
                      <a:pt x="21" y="38"/>
                    </a:moveTo>
                    <a:lnTo>
                      <a:pt x="46" y="0"/>
                    </a:lnTo>
                    <a:lnTo>
                      <a:pt x="0" y="0"/>
                    </a:lnTo>
                    <a:lnTo>
                      <a:pt x="2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09" name="Group 298"/>
            <p:cNvGrpSpPr>
              <a:grpSpLocks/>
            </p:cNvGrpSpPr>
            <p:nvPr/>
          </p:nvGrpSpPr>
          <p:grpSpPr bwMode="auto">
            <a:xfrm>
              <a:off x="1609" y="1199"/>
              <a:ext cx="73" cy="54"/>
              <a:chOff x="2694" y="1060"/>
              <a:chExt cx="130" cy="68"/>
            </a:xfrm>
          </p:grpSpPr>
          <p:sp>
            <p:nvSpPr>
              <p:cNvPr id="17851" name="Line 296"/>
              <p:cNvSpPr>
                <a:spLocks noChangeShapeType="1"/>
              </p:cNvSpPr>
              <p:nvPr/>
            </p:nvSpPr>
            <p:spPr bwMode="auto">
              <a:xfrm flipV="1">
                <a:off x="2694" y="1069"/>
                <a:ext cx="97" cy="5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52" name="Freeform 297"/>
              <p:cNvSpPr>
                <a:spLocks/>
              </p:cNvSpPr>
              <p:nvPr/>
            </p:nvSpPr>
            <p:spPr bwMode="auto">
              <a:xfrm>
                <a:off x="2774" y="1060"/>
                <a:ext cx="50" cy="38"/>
              </a:xfrm>
              <a:custGeom>
                <a:avLst/>
                <a:gdLst>
                  <a:gd name="T0" fmla="*/ 21 w 50"/>
                  <a:gd name="T1" fmla="*/ 38 h 38"/>
                  <a:gd name="T2" fmla="*/ 50 w 50"/>
                  <a:gd name="T3" fmla="*/ 0 h 38"/>
                  <a:gd name="T4" fmla="*/ 0 w 50"/>
                  <a:gd name="T5" fmla="*/ 0 h 38"/>
                  <a:gd name="T6" fmla="*/ 21 w 50"/>
                  <a:gd name="T7" fmla="*/ 38 h 3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0"/>
                  <a:gd name="T13" fmla="*/ 0 h 38"/>
                  <a:gd name="T14" fmla="*/ 50 w 50"/>
                  <a:gd name="T15" fmla="*/ 38 h 3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0" h="38">
                    <a:moveTo>
                      <a:pt x="21" y="38"/>
                    </a:moveTo>
                    <a:lnTo>
                      <a:pt x="50" y="0"/>
                    </a:lnTo>
                    <a:lnTo>
                      <a:pt x="0" y="0"/>
                    </a:lnTo>
                    <a:lnTo>
                      <a:pt x="21" y="38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10" name="Group 301"/>
            <p:cNvGrpSpPr>
              <a:grpSpLocks/>
            </p:cNvGrpSpPr>
            <p:nvPr/>
          </p:nvGrpSpPr>
          <p:grpSpPr bwMode="auto">
            <a:xfrm>
              <a:off x="1569" y="3391"/>
              <a:ext cx="80" cy="44"/>
              <a:chOff x="2622" y="3789"/>
              <a:chExt cx="143" cy="54"/>
            </a:xfrm>
          </p:grpSpPr>
          <p:sp>
            <p:nvSpPr>
              <p:cNvPr id="17849" name="Line 299"/>
              <p:cNvSpPr>
                <a:spLocks noChangeShapeType="1"/>
              </p:cNvSpPr>
              <p:nvPr/>
            </p:nvSpPr>
            <p:spPr bwMode="auto">
              <a:xfrm flipH="1">
                <a:off x="2651" y="3789"/>
                <a:ext cx="114" cy="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50" name="Freeform 300"/>
              <p:cNvSpPr>
                <a:spLocks/>
              </p:cNvSpPr>
              <p:nvPr/>
            </p:nvSpPr>
            <p:spPr bwMode="auto">
              <a:xfrm>
                <a:off x="2622" y="3797"/>
                <a:ext cx="46" cy="46"/>
              </a:xfrm>
              <a:custGeom>
                <a:avLst/>
                <a:gdLst>
                  <a:gd name="T0" fmla="*/ 34 w 46"/>
                  <a:gd name="T1" fmla="*/ 0 h 46"/>
                  <a:gd name="T2" fmla="*/ 0 w 46"/>
                  <a:gd name="T3" fmla="*/ 34 h 46"/>
                  <a:gd name="T4" fmla="*/ 46 w 46"/>
                  <a:gd name="T5" fmla="*/ 46 h 46"/>
                  <a:gd name="T6" fmla="*/ 34 w 46"/>
                  <a:gd name="T7" fmla="*/ 0 h 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"/>
                  <a:gd name="T13" fmla="*/ 0 h 46"/>
                  <a:gd name="T14" fmla="*/ 46 w 46"/>
                  <a:gd name="T15" fmla="*/ 46 h 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" h="46">
                    <a:moveTo>
                      <a:pt x="34" y="0"/>
                    </a:moveTo>
                    <a:lnTo>
                      <a:pt x="0" y="34"/>
                    </a:lnTo>
                    <a:lnTo>
                      <a:pt x="46" y="4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511" name="Line 308"/>
            <p:cNvSpPr>
              <a:spLocks noChangeShapeType="1"/>
            </p:cNvSpPr>
            <p:nvPr/>
          </p:nvSpPr>
          <p:spPr bwMode="auto">
            <a:xfrm flipV="1">
              <a:off x="4700" y="2933"/>
              <a:ext cx="216" cy="2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2" name="Line 309"/>
            <p:cNvSpPr>
              <a:spLocks noChangeShapeType="1"/>
            </p:cNvSpPr>
            <p:nvPr/>
          </p:nvSpPr>
          <p:spPr bwMode="auto">
            <a:xfrm flipV="1">
              <a:off x="4625" y="3061"/>
              <a:ext cx="403" cy="5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3" name="Line 310"/>
            <p:cNvSpPr>
              <a:spLocks noChangeShapeType="1"/>
            </p:cNvSpPr>
            <p:nvPr/>
          </p:nvSpPr>
          <p:spPr bwMode="auto">
            <a:xfrm>
              <a:off x="4077" y="1117"/>
              <a:ext cx="521" cy="1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4" name="Line 311"/>
            <p:cNvSpPr>
              <a:spLocks noChangeShapeType="1"/>
            </p:cNvSpPr>
            <p:nvPr/>
          </p:nvSpPr>
          <p:spPr bwMode="auto">
            <a:xfrm>
              <a:off x="3663" y="1661"/>
              <a:ext cx="0" cy="13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5" name="Line 312"/>
            <p:cNvSpPr>
              <a:spLocks noChangeShapeType="1"/>
            </p:cNvSpPr>
            <p:nvPr/>
          </p:nvSpPr>
          <p:spPr bwMode="auto">
            <a:xfrm>
              <a:off x="4191" y="1432"/>
              <a:ext cx="1" cy="17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6" name="Line 313"/>
            <p:cNvSpPr>
              <a:spLocks noChangeShapeType="1"/>
            </p:cNvSpPr>
            <p:nvPr/>
          </p:nvSpPr>
          <p:spPr bwMode="auto">
            <a:xfrm>
              <a:off x="4598" y="1285"/>
              <a:ext cx="1" cy="19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7" name="Line 314"/>
            <p:cNvSpPr>
              <a:spLocks noChangeShapeType="1"/>
            </p:cNvSpPr>
            <p:nvPr/>
          </p:nvSpPr>
          <p:spPr bwMode="auto">
            <a:xfrm flipV="1">
              <a:off x="4184" y="1283"/>
              <a:ext cx="416" cy="15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8" name="Line 315"/>
            <p:cNvSpPr>
              <a:spLocks noChangeShapeType="1"/>
            </p:cNvSpPr>
            <p:nvPr/>
          </p:nvSpPr>
          <p:spPr bwMode="auto">
            <a:xfrm flipV="1">
              <a:off x="3673" y="1120"/>
              <a:ext cx="417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19" name="Line 316"/>
            <p:cNvSpPr>
              <a:spLocks noChangeShapeType="1"/>
            </p:cNvSpPr>
            <p:nvPr/>
          </p:nvSpPr>
          <p:spPr bwMode="auto">
            <a:xfrm>
              <a:off x="3665" y="1274"/>
              <a:ext cx="526" cy="1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520" name="Group 317"/>
            <p:cNvGrpSpPr>
              <a:grpSpLocks/>
            </p:cNvGrpSpPr>
            <p:nvPr/>
          </p:nvGrpSpPr>
          <p:grpSpPr bwMode="auto">
            <a:xfrm>
              <a:off x="4200" y="1698"/>
              <a:ext cx="388" cy="234"/>
              <a:chOff x="2718" y="1821"/>
              <a:chExt cx="508" cy="287"/>
            </a:xfrm>
          </p:grpSpPr>
          <p:sp>
            <p:nvSpPr>
              <p:cNvPr id="17845" name="Line 318"/>
              <p:cNvSpPr>
                <a:spLocks noChangeShapeType="1"/>
              </p:cNvSpPr>
              <p:nvPr/>
            </p:nvSpPr>
            <p:spPr bwMode="auto">
              <a:xfrm flipV="1">
                <a:off x="2718" y="1821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6" name="Line 319"/>
              <p:cNvSpPr>
                <a:spLocks noChangeShapeType="1"/>
              </p:cNvSpPr>
              <p:nvPr/>
            </p:nvSpPr>
            <p:spPr bwMode="auto">
              <a:xfrm flipV="1">
                <a:off x="2718" y="1933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7" name="Line 320"/>
              <p:cNvSpPr>
                <a:spLocks noChangeShapeType="1"/>
              </p:cNvSpPr>
              <p:nvPr/>
            </p:nvSpPr>
            <p:spPr bwMode="auto">
              <a:xfrm>
                <a:off x="2721" y="1992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8" name="Line 321"/>
              <p:cNvSpPr>
                <a:spLocks noChangeShapeType="1"/>
              </p:cNvSpPr>
              <p:nvPr/>
            </p:nvSpPr>
            <p:spPr bwMode="auto">
              <a:xfrm>
                <a:off x="3225" y="1824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521" name="Line 322"/>
            <p:cNvSpPr>
              <a:spLocks noChangeShapeType="1"/>
            </p:cNvSpPr>
            <p:nvPr/>
          </p:nvSpPr>
          <p:spPr bwMode="auto">
            <a:xfrm>
              <a:off x="3663" y="1417"/>
              <a:ext cx="221" cy="7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2" name="Line 323"/>
            <p:cNvSpPr>
              <a:spLocks noChangeShapeType="1"/>
            </p:cNvSpPr>
            <p:nvPr/>
          </p:nvSpPr>
          <p:spPr bwMode="auto">
            <a:xfrm>
              <a:off x="3964" y="1518"/>
              <a:ext cx="201" cy="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3" name="Line 324"/>
            <p:cNvSpPr>
              <a:spLocks noChangeShapeType="1"/>
            </p:cNvSpPr>
            <p:nvPr/>
          </p:nvSpPr>
          <p:spPr bwMode="auto">
            <a:xfrm flipH="1">
              <a:off x="3611" y="1520"/>
              <a:ext cx="356" cy="1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4" name="Line 325"/>
            <p:cNvSpPr>
              <a:spLocks noChangeShapeType="1"/>
            </p:cNvSpPr>
            <p:nvPr/>
          </p:nvSpPr>
          <p:spPr bwMode="auto">
            <a:xfrm flipH="1">
              <a:off x="3750" y="1586"/>
              <a:ext cx="412" cy="16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5" name="Line 326"/>
            <p:cNvSpPr>
              <a:spLocks noChangeShapeType="1"/>
            </p:cNvSpPr>
            <p:nvPr/>
          </p:nvSpPr>
          <p:spPr bwMode="auto">
            <a:xfrm flipH="1">
              <a:off x="3561" y="1497"/>
              <a:ext cx="326" cy="1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6" name="Line 327"/>
            <p:cNvSpPr>
              <a:spLocks noChangeShapeType="1"/>
            </p:cNvSpPr>
            <p:nvPr/>
          </p:nvSpPr>
          <p:spPr bwMode="auto">
            <a:xfrm flipH="1">
              <a:off x="3449" y="1426"/>
              <a:ext cx="214" cy="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7" name="Line 328"/>
            <p:cNvSpPr>
              <a:spLocks noChangeShapeType="1"/>
            </p:cNvSpPr>
            <p:nvPr/>
          </p:nvSpPr>
          <p:spPr bwMode="auto">
            <a:xfrm flipH="1">
              <a:off x="3783" y="1783"/>
              <a:ext cx="385" cy="1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8" name="Line 329"/>
            <p:cNvSpPr>
              <a:spLocks noChangeShapeType="1"/>
            </p:cNvSpPr>
            <p:nvPr/>
          </p:nvSpPr>
          <p:spPr bwMode="auto">
            <a:xfrm>
              <a:off x="3882" y="1500"/>
              <a:ext cx="1" cy="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29" name="Line 330"/>
            <p:cNvSpPr>
              <a:spLocks noChangeShapeType="1"/>
            </p:cNvSpPr>
            <p:nvPr/>
          </p:nvSpPr>
          <p:spPr bwMode="auto">
            <a:xfrm>
              <a:off x="3670" y="1280"/>
              <a:ext cx="1" cy="1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530" name="Group 331"/>
            <p:cNvGrpSpPr>
              <a:grpSpLocks/>
            </p:cNvGrpSpPr>
            <p:nvPr/>
          </p:nvGrpSpPr>
          <p:grpSpPr bwMode="auto">
            <a:xfrm>
              <a:off x="3962" y="1514"/>
              <a:ext cx="5" cy="212"/>
              <a:chOff x="2407" y="1597"/>
              <a:chExt cx="7" cy="259"/>
            </a:xfrm>
          </p:grpSpPr>
          <p:sp>
            <p:nvSpPr>
              <p:cNvPr id="17826" name="Freeform 332"/>
              <p:cNvSpPr>
                <a:spLocks/>
              </p:cNvSpPr>
              <p:nvPr/>
            </p:nvSpPr>
            <p:spPr bwMode="auto">
              <a:xfrm>
                <a:off x="2407" y="1597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3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7" name="Freeform 333"/>
              <p:cNvSpPr>
                <a:spLocks/>
              </p:cNvSpPr>
              <p:nvPr/>
            </p:nvSpPr>
            <p:spPr bwMode="auto">
              <a:xfrm>
                <a:off x="2407" y="1611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8" name="Freeform 334"/>
              <p:cNvSpPr>
                <a:spLocks/>
              </p:cNvSpPr>
              <p:nvPr/>
            </p:nvSpPr>
            <p:spPr bwMode="auto">
              <a:xfrm>
                <a:off x="2407" y="1625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9" name="Freeform 335"/>
              <p:cNvSpPr>
                <a:spLocks/>
              </p:cNvSpPr>
              <p:nvPr/>
            </p:nvSpPr>
            <p:spPr bwMode="auto">
              <a:xfrm>
                <a:off x="2407" y="1639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0" name="Freeform 336"/>
              <p:cNvSpPr>
                <a:spLocks/>
              </p:cNvSpPr>
              <p:nvPr/>
            </p:nvSpPr>
            <p:spPr bwMode="auto">
              <a:xfrm>
                <a:off x="2407" y="1653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1" name="Freeform 337"/>
              <p:cNvSpPr>
                <a:spLocks/>
              </p:cNvSpPr>
              <p:nvPr/>
            </p:nvSpPr>
            <p:spPr bwMode="auto">
              <a:xfrm>
                <a:off x="2407" y="1667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2" name="Freeform 338"/>
              <p:cNvSpPr>
                <a:spLocks/>
              </p:cNvSpPr>
              <p:nvPr/>
            </p:nvSpPr>
            <p:spPr bwMode="auto">
              <a:xfrm>
                <a:off x="2407" y="1681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3" name="Freeform 339"/>
              <p:cNvSpPr>
                <a:spLocks/>
              </p:cNvSpPr>
              <p:nvPr/>
            </p:nvSpPr>
            <p:spPr bwMode="auto">
              <a:xfrm>
                <a:off x="2407" y="1695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4" name="Freeform 340"/>
              <p:cNvSpPr>
                <a:spLocks/>
              </p:cNvSpPr>
              <p:nvPr/>
            </p:nvSpPr>
            <p:spPr bwMode="auto">
              <a:xfrm>
                <a:off x="2407" y="1709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5" name="Freeform 341"/>
              <p:cNvSpPr>
                <a:spLocks/>
              </p:cNvSpPr>
              <p:nvPr/>
            </p:nvSpPr>
            <p:spPr bwMode="auto">
              <a:xfrm>
                <a:off x="2407" y="1723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6" name="Freeform 342"/>
              <p:cNvSpPr>
                <a:spLocks/>
              </p:cNvSpPr>
              <p:nvPr/>
            </p:nvSpPr>
            <p:spPr bwMode="auto">
              <a:xfrm>
                <a:off x="2407" y="173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7" name="Freeform 343"/>
              <p:cNvSpPr>
                <a:spLocks/>
              </p:cNvSpPr>
              <p:nvPr/>
            </p:nvSpPr>
            <p:spPr bwMode="auto">
              <a:xfrm>
                <a:off x="2407" y="1751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8" name="Freeform 344"/>
              <p:cNvSpPr>
                <a:spLocks/>
              </p:cNvSpPr>
              <p:nvPr/>
            </p:nvSpPr>
            <p:spPr bwMode="auto">
              <a:xfrm>
                <a:off x="2407" y="1765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39" name="Freeform 345"/>
              <p:cNvSpPr>
                <a:spLocks/>
              </p:cNvSpPr>
              <p:nvPr/>
            </p:nvSpPr>
            <p:spPr bwMode="auto">
              <a:xfrm>
                <a:off x="2407" y="177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0" name="Freeform 346"/>
              <p:cNvSpPr>
                <a:spLocks/>
              </p:cNvSpPr>
              <p:nvPr/>
            </p:nvSpPr>
            <p:spPr bwMode="auto">
              <a:xfrm>
                <a:off x="2407" y="179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1" name="Freeform 347"/>
              <p:cNvSpPr>
                <a:spLocks/>
              </p:cNvSpPr>
              <p:nvPr/>
            </p:nvSpPr>
            <p:spPr bwMode="auto">
              <a:xfrm>
                <a:off x="2407" y="180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2" name="Freeform 348"/>
              <p:cNvSpPr>
                <a:spLocks/>
              </p:cNvSpPr>
              <p:nvPr/>
            </p:nvSpPr>
            <p:spPr bwMode="auto">
              <a:xfrm>
                <a:off x="2407" y="1821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3" name="Freeform 349"/>
              <p:cNvSpPr>
                <a:spLocks/>
              </p:cNvSpPr>
              <p:nvPr/>
            </p:nvSpPr>
            <p:spPr bwMode="auto">
              <a:xfrm>
                <a:off x="2407" y="1835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44" name="Freeform 350"/>
              <p:cNvSpPr>
                <a:spLocks/>
              </p:cNvSpPr>
              <p:nvPr/>
            </p:nvSpPr>
            <p:spPr bwMode="auto">
              <a:xfrm>
                <a:off x="2407" y="184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3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1" name="Group 351"/>
            <p:cNvGrpSpPr>
              <a:grpSpLocks/>
            </p:cNvGrpSpPr>
            <p:nvPr/>
          </p:nvGrpSpPr>
          <p:grpSpPr bwMode="auto">
            <a:xfrm>
              <a:off x="3962" y="1709"/>
              <a:ext cx="211" cy="71"/>
              <a:chOff x="2407" y="1835"/>
              <a:chExt cx="276" cy="87"/>
            </a:xfrm>
          </p:grpSpPr>
          <p:sp>
            <p:nvSpPr>
              <p:cNvPr id="17805" name="Freeform 352"/>
              <p:cNvSpPr>
                <a:spLocks/>
              </p:cNvSpPr>
              <p:nvPr/>
            </p:nvSpPr>
            <p:spPr bwMode="auto">
              <a:xfrm>
                <a:off x="2407" y="183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6" name="Freeform 353"/>
              <p:cNvSpPr>
                <a:spLocks/>
              </p:cNvSpPr>
              <p:nvPr/>
            </p:nvSpPr>
            <p:spPr bwMode="auto">
              <a:xfrm>
                <a:off x="2421" y="183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7" name="Freeform 354"/>
              <p:cNvSpPr>
                <a:spLocks/>
              </p:cNvSpPr>
              <p:nvPr/>
            </p:nvSpPr>
            <p:spPr bwMode="auto">
              <a:xfrm>
                <a:off x="2435" y="1842"/>
                <a:ext cx="6" cy="7"/>
              </a:xfrm>
              <a:custGeom>
                <a:avLst/>
                <a:gdLst>
                  <a:gd name="T0" fmla="*/ 3 w 6"/>
                  <a:gd name="T1" fmla="*/ 0 h 7"/>
                  <a:gd name="T2" fmla="*/ 0 w 6"/>
                  <a:gd name="T3" fmla="*/ 0 h 7"/>
                  <a:gd name="T4" fmla="*/ 0 w 6"/>
                  <a:gd name="T5" fmla="*/ 3 h 7"/>
                  <a:gd name="T6" fmla="*/ 0 w 6"/>
                  <a:gd name="T7" fmla="*/ 7 h 7"/>
                  <a:gd name="T8" fmla="*/ 0 w 6"/>
                  <a:gd name="T9" fmla="*/ 7 h 7"/>
                  <a:gd name="T10" fmla="*/ 3 w 6"/>
                  <a:gd name="T11" fmla="*/ 7 h 7"/>
                  <a:gd name="T12" fmla="*/ 6 w 6"/>
                  <a:gd name="T13" fmla="*/ 3 h 7"/>
                  <a:gd name="T14" fmla="*/ 3 w 6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"/>
                  <a:gd name="T25" fmla="*/ 0 h 7"/>
                  <a:gd name="T26" fmla="*/ 6 w 6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8" name="Freeform 355"/>
              <p:cNvSpPr>
                <a:spLocks/>
              </p:cNvSpPr>
              <p:nvPr/>
            </p:nvSpPr>
            <p:spPr bwMode="auto">
              <a:xfrm>
                <a:off x="2445" y="184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9" name="Freeform 356"/>
              <p:cNvSpPr>
                <a:spLocks/>
              </p:cNvSpPr>
              <p:nvPr/>
            </p:nvSpPr>
            <p:spPr bwMode="auto">
              <a:xfrm>
                <a:off x="2459" y="1852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0" name="Freeform 357"/>
              <p:cNvSpPr>
                <a:spLocks/>
              </p:cNvSpPr>
              <p:nvPr/>
            </p:nvSpPr>
            <p:spPr bwMode="auto">
              <a:xfrm>
                <a:off x="2473" y="1856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1" name="Freeform 358"/>
              <p:cNvSpPr>
                <a:spLocks/>
              </p:cNvSpPr>
              <p:nvPr/>
            </p:nvSpPr>
            <p:spPr bwMode="auto">
              <a:xfrm>
                <a:off x="2487" y="1859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2" name="Freeform 359"/>
              <p:cNvSpPr>
                <a:spLocks/>
              </p:cNvSpPr>
              <p:nvPr/>
            </p:nvSpPr>
            <p:spPr bwMode="auto">
              <a:xfrm>
                <a:off x="2501" y="1863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3" name="Freeform 360"/>
              <p:cNvSpPr>
                <a:spLocks/>
              </p:cNvSpPr>
              <p:nvPr/>
            </p:nvSpPr>
            <p:spPr bwMode="auto">
              <a:xfrm>
                <a:off x="2515" y="1866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4" name="Freeform 361"/>
              <p:cNvSpPr>
                <a:spLocks/>
              </p:cNvSpPr>
              <p:nvPr/>
            </p:nvSpPr>
            <p:spPr bwMode="auto">
              <a:xfrm>
                <a:off x="2525" y="187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5" name="Freeform 362"/>
              <p:cNvSpPr>
                <a:spLocks/>
              </p:cNvSpPr>
              <p:nvPr/>
            </p:nvSpPr>
            <p:spPr bwMode="auto">
              <a:xfrm>
                <a:off x="2539" y="187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6" name="Freeform 363"/>
              <p:cNvSpPr>
                <a:spLocks/>
              </p:cNvSpPr>
              <p:nvPr/>
            </p:nvSpPr>
            <p:spPr bwMode="auto">
              <a:xfrm>
                <a:off x="2553" y="188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7" name="Freeform 364"/>
              <p:cNvSpPr>
                <a:spLocks/>
              </p:cNvSpPr>
              <p:nvPr/>
            </p:nvSpPr>
            <p:spPr bwMode="auto">
              <a:xfrm>
                <a:off x="2567" y="1884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8" name="Freeform 365"/>
              <p:cNvSpPr>
                <a:spLocks/>
              </p:cNvSpPr>
              <p:nvPr/>
            </p:nvSpPr>
            <p:spPr bwMode="auto">
              <a:xfrm>
                <a:off x="2581" y="1887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19" name="Freeform 366"/>
              <p:cNvSpPr>
                <a:spLocks/>
              </p:cNvSpPr>
              <p:nvPr/>
            </p:nvSpPr>
            <p:spPr bwMode="auto">
              <a:xfrm>
                <a:off x="2595" y="1891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0" name="Freeform 367"/>
              <p:cNvSpPr>
                <a:spLocks/>
              </p:cNvSpPr>
              <p:nvPr/>
            </p:nvSpPr>
            <p:spPr bwMode="auto">
              <a:xfrm>
                <a:off x="2606" y="189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1" name="Freeform 368"/>
              <p:cNvSpPr>
                <a:spLocks/>
              </p:cNvSpPr>
              <p:nvPr/>
            </p:nvSpPr>
            <p:spPr bwMode="auto">
              <a:xfrm>
                <a:off x="2620" y="1898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2" name="Freeform 369"/>
              <p:cNvSpPr>
                <a:spLocks/>
              </p:cNvSpPr>
              <p:nvPr/>
            </p:nvSpPr>
            <p:spPr bwMode="auto">
              <a:xfrm>
                <a:off x="2634" y="1901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3" name="Freeform 370"/>
              <p:cNvSpPr>
                <a:spLocks/>
              </p:cNvSpPr>
              <p:nvPr/>
            </p:nvSpPr>
            <p:spPr bwMode="auto">
              <a:xfrm>
                <a:off x="2648" y="190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4" name="Freeform 371"/>
              <p:cNvSpPr>
                <a:spLocks/>
              </p:cNvSpPr>
              <p:nvPr/>
            </p:nvSpPr>
            <p:spPr bwMode="auto">
              <a:xfrm>
                <a:off x="2662" y="1912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25" name="Freeform 372"/>
              <p:cNvSpPr>
                <a:spLocks/>
              </p:cNvSpPr>
              <p:nvPr/>
            </p:nvSpPr>
            <p:spPr bwMode="auto">
              <a:xfrm>
                <a:off x="2676" y="1915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2" name="Group 373"/>
            <p:cNvGrpSpPr>
              <a:grpSpLocks/>
            </p:cNvGrpSpPr>
            <p:nvPr/>
          </p:nvGrpSpPr>
          <p:grpSpPr bwMode="auto">
            <a:xfrm>
              <a:off x="3713" y="1706"/>
              <a:ext cx="254" cy="108"/>
              <a:chOff x="2081" y="1831"/>
              <a:chExt cx="333" cy="133"/>
            </a:xfrm>
          </p:grpSpPr>
          <p:sp>
            <p:nvSpPr>
              <p:cNvPr id="17779" name="Freeform 374"/>
              <p:cNvSpPr>
                <a:spLocks/>
              </p:cNvSpPr>
              <p:nvPr/>
            </p:nvSpPr>
            <p:spPr bwMode="auto">
              <a:xfrm>
                <a:off x="2407" y="1831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3 w 7"/>
                  <a:gd name="T5" fmla="*/ 0 h 7"/>
                  <a:gd name="T6" fmla="*/ 3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3 w 7"/>
                  <a:gd name="T15" fmla="*/ 7 h 7"/>
                  <a:gd name="T16" fmla="*/ 7 w 7"/>
                  <a:gd name="T17" fmla="*/ 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7"/>
                  <a:gd name="T29" fmla="*/ 7 w 7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0" name="Freeform 375"/>
              <p:cNvSpPr>
                <a:spLocks/>
              </p:cNvSpPr>
              <p:nvPr/>
            </p:nvSpPr>
            <p:spPr bwMode="auto">
              <a:xfrm>
                <a:off x="2393" y="1835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3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1" name="Freeform 376"/>
              <p:cNvSpPr>
                <a:spLocks/>
              </p:cNvSpPr>
              <p:nvPr/>
            </p:nvSpPr>
            <p:spPr bwMode="auto">
              <a:xfrm>
                <a:off x="2382" y="1842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3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2" name="Freeform 377"/>
              <p:cNvSpPr>
                <a:spLocks/>
              </p:cNvSpPr>
              <p:nvPr/>
            </p:nvSpPr>
            <p:spPr bwMode="auto">
              <a:xfrm>
                <a:off x="2368" y="1845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3" name="Freeform 378"/>
              <p:cNvSpPr>
                <a:spLocks/>
              </p:cNvSpPr>
              <p:nvPr/>
            </p:nvSpPr>
            <p:spPr bwMode="auto">
              <a:xfrm>
                <a:off x="2354" y="1852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4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4" name="Freeform 379"/>
              <p:cNvSpPr>
                <a:spLocks/>
              </p:cNvSpPr>
              <p:nvPr/>
            </p:nvSpPr>
            <p:spPr bwMode="auto">
              <a:xfrm>
                <a:off x="2340" y="1856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5" name="Freeform 380"/>
              <p:cNvSpPr>
                <a:spLocks/>
              </p:cNvSpPr>
              <p:nvPr/>
            </p:nvSpPr>
            <p:spPr bwMode="auto">
              <a:xfrm>
                <a:off x="2330" y="1863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6" name="Freeform 381"/>
              <p:cNvSpPr>
                <a:spLocks/>
              </p:cNvSpPr>
              <p:nvPr/>
            </p:nvSpPr>
            <p:spPr bwMode="auto">
              <a:xfrm>
                <a:off x="2316" y="1866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4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7" name="Freeform 382"/>
              <p:cNvSpPr>
                <a:spLocks/>
              </p:cNvSpPr>
              <p:nvPr/>
            </p:nvSpPr>
            <p:spPr bwMode="auto">
              <a:xfrm>
                <a:off x="2302" y="1870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3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8" name="Freeform 383"/>
              <p:cNvSpPr>
                <a:spLocks/>
              </p:cNvSpPr>
              <p:nvPr/>
            </p:nvSpPr>
            <p:spPr bwMode="auto">
              <a:xfrm>
                <a:off x="2288" y="1877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3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89" name="Freeform 384"/>
              <p:cNvSpPr>
                <a:spLocks/>
              </p:cNvSpPr>
              <p:nvPr/>
            </p:nvSpPr>
            <p:spPr bwMode="auto">
              <a:xfrm>
                <a:off x="2277" y="1880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0" name="Freeform 385"/>
              <p:cNvSpPr>
                <a:spLocks/>
              </p:cNvSpPr>
              <p:nvPr/>
            </p:nvSpPr>
            <p:spPr bwMode="auto">
              <a:xfrm>
                <a:off x="2263" y="1887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1" name="Freeform 386"/>
              <p:cNvSpPr>
                <a:spLocks/>
              </p:cNvSpPr>
              <p:nvPr/>
            </p:nvSpPr>
            <p:spPr bwMode="auto">
              <a:xfrm>
                <a:off x="2249" y="1891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2" name="Freeform 387"/>
              <p:cNvSpPr>
                <a:spLocks/>
              </p:cNvSpPr>
              <p:nvPr/>
            </p:nvSpPr>
            <p:spPr bwMode="auto">
              <a:xfrm>
                <a:off x="2235" y="1898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3" name="Freeform 388"/>
              <p:cNvSpPr>
                <a:spLocks/>
              </p:cNvSpPr>
              <p:nvPr/>
            </p:nvSpPr>
            <p:spPr bwMode="auto">
              <a:xfrm>
                <a:off x="2225" y="1901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4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4" name="Freeform 389"/>
              <p:cNvSpPr>
                <a:spLocks/>
              </p:cNvSpPr>
              <p:nvPr/>
            </p:nvSpPr>
            <p:spPr bwMode="auto">
              <a:xfrm>
                <a:off x="2211" y="1905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5" name="Freeform 390"/>
              <p:cNvSpPr>
                <a:spLocks/>
              </p:cNvSpPr>
              <p:nvPr/>
            </p:nvSpPr>
            <p:spPr bwMode="auto">
              <a:xfrm>
                <a:off x="2197" y="1912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3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6" name="Freeform 391"/>
              <p:cNvSpPr>
                <a:spLocks/>
              </p:cNvSpPr>
              <p:nvPr/>
            </p:nvSpPr>
            <p:spPr bwMode="auto">
              <a:xfrm>
                <a:off x="2183" y="1915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4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7" name="Freeform 392"/>
              <p:cNvSpPr>
                <a:spLocks/>
              </p:cNvSpPr>
              <p:nvPr/>
            </p:nvSpPr>
            <p:spPr bwMode="auto">
              <a:xfrm>
                <a:off x="2172" y="1922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8" name="Freeform 393"/>
              <p:cNvSpPr>
                <a:spLocks/>
              </p:cNvSpPr>
              <p:nvPr/>
            </p:nvSpPr>
            <p:spPr bwMode="auto">
              <a:xfrm>
                <a:off x="2158" y="1926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99" name="Freeform 394"/>
              <p:cNvSpPr>
                <a:spLocks/>
              </p:cNvSpPr>
              <p:nvPr/>
            </p:nvSpPr>
            <p:spPr bwMode="auto">
              <a:xfrm>
                <a:off x="2144" y="1933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0" name="Freeform 395"/>
              <p:cNvSpPr>
                <a:spLocks/>
              </p:cNvSpPr>
              <p:nvPr/>
            </p:nvSpPr>
            <p:spPr bwMode="auto">
              <a:xfrm>
                <a:off x="2134" y="1936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4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1" name="Freeform 396"/>
              <p:cNvSpPr>
                <a:spLocks/>
              </p:cNvSpPr>
              <p:nvPr/>
            </p:nvSpPr>
            <p:spPr bwMode="auto">
              <a:xfrm>
                <a:off x="2120" y="1940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2" name="Freeform 397"/>
              <p:cNvSpPr>
                <a:spLocks/>
              </p:cNvSpPr>
              <p:nvPr/>
            </p:nvSpPr>
            <p:spPr bwMode="auto">
              <a:xfrm>
                <a:off x="2106" y="1947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3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3" name="Freeform 398"/>
              <p:cNvSpPr>
                <a:spLocks/>
              </p:cNvSpPr>
              <p:nvPr/>
            </p:nvSpPr>
            <p:spPr bwMode="auto">
              <a:xfrm>
                <a:off x="2092" y="1950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4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04" name="Freeform 399"/>
              <p:cNvSpPr>
                <a:spLocks/>
              </p:cNvSpPr>
              <p:nvPr/>
            </p:nvSpPr>
            <p:spPr bwMode="auto">
              <a:xfrm>
                <a:off x="2081" y="1957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3" name="Group 400"/>
            <p:cNvGrpSpPr>
              <a:grpSpLocks/>
            </p:cNvGrpSpPr>
            <p:nvPr/>
          </p:nvGrpSpPr>
          <p:grpSpPr bwMode="auto">
            <a:xfrm>
              <a:off x="3877" y="1552"/>
              <a:ext cx="7" cy="131"/>
              <a:chOff x="2295" y="1643"/>
              <a:chExt cx="10" cy="160"/>
            </a:xfrm>
          </p:grpSpPr>
          <p:sp>
            <p:nvSpPr>
              <p:cNvPr id="17767" name="Freeform 401"/>
              <p:cNvSpPr>
                <a:spLocks/>
              </p:cNvSpPr>
              <p:nvPr/>
            </p:nvSpPr>
            <p:spPr bwMode="auto">
              <a:xfrm>
                <a:off x="2298" y="164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0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8" name="Freeform 402"/>
              <p:cNvSpPr>
                <a:spLocks/>
              </p:cNvSpPr>
              <p:nvPr/>
            </p:nvSpPr>
            <p:spPr bwMode="auto">
              <a:xfrm>
                <a:off x="2298" y="165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0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0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9" name="Freeform 403"/>
              <p:cNvSpPr>
                <a:spLocks/>
              </p:cNvSpPr>
              <p:nvPr/>
            </p:nvSpPr>
            <p:spPr bwMode="auto">
              <a:xfrm>
                <a:off x="2298" y="1671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0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0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0" name="Freeform 404"/>
              <p:cNvSpPr>
                <a:spLocks/>
              </p:cNvSpPr>
              <p:nvPr/>
            </p:nvSpPr>
            <p:spPr bwMode="auto">
              <a:xfrm>
                <a:off x="2298" y="1685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0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0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1" name="Freeform 405"/>
              <p:cNvSpPr>
                <a:spLocks/>
              </p:cNvSpPr>
              <p:nvPr/>
            </p:nvSpPr>
            <p:spPr bwMode="auto">
              <a:xfrm>
                <a:off x="2298" y="169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0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0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2" name="Freeform 406"/>
              <p:cNvSpPr>
                <a:spLocks/>
              </p:cNvSpPr>
              <p:nvPr/>
            </p:nvSpPr>
            <p:spPr bwMode="auto">
              <a:xfrm>
                <a:off x="2298" y="171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0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0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3" name="Freeform 407"/>
              <p:cNvSpPr>
                <a:spLocks/>
              </p:cNvSpPr>
              <p:nvPr/>
            </p:nvSpPr>
            <p:spPr bwMode="auto">
              <a:xfrm>
                <a:off x="2295" y="172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3 w 7"/>
                  <a:gd name="T11" fmla="*/ 7 h 7"/>
                  <a:gd name="T12" fmla="*/ 7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4" name="Freeform 408"/>
              <p:cNvSpPr>
                <a:spLocks/>
              </p:cNvSpPr>
              <p:nvPr/>
            </p:nvSpPr>
            <p:spPr bwMode="auto">
              <a:xfrm>
                <a:off x="2295" y="1740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7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5" name="Freeform 409"/>
              <p:cNvSpPr>
                <a:spLocks/>
              </p:cNvSpPr>
              <p:nvPr/>
            </p:nvSpPr>
            <p:spPr bwMode="auto">
              <a:xfrm>
                <a:off x="2295" y="1754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7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6" name="Freeform 410"/>
              <p:cNvSpPr>
                <a:spLocks/>
              </p:cNvSpPr>
              <p:nvPr/>
            </p:nvSpPr>
            <p:spPr bwMode="auto">
              <a:xfrm>
                <a:off x="2295" y="1768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7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7" name="Freeform 411"/>
              <p:cNvSpPr>
                <a:spLocks/>
              </p:cNvSpPr>
              <p:nvPr/>
            </p:nvSpPr>
            <p:spPr bwMode="auto">
              <a:xfrm>
                <a:off x="2295" y="1782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7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78" name="Freeform 412"/>
              <p:cNvSpPr>
                <a:spLocks/>
              </p:cNvSpPr>
              <p:nvPr/>
            </p:nvSpPr>
            <p:spPr bwMode="auto">
              <a:xfrm>
                <a:off x="2295" y="1796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3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3 w 7"/>
                  <a:gd name="T11" fmla="*/ 7 h 7"/>
                  <a:gd name="T12" fmla="*/ 7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4" name="Group 413"/>
            <p:cNvGrpSpPr>
              <a:grpSpLocks/>
            </p:cNvGrpSpPr>
            <p:nvPr/>
          </p:nvGrpSpPr>
          <p:grpSpPr bwMode="auto">
            <a:xfrm>
              <a:off x="3665" y="1426"/>
              <a:ext cx="5" cy="211"/>
              <a:chOff x="2018" y="1489"/>
              <a:chExt cx="7" cy="258"/>
            </a:xfrm>
          </p:grpSpPr>
          <p:sp>
            <p:nvSpPr>
              <p:cNvPr id="17748" name="Freeform 414"/>
              <p:cNvSpPr>
                <a:spLocks/>
              </p:cNvSpPr>
              <p:nvPr/>
            </p:nvSpPr>
            <p:spPr bwMode="auto">
              <a:xfrm>
                <a:off x="2018" y="148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4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9" name="Freeform 415"/>
              <p:cNvSpPr>
                <a:spLocks/>
              </p:cNvSpPr>
              <p:nvPr/>
            </p:nvSpPr>
            <p:spPr bwMode="auto">
              <a:xfrm>
                <a:off x="2018" y="150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0" name="Freeform 416"/>
              <p:cNvSpPr>
                <a:spLocks/>
              </p:cNvSpPr>
              <p:nvPr/>
            </p:nvSpPr>
            <p:spPr bwMode="auto">
              <a:xfrm>
                <a:off x="2018" y="151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1" name="Freeform 417"/>
              <p:cNvSpPr>
                <a:spLocks/>
              </p:cNvSpPr>
              <p:nvPr/>
            </p:nvSpPr>
            <p:spPr bwMode="auto">
              <a:xfrm>
                <a:off x="2018" y="1531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2" name="Freeform 418"/>
              <p:cNvSpPr>
                <a:spLocks/>
              </p:cNvSpPr>
              <p:nvPr/>
            </p:nvSpPr>
            <p:spPr bwMode="auto">
              <a:xfrm>
                <a:off x="2018" y="1545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3" name="Freeform 419"/>
              <p:cNvSpPr>
                <a:spLocks/>
              </p:cNvSpPr>
              <p:nvPr/>
            </p:nvSpPr>
            <p:spPr bwMode="auto">
              <a:xfrm>
                <a:off x="2018" y="155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4" name="Freeform 420"/>
              <p:cNvSpPr>
                <a:spLocks/>
              </p:cNvSpPr>
              <p:nvPr/>
            </p:nvSpPr>
            <p:spPr bwMode="auto">
              <a:xfrm>
                <a:off x="2018" y="157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5" name="Freeform 421"/>
              <p:cNvSpPr>
                <a:spLocks/>
              </p:cNvSpPr>
              <p:nvPr/>
            </p:nvSpPr>
            <p:spPr bwMode="auto">
              <a:xfrm>
                <a:off x="2018" y="158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6" name="Freeform 422"/>
              <p:cNvSpPr>
                <a:spLocks/>
              </p:cNvSpPr>
              <p:nvPr/>
            </p:nvSpPr>
            <p:spPr bwMode="auto">
              <a:xfrm>
                <a:off x="2018" y="1601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7" name="Freeform 423"/>
              <p:cNvSpPr>
                <a:spLocks/>
              </p:cNvSpPr>
              <p:nvPr/>
            </p:nvSpPr>
            <p:spPr bwMode="auto">
              <a:xfrm>
                <a:off x="2018" y="1615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8" name="Freeform 424"/>
              <p:cNvSpPr>
                <a:spLocks/>
              </p:cNvSpPr>
              <p:nvPr/>
            </p:nvSpPr>
            <p:spPr bwMode="auto">
              <a:xfrm>
                <a:off x="2018" y="162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59" name="Freeform 425"/>
              <p:cNvSpPr>
                <a:spLocks/>
              </p:cNvSpPr>
              <p:nvPr/>
            </p:nvSpPr>
            <p:spPr bwMode="auto">
              <a:xfrm>
                <a:off x="2018" y="164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0" name="Freeform 426"/>
              <p:cNvSpPr>
                <a:spLocks/>
              </p:cNvSpPr>
              <p:nvPr/>
            </p:nvSpPr>
            <p:spPr bwMode="auto">
              <a:xfrm>
                <a:off x="2018" y="165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1" name="Freeform 427"/>
              <p:cNvSpPr>
                <a:spLocks/>
              </p:cNvSpPr>
              <p:nvPr/>
            </p:nvSpPr>
            <p:spPr bwMode="auto">
              <a:xfrm>
                <a:off x="2018" y="1671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2" name="Freeform 428"/>
              <p:cNvSpPr>
                <a:spLocks/>
              </p:cNvSpPr>
              <p:nvPr/>
            </p:nvSpPr>
            <p:spPr bwMode="auto">
              <a:xfrm>
                <a:off x="2018" y="1685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3" name="Freeform 429"/>
              <p:cNvSpPr>
                <a:spLocks/>
              </p:cNvSpPr>
              <p:nvPr/>
            </p:nvSpPr>
            <p:spPr bwMode="auto">
              <a:xfrm>
                <a:off x="2018" y="1699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4" name="Freeform 430"/>
              <p:cNvSpPr>
                <a:spLocks/>
              </p:cNvSpPr>
              <p:nvPr/>
            </p:nvSpPr>
            <p:spPr bwMode="auto">
              <a:xfrm>
                <a:off x="2018" y="1713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5" name="Freeform 431"/>
              <p:cNvSpPr>
                <a:spLocks/>
              </p:cNvSpPr>
              <p:nvPr/>
            </p:nvSpPr>
            <p:spPr bwMode="auto">
              <a:xfrm>
                <a:off x="2018" y="1727"/>
                <a:ext cx="7" cy="7"/>
              </a:xfrm>
              <a:custGeom>
                <a:avLst/>
                <a:gdLst>
                  <a:gd name="T0" fmla="*/ 7 w 7"/>
                  <a:gd name="T1" fmla="*/ 3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3 h 7"/>
                  <a:gd name="T8" fmla="*/ 0 w 7"/>
                  <a:gd name="T9" fmla="*/ 3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3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3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66" name="Freeform 432"/>
              <p:cNvSpPr>
                <a:spLocks/>
              </p:cNvSpPr>
              <p:nvPr/>
            </p:nvSpPr>
            <p:spPr bwMode="auto">
              <a:xfrm>
                <a:off x="2018" y="1740"/>
                <a:ext cx="7" cy="7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0 h 7"/>
                  <a:gd name="T4" fmla="*/ 4 w 7"/>
                  <a:gd name="T5" fmla="*/ 0 h 7"/>
                  <a:gd name="T6" fmla="*/ 0 w 7"/>
                  <a:gd name="T7" fmla="*/ 4 h 7"/>
                  <a:gd name="T8" fmla="*/ 0 w 7"/>
                  <a:gd name="T9" fmla="*/ 4 h 7"/>
                  <a:gd name="T10" fmla="*/ 4 w 7"/>
                  <a:gd name="T11" fmla="*/ 7 h 7"/>
                  <a:gd name="T12" fmla="*/ 4 w 7"/>
                  <a:gd name="T13" fmla="*/ 7 h 7"/>
                  <a:gd name="T14" fmla="*/ 7 w 7"/>
                  <a:gd name="T15" fmla="*/ 4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4"/>
                    </a:move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4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5" name="Group 433"/>
            <p:cNvGrpSpPr>
              <a:grpSpLocks/>
            </p:cNvGrpSpPr>
            <p:nvPr/>
          </p:nvGrpSpPr>
          <p:grpSpPr bwMode="auto">
            <a:xfrm>
              <a:off x="3657" y="1609"/>
              <a:ext cx="220" cy="77"/>
              <a:chOff x="2008" y="1713"/>
              <a:chExt cx="287" cy="94"/>
            </a:xfrm>
          </p:grpSpPr>
          <p:sp>
            <p:nvSpPr>
              <p:cNvPr id="17726" name="Freeform 434"/>
              <p:cNvSpPr>
                <a:spLocks/>
              </p:cNvSpPr>
              <p:nvPr/>
            </p:nvSpPr>
            <p:spPr bwMode="auto">
              <a:xfrm>
                <a:off x="2008" y="171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7" name="Freeform 435"/>
              <p:cNvSpPr>
                <a:spLocks/>
              </p:cNvSpPr>
              <p:nvPr/>
            </p:nvSpPr>
            <p:spPr bwMode="auto">
              <a:xfrm>
                <a:off x="2022" y="1716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8" name="Freeform 436"/>
              <p:cNvSpPr>
                <a:spLocks/>
              </p:cNvSpPr>
              <p:nvPr/>
            </p:nvSpPr>
            <p:spPr bwMode="auto">
              <a:xfrm>
                <a:off x="2036" y="1720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9" name="Freeform 437"/>
              <p:cNvSpPr>
                <a:spLocks/>
              </p:cNvSpPr>
              <p:nvPr/>
            </p:nvSpPr>
            <p:spPr bwMode="auto">
              <a:xfrm>
                <a:off x="2046" y="1727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0" name="Freeform 438"/>
              <p:cNvSpPr>
                <a:spLocks/>
              </p:cNvSpPr>
              <p:nvPr/>
            </p:nvSpPr>
            <p:spPr bwMode="auto">
              <a:xfrm>
                <a:off x="2060" y="173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1" name="Freeform 439"/>
              <p:cNvSpPr>
                <a:spLocks/>
              </p:cNvSpPr>
              <p:nvPr/>
            </p:nvSpPr>
            <p:spPr bwMode="auto">
              <a:xfrm>
                <a:off x="2074" y="1734"/>
                <a:ext cx="7" cy="6"/>
              </a:xfrm>
              <a:custGeom>
                <a:avLst/>
                <a:gdLst>
                  <a:gd name="T0" fmla="*/ 7 w 7"/>
                  <a:gd name="T1" fmla="*/ 0 h 6"/>
                  <a:gd name="T2" fmla="*/ 4 w 7"/>
                  <a:gd name="T3" fmla="*/ 0 h 6"/>
                  <a:gd name="T4" fmla="*/ 0 w 7"/>
                  <a:gd name="T5" fmla="*/ 3 h 6"/>
                  <a:gd name="T6" fmla="*/ 4 w 7"/>
                  <a:gd name="T7" fmla="*/ 6 h 6"/>
                  <a:gd name="T8" fmla="*/ 4 w 7"/>
                  <a:gd name="T9" fmla="*/ 6 h 6"/>
                  <a:gd name="T10" fmla="*/ 7 w 7"/>
                  <a:gd name="T11" fmla="*/ 6 h 6"/>
                  <a:gd name="T12" fmla="*/ 7 w 7"/>
                  <a:gd name="T13" fmla="*/ 3 h 6"/>
                  <a:gd name="T14" fmla="*/ 7 w 7"/>
                  <a:gd name="T15" fmla="*/ 0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6"/>
                  <a:gd name="T26" fmla="*/ 7 w 7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6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6"/>
                    </a:lnTo>
                    <a:lnTo>
                      <a:pt x="7" y="6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2" name="Freeform 440"/>
              <p:cNvSpPr>
                <a:spLocks/>
              </p:cNvSpPr>
              <p:nvPr/>
            </p:nvSpPr>
            <p:spPr bwMode="auto">
              <a:xfrm>
                <a:off x="2088" y="1737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3" name="Freeform 441"/>
              <p:cNvSpPr>
                <a:spLocks/>
              </p:cNvSpPr>
              <p:nvPr/>
            </p:nvSpPr>
            <p:spPr bwMode="auto">
              <a:xfrm>
                <a:off x="2102" y="1740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4" name="Freeform 442"/>
              <p:cNvSpPr>
                <a:spLocks/>
              </p:cNvSpPr>
              <p:nvPr/>
            </p:nvSpPr>
            <p:spPr bwMode="auto">
              <a:xfrm>
                <a:off x="2116" y="1747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5" name="Freeform 443"/>
              <p:cNvSpPr>
                <a:spLocks/>
              </p:cNvSpPr>
              <p:nvPr/>
            </p:nvSpPr>
            <p:spPr bwMode="auto">
              <a:xfrm>
                <a:off x="2127" y="1751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6" name="Freeform 444"/>
              <p:cNvSpPr>
                <a:spLocks/>
              </p:cNvSpPr>
              <p:nvPr/>
            </p:nvSpPr>
            <p:spPr bwMode="auto">
              <a:xfrm>
                <a:off x="2141" y="175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7" name="Freeform 445"/>
              <p:cNvSpPr>
                <a:spLocks/>
              </p:cNvSpPr>
              <p:nvPr/>
            </p:nvSpPr>
            <p:spPr bwMode="auto">
              <a:xfrm>
                <a:off x="2155" y="175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8" name="Freeform 446"/>
              <p:cNvSpPr>
                <a:spLocks/>
              </p:cNvSpPr>
              <p:nvPr/>
            </p:nvSpPr>
            <p:spPr bwMode="auto">
              <a:xfrm>
                <a:off x="2169" y="1761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39" name="Freeform 447"/>
              <p:cNvSpPr>
                <a:spLocks/>
              </p:cNvSpPr>
              <p:nvPr/>
            </p:nvSpPr>
            <p:spPr bwMode="auto">
              <a:xfrm>
                <a:off x="2183" y="176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0" name="Freeform 448"/>
              <p:cNvSpPr>
                <a:spLocks/>
              </p:cNvSpPr>
              <p:nvPr/>
            </p:nvSpPr>
            <p:spPr bwMode="auto">
              <a:xfrm>
                <a:off x="2193" y="1772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1" name="Freeform 449"/>
              <p:cNvSpPr>
                <a:spLocks/>
              </p:cNvSpPr>
              <p:nvPr/>
            </p:nvSpPr>
            <p:spPr bwMode="auto">
              <a:xfrm>
                <a:off x="2207" y="177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2" name="Freeform 450"/>
              <p:cNvSpPr>
                <a:spLocks/>
              </p:cNvSpPr>
              <p:nvPr/>
            </p:nvSpPr>
            <p:spPr bwMode="auto">
              <a:xfrm>
                <a:off x="2221" y="1779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3" name="Freeform 451"/>
              <p:cNvSpPr>
                <a:spLocks/>
              </p:cNvSpPr>
              <p:nvPr/>
            </p:nvSpPr>
            <p:spPr bwMode="auto">
              <a:xfrm>
                <a:off x="2235" y="1782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4" name="Freeform 452"/>
              <p:cNvSpPr>
                <a:spLocks/>
              </p:cNvSpPr>
              <p:nvPr/>
            </p:nvSpPr>
            <p:spPr bwMode="auto">
              <a:xfrm>
                <a:off x="2249" y="1789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5" name="Freeform 453"/>
              <p:cNvSpPr>
                <a:spLocks/>
              </p:cNvSpPr>
              <p:nvPr/>
            </p:nvSpPr>
            <p:spPr bwMode="auto">
              <a:xfrm>
                <a:off x="2263" y="1793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6" name="Freeform 454"/>
              <p:cNvSpPr>
                <a:spLocks/>
              </p:cNvSpPr>
              <p:nvPr/>
            </p:nvSpPr>
            <p:spPr bwMode="auto">
              <a:xfrm>
                <a:off x="2274" y="1796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47" name="Freeform 455"/>
              <p:cNvSpPr>
                <a:spLocks/>
              </p:cNvSpPr>
              <p:nvPr/>
            </p:nvSpPr>
            <p:spPr bwMode="auto">
              <a:xfrm>
                <a:off x="2288" y="180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6" name="Group 456"/>
            <p:cNvGrpSpPr>
              <a:grpSpLocks/>
            </p:cNvGrpSpPr>
            <p:nvPr/>
          </p:nvGrpSpPr>
          <p:grpSpPr bwMode="auto">
            <a:xfrm>
              <a:off x="4200" y="1875"/>
              <a:ext cx="388" cy="235"/>
              <a:chOff x="2718" y="2038"/>
              <a:chExt cx="508" cy="287"/>
            </a:xfrm>
          </p:grpSpPr>
          <p:sp>
            <p:nvSpPr>
              <p:cNvPr id="17722" name="Line 457"/>
              <p:cNvSpPr>
                <a:spLocks noChangeShapeType="1"/>
              </p:cNvSpPr>
              <p:nvPr/>
            </p:nvSpPr>
            <p:spPr bwMode="auto">
              <a:xfrm flipV="1">
                <a:off x="2718" y="2038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3" name="Line 458"/>
              <p:cNvSpPr>
                <a:spLocks noChangeShapeType="1"/>
              </p:cNvSpPr>
              <p:nvPr/>
            </p:nvSpPr>
            <p:spPr bwMode="auto">
              <a:xfrm flipV="1">
                <a:off x="2718" y="2150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4" name="Line 459"/>
              <p:cNvSpPr>
                <a:spLocks noChangeShapeType="1"/>
              </p:cNvSpPr>
              <p:nvPr/>
            </p:nvSpPr>
            <p:spPr bwMode="auto">
              <a:xfrm>
                <a:off x="2721" y="2209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5" name="Line 460"/>
              <p:cNvSpPr>
                <a:spLocks noChangeShapeType="1"/>
              </p:cNvSpPr>
              <p:nvPr/>
            </p:nvSpPr>
            <p:spPr bwMode="auto">
              <a:xfrm>
                <a:off x="3225" y="2041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7" name="Group 461"/>
            <p:cNvGrpSpPr>
              <a:grpSpLocks/>
            </p:cNvGrpSpPr>
            <p:nvPr/>
          </p:nvGrpSpPr>
          <p:grpSpPr bwMode="auto">
            <a:xfrm>
              <a:off x="4200" y="1989"/>
              <a:ext cx="388" cy="234"/>
              <a:chOff x="2718" y="2178"/>
              <a:chExt cx="508" cy="286"/>
            </a:xfrm>
          </p:grpSpPr>
          <p:sp>
            <p:nvSpPr>
              <p:cNvPr id="17718" name="Line 462"/>
              <p:cNvSpPr>
                <a:spLocks noChangeShapeType="1"/>
              </p:cNvSpPr>
              <p:nvPr/>
            </p:nvSpPr>
            <p:spPr bwMode="auto">
              <a:xfrm flipV="1">
                <a:off x="2718" y="2178"/>
                <a:ext cx="503" cy="17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9" name="Line 463"/>
              <p:cNvSpPr>
                <a:spLocks noChangeShapeType="1"/>
              </p:cNvSpPr>
              <p:nvPr/>
            </p:nvSpPr>
            <p:spPr bwMode="auto">
              <a:xfrm flipV="1">
                <a:off x="2718" y="2290"/>
                <a:ext cx="503" cy="17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0" name="Line 464"/>
              <p:cNvSpPr>
                <a:spLocks noChangeShapeType="1"/>
              </p:cNvSpPr>
              <p:nvPr/>
            </p:nvSpPr>
            <p:spPr bwMode="auto">
              <a:xfrm>
                <a:off x="2721" y="2349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21" name="Line 465"/>
              <p:cNvSpPr>
                <a:spLocks noChangeShapeType="1"/>
              </p:cNvSpPr>
              <p:nvPr/>
            </p:nvSpPr>
            <p:spPr bwMode="auto">
              <a:xfrm>
                <a:off x="3225" y="2181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8" name="Group 466"/>
            <p:cNvGrpSpPr>
              <a:grpSpLocks/>
            </p:cNvGrpSpPr>
            <p:nvPr/>
          </p:nvGrpSpPr>
          <p:grpSpPr bwMode="auto">
            <a:xfrm>
              <a:off x="4197" y="2104"/>
              <a:ext cx="388" cy="234"/>
              <a:chOff x="2714" y="2318"/>
              <a:chExt cx="508" cy="286"/>
            </a:xfrm>
          </p:grpSpPr>
          <p:sp>
            <p:nvSpPr>
              <p:cNvPr id="17714" name="Line 467"/>
              <p:cNvSpPr>
                <a:spLocks noChangeShapeType="1"/>
              </p:cNvSpPr>
              <p:nvPr/>
            </p:nvSpPr>
            <p:spPr bwMode="auto">
              <a:xfrm flipV="1">
                <a:off x="2714" y="2318"/>
                <a:ext cx="504" cy="174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5" name="Line 468"/>
              <p:cNvSpPr>
                <a:spLocks noChangeShapeType="1"/>
              </p:cNvSpPr>
              <p:nvPr/>
            </p:nvSpPr>
            <p:spPr bwMode="auto">
              <a:xfrm flipV="1">
                <a:off x="2714" y="2429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6" name="Line 469"/>
              <p:cNvSpPr>
                <a:spLocks noChangeShapeType="1"/>
              </p:cNvSpPr>
              <p:nvPr/>
            </p:nvSpPr>
            <p:spPr bwMode="auto">
              <a:xfrm>
                <a:off x="2718" y="2489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7" name="Line 470"/>
              <p:cNvSpPr>
                <a:spLocks noChangeShapeType="1"/>
              </p:cNvSpPr>
              <p:nvPr/>
            </p:nvSpPr>
            <p:spPr bwMode="auto">
              <a:xfrm>
                <a:off x="3221" y="2321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39" name="Group 471"/>
            <p:cNvGrpSpPr>
              <a:grpSpLocks/>
            </p:cNvGrpSpPr>
            <p:nvPr/>
          </p:nvGrpSpPr>
          <p:grpSpPr bwMode="auto">
            <a:xfrm>
              <a:off x="4200" y="2284"/>
              <a:ext cx="388" cy="234"/>
              <a:chOff x="2718" y="2538"/>
              <a:chExt cx="508" cy="287"/>
            </a:xfrm>
          </p:grpSpPr>
          <p:sp>
            <p:nvSpPr>
              <p:cNvPr id="17710" name="Line 472"/>
              <p:cNvSpPr>
                <a:spLocks noChangeShapeType="1"/>
              </p:cNvSpPr>
              <p:nvPr/>
            </p:nvSpPr>
            <p:spPr bwMode="auto">
              <a:xfrm flipV="1">
                <a:off x="2718" y="2538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1" name="Line 473"/>
              <p:cNvSpPr>
                <a:spLocks noChangeShapeType="1"/>
              </p:cNvSpPr>
              <p:nvPr/>
            </p:nvSpPr>
            <p:spPr bwMode="auto">
              <a:xfrm flipV="1">
                <a:off x="2718" y="2650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2" name="Line 474"/>
              <p:cNvSpPr>
                <a:spLocks noChangeShapeType="1"/>
              </p:cNvSpPr>
              <p:nvPr/>
            </p:nvSpPr>
            <p:spPr bwMode="auto">
              <a:xfrm>
                <a:off x="2721" y="2709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13" name="Line 475"/>
              <p:cNvSpPr>
                <a:spLocks noChangeShapeType="1"/>
              </p:cNvSpPr>
              <p:nvPr/>
            </p:nvSpPr>
            <p:spPr bwMode="auto">
              <a:xfrm>
                <a:off x="3225" y="2541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40" name="Group 476"/>
            <p:cNvGrpSpPr>
              <a:grpSpLocks/>
            </p:cNvGrpSpPr>
            <p:nvPr/>
          </p:nvGrpSpPr>
          <p:grpSpPr bwMode="auto">
            <a:xfrm>
              <a:off x="4200" y="2401"/>
              <a:ext cx="388" cy="234"/>
              <a:chOff x="2718" y="2681"/>
              <a:chExt cx="508" cy="287"/>
            </a:xfrm>
          </p:grpSpPr>
          <p:sp>
            <p:nvSpPr>
              <p:cNvPr id="17706" name="Line 477"/>
              <p:cNvSpPr>
                <a:spLocks noChangeShapeType="1"/>
              </p:cNvSpPr>
              <p:nvPr/>
            </p:nvSpPr>
            <p:spPr bwMode="auto">
              <a:xfrm flipV="1">
                <a:off x="2718" y="2681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7" name="Line 478"/>
              <p:cNvSpPr>
                <a:spLocks noChangeShapeType="1"/>
              </p:cNvSpPr>
              <p:nvPr/>
            </p:nvSpPr>
            <p:spPr bwMode="auto">
              <a:xfrm flipV="1">
                <a:off x="2718" y="2793"/>
                <a:ext cx="503" cy="17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8" name="Line 479"/>
              <p:cNvSpPr>
                <a:spLocks noChangeShapeType="1"/>
              </p:cNvSpPr>
              <p:nvPr/>
            </p:nvSpPr>
            <p:spPr bwMode="auto">
              <a:xfrm>
                <a:off x="2721" y="2853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9" name="Line 480"/>
              <p:cNvSpPr>
                <a:spLocks noChangeShapeType="1"/>
              </p:cNvSpPr>
              <p:nvPr/>
            </p:nvSpPr>
            <p:spPr bwMode="auto">
              <a:xfrm>
                <a:off x="3225" y="2685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41" name="Group 481"/>
            <p:cNvGrpSpPr>
              <a:grpSpLocks/>
            </p:cNvGrpSpPr>
            <p:nvPr/>
          </p:nvGrpSpPr>
          <p:grpSpPr bwMode="auto">
            <a:xfrm>
              <a:off x="4197" y="2518"/>
              <a:ext cx="388" cy="234"/>
              <a:chOff x="2714" y="2825"/>
              <a:chExt cx="508" cy="286"/>
            </a:xfrm>
          </p:grpSpPr>
          <p:sp>
            <p:nvSpPr>
              <p:cNvPr id="17702" name="Line 482"/>
              <p:cNvSpPr>
                <a:spLocks noChangeShapeType="1"/>
              </p:cNvSpPr>
              <p:nvPr/>
            </p:nvSpPr>
            <p:spPr bwMode="auto">
              <a:xfrm flipV="1">
                <a:off x="2714" y="2825"/>
                <a:ext cx="504" cy="174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3" name="Line 483"/>
              <p:cNvSpPr>
                <a:spLocks noChangeShapeType="1"/>
              </p:cNvSpPr>
              <p:nvPr/>
            </p:nvSpPr>
            <p:spPr bwMode="auto">
              <a:xfrm flipV="1">
                <a:off x="2714" y="2937"/>
                <a:ext cx="504" cy="174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4" name="Line 484"/>
              <p:cNvSpPr>
                <a:spLocks noChangeShapeType="1"/>
              </p:cNvSpPr>
              <p:nvPr/>
            </p:nvSpPr>
            <p:spPr bwMode="auto">
              <a:xfrm>
                <a:off x="2718" y="2996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5" name="Line 485"/>
              <p:cNvSpPr>
                <a:spLocks noChangeShapeType="1"/>
              </p:cNvSpPr>
              <p:nvPr/>
            </p:nvSpPr>
            <p:spPr bwMode="auto">
              <a:xfrm>
                <a:off x="3221" y="2828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42" name="Group 486"/>
            <p:cNvGrpSpPr>
              <a:grpSpLocks/>
            </p:cNvGrpSpPr>
            <p:nvPr/>
          </p:nvGrpSpPr>
          <p:grpSpPr bwMode="auto">
            <a:xfrm>
              <a:off x="4197" y="2632"/>
              <a:ext cx="388" cy="235"/>
              <a:chOff x="2714" y="2964"/>
              <a:chExt cx="508" cy="287"/>
            </a:xfrm>
          </p:grpSpPr>
          <p:sp>
            <p:nvSpPr>
              <p:cNvPr id="17698" name="Line 487"/>
              <p:cNvSpPr>
                <a:spLocks noChangeShapeType="1"/>
              </p:cNvSpPr>
              <p:nvPr/>
            </p:nvSpPr>
            <p:spPr bwMode="auto">
              <a:xfrm flipV="1">
                <a:off x="2714" y="2964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9" name="Line 488"/>
              <p:cNvSpPr>
                <a:spLocks noChangeShapeType="1"/>
              </p:cNvSpPr>
              <p:nvPr/>
            </p:nvSpPr>
            <p:spPr bwMode="auto">
              <a:xfrm flipV="1">
                <a:off x="2714" y="3076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0" name="Line 489"/>
              <p:cNvSpPr>
                <a:spLocks noChangeShapeType="1"/>
              </p:cNvSpPr>
              <p:nvPr/>
            </p:nvSpPr>
            <p:spPr bwMode="auto">
              <a:xfrm>
                <a:off x="2718" y="3136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01" name="Line 490"/>
              <p:cNvSpPr>
                <a:spLocks noChangeShapeType="1"/>
              </p:cNvSpPr>
              <p:nvPr/>
            </p:nvSpPr>
            <p:spPr bwMode="auto">
              <a:xfrm>
                <a:off x="3221" y="2968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CC99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43" name="Group 491"/>
            <p:cNvGrpSpPr>
              <a:grpSpLocks/>
            </p:cNvGrpSpPr>
            <p:nvPr/>
          </p:nvGrpSpPr>
          <p:grpSpPr bwMode="auto">
            <a:xfrm>
              <a:off x="4197" y="2813"/>
              <a:ext cx="388" cy="234"/>
              <a:chOff x="2714" y="3185"/>
              <a:chExt cx="508" cy="287"/>
            </a:xfrm>
          </p:grpSpPr>
          <p:sp>
            <p:nvSpPr>
              <p:cNvPr id="17694" name="Line 492"/>
              <p:cNvSpPr>
                <a:spLocks noChangeShapeType="1"/>
              </p:cNvSpPr>
              <p:nvPr/>
            </p:nvSpPr>
            <p:spPr bwMode="auto">
              <a:xfrm flipV="1">
                <a:off x="2714" y="3185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5" name="Line 493"/>
              <p:cNvSpPr>
                <a:spLocks noChangeShapeType="1"/>
              </p:cNvSpPr>
              <p:nvPr/>
            </p:nvSpPr>
            <p:spPr bwMode="auto">
              <a:xfrm flipV="1">
                <a:off x="2714" y="3297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6" name="Line 494"/>
              <p:cNvSpPr>
                <a:spLocks noChangeShapeType="1"/>
              </p:cNvSpPr>
              <p:nvPr/>
            </p:nvSpPr>
            <p:spPr bwMode="auto">
              <a:xfrm>
                <a:off x="2718" y="3356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7" name="Line 495"/>
              <p:cNvSpPr>
                <a:spLocks noChangeShapeType="1"/>
              </p:cNvSpPr>
              <p:nvPr/>
            </p:nvSpPr>
            <p:spPr bwMode="auto">
              <a:xfrm>
                <a:off x="3221" y="3188"/>
                <a:ext cx="1" cy="11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44" name="Group 496"/>
            <p:cNvGrpSpPr>
              <a:grpSpLocks/>
            </p:cNvGrpSpPr>
            <p:nvPr/>
          </p:nvGrpSpPr>
          <p:grpSpPr bwMode="auto">
            <a:xfrm>
              <a:off x="4197" y="2930"/>
              <a:ext cx="388" cy="234"/>
              <a:chOff x="2714" y="3328"/>
              <a:chExt cx="508" cy="287"/>
            </a:xfrm>
          </p:grpSpPr>
          <p:sp>
            <p:nvSpPr>
              <p:cNvPr id="17690" name="Line 497"/>
              <p:cNvSpPr>
                <a:spLocks noChangeShapeType="1"/>
              </p:cNvSpPr>
              <p:nvPr/>
            </p:nvSpPr>
            <p:spPr bwMode="auto">
              <a:xfrm flipV="1">
                <a:off x="2714" y="3328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1" name="Line 498"/>
              <p:cNvSpPr>
                <a:spLocks noChangeShapeType="1"/>
              </p:cNvSpPr>
              <p:nvPr/>
            </p:nvSpPr>
            <p:spPr bwMode="auto">
              <a:xfrm flipV="1">
                <a:off x="2714" y="3440"/>
                <a:ext cx="504" cy="17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2" name="Line 499"/>
              <p:cNvSpPr>
                <a:spLocks noChangeShapeType="1"/>
              </p:cNvSpPr>
              <p:nvPr/>
            </p:nvSpPr>
            <p:spPr bwMode="auto">
              <a:xfrm>
                <a:off x="2718" y="3500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93" name="Line 500"/>
              <p:cNvSpPr>
                <a:spLocks noChangeShapeType="1"/>
              </p:cNvSpPr>
              <p:nvPr/>
            </p:nvSpPr>
            <p:spPr bwMode="auto">
              <a:xfrm>
                <a:off x="3221" y="3332"/>
                <a:ext cx="1" cy="11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545" name="Line 501"/>
            <p:cNvSpPr>
              <a:spLocks noChangeShapeType="1"/>
            </p:cNvSpPr>
            <p:nvPr/>
          </p:nvSpPr>
          <p:spPr bwMode="auto">
            <a:xfrm flipV="1">
              <a:off x="4186" y="3053"/>
              <a:ext cx="417" cy="15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46" name="Line 502"/>
            <p:cNvSpPr>
              <a:spLocks noChangeShapeType="1"/>
            </p:cNvSpPr>
            <p:nvPr/>
          </p:nvSpPr>
          <p:spPr bwMode="auto">
            <a:xfrm>
              <a:off x="3665" y="3038"/>
              <a:ext cx="526" cy="1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547" name="Group 503"/>
            <p:cNvGrpSpPr>
              <a:grpSpLocks/>
            </p:cNvGrpSpPr>
            <p:nvPr/>
          </p:nvGrpSpPr>
          <p:grpSpPr bwMode="auto">
            <a:xfrm>
              <a:off x="3665" y="2876"/>
              <a:ext cx="419" cy="160"/>
              <a:chOff x="2018" y="3262"/>
              <a:chExt cx="549" cy="196"/>
            </a:xfrm>
          </p:grpSpPr>
          <p:sp>
            <p:nvSpPr>
              <p:cNvPr id="17648" name="Freeform 504"/>
              <p:cNvSpPr>
                <a:spLocks/>
              </p:cNvSpPr>
              <p:nvPr/>
            </p:nvSpPr>
            <p:spPr bwMode="auto">
              <a:xfrm>
                <a:off x="2018" y="3451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9" name="Freeform 505"/>
              <p:cNvSpPr>
                <a:spLocks/>
              </p:cNvSpPr>
              <p:nvPr/>
            </p:nvSpPr>
            <p:spPr bwMode="auto">
              <a:xfrm>
                <a:off x="2032" y="3447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0" name="Freeform 506"/>
              <p:cNvSpPr>
                <a:spLocks/>
              </p:cNvSpPr>
              <p:nvPr/>
            </p:nvSpPr>
            <p:spPr bwMode="auto">
              <a:xfrm>
                <a:off x="2046" y="3440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1" name="Freeform 507"/>
              <p:cNvSpPr>
                <a:spLocks/>
              </p:cNvSpPr>
              <p:nvPr/>
            </p:nvSpPr>
            <p:spPr bwMode="auto">
              <a:xfrm>
                <a:off x="2057" y="3437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3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2" name="Freeform 508"/>
              <p:cNvSpPr>
                <a:spLocks/>
              </p:cNvSpPr>
              <p:nvPr/>
            </p:nvSpPr>
            <p:spPr bwMode="auto">
              <a:xfrm>
                <a:off x="2071" y="3433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3" name="Freeform 509"/>
              <p:cNvSpPr>
                <a:spLocks/>
              </p:cNvSpPr>
              <p:nvPr/>
            </p:nvSpPr>
            <p:spPr bwMode="auto">
              <a:xfrm>
                <a:off x="2085" y="3426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4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4" name="Freeform 510"/>
              <p:cNvSpPr>
                <a:spLocks/>
              </p:cNvSpPr>
              <p:nvPr/>
            </p:nvSpPr>
            <p:spPr bwMode="auto">
              <a:xfrm>
                <a:off x="2099" y="3423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5" name="Freeform 511"/>
              <p:cNvSpPr>
                <a:spLocks/>
              </p:cNvSpPr>
              <p:nvPr/>
            </p:nvSpPr>
            <p:spPr bwMode="auto">
              <a:xfrm>
                <a:off x="2109" y="3419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4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6" name="Freeform 512"/>
              <p:cNvSpPr>
                <a:spLocks/>
              </p:cNvSpPr>
              <p:nvPr/>
            </p:nvSpPr>
            <p:spPr bwMode="auto">
              <a:xfrm>
                <a:off x="2123" y="3416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7" name="Freeform 513"/>
              <p:cNvSpPr>
                <a:spLocks/>
              </p:cNvSpPr>
              <p:nvPr/>
            </p:nvSpPr>
            <p:spPr bwMode="auto">
              <a:xfrm>
                <a:off x="2137" y="3409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8" name="Freeform 514"/>
              <p:cNvSpPr>
                <a:spLocks/>
              </p:cNvSpPr>
              <p:nvPr/>
            </p:nvSpPr>
            <p:spPr bwMode="auto">
              <a:xfrm>
                <a:off x="2151" y="3405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59" name="Freeform 515"/>
              <p:cNvSpPr>
                <a:spLocks/>
              </p:cNvSpPr>
              <p:nvPr/>
            </p:nvSpPr>
            <p:spPr bwMode="auto">
              <a:xfrm>
                <a:off x="2165" y="3402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0" name="Freeform 516"/>
              <p:cNvSpPr>
                <a:spLocks/>
              </p:cNvSpPr>
              <p:nvPr/>
            </p:nvSpPr>
            <p:spPr bwMode="auto">
              <a:xfrm>
                <a:off x="2176" y="3395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3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1" name="Freeform 517"/>
              <p:cNvSpPr>
                <a:spLocks/>
              </p:cNvSpPr>
              <p:nvPr/>
            </p:nvSpPr>
            <p:spPr bwMode="auto">
              <a:xfrm>
                <a:off x="2190" y="3391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2" name="Freeform 518"/>
              <p:cNvSpPr>
                <a:spLocks/>
              </p:cNvSpPr>
              <p:nvPr/>
            </p:nvSpPr>
            <p:spPr bwMode="auto">
              <a:xfrm>
                <a:off x="2204" y="3388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3" name="Freeform 519"/>
              <p:cNvSpPr>
                <a:spLocks/>
              </p:cNvSpPr>
              <p:nvPr/>
            </p:nvSpPr>
            <p:spPr bwMode="auto">
              <a:xfrm>
                <a:off x="2218" y="3381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4" name="Freeform 520"/>
              <p:cNvSpPr>
                <a:spLocks/>
              </p:cNvSpPr>
              <p:nvPr/>
            </p:nvSpPr>
            <p:spPr bwMode="auto">
              <a:xfrm>
                <a:off x="2228" y="3377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4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5" name="Freeform 521"/>
              <p:cNvSpPr>
                <a:spLocks/>
              </p:cNvSpPr>
              <p:nvPr/>
            </p:nvSpPr>
            <p:spPr bwMode="auto">
              <a:xfrm>
                <a:off x="2242" y="3374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6" name="Freeform 522"/>
              <p:cNvSpPr>
                <a:spLocks/>
              </p:cNvSpPr>
              <p:nvPr/>
            </p:nvSpPr>
            <p:spPr bwMode="auto">
              <a:xfrm>
                <a:off x="2256" y="3367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7" name="Freeform 523"/>
              <p:cNvSpPr>
                <a:spLocks/>
              </p:cNvSpPr>
              <p:nvPr/>
            </p:nvSpPr>
            <p:spPr bwMode="auto">
              <a:xfrm>
                <a:off x="2270" y="3363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8" name="Freeform 524"/>
              <p:cNvSpPr>
                <a:spLocks/>
              </p:cNvSpPr>
              <p:nvPr/>
            </p:nvSpPr>
            <p:spPr bwMode="auto">
              <a:xfrm>
                <a:off x="2284" y="3360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69" name="Freeform 525"/>
              <p:cNvSpPr>
                <a:spLocks/>
              </p:cNvSpPr>
              <p:nvPr/>
            </p:nvSpPr>
            <p:spPr bwMode="auto">
              <a:xfrm>
                <a:off x="2295" y="3356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0" name="Freeform 526"/>
              <p:cNvSpPr>
                <a:spLocks/>
              </p:cNvSpPr>
              <p:nvPr/>
            </p:nvSpPr>
            <p:spPr bwMode="auto">
              <a:xfrm>
                <a:off x="2309" y="3349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1" name="Freeform 527"/>
              <p:cNvSpPr>
                <a:spLocks/>
              </p:cNvSpPr>
              <p:nvPr/>
            </p:nvSpPr>
            <p:spPr bwMode="auto">
              <a:xfrm>
                <a:off x="2323" y="3346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2" name="Freeform 528"/>
              <p:cNvSpPr>
                <a:spLocks/>
              </p:cNvSpPr>
              <p:nvPr/>
            </p:nvSpPr>
            <p:spPr bwMode="auto">
              <a:xfrm>
                <a:off x="2337" y="3342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4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3" name="Freeform 529"/>
              <p:cNvSpPr>
                <a:spLocks/>
              </p:cNvSpPr>
              <p:nvPr/>
            </p:nvSpPr>
            <p:spPr bwMode="auto">
              <a:xfrm>
                <a:off x="2347" y="3335"/>
                <a:ext cx="11" cy="7"/>
              </a:xfrm>
              <a:custGeom>
                <a:avLst/>
                <a:gdLst>
                  <a:gd name="T0" fmla="*/ 4 w 11"/>
                  <a:gd name="T1" fmla="*/ 0 h 7"/>
                  <a:gd name="T2" fmla="*/ 0 w 11"/>
                  <a:gd name="T3" fmla="*/ 4 h 7"/>
                  <a:gd name="T4" fmla="*/ 4 w 11"/>
                  <a:gd name="T5" fmla="*/ 7 h 7"/>
                  <a:gd name="T6" fmla="*/ 7 w 11"/>
                  <a:gd name="T7" fmla="*/ 7 h 7"/>
                  <a:gd name="T8" fmla="*/ 7 w 11"/>
                  <a:gd name="T9" fmla="*/ 7 h 7"/>
                  <a:gd name="T10" fmla="*/ 11 w 11"/>
                  <a:gd name="T11" fmla="*/ 4 h 7"/>
                  <a:gd name="T12" fmla="*/ 7 w 11"/>
                  <a:gd name="T13" fmla="*/ 0 h 7"/>
                  <a:gd name="T14" fmla="*/ 4 w 11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"/>
                  <a:gd name="T25" fmla="*/ 0 h 7"/>
                  <a:gd name="T26" fmla="*/ 11 w 11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" h="7">
                    <a:moveTo>
                      <a:pt x="4" y="0"/>
                    </a:move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11" y="4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4" name="Freeform 530"/>
              <p:cNvSpPr>
                <a:spLocks/>
              </p:cNvSpPr>
              <p:nvPr/>
            </p:nvSpPr>
            <p:spPr bwMode="auto">
              <a:xfrm>
                <a:off x="2361" y="3332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5" name="Freeform 531"/>
              <p:cNvSpPr>
                <a:spLocks/>
              </p:cNvSpPr>
              <p:nvPr/>
            </p:nvSpPr>
            <p:spPr bwMode="auto">
              <a:xfrm>
                <a:off x="2375" y="3328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4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6" name="Freeform 532"/>
              <p:cNvSpPr>
                <a:spLocks/>
              </p:cNvSpPr>
              <p:nvPr/>
            </p:nvSpPr>
            <p:spPr bwMode="auto">
              <a:xfrm>
                <a:off x="2389" y="3321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7" name="Freeform 533"/>
              <p:cNvSpPr>
                <a:spLocks/>
              </p:cNvSpPr>
              <p:nvPr/>
            </p:nvSpPr>
            <p:spPr bwMode="auto">
              <a:xfrm>
                <a:off x="2403" y="3318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8" name="Freeform 534"/>
              <p:cNvSpPr>
                <a:spLocks/>
              </p:cNvSpPr>
              <p:nvPr/>
            </p:nvSpPr>
            <p:spPr bwMode="auto">
              <a:xfrm>
                <a:off x="2414" y="3314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79" name="Freeform 535"/>
              <p:cNvSpPr>
                <a:spLocks/>
              </p:cNvSpPr>
              <p:nvPr/>
            </p:nvSpPr>
            <p:spPr bwMode="auto">
              <a:xfrm>
                <a:off x="2428" y="3307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0" name="Freeform 536"/>
              <p:cNvSpPr>
                <a:spLocks/>
              </p:cNvSpPr>
              <p:nvPr/>
            </p:nvSpPr>
            <p:spPr bwMode="auto">
              <a:xfrm>
                <a:off x="2441" y="3304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1" name="Freeform 537"/>
              <p:cNvSpPr>
                <a:spLocks/>
              </p:cNvSpPr>
              <p:nvPr/>
            </p:nvSpPr>
            <p:spPr bwMode="auto">
              <a:xfrm>
                <a:off x="2455" y="3300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4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4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2" name="Freeform 538"/>
              <p:cNvSpPr>
                <a:spLocks/>
              </p:cNvSpPr>
              <p:nvPr/>
            </p:nvSpPr>
            <p:spPr bwMode="auto">
              <a:xfrm>
                <a:off x="2469" y="3297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3" name="Freeform 539"/>
              <p:cNvSpPr>
                <a:spLocks/>
              </p:cNvSpPr>
              <p:nvPr/>
            </p:nvSpPr>
            <p:spPr bwMode="auto">
              <a:xfrm>
                <a:off x="2480" y="3290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3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4" name="Freeform 540"/>
              <p:cNvSpPr>
                <a:spLocks/>
              </p:cNvSpPr>
              <p:nvPr/>
            </p:nvSpPr>
            <p:spPr bwMode="auto">
              <a:xfrm>
                <a:off x="2494" y="3286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4 h 7"/>
                  <a:gd name="T4" fmla="*/ 3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5" name="Freeform 541"/>
              <p:cNvSpPr>
                <a:spLocks/>
              </p:cNvSpPr>
              <p:nvPr/>
            </p:nvSpPr>
            <p:spPr bwMode="auto">
              <a:xfrm>
                <a:off x="2508" y="3283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6" name="Freeform 542"/>
              <p:cNvSpPr>
                <a:spLocks/>
              </p:cNvSpPr>
              <p:nvPr/>
            </p:nvSpPr>
            <p:spPr bwMode="auto">
              <a:xfrm>
                <a:off x="2522" y="3276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3 h 7"/>
                  <a:gd name="T12" fmla="*/ 3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7" name="Freeform 543"/>
              <p:cNvSpPr>
                <a:spLocks/>
              </p:cNvSpPr>
              <p:nvPr/>
            </p:nvSpPr>
            <p:spPr bwMode="auto">
              <a:xfrm>
                <a:off x="2532" y="3272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4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4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8" name="Freeform 544"/>
              <p:cNvSpPr>
                <a:spLocks/>
              </p:cNvSpPr>
              <p:nvPr/>
            </p:nvSpPr>
            <p:spPr bwMode="auto">
              <a:xfrm>
                <a:off x="2546" y="3269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3 h 7"/>
                  <a:gd name="T4" fmla="*/ 4 w 7"/>
                  <a:gd name="T5" fmla="*/ 7 h 7"/>
                  <a:gd name="T6" fmla="*/ 7 w 7"/>
                  <a:gd name="T7" fmla="*/ 7 h 7"/>
                  <a:gd name="T8" fmla="*/ 7 w 7"/>
                  <a:gd name="T9" fmla="*/ 7 h 7"/>
                  <a:gd name="T10" fmla="*/ 7 w 7"/>
                  <a:gd name="T11" fmla="*/ 3 h 7"/>
                  <a:gd name="T12" fmla="*/ 7 w 7"/>
                  <a:gd name="T13" fmla="*/ 0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89" name="Freeform 545"/>
              <p:cNvSpPr>
                <a:spLocks/>
              </p:cNvSpPr>
              <p:nvPr/>
            </p:nvSpPr>
            <p:spPr bwMode="auto">
              <a:xfrm>
                <a:off x="2560" y="3262"/>
                <a:ext cx="7" cy="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3 h 7"/>
                  <a:gd name="T4" fmla="*/ 0 w 7"/>
                  <a:gd name="T5" fmla="*/ 7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3 h 7"/>
                  <a:gd name="T12" fmla="*/ 4 w 7"/>
                  <a:gd name="T13" fmla="*/ 0 h 7"/>
                  <a:gd name="T14" fmla="*/ 0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0" y="0"/>
                    </a:move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48" name="Group 546"/>
            <p:cNvGrpSpPr>
              <a:grpSpLocks/>
            </p:cNvGrpSpPr>
            <p:nvPr/>
          </p:nvGrpSpPr>
          <p:grpSpPr bwMode="auto">
            <a:xfrm>
              <a:off x="4074" y="2881"/>
              <a:ext cx="526" cy="175"/>
              <a:chOff x="2553" y="3269"/>
              <a:chExt cx="689" cy="213"/>
            </a:xfrm>
          </p:grpSpPr>
          <p:sp>
            <p:nvSpPr>
              <p:cNvPr id="17596" name="Freeform 547"/>
              <p:cNvSpPr>
                <a:spLocks/>
              </p:cNvSpPr>
              <p:nvPr/>
            </p:nvSpPr>
            <p:spPr bwMode="auto">
              <a:xfrm>
                <a:off x="2553" y="3269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7" name="Freeform 548"/>
              <p:cNvSpPr>
                <a:spLocks/>
              </p:cNvSpPr>
              <p:nvPr/>
            </p:nvSpPr>
            <p:spPr bwMode="auto">
              <a:xfrm>
                <a:off x="2567" y="3272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8" name="Freeform 549"/>
              <p:cNvSpPr>
                <a:spLocks/>
              </p:cNvSpPr>
              <p:nvPr/>
            </p:nvSpPr>
            <p:spPr bwMode="auto">
              <a:xfrm>
                <a:off x="2581" y="3276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9" name="Freeform 550"/>
              <p:cNvSpPr>
                <a:spLocks/>
              </p:cNvSpPr>
              <p:nvPr/>
            </p:nvSpPr>
            <p:spPr bwMode="auto">
              <a:xfrm>
                <a:off x="2592" y="3279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0" name="Freeform 551"/>
              <p:cNvSpPr>
                <a:spLocks/>
              </p:cNvSpPr>
              <p:nvPr/>
            </p:nvSpPr>
            <p:spPr bwMode="auto">
              <a:xfrm>
                <a:off x="2606" y="3286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1" name="Freeform 552"/>
              <p:cNvSpPr>
                <a:spLocks/>
              </p:cNvSpPr>
              <p:nvPr/>
            </p:nvSpPr>
            <p:spPr bwMode="auto">
              <a:xfrm>
                <a:off x="2620" y="329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2" name="Freeform 553"/>
              <p:cNvSpPr>
                <a:spLocks/>
              </p:cNvSpPr>
              <p:nvPr/>
            </p:nvSpPr>
            <p:spPr bwMode="auto">
              <a:xfrm>
                <a:off x="2634" y="3293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3" name="Freeform 554"/>
              <p:cNvSpPr>
                <a:spLocks/>
              </p:cNvSpPr>
              <p:nvPr/>
            </p:nvSpPr>
            <p:spPr bwMode="auto">
              <a:xfrm>
                <a:off x="2648" y="3297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4" name="Freeform 555"/>
              <p:cNvSpPr>
                <a:spLocks/>
              </p:cNvSpPr>
              <p:nvPr/>
            </p:nvSpPr>
            <p:spPr bwMode="auto">
              <a:xfrm>
                <a:off x="2662" y="3300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5" name="Freeform 556"/>
              <p:cNvSpPr>
                <a:spLocks/>
              </p:cNvSpPr>
              <p:nvPr/>
            </p:nvSpPr>
            <p:spPr bwMode="auto">
              <a:xfrm>
                <a:off x="2672" y="330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6" name="Freeform 557"/>
              <p:cNvSpPr>
                <a:spLocks/>
              </p:cNvSpPr>
              <p:nvPr/>
            </p:nvSpPr>
            <p:spPr bwMode="auto">
              <a:xfrm>
                <a:off x="2686" y="3307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7" name="Freeform 558"/>
              <p:cNvSpPr>
                <a:spLocks/>
              </p:cNvSpPr>
              <p:nvPr/>
            </p:nvSpPr>
            <p:spPr bwMode="auto">
              <a:xfrm>
                <a:off x="2700" y="331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8" name="Freeform 559"/>
              <p:cNvSpPr>
                <a:spLocks/>
              </p:cNvSpPr>
              <p:nvPr/>
            </p:nvSpPr>
            <p:spPr bwMode="auto">
              <a:xfrm>
                <a:off x="2714" y="3318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09" name="Freeform 560"/>
              <p:cNvSpPr>
                <a:spLocks/>
              </p:cNvSpPr>
              <p:nvPr/>
            </p:nvSpPr>
            <p:spPr bwMode="auto">
              <a:xfrm>
                <a:off x="2728" y="3321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0" name="Freeform 561"/>
              <p:cNvSpPr>
                <a:spLocks/>
              </p:cNvSpPr>
              <p:nvPr/>
            </p:nvSpPr>
            <p:spPr bwMode="auto">
              <a:xfrm>
                <a:off x="2742" y="3325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1" name="Freeform 562"/>
              <p:cNvSpPr>
                <a:spLocks/>
              </p:cNvSpPr>
              <p:nvPr/>
            </p:nvSpPr>
            <p:spPr bwMode="auto">
              <a:xfrm>
                <a:off x="2753" y="3328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2" name="Freeform 563"/>
              <p:cNvSpPr>
                <a:spLocks/>
              </p:cNvSpPr>
              <p:nvPr/>
            </p:nvSpPr>
            <p:spPr bwMode="auto">
              <a:xfrm>
                <a:off x="2767" y="3332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3" name="Freeform 564"/>
              <p:cNvSpPr>
                <a:spLocks/>
              </p:cNvSpPr>
              <p:nvPr/>
            </p:nvSpPr>
            <p:spPr bwMode="auto">
              <a:xfrm>
                <a:off x="2781" y="3339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4" name="Freeform 565"/>
              <p:cNvSpPr>
                <a:spLocks/>
              </p:cNvSpPr>
              <p:nvPr/>
            </p:nvSpPr>
            <p:spPr bwMode="auto">
              <a:xfrm>
                <a:off x="2795" y="3342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5" name="Freeform 566"/>
              <p:cNvSpPr>
                <a:spLocks/>
              </p:cNvSpPr>
              <p:nvPr/>
            </p:nvSpPr>
            <p:spPr bwMode="auto">
              <a:xfrm>
                <a:off x="2809" y="3346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6" name="Freeform 567"/>
              <p:cNvSpPr>
                <a:spLocks/>
              </p:cNvSpPr>
              <p:nvPr/>
            </p:nvSpPr>
            <p:spPr bwMode="auto">
              <a:xfrm>
                <a:off x="2823" y="3349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7" name="Freeform 568"/>
              <p:cNvSpPr>
                <a:spLocks/>
              </p:cNvSpPr>
              <p:nvPr/>
            </p:nvSpPr>
            <p:spPr bwMode="auto">
              <a:xfrm>
                <a:off x="2833" y="335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8" name="Freeform 569"/>
              <p:cNvSpPr>
                <a:spLocks/>
              </p:cNvSpPr>
              <p:nvPr/>
            </p:nvSpPr>
            <p:spPr bwMode="auto">
              <a:xfrm>
                <a:off x="2847" y="3356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19" name="Freeform 570"/>
              <p:cNvSpPr>
                <a:spLocks/>
              </p:cNvSpPr>
              <p:nvPr/>
            </p:nvSpPr>
            <p:spPr bwMode="auto">
              <a:xfrm>
                <a:off x="2861" y="336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0" name="Freeform 571"/>
              <p:cNvSpPr>
                <a:spLocks/>
              </p:cNvSpPr>
              <p:nvPr/>
            </p:nvSpPr>
            <p:spPr bwMode="auto">
              <a:xfrm>
                <a:off x="2875" y="3367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1" name="Freeform 572"/>
              <p:cNvSpPr>
                <a:spLocks/>
              </p:cNvSpPr>
              <p:nvPr/>
            </p:nvSpPr>
            <p:spPr bwMode="auto">
              <a:xfrm>
                <a:off x="2889" y="3370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2" name="Freeform 573"/>
              <p:cNvSpPr>
                <a:spLocks/>
              </p:cNvSpPr>
              <p:nvPr/>
            </p:nvSpPr>
            <p:spPr bwMode="auto">
              <a:xfrm>
                <a:off x="2903" y="3374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3" name="Freeform 574"/>
              <p:cNvSpPr>
                <a:spLocks/>
              </p:cNvSpPr>
              <p:nvPr/>
            </p:nvSpPr>
            <p:spPr bwMode="auto">
              <a:xfrm>
                <a:off x="2914" y="3377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4" name="Freeform 575"/>
              <p:cNvSpPr>
                <a:spLocks/>
              </p:cNvSpPr>
              <p:nvPr/>
            </p:nvSpPr>
            <p:spPr bwMode="auto">
              <a:xfrm>
                <a:off x="2928" y="3381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5" name="Freeform 576"/>
              <p:cNvSpPr>
                <a:spLocks/>
              </p:cNvSpPr>
              <p:nvPr/>
            </p:nvSpPr>
            <p:spPr bwMode="auto">
              <a:xfrm>
                <a:off x="2942" y="338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6" name="Freeform 577"/>
              <p:cNvSpPr>
                <a:spLocks/>
              </p:cNvSpPr>
              <p:nvPr/>
            </p:nvSpPr>
            <p:spPr bwMode="auto">
              <a:xfrm>
                <a:off x="2956" y="338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7" name="Freeform 578"/>
              <p:cNvSpPr>
                <a:spLocks/>
              </p:cNvSpPr>
              <p:nvPr/>
            </p:nvSpPr>
            <p:spPr bwMode="auto">
              <a:xfrm>
                <a:off x="2970" y="3395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8" name="Freeform 579"/>
              <p:cNvSpPr>
                <a:spLocks/>
              </p:cNvSpPr>
              <p:nvPr/>
            </p:nvSpPr>
            <p:spPr bwMode="auto">
              <a:xfrm>
                <a:off x="2984" y="339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29" name="Freeform 580"/>
              <p:cNvSpPr>
                <a:spLocks/>
              </p:cNvSpPr>
              <p:nvPr/>
            </p:nvSpPr>
            <p:spPr bwMode="auto">
              <a:xfrm>
                <a:off x="2994" y="3402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0" name="Freeform 581"/>
              <p:cNvSpPr>
                <a:spLocks/>
              </p:cNvSpPr>
              <p:nvPr/>
            </p:nvSpPr>
            <p:spPr bwMode="auto">
              <a:xfrm>
                <a:off x="3008" y="340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1" name="Freeform 582"/>
              <p:cNvSpPr>
                <a:spLocks/>
              </p:cNvSpPr>
              <p:nvPr/>
            </p:nvSpPr>
            <p:spPr bwMode="auto">
              <a:xfrm>
                <a:off x="3022" y="3409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3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2" name="Freeform 583"/>
              <p:cNvSpPr>
                <a:spLocks/>
              </p:cNvSpPr>
              <p:nvPr/>
            </p:nvSpPr>
            <p:spPr bwMode="auto">
              <a:xfrm>
                <a:off x="3036" y="3412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4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4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3" name="Freeform 584"/>
              <p:cNvSpPr>
                <a:spLocks/>
              </p:cNvSpPr>
              <p:nvPr/>
            </p:nvSpPr>
            <p:spPr bwMode="auto">
              <a:xfrm>
                <a:off x="3050" y="3416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4" name="Freeform 585"/>
              <p:cNvSpPr>
                <a:spLocks/>
              </p:cNvSpPr>
              <p:nvPr/>
            </p:nvSpPr>
            <p:spPr bwMode="auto">
              <a:xfrm>
                <a:off x="3064" y="3423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5" name="Freeform 586"/>
              <p:cNvSpPr>
                <a:spLocks/>
              </p:cNvSpPr>
              <p:nvPr/>
            </p:nvSpPr>
            <p:spPr bwMode="auto">
              <a:xfrm>
                <a:off x="3075" y="3426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6" name="Freeform 587"/>
              <p:cNvSpPr>
                <a:spLocks/>
              </p:cNvSpPr>
              <p:nvPr/>
            </p:nvSpPr>
            <p:spPr bwMode="auto">
              <a:xfrm>
                <a:off x="3089" y="3430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7" name="Freeform 588"/>
              <p:cNvSpPr>
                <a:spLocks/>
              </p:cNvSpPr>
              <p:nvPr/>
            </p:nvSpPr>
            <p:spPr bwMode="auto">
              <a:xfrm>
                <a:off x="3103" y="3433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8" name="Freeform 589"/>
              <p:cNvSpPr>
                <a:spLocks/>
              </p:cNvSpPr>
              <p:nvPr/>
            </p:nvSpPr>
            <p:spPr bwMode="auto">
              <a:xfrm>
                <a:off x="3117" y="3437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39" name="Freeform 590"/>
              <p:cNvSpPr>
                <a:spLocks/>
              </p:cNvSpPr>
              <p:nvPr/>
            </p:nvSpPr>
            <p:spPr bwMode="auto">
              <a:xfrm>
                <a:off x="3131" y="3440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0" name="Freeform 591"/>
              <p:cNvSpPr>
                <a:spLocks/>
              </p:cNvSpPr>
              <p:nvPr/>
            </p:nvSpPr>
            <p:spPr bwMode="auto">
              <a:xfrm>
                <a:off x="3144" y="3444"/>
                <a:ext cx="7" cy="7"/>
              </a:xfrm>
              <a:custGeom>
                <a:avLst/>
                <a:gdLst>
                  <a:gd name="T0" fmla="*/ 4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4 w 7"/>
                  <a:gd name="T11" fmla="*/ 7 h 7"/>
                  <a:gd name="T12" fmla="*/ 7 w 7"/>
                  <a:gd name="T13" fmla="*/ 3 h 7"/>
                  <a:gd name="T14" fmla="*/ 4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1" name="Freeform 592"/>
              <p:cNvSpPr>
                <a:spLocks/>
              </p:cNvSpPr>
              <p:nvPr/>
            </p:nvSpPr>
            <p:spPr bwMode="auto">
              <a:xfrm>
                <a:off x="3155" y="3451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2" name="Freeform 593"/>
              <p:cNvSpPr>
                <a:spLocks/>
              </p:cNvSpPr>
              <p:nvPr/>
            </p:nvSpPr>
            <p:spPr bwMode="auto">
              <a:xfrm>
                <a:off x="3169" y="3454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4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3" name="Freeform 594"/>
              <p:cNvSpPr>
                <a:spLocks/>
              </p:cNvSpPr>
              <p:nvPr/>
            </p:nvSpPr>
            <p:spPr bwMode="auto">
              <a:xfrm>
                <a:off x="3183" y="3458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3 w 7"/>
                  <a:gd name="T3" fmla="*/ 0 h 7"/>
                  <a:gd name="T4" fmla="*/ 0 w 7"/>
                  <a:gd name="T5" fmla="*/ 3 h 7"/>
                  <a:gd name="T6" fmla="*/ 3 w 7"/>
                  <a:gd name="T7" fmla="*/ 7 h 7"/>
                  <a:gd name="T8" fmla="*/ 3 w 7"/>
                  <a:gd name="T9" fmla="*/ 7 h 7"/>
                  <a:gd name="T10" fmla="*/ 7 w 7"/>
                  <a:gd name="T11" fmla="*/ 7 h 7"/>
                  <a:gd name="T12" fmla="*/ 7 w 7"/>
                  <a:gd name="T13" fmla="*/ 3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7"/>
                    </a:lnTo>
                    <a:lnTo>
                      <a:pt x="7" y="7"/>
                    </a:lnTo>
                    <a:lnTo>
                      <a:pt x="7" y="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4" name="Freeform 595"/>
              <p:cNvSpPr>
                <a:spLocks/>
              </p:cNvSpPr>
              <p:nvPr/>
            </p:nvSpPr>
            <p:spPr bwMode="auto">
              <a:xfrm>
                <a:off x="3197" y="3461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5" name="Freeform 596"/>
              <p:cNvSpPr>
                <a:spLocks/>
              </p:cNvSpPr>
              <p:nvPr/>
            </p:nvSpPr>
            <p:spPr bwMode="auto">
              <a:xfrm>
                <a:off x="3211" y="3465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3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3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6" name="Freeform 597"/>
              <p:cNvSpPr>
                <a:spLocks/>
              </p:cNvSpPr>
              <p:nvPr/>
            </p:nvSpPr>
            <p:spPr bwMode="auto">
              <a:xfrm>
                <a:off x="3225" y="3468"/>
                <a:ext cx="7" cy="7"/>
              </a:xfrm>
              <a:custGeom>
                <a:avLst/>
                <a:gdLst>
                  <a:gd name="T0" fmla="*/ 3 w 7"/>
                  <a:gd name="T1" fmla="*/ 0 h 7"/>
                  <a:gd name="T2" fmla="*/ 0 w 7"/>
                  <a:gd name="T3" fmla="*/ 0 h 7"/>
                  <a:gd name="T4" fmla="*/ 0 w 7"/>
                  <a:gd name="T5" fmla="*/ 4 h 7"/>
                  <a:gd name="T6" fmla="*/ 0 w 7"/>
                  <a:gd name="T7" fmla="*/ 7 h 7"/>
                  <a:gd name="T8" fmla="*/ 0 w 7"/>
                  <a:gd name="T9" fmla="*/ 7 h 7"/>
                  <a:gd name="T10" fmla="*/ 3 w 7"/>
                  <a:gd name="T11" fmla="*/ 7 h 7"/>
                  <a:gd name="T12" fmla="*/ 7 w 7"/>
                  <a:gd name="T13" fmla="*/ 4 h 7"/>
                  <a:gd name="T14" fmla="*/ 3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lnTo>
                      <a:pt x="7" y="4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647" name="Freeform 598"/>
              <p:cNvSpPr>
                <a:spLocks/>
              </p:cNvSpPr>
              <p:nvPr/>
            </p:nvSpPr>
            <p:spPr bwMode="auto">
              <a:xfrm>
                <a:off x="3235" y="3475"/>
                <a:ext cx="7" cy="7"/>
              </a:xfrm>
              <a:custGeom>
                <a:avLst/>
                <a:gdLst>
                  <a:gd name="T0" fmla="*/ 7 w 7"/>
                  <a:gd name="T1" fmla="*/ 0 h 7"/>
                  <a:gd name="T2" fmla="*/ 4 w 7"/>
                  <a:gd name="T3" fmla="*/ 0 h 7"/>
                  <a:gd name="T4" fmla="*/ 0 w 7"/>
                  <a:gd name="T5" fmla="*/ 4 h 7"/>
                  <a:gd name="T6" fmla="*/ 4 w 7"/>
                  <a:gd name="T7" fmla="*/ 7 h 7"/>
                  <a:gd name="T8" fmla="*/ 4 w 7"/>
                  <a:gd name="T9" fmla="*/ 7 h 7"/>
                  <a:gd name="T10" fmla="*/ 7 w 7"/>
                  <a:gd name="T11" fmla="*/ 7 h 7"/>
                  <a:gd name="T12" fmla="*/ 7 w 7"/>
                  <a:gd name="T13" fmla="*/ 4 h 7"/>
                  <a:gd name="T14" fmla="*/ 7 w 7"/>
                  <a:gd name="T15" fmla="*/ 0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0"/>
                    </a:move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lnTo>
                      <a:pt x="7" y="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549" name="Line 599"/>
            <p:cNvSpPr>
              <a:spLocks noChangeShapeType="1"/>
            </p:cNvSpPr>
            <p:nvPr/>
          </p:nvSpPr>
          <p:spPr bwMode="auto">
            <a:xfrm>
              <a:off x="4194" y="3204"/>
              <a:ext cx="377" cy="36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0" name="Line 600"/>
            <p:cNvSpPr>
              <a:spLocks noChangeShapeType="1"/>
            </p:cNvSpPr>
            <p:nvPr/>
          </p:nvSpPr>
          <p:spPr bwMode="auto">
            <a:xfrm>
              <a:off x="3665" y="3042"/>
              <a:ext cx="858" cy="5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1" name="Line 601"/>
            <p:cNvSpPr>
              <a:spLocks noChangeShapeType="1"/>
            </p:cNvSpPr>
            <p:nvPr/>
          </p:nvSpPr>
          <p:spPr bwMode="auto">
            <a:xfrm>
              <a:off x="4515" y="3545"/>
              <a:ext cx="53" cy="2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2" name="Line 602"/>
            <p:cNvSpPr>
              <a:spLocks noChangeShapeType="1"/>
            </p:cNvSpPr>
            <p:nvPr/>
          </p:nvSpPr>
          <p:spPr bwMode="auto">
            <a:xfrm>
              <a:off x="4563" y="3567"/>
              <a:ext cx="64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3" name="Line 603"/>
            <p:cNvSpPr>
              <a:spLocks noChangeShapeType="1"/>
            </p:cNvSpPr>
            <p:nvPr/>
          </p:nvSpPr>
          <p:spPr bwMode="auto">
            <a:xfrm>
              <a:off x="4593" y="3190"/>
              <a:ext cx="10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4" name="Line 604"/>
            <p:cNvSpPr>
              <a:spLocks noChangeShapeType="1"/>
            </p:cNvSpPr>
            <p:nvPr/>
          </p:nvSpPr>
          <p:spPr bwMode="auto">
            <a:xfrm>
              <a:off x="4894" y="2910"/>
              <a:ext cx="156" cy="18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55" name="Line 605"/>
            <p:cNvSpPr>
              <a:spLocks noChangeShapeType="1"/>
            </p:cNvSpPr>
            <p:nvPr/>
          </p:nvSpPr>
          <p:spPr bwMode="auto">
            <a:xfrm flipH="1">
              <a:off x="3542" y="1680"/>
              <a:ext cx="331" cy="13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7556" name="Group 606"/>
            <p:cNvGrpSpPr>
              <a:grpSpLocks/>
            </p:cNvGrpSpPr>
            <p:nvPr/>
          </p:nvGrpSpPr>
          <p:grpSpPr bwMode="auto">
            <a:xfrm>
              <a:off x="3491" y="1606"/>
              <a:ext cx="185" cy="80"/>
              <a:chOff x="1791" y="1709"/>
              <a:chExt cx="241" cy="98"/>
            </a:xfrm>
          </p:grpSpPr>
          <p:sp>
            <p:nvSpPr>
              <p:cNvPr id="17577" name="Freeform 607"/>
              <p:cNvSpPr>
                <a:spLocks/>
              </p:cNvSpPr>
              <p:nvPr/>
            </p:nvSpPr>
            <p:spPr bwMode="auto">
              <a:xfrm>
                <a:off x="2025" y="1709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4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7 w 7"/>
                  <a:gd name="T17" fmla="*/ 7 h 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7"/>
                  <a:gd name="T28" fmla="*/ 0 h 7"/>
                  <a:gd name="T29" fmla="*/ 7 w 7"/>
                  <a:gd name="T30" fmla="*/ 7 h 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8" name="Freeform 608"/>
              <p:cNvSpPr>
                <a:spLocks/>
              </p:cNvSpPr>
              <p:nvPr/>
            </p:nvSpPr>
            <p:spPr bwMode="auto">
              <a:xfrm>
                <a:off x="2011" y="1713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9" name="Freeform 609"/>
              <p:cNvSpPr>
                <a:spLocks/>
              </p:cNvSpPr>
              <p:nvPr/>
            </p:nvSpPr>
            <p:spPr bwMode="auto">
              <a:xfrm>
                <a:off x="2001" y="1720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0" name="Freeform 610"/>
              <p:cNvSpPr>
                <a:spLocks/>
              </p:cNvSpPr>
              <p:nvPr/>
            </p:nvSpPr>
            <p:spPr bwMode="auto">
              <a:xfrm>
                <a:off x="1987" y="1723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4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4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1" name="Freeform 611"/>
              <p:cNvSpPr>
                <a:spLocks/>
              </p:cNvSpPr>
              <p:nvPr/>
            </p:nvSpPr>
            <p:spPr bwMode="auto">
              <a:xfrm>
                <a:off x="1973" y="1730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4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2" name="Freeform 612"/>
              <p:cNvSpPr>
                <a:spLocks/>
              </p:cNvSpPr>
              <p:nvPr/>
            </p:nvSpPr>
            <p:spPr bwMode="auto">
              <a:xfrm>
                <a:off x="1959" y="1734"/>
                <a:ext cx="7" cy="6"/>
              </a:xfrm>
              <a:custGeom>
                <a:avLst/>
                <a:gdLst>
                  <a:gd name="T0" fmla="*/ 7 w 7"/>
                  <a:gd name="T1" fmla="*/ 6 h 6"/>
                  <a:gd name="T2" fmla="*/ 7 w 7"/>
                  <a:gd name="T3" fmla="*/ 3 h 6"/>
                  <a:gd name="T4" fmla="*/ 7 w 7"/>
                  <a:gd name="T5" fmla="*/ 0 h 6"/>
                  <a:gd name="T6" fmla="*/ 3 w 7"/>
                  <a:gd name="T7" fmla="*/ 0 h 6"/>
                  <a:gd name="T8" fmla="*/ 3 w 7"/>
                  <a:gd name="T9" fmla="*/ 0 h 6"/>
                  <a:gd name="T10" fmla="*/ 0 w 7"/>
                  <a:gd name="T11" fmla="*/ 3 h 6"/>
                  <a:gd name="T12" fmla="*/ 3 w 7"/>
                  <a:gd name="T13" fmla="*/ 6 h 6"/>
                  <a:gd name="T14" fmla="*/ 7 w 7"/>
                  <a:gd name="T15" fmla="*/ 6 h 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6"/>
                  <a:gd name="T26" fmla="*/ 7 w 7"/>
                  <a:gd name="T27" fmla="*/ 6 h 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6">
                    <a:moveTo>
                      <a:pt x="7" y="6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3" y="6"/>
                    </a:lnTo>
                    <a:lnTo>
                      <a:pt x="7" y="6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3" name="Freeform 613"/>
              <p:cNvSpPr>
                <a:spLocks/>
              </p:cNvSpPr>
              <p:nvPr/>
            </p:nvSpPr>
            <p:spPr bwMode="auto">
              <a:xfrm>
                <a:off x="1948" y="1740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4" name="Freeform 614"/>
              <p:cNvSpPr>
                <a:spLocks/>
              </p:cNvSpPr>
              <p:nvPr/>
            </p:nvSpPr>
            <p:spPr bwMode="auto">
              <a:xfrm>
                <a:off x="1934" y="1744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3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5" name="Freeform 615"/>
              <p:cNvSpPr>
                <a:spLocks/>
              </p:cNvSpPr>
              <p:nvPr/>
            </p:nvSpPr>
            <p:spPr bwMode="auto">
              <a:xfrm>
                <a:off x="1920" y="1747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4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6" name="Freeform 616"/>
              <p:cNvSpPr>
                <a:spLocks/>
              </p:cNvSpPr>
              <p:nvPr/>
            </p:nvSpPr>
            <p:spPr bwMode="auto">
              <a:xfrm>
                <a:off x="1906" y="1754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4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7" name="Freeform 617"/>
              <p:cNvSpPr>
                <a:spLocks/>
              </p:cNvSpPr>
              <p:nvPr/>
            </p:nvSpPr>
            <p:spPr bwMode="auto">
              <a:xfrm>
                <a:off x="1896" y="1758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8" name="Freeform 618"/>
              <p:cNvSpPr>
                <a:spLocks/>
              </p:cNvSpPr>
              <p:nvPr/>
            </p:nvSpPr>
            <p:spPr bwMode="auto">
              <a:xfrm>
                <a:off x="1882" y="1765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89" name="Freeform 619"/>
              <p:cNvSpPr>
                <a:spLocks/>
              </p:cNvSpPr>
              <p:nvPr/>
            </p:nvSpPr>
            <p:spPr bwMode="auto">
              <a:xfrm>
                <a:off x="1868" y="1768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4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0" name="Freeform 620"/>
              <p:cNvSpPr>
                <a:spLocks/>
              </p:cNvSpPr>
              <p:nvPr/>
            </p:nvSpPr>
            <p:spPr bwMode="auto">
              <a:xfrm>
                <a:off x="1854" y="1775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3 w 7"/>
                  <a:gd name="T7" fmla="*/ 0 h 7"/>
                  <a:gd name="T8" fmla="*/ 3 w 7"/>
                  <a:gd name="T9" fmla="*/ 0 h 7"/>
                  <a:gd name="T10" fmla="*/ 0 w 7"/>
                  <a:gd name="T11" fmla="*/ 4 h 7"/>
                  <a:gd name="T12" fmla="*/ 3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3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1" name="Freeform 621"/>
              <p:cNvSpPr>
                <a:spLocks/>
              </p:cNvSpPr>
              <p:nvPr/>
            </p:nvSpPr>
            <p:spPr bwMode="auto">
              <a:xfrm>
                <a:off x="1843" y="1779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3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3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2" name="Freeform 622"/>
              <p:cNvSpPr>
                <a:spLocks/>
              </p:cNvSpPr>
              <p:nvPr/>
            </p:nvSpPr>
            <p:spPr bwMode="auto">
              <a:xfrm>
                <a:off x="1829" y="1782"/>
                <a:ext cx="7" cy="7"/>
              </a:xfrm>
              <a:custGeom>
                <a:avLst/>
                <a:gdLst>
                  <a:gd name="T0" fmla="*/ 4 w 7"/>
                  <a:gd name="T1" fmla="*/ 7 h 7"/>
                  <a:gd name="T2" fmla="*/ 7 w 7"/>
                  <a:gd name="T3" fmla="*/ 4 h 7"/>
                  <a:gd name="T4" fmla="*/ 4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4 h 7"/>
                  <a:gd name="T12" fmla="*/ 0 w 7"/>
                  <a:gd name="T13" fmla="*/ 7 h 7"/>
                  <a:gd name="T14" fmla="*/ 4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4" y="7"/>
                    </a:moveTo>
                    <a:lnTo>
                      <a:pt x="7" y="4"/>
                    </a:lnTo>
                    <a:lnTo>
                      <a:pt x="4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7"/>
                    </a:lnTo>
                    <a:lnTo>
                      <a:pt x="4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3" name="Freeform 623"/>
              <p:cNvSpPr>
                <a:spLocks/>
              </p:cNvSpPr>
              <p:nvPr/>
            </p:nvSpPr>
            <p:spPr bwMode="auto">
              <a:xfrm>
                <a:off x="1815" y="1789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4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4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4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4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4" name="Freeform 624"/>
              <p:cNvSpPr>
                <a:spLocks/>
              </p:cNvSpPr>
              <p:nvPr/>
            </p:nvSpPr>
            <p:spPr bwMode="auto">
              <a:xfrm>
                <a:off x="1801" y="1793"/>
                <a:ext cx="7" cy="7"/>
              </a:xfrm>
              <a:custGeom>
                <a:avLst/>
                <a:gdLst>
                  <a:gd name="T0" fmla="*/ 7 w 7"/>
                  <a:gd name="T1" fmla="*/ 7 h 7"/>
                  <a:gd name="T2" fmla="*/ 7 w 7"/>
                  <a:gd name="T3" fmla="*/ 3 h 7"/>
                  <a:gd name="T4" fmla="*/ 7 w 7"/>
                  <a:gd name="T5" fmla="*/ 0 h 7"/>
                  <a:gd name="T6" fmla="*/ 4 w 7"/>
                  <a:gd name="T7" fmla="*/ 0 h 7"/>
                  <a:gd name="T8" fmla="*/ 4 w 7"/>
                  <a:gd name="T9" fmla="*/ 0 h 7"/>
                  <a:gd name="T10" fmla="*/ 0 w 7"/>
                  <a:gd name="T11" fmla="*/ 3 h 7"/>
                  <a:gd name="T12" fmla="*/ 4 w 7"/>
                  <a:gd name="T13" fmla="*/ 7 h 7"/>
                  <a:gd name="T14" fmla="*/ 7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7" y="7"/>
                    </a:moveTo>
                    <a:lnTo>
                      <a:pt x="7" y="3"/>
                    </a:lnTo>
                    <a:lnTo>
                      <a:pt x="7" y="0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4" y="7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95" name="Freeform 625"/>
              <p:cNvSpPr>
                <a:spLocks/>
              </p:cNvSpPr>
              <p:nvPr/>
            </p:nvSpPr>
            <p:spPr bwMode="auto">
              <a:xfrm>
                <a:off x="1791" y="1800"/>
                <a:ext cx="7" cy="7"/>
              </a:xfrm>
              <a:custGeom>
                <a:avLst/>
                <a:gdLst>
                  <a:gd name="T0" fmla="*/ 3 w 7"/>
                  <a:gd name="T1" fmla="*/ 7 h 7"/>
                  <a:gd name="T2" fmla="*/ 7 w 7"/>
                  <a:gd name="T3" fmla="*/ 3 h 7"/>
                  <a:gd name="T4" fmla="*/ 3 w 7"/>
                  <a:gd name="T5" fmla="*/ 0 h 7"/>
                  <a:gd name="T6" fmla="*/ 0 w 7"/>
                  <a:gd name="T7" fmla="*/ 0 h 7"/>
                  <a:gd name="T8" fmla="*/ 0 w 7"/>
                  <a:gd name="T9" fmla="*/ 0 h 7"/>
                  <a:gd name="T10" fmla="*/ 0 w 7"/>
                  <a:gd name="T11" fmla="*/ 3 h 7"/>
                  <a:gd name="T12" fmla="*/ 0 w 7"/>
                  <a:gd name="T13" fmla="*/ 7 h 7"/>
                  <a:gd name="T14" fmla="*/ 3 w 7"/>
                  <a:gd name="T15" fmla="*/ 7 h 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"/>
                  <a:gd name="T25" fmla="*/ 0 h 7"/>
                  <a:gd name="T26" fmla="*/ 7 w 7"/>
                  <a:gd name="T27" fmla="*/ 7 h 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" h="7">
                    <a:moveTo>
                      <a:pt x="3" y="7"/>
                    </a:moveTo>
                    <a:lnTo>
                      <a:pt x="7" y="3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3" y="7"/>
                    </a:lnTo>
                    <a:close/>
                  </a:path>
                </a:pathLst>
              </a:custGeom>
              <a:solidFill>
                <a:srgbClr val="000000"/>
              </a:solidFill>
              <a:ln w="28575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57" name="Group 626"/>
            <p:cNvGrpSpPr>
              <a:grpSpLocks/>
            </p:cNvGrpSpPr>
            <p:nvPr/>
          </p:nvGrpSpPr>
          <p:grpSpPr bwMode="auto">
            <a:xfrm>
              <a:off x="4256" y="2341"/>
              <a:ext cx="26" cy="34"/>
              <a:chOff x="2791" y="2608"/>
              <a:chExt cx="35" cy="42"/>
            </a:xfrm>
          </p:grpSpPr>
          <p:sp>
            <p:nvSpPr>
              <p:cNvPr id="17573" name="Oval 627"/>
              <p:cNvSpPr>
                <a:spLocks noChangeArrowheads="1"/>
              </p:cNvSpPr>
              <p:nvPr/>
            </p:nvSpPr>
            <p:spPr bwMode="auto">
              <a:xfrm>
                <a:off x="2791" y="2608"/>
                <a:ext cx="35" cy="42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4" name="Oval 628"/>
              <p:cNvSpPr>
                <a:spLocks noChangeArrowheads="1"/>
              </p:cNvSpPr>
              <p:nvPr/>
            </p:nvSpPr>
            <p:spPr bwMode="auto">
              <a:xfrm>
                <a:off x="2791" y="2608"/>
                <a:ext cx="35" cy="42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5" name="Line 629"/>
              <p:cNvSpPr>
                <a:spLocks noChangeShapeType="1"/>
              </p:cNvSpPr>
              <p:nvPr/>
            </p:nvSpPr>
            <p:spPr bwMode="auto">
              <a:xfrm>
                <a:off x="2795" y="2615"/>
                <a:ext cx="28" cy="2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6" name="Line 630"/>
              <p:cNvSpPr>
                <a:spLocks noChangeShapeType="1"/>
              </p:cNvSpPr>
              <p:nvPr/>
            </p:nvSpPr>
            <p:spPr bwMode="auto">
              <a:xfrm flipV="1">
                <a:off x="2795" y="2615"/>
                <a:ext cx="28" cy="2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58" name="Group 631"/>
            <p:cNvGrpSpPr>
              <a:grpSpLocks/>
            </p:cNvGrpSpPr>
            <p:nvPr/>
          </p:nvGrpSpPr>
          <p:grpSpPr bwMode="auto">
            <a:xfrm>
              <a:off x="4288" y="2853"/>
              <a:ext cx="26" cy="34"/>
              <a:chOff x="2833" y="3234"/>
              <a:chExt cx="35" cy="42"/>
            </a:xfrm>
          </p:grpSpPr>
          <p:sp>
            <p:nvSpPr>
              <p:cNvPr id="17569" name="Oval 632"/>
              <p:cNvSpPr>
                <a:spLocks noChangeArrowheads="1"/>
              </p:cNvSpPr>
              <p:nvPr/>
            </p:nvSpPr>
            <p:spPr bwMode="auto">
              <a:xfrm>
                <a:off x="2833" y="3234"/>
                <a:ext cx="35" cy="42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0" name="Oval 633"/>
              <p:cNvSpPr>
                <a:spLocks noChangeArrowheads="1"/>
              </p:cNvSpPr>
              <p:nvPr/>
            </p:nvSpPr>
            <p:spPr bwMode="auto">
              <a:xfrm>
                <a:off x="2833" y="3234"/>
                <a:ext cx="35" cy="42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1" name="Line 634"/>
              <p:cNvSpPr>
                <a:spLocks noChangeShapeType="1"/>
              </p:cNvSpPr>
              <p:nvPr/>
            </p:nvSpPr>
            <p:spPr bwMode="auto">
              <a:xfrm>
                <a:off x="2837" y="3241"/>
                <a:ext cx="28" cy="2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72" name="Line 635"/>
              <p:cNvSpPr>
                <a:spLocks noChangeShapeType="1"/>
              </p:cNvSpPr>
              <p:nvPr/>
            </p:nvSpPr>
            <p:spPr bwMode="auto">
              <a:xfrm flipV="1">
                <a:off x="2837" y="3241"/>
                <a:ext cx="28" cy="2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59" name="Group 636"/>
            <p:cNvGrpSpPr>
              <a:grpSpLocks/>
            </p:cNvGrpSpPr>
            <p:nvPr/>
          </p:nvGrpSpPr>
          <p:grpSpPr bwMode="auto">
            <a:xfrm>
              <a:off x="4408" y="3187"/>
              <a:ext cx="27" cy="35"/>
              <a:chOff x="2991" y="3643"/>
              <a:chExt cx="35" cy="42"/>
            </a:xfrm>
          </p:grpSpPr>
          <p:sp>
            <p:nvSpPr>
              <p:cNvPr id="17565" name="Oval 637"/>
              <p:cNvSpPr>
                <a:spLocks noChangeArrowheads="1"/>
              </p:cNvSpPr>
              <p:nvPr/>
            </p:nvSpPr>
            <p:spPr bwMode="auto">
              <a:xfrm>
                <a:off x="2991" y="3643"/>
                <a:ext cx="35" cy="42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6" name="Oval 638"/>
              <p:cNvSpPr>
                <a:spLocks noChangeArrowheads="1"/>
              </p:cNvSpPr>
              <p:nvPr/>
            </p:nvSpPr>
            <p:spPr bwMode="auto">
              <a:xfrm>
                <a:off x="2991" y="3643"/>
                <a:ext cx="35" cy="42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7" name="Line 639"/>
              <p:cNvSpPr>
                <a:spLocks noChangeShapeType="1"/>
              </p:cNvSpPr>
              <p:nvPr/>
            </p:nvSpPr>
            <p:spPr bwMode="auto">
              <a:xfrm>
                <a:off x="2994" y="3650"/>
                <a:ext cx="28" cy="2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568" name="Line 640"/>
              <p:cNvSpPr>
                <a:spLocks noChangeShapeType="1"/>
              </p:cNvSpPr>
              <p:nvPr/>
            </p:nvSpPr>
            <p:spPr bwMode="auto">
              <a:xfrm flipV="1">
                <a:off x="2994" y="3650"/>
                <a:ext cx="28" cy="28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7560" name="Text Box 642"/>
            <p:cNvSpPr txBox="1">
              <a:spLocks noChangeArrowheads="1"/>
            </p:cNvSpPr>
            <p:nvPr/>
          </p:nvSpPr>
          <p:spPr bwMode="auto">
            <a:xfrm>
              <a:off x="4286" y="1768"/>
              <a:ext cx="1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solidFill>
                    <a:srgbClr val="FF3300"/>
                  </a:solidFill>
                </a:rPr>
                <a:t>Superheater</a:t>
              </a:r>
            </a:p>
          </p:txBody>
        </p:sp>
        <p:sp>
          <p:nvSpPr>
            <p:cNvPr id="17561" name="Text Box 643"/>
            <p:cNvSpPr txBox="1">
              <a:spLocks noChangeArrowheads="1"/>
            </p:cNvSpPr>
            <p:nvPr/>
          </p:nvSpPr>
          <p:spPr bwMode="auto">
            <a:xfrm>
              <a:off x="4443" y="2407"/>
              <a:ext cx="1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2400">
                  <a:solidFill>
                    <a:srgbClr val="9E36BA"/>
                  </a:solidFill>
                </a:rPr>
                <a:t>Economizer</a:t>
              </a:r>
            </a:p>
          </p:txBody>
        </p:sp>
        <p:sp>
          <p:nvSpPr>
            <p:cNvPr id="17562" name="Text Box 644"/>
            <p:cNvSpPr txBox="1">
              <a:spLocks noChangeArrowheads="1"/>
            </p:cNvSpPr>
            <p:nvPr/>
          </p:nvSpPr>
          <p:spPr bwMode="auto">
            <a:xfrm>
              <a:off x="4466" y="2760"/>
              <a:ext cx="9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hangingPunct="1"/>
              <a:r>
                <a:rPr lang="en-US" altLang="ko-KR" sz="2400"/>
                <a:t>Air heater</a:t>
              </a:r>
            </a:p>
          </p:txBody>
        </p:sp>
        <p:sp>
          <p:nvSpPr>
            <p:cNvPr id="17563" name="Text Box 645"/>
            <p:cNvSpPr txBox="1">
              <a:spLocks noChangeArrowheads="1"/>
            </p:cNvSpPr>
            <p:nvPr/>
          </p:nvSpPr>
          <p:spPr bwMode="auto">
            <a:xfrm>
              <a:off x="735" y="2073"/>
              <a:ext cx="8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dirty="0"/>
                <a:t>Combustor</a:t>
              </a:r>
            </a:p>
          </p:txBody>
        </p:sp>
        <p:sp>
          <p:nvSpPr>
            <p:cNvPr id="17564" name="Text Box 646"/>
            <p:cNvSpPr txBox="1">
              <a:spLocks noChangeArrowheads="1"/>
            </p:cNvSpPr>
            <p:nvPr/>
          </p:nvSpPr>
          <p:spPr bwMode="auto">
            <a:xfrm>
              <a:off x="2232" y="2027"/>
              <a:ext cx="73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Cyclones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92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915816" y="764704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/>
              <a:t>Design Steps</a:t>
            </a: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7544" y="1934834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400" dirty="0">
                <a:ea typeface="돋움체" pitchFamily="49" charset="-127"/>
              </a:rPr>
              <a:t>Conceptual Design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4" y="2996952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1600" b="1" dirty="0">
                <a:ea typeface="돋움체" pitchFamily="49" charset="-127"/>
              </a:rPr>
              <a:t>Basic Engineering Design</a:t>
            </a:r>
            <a:r>
              <a:rPr lang="ko-KR" altLang="en-US" sz="1600" b="1" dirty="0">
                <a:ea typeface="돋움체" pitchFamily="49" charset="-127"/>
              </a:rPr>
              <a:t> </a:t>
            </a:r>
            <a:r>
              <a:rPr lang="en-US" altLang="ko-KR" sz="1600" b="1" dirty="0">
                <a:ea typeface="돋움체" pitchFamily="49" charset="-127"/>
              </a:rPr>
              <a:t>Data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67544" y="4059070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ea typeface="돋움체" pitchFamily="49" charset="-127"/>
              </a:rPr>
              <a:t>Basic </a:t>
            </a:r>
            <a:r>
              <a:rPr lang="en-US" altLang="ko-KR" sz="2400" dirty="0" smtClean="0">
                <a:ea typeface="돋움체" pitchFamily="49" charset="-127"/>
              </a:rPr>
              <a:t>Design</a:t>
            </a:r>
            <a:endParaRPr lang="en-US" altLang="ko-KR" sz="2400" dirty="0">
              <a:ea typeface="돋움체" pitchFamily="49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67544" y="5121188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400" dirty="0">
                <a:ea typeface="돋움체" pitchFamily="49" charset="-127"/>
              </a:rPr>
              <a:t>Detail Design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944067" y="3907788"/>
            <a:ext cx="2376264" cy="4860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Pressure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parts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914016" y="4486274"/>
            <a:ext cx="2376264" cy="4860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Non-Pressure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parts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914016" y="5157192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Drawing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914016" y="5567598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Documents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914016" y="5978004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Manuals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914016" y="2977215"/>
            <a:ext cx="2376264" cy="2803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Heat Balance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3914016" y="2060848"/>
            <a:ext cx="2746216" cy="560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Boiler </a:t>
            </a:r>
            <a:r>
              <a:rPr kumimoji="1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Specificatons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927372" y="3413860"/>
            <a:ext cx="2376264" cy="2803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Heat Balance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496392" y="4454153"/>
            <a:ext cx="2376264" cy="4860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Draft system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>
            <a:off x="1835696" y="2564904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1871700" y="3789040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1871700" y="4851158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2483768" y="2185126"/>
            <a:ext cx="1800200" cy="667809"/>
          </a:xfrm>
          <a:prstGeom prst="wedgeRectCallout">
            <a:avLst>
              <a:gd name="adj1" fmla="val -63002"/>
              <a:gd name="adj2" fmla="val 3666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Contract</a:t>
            </a:r>
            <a:endParaRPr kumimoji="1" lang="ko-KR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160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Design Document 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00808"/>
            <a:ext cx="8229600" cy="4525962"/>
          </a:xfrm>
        </p:spPr>
        <p:txBody>
          <a:bodyPr/>
          <a:lstStyle/>
          <a:p>
            <a:r>
              <a:rPr lang="en-US" altLang="ko-KR" sz="1800" dirty="0" smtClean="0"/>
              <a:t>Performance </a:t>
            </a:r>
            <a:r>
              <a:rPr lang="en-US" altLang="ko-KR" sz="1800" dirty="0"/>
              <a:t>calculation for guarantee points </a:t>
            </a:r>
          </a:p>
          <a:p>
            <a:r>
              <a:rPr lang="en-US" altLang="ko-KR" sz="1800" dirty="0" smtClean="0"/>
              <a:t>Performance </a:t>
            </a:r>
            <a:r>
              <a:rPr lang="en-US" altLang="ko-KR" sz="1800" dirty="0"/>
              <a:t>calculation for design points </a:t>
            </a:r>
          </a:p>
          <a:p>
            <a:r>
              <a:rPr lang="en-US" altLang="ko-KR" sz="1800" dirty="0" smtClean="0"/>
              <a:t>Natural </a:t>
            </a:r>
            <a:r>
              <a:rPr lang="en-US" altLang="ko-KR" sz="1800" dirty="0"/>
              <a:t>circulation calculation </a:t>
            </a:r>
          </a:p>
          <a:p>
            <a:r>
              <a:rPr lang="en-US" altLang="ko-KR" sz="1800" dirty="0" smtClean="0"/>
              <a:t>Pressure </a:t>
            </a:r>
            <a:r>
              <a:rPr lang="en-US" altLang="ko-KR" sz="1800" dirty="0"/>
              <a:t>drop calculations for water/steam, air/flue gas </a:t>
            </a:r>
          </a:p>
          <a:p>
            <a:r>
              <a:rPr lang="en-US" altLang="ko-KR" sz="1800" dirty="0" smtClean="0"/>
              <a:t>Pre-calculation </a:t>
            </a:r>
            <a:r>
              <a:rPr lang="en-US" altLang="ko-KR" sz="1800" dirty="0"/>
              <a:t>for stress analysis according to applicable code </a:t>
            </a:r>
          </a:p>
          <a:p>
            <a:r>
              <a:rPr lang="en-US" altLang="ko-KR" sz="1800" dirty="0" smtClean="0"/>
              <a:t>Dimensioning </a:t>
            </a:r>
            <a:r>
              <a:rPr lang="en-US" altLang="ko-KR" sz="1800" dirty="0"/>
              <a:t>of furnace, cyclone, tubing, piping, headers and drum </a:t>
            </a:r>
          </a:p>
          <a:p>
            <a:r>
              <a:rPr lang="en-US" altLang="ko-KR" sz="1800" dirty="0" smtClean="0"/>
              <a:t>Dimensioning </a:t>
            </a:r>
            <a:r>
              <a:rPr lang="en-US" altLang="ko-KR" sz="1800" dirty="0"/>
              <a:t>of ductwork, casings, supporting grid including static analysis </a:t>
            </a:r>
          </a:p>
          <a:p>
            <a:r>
              <a:rPr lang="en-US" altLang="ko-KR" sz="1800" dirty="0" smtClean="0"/>
              <a:t>Primary </a:t>
            </a:r>
            <a:r>
              <a:rPr lang="en-US" altLang="ko-KR" sz="1800" dirty="0"/>
              <a:t>internal pipework routing </a:t>
            </a:r>
          </a:p>
          <a:p>
            <a:r>
              <a:rPr lang="en-US" altLang="ko-KR" sz="1800" dirty="0" smtClean="0"/>
              <a:t>Technological </a:t>
            </a:r>
            <a:r>
              <a:rPr lang="en-US" altLang="ko-KR" sz="1800" dirty="0"/>
              <a:t>information on auxiliary piping </a:t>
            </a:r>
          </a:p>
          <a:p>
            <a:r>
              <a:rPr lang="en-US" altLang="ko-KR" sz="1800" dirty="0" smtClean="0"/>
              <a:t>Technological </a:t>
            </a:r>
            <a:r>
              <a:rPr lang="en-US" altLang="ko-KR" sz="1800" dirty="0"/>
              <a:t>information on blow-down vessels and other tanks </a:t>
            </a:r>
          </a:p>
          <a:p>
            <a:r>
              <a:rPr lang="en-US" altLang="ko-KR" sz="1800" dirty="0" smtClean="0"/>
              <a:t>Primary </a:t>
            </a:r>
            <a:r>
              <a:rPr lang="en-US" altLang="ko-KR" sz="1800" dirty="0"/>
              <a:t>design of hangers and supports for internal piping </a:t>
            </a:r>
          </a:p>
          <a:p>
            <a:r>
              <a:rPr lang="en-US" altLang="ko-KR" sz="1800" dirty="0" smtClean="0"/>
              <a:t>General </a:t>
            </a:r>
            <a:r>
              <a:rPr lang="en-US" altLang="ko-KR" sz="1800" dirty="0"/>
              <a:t>layout of boiler 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28009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Basic Design Document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 smtClean="0"/>
              <a:t>Heating </a:t>
            </a:r>
            <a:r>
              <a:rPr lang="en-US" altLang="ko-KR" sz="1600" dirty="0"/>
              <a:t>surfaces layout </a:t>
            </a:r>
          </a:p>
          <a:p>
            <a:r>
              <a:rPr lang="en-US" altLang="ko-KR" sz="1600" dirty="0" smtClean="0"/>
              <a:t>Basic </a:t>
            </a:r>
            <a:r>
              <a:rPr lang="en-US" altLang="ko-KR" sz="1600" dirty="0"/>
              <a:t>design of drum body and internals </a:t>
            </a:r>
          </a:p>
          <a:p>
            <a:r>
              <a:rPr lang="en-US" altLang="ko-KR" sz="1600" dirty="0" smtClean="0"/>
              <a:t>Graphs </a:t>
            </a:r>
            <a:r>
              <a:rPr lang="en-US" altLang="ko-KR" sz="1600" dirty="0"/>
              <a:t>and diagrams of boiler performance </a:t>
            </a:r>
          </a:p>
          <a:p>
            <a:r>
              <a:rPr lang="en-US" altLang="ko-KR" sz="1600" dirty="0" smtClean="0"/>
              <a:t>Correction </a:t>
            </a:r>
            <a:r>
              <a:rPr lang="en-US" altLang="ko-KR" sz="1600" dirty="0"/>
              <a:t>curves for performance tests </a:t>
            </a:r>
          </a:p>
          <a:p>
            <a:r>
              <a:rPr lang="en-US" altLang="ko-KR" sz="1600" dirty="0" smtClean="0"/>
              <a:t>Start-up </a:t>
            </a:r>
            <a:r>
              <a:rPr lang="en-US" altLang="ko-KR" sz="1600" dirty="0"/>
              <a:t>diagram </a:t>
            </a:r>
          </a:p>
          <a:p>
            <a:r>
              <a:rPr lang="en-US" altLang="ko-KR" sz="1600" dirty="0" smtClean="0"/>
              <a:t>P&amp;I </a:t>
            </a:r>
            <a:r>
              <a:rPr lang="en-US" altLang="ko-KR" sz="1600" dirty="0"/>
              <a:t>diagrams with KKS numbering for all systems within scope </a:t>
            </a:r>
          </a:p>
          <a:p>
            <a:r>
              <a:rPr lang="en-US" altLang="ko-KR" sz="1600" dirty="0" smtClean="0"/>
              <a:t>List </a:t>
            </a:r>
            <a:r>
              <a:rPr lang="en-US" altLang="ko-KR" sz="1600" dirty="0"/>
              <a:t>of valves and pipes (first draft with naming, labelling, medium, design pressure/temperature, dimension, material, drive) </a:t>
            </a:r>
          </a:p>
          <a:p>
            <a:r>
              <a:rPr lang="en-US" altLang="ko-KR" sz="1600" dirty="0" smtClean="0"/>
              <a:t>Quality </a:t>
            </a:r>
            <a:r>
              <a:rPr lang="en-US" altLang="ko-KR" sz="1600" dirty="0"/>
              <a:t>assurance: determination of standards, guidelines and systematic </a:t>
            </a:r>
            <a:r>
              <a:rPr lang="en-US" altLang="ko-KR" sz="1600" dirty="0" smtClean="0"/>
              <a:t>structure</a:t>
            </a:r>
            <a:endParaRPr lang="ko-KR" altLang="en-US" sz="1600" dirty="0"/>
          </a:p>
          <a:p>
            <a:r>
              <a:rPr lang="en-US" altLang="ko-KR" sz="1600" dirty="0" smtClean="0"/>
              <a:t>Painting</a:t>
            </a:r>
            <a:r>
              <a:rPr lang="en-US" altLang="ko-KR" sz="1600" dirty="0"/>
              <a:t>: determination of extent, preparation of surface, materials, number and thickness of layers, </a:t>
            </a:r>
            <a:r>
              <a:rPr lang="en-US" altLang="ko-KR" sz="1600" dirty="0" err="1"/>
              <a:t>ral</a:t>
            </a:r>
            <a:r>
              <a:rPr lang="en-US" altLang="ko-KR" sz="1600" dirty="0"/>
              <a:t> codes and application procedure </a:t>
            </a:r>
          </a:p>
          <a:p>
            <a:r>
              <a:rPr lang="en-US" altLang="ko-KR" sz="1600" dirty="0" smtClean="0"/>
              <a:t>Labelling</a:t>
            </a:r>
            <a:r>
              <a:rPr lang="en-US" altLang="ko-KR" sz="1600" dirty="0"/>
              <a:t>: determination of numbering system, materials, fixing methods and fonts to be used </a:t>
            </a:r>
          </a:p>
          <a:p>
            <a:r>
              <a:rPr lang="en-US" altLang="ko-KR" sz="1600" dirty="0" smtClean="0"/>
              <a:t>Manuals</a:t>
            </a:r>
            <a:r>
              <a:rPr lang="en-US" altLang="ko-KR" sz="1600" dirty="0"/>
              <a:t>: determination of structure and guidelines </a:t>
            </a:r>
          </a:p>
          <a:p>
            <a:r>
              <a:rPr lang="en-US" altLang="ko-KR" sz="1600" dirty="0" smtClean="0"/>
              <a:t>Transport </a:t>
            </a:r>
            <a:r>
              <a:rPr lang="en-US" altLang="ko-KR" sz="1600" dirty="0"/>
              <a:t>guidelines: routing, means, allowable sizes and weights </a:t>
            </a:r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88582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Basic Design </a:t>
            </a:r>
            <a:r>
              <a:rPr lang="en-US" altLang="ko-KR" dirty="0" smtClean="0"/>
              <a:t>Document III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484784"/>
            <a:ext cx="8229600" cy="4525962"/>
          </a:xfrm>
        </p:spPr>
        <p:txBody>
          <a:bodyPr/>
          <a:lstStyle/>
          <a:p>
            <a:r>
              <a:rPr lang="en-US" altLang="ko-KR" sz="1800" dirty="0" smtClean="0"/>
              <a:t>Erection </a:t>
            </a:r>
            <a:r>
              <a:rPr lang="en-US" altLang="ko-KR" sz="1800" dirty="0"/>
              <a:t>procedure: general description of procedure </a:t>
            </a:r>
          </a:p>
          <a:p>
            <a:r>
              <a:rPr lang="en-US" altLang="ko-KR" sz="1800" dirty="0" smtClean="0"/>
              <a:t>Commissioning</a:t>
            </a:r>
            <a:r>
              <a:rPr lang="en-US" altLang="ko-KR" sz="1800" dirty="0"/>
              <a:t>: description of the procedure, determination of cleaning method, </a:t>
            </a:r>
          </a:p>
          <a:p>
            <a:r>
              <a:rPr lang="en-US" altLang="ko-KR" sz="1800" dirty="0" smtClean="0"/>
              <a:t>Guidelines </a:t>
            </a:r>
            <a:r>
              <a:rPr lang="en-US" altLang="ko-KR" sz="1800" dirty="0"/>
              <a:t>for training </a:t>
            </a:r>
          </a:p>
          <a:p>
            <a:r>
              <a:rPr lang="en-US" altLang="ko-KR" sz="1800" dirty="0" smtClean="0"/>
              <a:t>Assistance </a:t>
            </a:r>
            <a:r>
              <a:rPr lang="en-US" altLang="ko-KR" sz="1800" dirty="0"/>
              <a:t>for design of main cable routing </a:t>
            </a:r>
          </a:p>
          <a:p>
            <a:r>
              <a:rPr lang="en-US" altLang="ko-KR" sz="1800" dirty="0" smtClean="0"/>
              <a:t>Arrangement </a:t>
            </a:r>
            <a:r>
              <a:rPr lang="en-US" altLang="ko-KR" sz="1800" dirty="0"/>
              <a:t>of platforms, stairs and emergency exits; access to manholes and inspection openings </a:t>
            </a:r>
          </a:p>
          <a:p>
            <a:r>
              <a:rPr lang="en-US" altLang="ko-KR" sz="1800" dirty="0" smtClean="0"/>
              <a:t>Layout </a:t>
            </a:r>
            <a:r>
              <a:rPr lang="en-US" altLang="ko-KR" sz="1800" dirty="0"/>
              <a:t>drawing of steel structure </a:t>
            </a:r>
          </a:p>
          <a:p>
            <a:r>
              <a:rPr lang="en-US" altLang="ko-KR" sz="1800" dirty="0" smtClean="0"/>
              <a:t>Static </a:t>
            </a:r>
            <a:r>
              <a:rPr lang="en-US" altLang="ko-KR" sz="1800" dirty="0"/>
              <a:t>analysis of the steel structure </a:t>
            </a:r>
          </a:p>
          <a:p>
            <a:r>
              <a:rPr lang="en-US" altLang="ko-KR" sz="1800" dirty="0" smtClean="0"/>
              <a:t>Foundation </a:t>
            </a:r>
            <a:r>
              <a:rPr lang="en-US" altLang="ko-KR" sz="1800" dirty="0"/>
              <a:t>load diagram </a:t>
            </a:r>
          </a:p>
          <a:p>
            <a:r>
              <a:rPr lang="en-US" altLang="ko-KR" sz="1800" dirty="0" smtClean="0"/>
              <a:t>Determination </a:t>
            </a:r>
            <a:r>
              <a:rPr lang="en-US" altLang="ko-KR" sz="1800" dirty="0"/>
              <a:t>of axis and grid system, determination of the +/- 0,00 m reference level </a:t>
            </a:r>
          </a:p>
          <a:p>
            <a:r>
              <a:rPr lang="en-US" altLang="ko-KR" sz="1800" dirty="0" smtClean="0"/>
              <a:t>Design </a:t>
            </a:r>
            <a:r>
              <a:rPr lang="en-US" altLang="ko-KR" sz="1800" dirty="0"/>
              <a:t>of embedded parts (foundations) </a:t>
            </a:r>
          </a:p>
          <a:p>
            <a:r>
              <a:rPr lang="en-US" altLang="ko-KR" sz="1800" dirty="0" smtClean="0"/>
              <a:t>Implementation </a:t>
            </a:r>
            <a:r>
              <a:rPr lang="en-US" altLang="ko-KR" sz="1800" dirty="0"/>
              <a:t>planning of boiler accessories </a:t>
            </a:r>
          </a:p>
          <a:p>
            <a:r>
              <a:rPr lang="en-US" altLang="ko-KR" sz="1800" dirty="0" smtClean="0"/>
              <a:t>Definition </a:t>
            </a:r>
            <a:r>
              <a:rPr lang="en-US" altLang="ko-KR" sz="1800" dirty="0"/>
              <a:t>of equipment to be insulated </a:t>
            </a:r>
          </a:p>
        </p:txBody>
      </p:sp>
    </p:spTree>
    <p:extLst>
      <p:ext uri="{BB962C8B-B14F-4D97-AF65-F5344CB8AC3E}">
        <p14:creationId xmlns:p14="http://schemas.microsoft.com/office/powerpoint/2010/main" val="37286656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Detail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9668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Engineering Design</a:t>
            </a:r>
            <a:endParaRPr lang="ko-KR" altLang="en-US" dirty="0" smtClean="0"/>
          </a:p>
        </p:txBody>
      </p:sp>
      <p:sp>
        <p:nvSpPr>
          <p:cNvPr id="21507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INFORMATION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document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drawing, </a:t>
            </a:r>
            <a:r>
              <a:rPr lang="en-US" altLang="ko-KR" dirty="0"/>
              <a:t>SPEC. </a:t>
            </a:r>
            <a:endParaRPr lang="ko-KR" altLang="en-US" dirty="0"/>
          </a:p>
          <a:p>
            <a:pPr lvl="1"/>
            <a:r>
              <a:rPr lang="en-US" altLang="ko-KR" dirty="0" smtClean="0"/>
              <a:t>Confirm BEDD, PFD, PROJECT SPEC., P&amp;ID, PLOT PLAN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INFORMATION</a:t>
            </a:r>
            <a:endParaRPr lang="en-US" altLang="ko-KR" dirty="0"/>
          </a:p>
          <a:p>
            <a:pPr lvl="1"/>
            <a:r>
              <a:rPr lang="en-US" altLang="ko-KR" dirty="0" smtClean="0"/>
              <a:t>PROCESS, </a:t>
            </a:r>
            <a:r>
              <a:rPr lang="en-US" altLang="ko-KR" dirty="0" err="1" smtClean="0"/>
              <a:t>Mechanaical</a:t>
            </a:r>
            <a:r>
              <a:rPr lang="en-US" altLang="ko-KR" dirty="0" smtClean="0"/>
              <a:t>, Piping, </a:t>
            </a:r>
            <a:r>
              <a:rPr lang="en-US" altLang="ko-KR" dirty="0" err="1" smtClean="0"/>
              <a:t>Instruemnt</a:t>
            </a:r>
            <a:r>
              <a:rPr lang="en-US" altLang="ko-KR" dirty="0" smtClean="0"/>
              <a:t>, Electricity, Civil, Construction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63259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Mechanical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Combustor, Cyclone</a:t>
            </a:r>
          </a:p>
          <a:p>
            <a:r>
              <a:rPr lang="en-US" altLang="ko-KR" dirty="0" smtClean="0"/>
              <a:t>Piping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Feed water, Tubes</a:t>
            </a:r>
          </a:p>
          <a:p>
            <a:r>
              <a:rPr lang="en-US" altLang="ko-KR" dirty="0" smtClean="0"/>
              <a:t>Facility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Major facilities</a:t>
            </a:r>
          </a:p>
          <a:p>
            <a:r>
              <a:rPr lang="en-US" altLang="ko-KR" dirty="0" smtClean="0"/>
              <a:t>Electricity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lighting, Power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Instrument &amp; Control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DCS </a:t>
            </a:r>
          </a:p>
          <a:p>
            <a:r>
              <a:rPr lang="en-US" altLang="ko-KR" dirty="0" smtClean="0"/>
              <a:t>Civil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Pavement and </a:t>
            </a:r>
            <a:r>
              <a:rPr lang="ko-KR" altLang="en-US" dirty="0" smtClean="0"/>
              <a:t> </a:t>
            </a:r>
            <a:r>
              <a:rPr lang="en-US" altLang="ko-KR" dirty="0" smtClean="0"/>
              <a:t>and drainage</a:t>
            </a:r>
          </a:p>
          <a:p>
            <a:r>
              <a:rPr lang="en-US" altLang="ko-KR" dirty="0" smtClean="0"/>
              <a:t>Construction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Structure and construction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09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PROCESS DESIGN </a:t>
            </a:r>
            <a:r>
              <a:rPr lang="en-US" altLang="ko-KR" sz="4000" dirty="0" smtClean="0"/>
              <a:t>REQUIREMENT I</a:t>
            </a:r>
            <a:endParaRPr lang="en-US" altLang="ko-KR" sz="4000" dirty="0"/>
          </a:p>
        </p:txBody>
      </p:sp>
      <p:graphicFrame>
        <p:nvGraphicFramePr>
          <p:cNvPr id="532483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981200"/>
          <a:ext cx="7772400" cy="4114803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Facilities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Items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Criteria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Ref.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CFBC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Unit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type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Natural circulation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installation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In house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Power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10MWe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Steam rate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60ton/h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Final steam temp.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452℃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Final steam pressure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45ata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Feed water temp.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143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℃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21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PROCESS DESIGN </a:t>
            </a:r>
            <a:r>
              <a:rPr lang="en-US" altLang="ko-KR" sz="4000" dirty="0" smtClean="0"/>
              <a:t>REQUIREMENT II</a:t>
            </a:r>
            <a:endParaRPr lang="en-US" altLang="ko-KR" sz="4000" dirty="0"/>
          </a:p>
        </p:txBody>
      </p:sp>
      <p:graphicFrame>
        <p:nvGraphicFramePr>
          <p:cNvPr id="533507" name="Group 3"/>
          <p:cNvGraphicFramePr>
            <a:graphicFrameLocks noGrp="1"/>
          </p:cNvGraphicFramePr>
          <p:nvPr>
            <p:ph idx="1"/>
            <p:extLst/>
          </p:nvPr>
        </p:nvGraphicFramePr>
        <p:xfrm>
          <a:off x="685800" y="1981200"/>
          <a:ext cx="7772400" cy="4114803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Facilities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Items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Criteria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Ref.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CFBC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Boiler efficiency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83%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HHV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Process steam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12ton/h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steam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Process steam P.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12ata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Environment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20 ℃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Humidity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70%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Minimum loading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50%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Support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suspended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Main fuel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RDF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Start up fuel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Diesel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Fuel consumption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11ton/h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HHV of fuel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4500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kcal/kg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굴림" pitchFamily="50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6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al 105"/>
          <p:cNvSpPr>
            <a:spLocks noChangeArrowheads="1"/>
          </p:cNvSpPr>
          <p:nvPr/>
        </p:nvSpPr>
        <p:spPr bwMode="auto">
          <a:xfrm>
            <a:off x="2960098" y="4775333"/>
            <a:ext cx="199851" cy="369706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404813"/>
            <a:ext cx="7313613" cy="711200"/>
          </a:xfrm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graphicFrame>
        <p:nvGraphicFramePr>
          <p:cNvPr id="536579" name="Group 3"/>
          <p:cNvGraphicFramePr>
            <a:graphicFrameLocks noGrp="1"/>
          </p:cNvGraphicFramePr>
          <p:nvPr>
            <p:ph idx="1"/>
          </p:nvPr>
        </p:nvGraphicFramePr>
        <p:xfrm>
          <a:off x="4284663" y="1557338"/>
          <a:ext cx="4619625" cy="4608513"/>
        </p:xfrm>
        <a:graphic>
          <a:graphicData uri="http://schemas.openxmlformats.org/drawingml/2006/table">
            <a:tbl>
              <a:tblPr/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구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        </a:t>
                      </a: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 분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단위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Dense bed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Furnace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C. B.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Velocity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m/s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5.0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5.0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Gas flow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N㎥/s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12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19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19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Temp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℃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850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820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800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Area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㎡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16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6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Width/Depth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1.00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Width(wf(wd))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Depth(df(ld))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2.5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4.0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3.5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Residence Time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Second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1.3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3.4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Height(hde, hff)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8.00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16.00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Ceiling Height(gf)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1.09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Furnace outlet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㎡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4.5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Free Board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Heating Surface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㎡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277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25689" name="Group 89"/>
          <p:cNvGrpSpPr>
            <a:grpSpLocks/>
          </p:cNvGrpSpPr>
          <p:nvPr/>
        </p:nvGrpSpPr>
        <p:grpSpPr bwMode="auto">
          <a:xfrm>
            <a:off x="1073150" y="1628775"/>
            <a:ext cx="3014663" cy="4537075"/>
            <a:chOff x="1146" y="119"/>
            <a:chExt cx="3023" cy="4149"/>
          </a:xfrm>
        </p:grpSpPr>
        <p:sp>
          <p:nvSpPr>
            <p:cNvPr id="25690" name="Line 90"/>
            <p:cNvSpPr>
              <a:spLocks noChangeShapeType="1"/>
            </p:cNvSpPr>
            <p:nvPr/>
          </p:nvSpPr>
          <p:spPr bwMode="auto">
            <a:xfrm flipV="1">
              <a:off x="1843" y="210"/>
              <a:ext cx="901" cy="5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1" name="Line 91"/>
            <p:cNvSpPr>
              <a:spLocks noChangeShapeType="1"/>
            </p:cNvSpPr>
            <p:nvPr/>
          </p:nvSpPr>
          <p:spPr bwMode="auto">
            <a:xfrm>
              <a:off x="2744" y="210"/>
              <a:ext cx="1043" cy="2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2" name="Line 92"/>
            <p:cNvSpPr>
              <a:spLocks noChangeShapeType="1"/>
            </p:cNvSpPr>
            <p:nvPr/>
          </p:nvSpPr>
          <p:spPr bwMode="auto">
            <a:xfrm>
              <a:off x="1837" y="754"/>
              <a:ext cx="1134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3" name="Line 93"/>
            <p:cNvSpPr>
              <a:spLocks noChangeShapeType="1"/>
            </p:cNvSpPr>
            <p:nvPr/>
          </p:nvSpPr>
          <p:spPr bwMode="auto">
            <a:xfrm flipH="1">
              <a:off x="1837" y="754"/>
              <a:ext cx="6" cy="2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4" name="Line 94"/>
            <p:cNvSpPr>
              <a:spLocks noChangeShapeType="1"/>
            </p:cNvSpPr>
            <p:nvPr/>
          </p:nvSpPr>
          <p:spPr bwMode="auto">
            <a:xfrm>
              <a:off x="2971" y="981"/>
              <a:ext cx="0" cy="2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5" name="Line 95"/>
            <p:cNvSpPr>
              <a:spLocks noChangeShapeType="1"/>
            </p:cNvSpPr>
            <p:nvPr/>
          </p:nvSpPr>
          <p:spPr bwMode="auto">
            <a:xfrm>
              <a:off x="3787" y="436"/>
              <a:ext cx="0" cy="23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6" name="Line 96"/>
            <p:cNvSpPr>
              <a:spLocks noChangeShapeType="1"/>
            </p:cNvSpPr>
            <p:nvPr/>
          </p:nvSpPr>
          <p:spPr bwMode="auto">
            <a:xfrm flipV="1">
              <a:off x="2971" y="2750"/>
              <a:ext cx="816" cy="5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7" name="Line 97"/>
            <p:cNvSpPr>
              <a:spLocks noChangeShapeType="1"/>
            </p:cNvSpPr>
            <p:nvPr/>
          </p:nvSpPr>
          <p:spPr bwMode="auto">
            <a:xfrm>
              <a:off x="1837" y="3067"/>
              <a:ext cx="318" cy="9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8" name="Line 98"/>
            <p:cNvSpPr>
              <a:spLocks noChangeShapeType="1"/>
            </p:cNvSpPr>
            <p:nvPr/>
          </p:nvSpPr>
          <p:spPr bwMode="auto">
            <a:xfrm flipH="1">
              <a:off x="3470" y="2750"/>
              <a:ext cx="317" cy="1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699" name="Line 99"/>
            <p:cNvSpPr>
              <a:spLocks noChangeShapeType="1"/>
            </p:cNvSpPr>
            <p:nvPr/>
          </p:nvSpPr>
          <p:spPr bwMode="auto">
            <a:xfrm flipV="1">
              <a:off x="3061" y="3838"/>
              <a:ext cx="409" cy="3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0" name="Line 100"/>
            <p:cNvSpPr>
              <a:spLocks noChangeShapeType="1"/>
            </p:cNvSpPr>
            <p:nvPr/>
          </p:nvSpPr>
          <p:spPr bwMode="auto">
            <a:xfrm flipH="1">
              <a:off x="2699" y="210"/>
              <a:ext cx="13" cy="232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1" name="Line 101"/>
            <p:cNvSpPr>
              <a:spLocks noChangeShapeType="1"/>
            </p:cNvSpPr>
            <p:nvPr/>
          </p:nvSpPr>
          <p:spPr bwMode="auto">
            <a:xfrm flipV="1">
              <a:off x="1837" y="2523"/>
              <a:ext cx="862" cy="54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2" name="Line 102"/>
            <p:cNvSpPr>
              <a:spLocks noChangeShapeType="1"/>
            </p:cNvSpPr>
            <p:nvPr/>
          </p:nvSpPr>
          <p:spPr bwMode="auto">
            <a:xfrm>
              <a:off x="2699" y="2523"/>
              <a:ext cx="1088" cy="2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3" name="Line 103"/>
            <p:cNvSpPr>
              <a:spLocks noChangeShapeType="1"/>
            </p:cNvSpPr>
            <p:nvPr/>
          </p:nvSpPr>
          <p:spPr bwMode="auto">
            <a:xfrm flipV="1">
              <a:off x="2155" y="3657"/>
              <a:ext cx="407" cy="31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4" name="Line 104"/>
            <p:cNvSpPr>
              <a:spLocks noChangeShapeType="1"/>
            </p:cNvSpPr>
            <p:nvPr/>
          </p:nvSpPr>
          <p:spPr bwMode="auto">
            <a:xfrm flipH="1">
              <a:off x="2563" y="2523"/>
              <a:ext cx="136" cy="1134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5" name="Oval 105"/>
            <p:cNvSpPr>
              <a:spLocks noChangeArrowheads="1"/>
            </p:cNvSpPr>
            <p:nvPr/>
          </p:nvSpPr>
          <p:spPr bwMode="auto">
            <a:xfrm rot="1372719">
              <a:off x="3239" y="3397"/>
              <a:ext cx="207" cy="2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6" name="Oval 106"/>
            <p:cNvSpPr>
              <a:spLocks noChangeArrowheads="1"/>
            </p:cNvSpPr>
            <p:nvPr/>
          </p:nvSpPr>
          <p:spPr bwMode="auto">
            <a:xfrm rot="20422665">
              <a:off x="2190" y="3338"/>
              <a:ext cx="172" cy="224"/>
            </a:xfrm>
            <a:prstGeom prst="ellipse">
              <a:avLst/>
            </a:prstGeom>
            <a:solidFill>
              <a:srgbClr val="FFFFFF"/>
            </a:solidFill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7" name="Line 107"/>
            <p:cNvSpPr>
              <a:spLocks noChangeShapeType="1"/>
            </p:cNvSpPr>
            <p:nvPr/>
          </p:nvSpPr>
          <p:spPr bwMode="auto">
            <a:xfrm>
              <a:off x="3065" y="571"/>
              <a:ext cx="450" cy="10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8" name="Line 108"/>
            <p:cNvSpPr>
              <a:spLocks noChangeShapeType="1"/>
            </p:cNvSpPr>
            <p:nvPr/>
          </p:nvSpPr>
          <p:spPr bwMode="auto">
            <a:xfrm>
              <a:off x="3515" y="709"/>
              <a:ext cx="3" cy="52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09" name="Line 109"/>
            <p:cNvSpPr>
              <a:spLocks noChangeShapeType="1"/>
            </p:cNvSpPr>
            <p:nvPr/>
          </p:nvSpPr>
          <p:spPr bwMode="auto">
            <a:xfrm>
              <a:off x="3064" y="1138"/>
              <a:ext cx="462" cy="9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0" name="Line 110"/>
            <p:cNvSpPr>
              <a:spLocks noChangeShapeType="1"/>
            </p:cNvSpPr>
            <p:nvPr/>
          </p:nvSpPr>
          <p:spPr bwMode="auto">
            <a:xfrm flipV="1">
              <a:off x="3071" y="436"/>
              <a:ext cx="263" cy="1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1" name="Line 111"/>
            <p:cNvSpPr>
              <a:spLocks noChangeShapeType="1"/>
            </p:cNvSpPr>
            <p:nvPr/>
          </p:nvSpPr>
          <p:spPr bwMode="auto">
            <a:xfrm flipV="1">
              <a:off x="3515" y="527"/>
              <a:ext cx="318" cy="17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2" name="Line 112"/>
            <p:cNvSpPr>
              <a:spLocks noChangeShapeType="1"/>
            </p:cNvSpPr>
            <p:nvPr/>
          </p:nvSpPr>
          <p:spPr bwMode="auto">
            <a:xfrm flipV="1">
              <a:off x="3518" y="912"/>
              <a:ext cx="651" cy="3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3" name="Line 113"/>
            <p:cNvSpPr>
              <a:spLocks noChangeShapeType="1"/>
            </p:cNvSpPr>
            <p:nvPr/>
          </p:nvSpPr>
          <p:spPr bwMode="auto">
            <a:xfrm flipV="1">
              <a:off x="3334" y="255"/>
              <a:ext cx="379" cy="18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4" name="Line 114"/>
            <p:cNvSpPr>
              <a:spLocks noChangeShapeType="1"/>
            </p:cNvSpPr>
            <p:nvPr/>
          </p:nvSpPr>
          <p:spPr bwMode="auto">
            <a:xfrm flipV="1">
              <a:off x="3833" y="361"/>
              <a:ext cx="318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5" name="Line 115"/>
            <p:cNvSpPr>
              <a:spLocks noChangeShapeType="1"/>
            </p:cNvSpPr>
            <p:nvPr/>
          </p:nvSpPr>
          <p:spPr bwMode="auto">
            <a:xfrm>
              <a:off x="3695" y="247"/>
              <a:ext cx="450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6" name="Line 116"/>
            <p:cNvSpPr>
              <a:spLocks noChangeShapeType="1"/>
            </p:cNvSpPr>
            <p:nvPr/>
          </p:nvSpPr>
          <p:spPr bwMode="auto">
            <a:xfrm>
              <a:off x="4153" y="367"/>
              <a:ext cx="0" cy="54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7" name="Line 117"/>
            <p:cNvSpPr>
              <a:spLocks noChangeShapeType="1"/>
            </p:cNvSpPr>
            <p:nvPr/>
          </p:nvSpPr>
          <p:spPr bwMode="auto">
            <a:xfrm flipH="1">
              <a:off x="3064" y="577"/>
              <a:ext cx="1" cy="56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8" name="Line 118"/>
            <p:cNvSpPr>
              <a:spLocks noChangeShapeType="1"/>
            </p:cNvSpPr>
            <p:nvPr/>
          </p:nvSpPr>
          <p:spPr bwMode="auto">
            <a:xfrm flipV="1">
              <a:off x="3065" y="823"/>
              <a:ext cx="432" cy="192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19" name="Line 119"/>
            <p:cNvSpPr>
              <a:spLocks noChangeShapeType="1"/>
            </p:cNvSpPr>
            <p:nvPr/>
          </p:nvSpPr>
          <p:spPr bwMode="auto">
            <a:xfrm flipH="1">
              <a:off x="1717" y="454"/>
              <a:ext cx="264" cy="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0" name="Line 120"/>
            <p:cNvSpPr>
              <a:spLocks noChangeShapeType="1"/>
            </p:cNvSpPr>
            <p:nvPr/>
          </p:nvSpPr>
          <p:spPr bwMode="auto">
            <a:xfrm flipV="1">
              <a:off x="2011" y="292"/>
              <a:ext cx="30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1" name="Line 121"/>
            <p:cNvSpPr>
              <a:spLocks noChangeShapeType="1"/>
            </p:cNvSpPr>
            <p:nvPr/>
          </p:nvSpPr>
          <p:spPr bwMode="auto">
            <a:xfrm flipV="1">
              <a:off x="3443" y="439"/>
              <a:ext cx="180" cy="1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2" name="Line 122"/>
            <p:cNvSpPr>
              <a:spLocks noChangeShapeType="1"/>
            </p:cNvSpPr>
            <p:nvPr/>
          </p:nvSpPr>
          <p:spPr bwMode="auto">
            <a:xfrm>
              <a:off x="1837" y="3067"/>
              <a:ext cx="1134" cy="2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3" name="Line 123"/>
            <p:cNvSpPr>
              <a:spLocks noChangeShapeType="1"/>
            </p:cNvSpPr>
            <p:nvPr/>
          </p:nvSpPr>
          <p:spPr bwMode="auto">
            <a:xfrm>
              <a:off x="2971" y="3294"/>
              <a:ext cx="90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4" name="Line 124"/>
            <p:cNvSpPr>
              <a:spLocks noChangeShapeType="1"/>
            </p:cNvSpPr>
            <p:nvPr/>
          </p:nvSpPr>
          <p:spPr bwMode="auto">
            <a:xfrm>
              <a:off x="2154" y="3974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5" name="Line 125"/>
            <p:cNvSpPr>
              <a:spLocks noChangeShapeType="1"/>
            </p:cNvSpPr>
            <p:nvPr/>
          </p:nvSpPr>
          <p:spPr bwMode="auto">
            <a:xfrm>
              <a:off x="2562" y="3657"/>
              <a:ext cx="907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6" name="Line 126"/>
            <p:cNvSpPr>
              <a:spLocks noChangeShapeType="1"/>
            </p:cNvSpPr>
            <p:nvPr/>
          </p:nvSpPr>
          <p:spPr bwMode="auto">
            <a:xfrm flipV="1">
              <a:off x="2971" y="436"/>
              <a:ext cx="816" cy="5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7" name="Line 127"/>
            <p:cNvSpPr>
              <a:spLocks noChangeShapeType="1"/>
            </p:cNvSpPr>
            <p:nvPr/>
          </p:nvSpPr>
          <p:spPr bwMode="auto">
            <a:xfrm>
              <a:off x="1429" y="40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8" name="Line 128"/>
            <p:cNvSpPr>
              <a:spLocks noChangeShapeType="1"/>
            </p:cNvSpPr>
            <p:nvPr/>
          </p:nvSpPr>
          <p:spPr bwMode="auto">
            <a:xfrm>
              <a:off x="1429" y="311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29" name="Line 129"/>
            <p:cNvSpPr>
              <a:spLocks noChangeShapeType="1"/>
            </p:cNvSpPr>
            <p:nvPr/>
          </p:nvSpPr>
          <p:spPr bwMode="auto">
            <a:xfrm>
              <a:off x="1429" y="256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30" name="Line 130"/>
            <p:cNvSpPr>
              <a:spLocks noChangeShapeType="1"/>
            </p:cNvSpPr>
            <p:nvPr/>
          </p:nvSpPr>
          <p:spPr bwMode="auto">
            <a:xfrm>
              <a:off x="1474" y="75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31" name="Line 131"/>
            <p:cNvSpPr>
              <a:spLocks noChangeShapeType="1"/>
            </p:cNvSpPr>
            <p:nvPr/>
          </p:nvSpPr>
          <p:spPr bwMode="auto">
            <a:xfrm>
              <a:off x="1837" y="754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32" name="Arc 132"/>
            <p:cNvSpPr>
              <a:spLocks/>
            </p:cNvSpPr>
            <p:nvPr/>
          </p:nvSpPr>
          <p:spPr bwMode="auto">
            <a:xfrm>
              <a:off x="2064" y="618"/>
              <a:ext cx="46" cy="1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33" name="Text Box 133"/>
            <p:cNvSpPr txBox="1">
              <a:spLocks noChangeArrowheads="1"/>
            </p:cNvSpPr>
            <p:nvPr/>
          </p:nvSpPr>
          <p:spPr bwMode="auto">
            <a:xfrm>
              <a:off x="2096" y="531"/>
              <a:ext cx="3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34" name="Line 134"/>
            <p:cNvSpPr>
              <a:spLocks noChangeShapeType="1"/>
            </p:cNvSpPr>
            <p:nvPr/>
          </p:nvSpPr>
          <p:spPr bwMode="auto">
            <a:xfrm>
              <a:off x="1519" y="754"/>
              <a:ext cx="0" cy="18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35" name="Text Box 135"/>
            <p:cNvSpPr txBox="1">
              <a:spLocks noChangeArrowheads="1"/>
            </p:cNvSpPr>
            <p:nvPr/>
          </p:nvSpPr>
          <p:spPr bwMode="auto">
            <a:xfrm>
              <a:off x="1189" y="1574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36" name="Line 136"/>
            <p:cNvSpPr>
              <a:spLocks noChangeShapeType="1"/>
            </p:cNvSpPr>
            <p:nvPr/>
          </p:nvSpPr>
          <p:spPr bwMode="auto">
            <a:xfrm>
              <a:off x="1519" y="2568"/>
              <a:ext cx="0" cy="14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37" name="Text Box 137"/>
            <p:cNvSpPr txBox="1">
              <a:spLocks noChangeArrowheads="1"/>
            </p:cNvSpPr>
            <p:nvPr/>
          </p:nvSpPr>
          <p:spPr bwMode="auto">
            <a:xfrm>
              <a:off x="1189" y="2980"/>
              <a:ext cx="3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38" name="Line 138"/>
            <p:cNvSpPr>
              <a:spLocks noChangeShapeType="1"/>
            </p:cNvSpPr>
            <p:nvPr/>
          </p:nvSpPr>
          <p:spPr bwMode="auto">
            <a:xfrm>
              <a:off x="1565" y="311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39" name="Text Box 139"/>
            <p:cNvSpPr txBox="1">
              <a:spLocks noChangeArrowheads="1"/>
            </p:cNvSpPr>
            <p:nvPr/>
          </p:nvSpPr>
          <p:spPr bwMode="auto">
            <a:xfrm>
              <a:off x="1597" y="3480"/>
              <a:ext cx="32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40" name="Line 140"/>
            <p:cNvSpPr>
              <a:spLocks noChangeShapeType="1"/>
            </p:cNvSpPr>
            <p:nvPr/>
          </p:nvSpPr>
          <p:spPr bwMode="auto">
            <a:xfrm>
              <a:off x="3787" y="275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41" name="Arc 141"/>
            <p:cNvSpPr>
              <a:spLocks/>
            </p:cNvSpPr>
            <p:nvPr/>
          </p:nvSpPr>
          <p:spPr bwMode="auto">
            <a:xfrm flipH="1" flipV="1">
              <a:off x="3696" y="3022"/>
              <a:ext cx="91" cy="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5742" name="Text Box 142"/>
            <p:cNvSpPr txBox="1">
              <a:spLocks noChangeArrowheads="1"/>
            </p:cNvSpPr>
            <p:nvPr/>
          </p:nvSpPr>
          <p:spPr bwMode="auto">
            <a:xfrm>
              <a:off x="3637" y="3070"/>
              <a:ext cx="3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dirty="0"/>
                <a:t>X</a:t>
              </a:r>
            </a:p>
          </p:txBody>
        </p:sp>
        <p:sp>
          <p:nvSpPr>
            <p:cNvPr id="25743" name="Line 143"/>
            <p:cNvSpPr>
              <a:spLocks noChangeShapeType="1"/>
            </p:cNvSpPr>
            <p:nvPr/>
          </p:nvSpPr>
          <p:spPr bwMode="auto">
            <a:xfrm flipV="1">
              <a:off x="1837" y="1298"/>
              <a:ext cx="862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44" name="Text Box 144"/>
            <p:cNvSpPr txBox="1">
              <a:spLocks noChangeArrowheads="1"/>
            </p:cNvSpPr>
            <p:nvPr/>
          </p:nvSpPr>
          <p:spPr bwMode="auto">
            <a:xfrm>
              <a:off x="2154" y="1298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45" name="Line 145"/>
            <p:cNvSpPr>
              <a:spLocks noChangeShapeType="1"/>
            </p:cNvSpPr>
            <p:nvPr/>
          </p:nvSpPr>
          <p:spPr bwMode="auto">
            <a:xfrm>
              <a:off x="1837" y="1797"/>
              <a:ext cx="113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46" name="Text Box 146"/>
            <p:cNvSpPr txBox="1">
              <a:spLocks noChangeArrowheads="1"/>
            </p:cNvSpPr>
            <p:nvPr/>
          </p:nvSpPr>
          <p:spPr bwMode="auto">
            <a:xfrm>
              <a:off x="2700" y="1752"/>
              <a:ext cx="199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47" name="Line 147"/>
            <p:cNvSpPr>
              <a:spLocks noChangeShapeType="1"/>
            </p:cNvSpPr>
            <p:nvPr/>
          </p:nvSpPr>
          <p:spPr bwMode="auto">
            <a:xfrm>
              <a:off x="3061" y="4156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48" name="Line 148"/>
            <p:cNvSpPr>
              <a:spLocks noChangeShapeType="1"/>
            </p:cNvSpPr>
            <p:nvPr/>
          </p:nvSpPr>
          <p:spPr bwMode="auto">
            <a:xfrm>
              <a:off x="3470" y="3838"/>
              <a:ext cx="18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49" name="Line 149"/>
            <p:cNvSpPr>
              <a:spLocks noChangeShapeType="1"/>
            </p:cNvSpPr>
            <p:nvPr/>
          </p:nvSpPr>
          <p:spPr bwMode="auto">
            <a:xfrm flipV="1">
              <a:off x="3198" y="3884"/>
              <a:ext cx="36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50" name="Text Box 150"/>
            <p:cNvSpPr txBox="1">
              <a:spLocks noChangeArrowheads="1"/>
            </p:cNvSpPr>
            <p:nvPr/>
          </p:nvSpPr>
          <p:spPr bwMode="auto">
            <a:xfrm>
              <a:off x="3367" y="3932"/>
              <a:ext cx="3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51" name="Line 151"/>
            <p:cNvSpPr>
              <a:spLocks noChangeShapeType="1"/>
            </p:cNvSpPr>
            <p:nvPr/>
          </p:nvSpPr>
          <p:spPr bwMode="auto">
            <a:xfrm>
              <a:off x="3606" y="663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52" name="Text Box 152"/>
            <p:cNvSpPr txBox="1">
              <a:spLocks noChangeArrowheads="1"/>
            </p:cNvSpPr>
            <p:nvPr/>
          </p:nvSpPr>
          <p:spPr bwMode="auto">
            <a:xfrm>
              <a:off x="3637" y="713"/>
              <a:ext cx="32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53" name="Line 153"/>
            <p:cNvSpPr>
              <a:spLocks noChangeShapeType="1"/>
            </p:cNvSpPr>
            <p:nvPr/>
          </p:nvSpPr>
          <p:spPr bwMode="auto">
            <a:xfrm>
              <a:off x="3061" y="1071"/>
              <a:ext cx="454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54" name="Text Box 154"/>
            <p:cNvSpPr txBox="1">
              <a:spLocks noChangeArrowheads="1"/>
            </p:cNvSpPr>
            <p:nvPr/>
          </p:nvSpPr>
          <p:spPr bwMode="auto">
            <a:xfrm>
              <a:off x="3107" y="1161"/>
              <a:ext cx="3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X</a:t>
              </a:r>
            </a:p>
          </p:txBody>
        </p:sp>
        <p:sp>
          <p:nvSpPr>
            <p:cNvPr id="25755" name="Text Box 155"/>
            <p:cNvSpPr txBox="1">
              <a:spLocks noChangeArrowheads="1"/>
            </p:cNvSpPr>
            <p:nvPr/>
          </p:nvSpPr>
          <p:spPr bwMode="auto">
            <a:xfrm>
              <a:off x="1146" y="217"/>
              <a:ext cx="74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Front</a:t>
              </a:r>
            </a:p>
          </p:txBody>
        </p:sp>
        <p:sp>
          <p:nvSpPr>
            <p:cNvPr id="25756" name="Text Box 156"/>
            <p:cNvSpPr txBox="1">
              <a:spLocks noChangeArrowheads="1"/>
            </p:cNvSpPr>
            <p:nvPr/>
          </p:nvSpPr>
          <p:spPr bwMode="auto">
            <a:xfrm>
              <a:off x="2244" y="119"/>
              <a:ext cx="674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/>
                <a:t>Rear</a:t>
              </a:r>
            </a:p>
          </p:txBody>
        </p:sp>
        <p:sp>
          <p:nvSpPr>
            <p:cNvPr id="25757" name="Line 157"/>
            <p:cNvSpPr>
              <a:spLocks noChangeShapeType="1"/>
            </p:cNvSpPr>
            <p:nvPr/>
          </p:nvSpPr>
          <p:spPr bwMode="auto">
            <a:xfrm flipV="1">
              <a:off x="1837" y="2115"/>
              <a:ext cx="862" cy="4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58" name="Line 158"/>
            <p:cNvSpPr>
              <a:spLocks noChangeShapeType="1"/>
            </p:cNvSpPr>
            <p:nvPr/>
          </p:nvSpPr>
          <p:spPr bwMode="auto">
            <a:xfrm>
              <a:off x="1837" y="2568"/>
              <a:ext cx="1134" cy="22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59" name="Line 159"/>
            <p:cNvSpPr>
              <a:spLocks noChangeShapeType="1"/>
            </p:cNvSpPr>
            <p:nvPr/>
          </p:nvSpPr>
          <p:spPr bwMode="auto">
            <a:xfrm>
              <a:off x="2699" y="2115"/>
              <a:ext cx="1088" cy="18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760" name="Line 160"/>
            <p:cNvSpPr>
              <a:spLocks noChangeShapeType="1"/>
            </p:cNvSpPr>
            <p:nvPr/>
          </p:nvSpPr>
          <p:spPr bwMode="auto">
            <a:xfrm flipV="1">
              <a:off x="2971" y="2296"/>
              <a:ext cx="816" cy="4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7" name="Oval 105"/>
          <p:cNvSpPr>
            <a:spLocks noChangeArrowheads="1"/>
          </p:cNvSpPr>
          <p:nvPr/>
        </p:nvSpPr>
        <p:spPr bwMode="auto">
          <a:xfrm rot="20777341">
            <a:off x="2319191" y="5151009"/>
            <a:ext cx="206429" cy="24382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587375"/>
          </a:xfrm>
        </p:spPr>
        <p:txBody>
          <a:bodyPr/>
          <a:lstStyle/>
          <a:p>
            <a:pPr eaLnBrk="1" hangingPunct="1"/>
            <a:r>
              <a:rPr lang="en-US" altLang="ko-KR" sz="3800" dirty="0" smtClean="0"/>
              <a:t>Engineering Design</a:t>
            </a:r>
            <a:endParaRPr lang="ko-KR" altLang="en-US" sz="3800" dirty="0" smtClean="0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88" y="1125538"/>
            <a:ext cx="8713787" cy="4826000"/>
          </a:xfrm>
        </p:spPr>
      </p:pic>
      <p:sp>
        <p:nvSpPr>
          <p:cNvPr id="22532" name="TextBox 1"/>
          <p:cNvSpPr txBox="1">
            <a:spLocks noChangeArrowheads="1"/>
          </p:cNvSpPr>
          <p:nvPr/>
        </p:nvSpPr>
        <p:spPr bwMode="auto">
          <a:xfrm>
            <a:off x="3059113" y="6021388"/>
            <a:ext cx="52934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800" dirty="0"/>
              <a:t>1MWe CFBC </a:t>
            </a:r>
            <a:r>
              <a:rPr lang="en-US" altLang="ko-KR" sz="2800" dirty="0" smtClean="0"/>
              <a:t>Process Diagram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467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 Basis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39066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92150"/>
            <a:ext cx="7507288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2"/>
          <p:cNvSpPr txBox="1">
            <a:spLocks noChangeArrowheads="1"/>
          </p:cNvSpPr>
          <p:nvPr/>
        </p:nvSpPr>
        <p:spPr bwMode="auto">
          <a:xfrm>
            <a:off x="3851275" y="6124575"/>
            <a:ext cx="21531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800" dirty="0" smtClean="0"/>
              <a:t>Combustor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4108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1588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Bird eye view</a:t>
            </a:r>
            <a:endParaRPr lang="ko-KR" altLang="en-US" dirty="0" smtClean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507288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7" name="Picture 5" descr="LARGE_ISO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8763000" cy="548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878" name="Picture 6" descr="LARGE_ISO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81075"/>
            <a:ext cx="87630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23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CFBC Demonstration plant </a:t>
            </a:r>
            <a:r>
              <a:rPr lang="en-US" altLang="ko-KR" sz="32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constructon</a:t>
            </a:r>
            <a:endParaRPr lang="en-US" altLang="ko-KR" sz="32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3827" name="Picture 3" descr="발전소(060424)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8" name="Picture 4" descr="P1000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45363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9" name="Picture 5" descr="열병합발전소(051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5965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0" name="Picture 6" descr="Stitched_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914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1" name="Picture 7" descr="P10103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741680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6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Detail Design Document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468313" y="1196752"/>
            <a:ext cx="8229600" cy="5400600"/>
          </a:xfrm>
        </p:spPr>
        <p:txBody>
          <a:bodyPr/>
          <a:lstStyle/>
          <a:p>
            <a:r>
              <a:rPr lang="en-US" altLang="ko-KR" sz="1600" dirty="0" smtClean="0"/>
              <a:t>List </a:t>
            </a:r>
            <a:r>
              <a:rPr lang="en-US" altLang="ko-KR" sz="1600" dirty="0"/>
              <a:t>of valves and pipes </a:t>
            </a:r>
          </a:p>
          <a:p>
            <a:r>
              <a:rPr lang="en-US" altLang="ko-KR" sz="1600" dirty="0" smtClean="0"/>
              <a:t>List </a:t>
            </a:r>
            <a:r>
              <a:rPr lang="en-US" altLang="ko-KR" sz="1600" dirty="0"/>
              <a:t>of hangers and supports </a:t>
            </a:r>
          </a:p>
          <a:p>
            <a:r>
              <a:rPr lang="en-US" altLang="ko-KR" sz="1600" dirty="0" smtClean="0"/>
              <a:t>Insulation </a:t>
            </a:r>
            <a:r>
              <a:rPr lang="en-US" altLang="ko-KR" sz="1600" dirty="0"/>
              <a:t>requirements </a:t>
            </a:r>
          </a:p>
          <a:p>
            <a:r>
              <a:rPr lang="en-US" altLang="ko-KR" sz="1600" dirty="0" smtClean="0"/>
              <a:t>List </a:t>
            </a:r>
            <a:r>
              <a:rPr lang="en-US" altLang="ko-KR" sz="1600" dirty="0"/>
              <a:t>of expansion joints </a:t>
            </a:r>
          </a:p>
          <a:p>
            <a:r>
              <a:rPr lang="en-US" altLang="ko-KR" sz="1600" dirty="0" smtClean="0"/>
              <a:t>Stress </a:t>
            </a:r>
            <a:r>
              <a:rPr lang="en-US" altLang="ko-KR" sz="1600" dirty="0"/>
              <a:t>analysis according to code of selected components including materials selection (as far as required by applicable laws) </a:t>
            </a:r>
          </a:p>
          <a:p>
            <a:r>
              <a:rPr lang="en-US" altLang="ko-KR" sz="1600" dirty="0" smtClean="0"/>
              <a:t>Elasticity </a:t>
            </a:r>
            <a:r>
              <a:rPr lang="en-US" altLang="ko-KR" sz="1600" dirty="0"/>
              <a:t>analysis of boiler pipework (as far as required by applicable laws) </a:t>
            </a:r>
          </a:p>
          <a:p>
            <a:r>
              <a:rPr lang="en-US" altLang="ko-KR" sz="1600" dirty="0" smtClean="0"/>
              <a:t>Collision </a:t>
            </a:r>
            <a:r>
              <a:rPr lang="en-US" altLang="ko-KR" sz="1600" dirty="0"/>
              <a:t>check </a:t>
            </a:r>
          </a:p>
          <a:p>
            <a:r>
              <a:rPr lang="en-US" altLang="ko-KR" sz="1600" dirty="0" smtClean="0"/>
              <a:t>Location </a:t>
            </a:r>
            <a:r>
              <a:rPr lang="en-US" altLang="ko-KR" sz="1600" dirty="0"/>
              <a:t>planning of all valves and control valve stations </a:t>
            </a:r>
          </a:p>
          <a:p>
            <a:r>
              <a:rPr lang="en-US" altLang="ko-KR" sz="1600" dirty="0" smtClean="0"/>
              <a:t>Detailed </a:t>
            </a:r>
            <a:r>
              <a:rPr lang="en-US" altLang="ko-KR" sz="1600" dirty="0"/>
              <a:t>design and calculation of hangers and supports </a:t>
            </a:r>
          </a:p>
          <a:p>
            <a:r>
              <a:rPr lang="en-US" altLang="ko-KR" sz="1600" dirty="0" smtClean="0"/>
              <a:t>As-built </a:t>
            </a:r>
            <a:r>
              <a:rPr lang="en-US" altLang="ko-KR" sz="1600" dirty="0"/>
              <a:t>drawings of contractor's scope of supply </a:t>
            </a:r>
          </a:p>
          <a:p>
            <a:r>
              <a:rPr lang="en-US" altLang="ko-KR" sz="1600" dirty="0" smtClean="0"/>
              <a:t>Preparation </a:t>
            </a:r>
            <a:r>
              <a:rPr lang="en-US" altLang="ko-KR" sz="1600" dirty="0"/>
              <a:t>of documents for authority approval as far as necessary and related to contractor's scope </a:t>
            </a:r>
          </a:p>
          <a:p>
            <a:r>
              <a:rPr lang="en-US" altLang="ko-KR" sz="1600" dirty="0" smtClean="0"/>
              <a:t>Manuals </a:t>
            </a:r>
            <a:r>
              <a:rPr lang="en-US" altLang="ko-KR" sz="1600" dirty="0"/>
              <a:t>as defined in contract </a:t>
            </a:r>
          </a:p>
          <a:p>
            <a:r>
              <a:rPr lang="en-US" altLang="ko-KR" sz="1600" dirty="0" smtClean="0"/>
              <a:t>Erection</a:t>
            </a:r>
            <a:r>
              <a:rPr lang="en-US" altLang="ko-KR" sz="1600" dirty="0"/>
              <a:t>: basic information like weight list, equipment list, description of the procedure, check of erection/welding concepts. </a:t>
            </a:r>
          </a:p>
          <a:p>
            <a:r>
              <a:rPr lang="en-US" altLang="ko-KR" sz="1600" dirty="0" smtClean="0"/>
              <a:t>Insulation</a:t>
            </a:r>
            <a:r>
              <a:rPr lang="en-US" altLang="ko-KR" sz="1600" dirty="0"/>
              <a:t>: table for all equipment to be insulated with geometrical data, equipment surface, temperature, type of fixing structure, mounting instruction, insulation material design 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4359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Electricals and I&amp;C I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525962"/>
          </a:xfrm>
        </p:spPr>
        <p:txBody>
          <a:bodyPr/>
          <a:lstStyle/>
          <a:p>
            <a:r>
              <a:rPr lang="en-US" altLang="ko-KR" sz="2400" dirty="0" smtClean="0"/>
              <a:t>Instrument </a:t>
            </a:r>
            <a:r>
              <a:rPr lang="en-US" altLang="ko-KR" sz="2400" dirty="0"/>
              <a:t>list: specification of entire instrumentation regularly updated according to design </a:t>
            </a:r>
            <a:r>
              <a:rPr lang="en-US" altLang="ko-KR" sz="2400" dirty="0" smtClean="0"/>
              <a:t>progress</a:t>
            </a:r>
            <a:endParaRPr lang="ko-KR" altLang="en-US" sz="2400" dirty="0"/>
          </a:p>
          <a:p>
            <a:r>
              <a:rPr lang="en-US" altLang="ko-KR" sz="2400" dirty="0"/>
              <a:t>Logic diagrams open/closed loop controls: process related diagrams for all control tasks, independent from the applied automation system; presentation is independent from used instruments type, signal power, cable run and place of installation using standardized graphic symbols and additional text </a:t>
            </a:r>
            <a:r>
              <a:rPr lang="en-US" altLang="ko-KR" sz="2400" dirty="0" smtClean="0"/>
              <a:t>information</a:t>
            </a:r>
            <a:endParaRPr lang="ko-KR" altLang="en-US" sz="2400" dirty="0"/>
          </a:p>
          <a:p>
            <a:r>
              <a:rPr lang="en-US" altLang="ko-KR" sz="2400" dirty="0"/>
              <a:t>Electrical consumer list: specification of all consumers regularly updated according to design progress </a:t>
            </a:r>
            <a:r>
              <a:rPr lang="en-US" altLang="ko-KR" sz="2400" dirty="0" smtClean="0"/>
              <a:t> 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55095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Electricals and </a:t>
            </a:r>
            <a:r>
              <a:rPr lang="en-US" altLang="ko-KR" dirty="0" smtClean="0"/>
              <a:t>I&amp;C II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5934" y="1383423"/>
            <a:ext cx="8229600" cy="4525962"/>
          </a:xfrm>
        </p:spPr>
        <p:txBody>
          <a:bodyPr/>
          <a:lstStyle/>
          <a:p>
            <a:r>
              <a:rPr lang="en-US" altLang="ko-KR" sz="2400" dirty="0" smtClean="0"/>
              <a:t>Signal </a:t>
            </a:r>
            <a:r>
              <a:rPr lang="en-US" altLang="ko-KR" sz="2400" dirty="0"/>
              <a:t>list for signal exchange of black box systems with DCS (separate for hardwired and bus signals) </a:t>
            </a:r>
          </a:p>
          <a:p>
            <a:r>
              <a:rPr lang="en-US" altLang="ko-KR" sz="2400" dirty="0" smtClean="0"/>
              <a:t>Arrangement </a:t>
            </a:r>
            <a:r>
              <a:rPr lang="en-US" altLang="ko-KR" sz="2400" dirty="0"/>
              <a:t>drawings showing the location of instrumentation, control equipment and electrical components </a:t>
            </a:r>
          </a:p>
          <a:p>
            <a:r>
              <a:rPr lang="en-US" altLang="ko-KR" sz="2400" dirty="0" smtClean="0"/>
              <a:t>Documentation </a:t>
            </a:r>
            <a:r>
              <a:rPr lang="en-US" altLang="ko-KR" sz="2400" dirty="0"/>
              <a:t>for black box systems; following information is at least provided: 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9077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WordArt 2"/>
          <p:cNvSpPr>
            <a:spLocks noChangeArrowheads="1" noChangeShapeType="1" noTextEdit="1"/>
          </p:cNvSpPr>
          <p:nvPr/>
        </p:nvSpPr>
        <p:spPr bwMode="auto">
          <a:xfrm>
            <a:off x="1600200" y="2554288"/>
            <a:ext cx="6324600" cy="148431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defRPr/>
            </a:pPr>
            <a:r>
              <a:rPr lang="ko-KR" altLang="en-US" sz="40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감사합니다</a:t>
            </a:r>
            <a:r>
              <a:rPr lang="en-US" altLang="ko-KR" sz="40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.</a:t>
            </a:r>
            <a:endParaRPr lang="ko-KR" altLang="en-US" sz="40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돋움"/>
              <a:ea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78108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Facility and Accessories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07689"/>
              </p:ext>
            </p:extLst>
          </p:nvPr>
        </p:nvGraphicFramePr>
        <p:xfrm>
          <a:off x="262633" y="1484784"/>
          <a:ext cx="864096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9300075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616633122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29177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98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Boiler Proper and Accessories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66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SNCR &amp; SCR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6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FGD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47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Ash control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788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Oxy system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85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Cooling water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sytem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33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39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9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376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53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36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357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Boiler </a:t>
            </a:r>
            <a:r>
              <a:rPr lang="en-US" altLang="ko-KR" sz="4000" dirty="0"/>
              <a:t>DESIGN </a:t>
            </a:r>
            <a:r>
              <a:rPr lang="en-US" altLang="ko-KR" sz="4000" dirty="0" smtClean="0"/>
              <a:t>REQUIREMENT I</a:t>
            </a:r>
            <a:endParaRPr lang="en-US" altLang="ko-KR" sz="4000" dirty="0"/>
          </a:p>
        </p:txBody>
      </p:sp>
      <p:graphicFrame>
        <p:nvGraphicFramePr>
          <p:cNvPr id="53248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115481"/>
              </p:ext>
            </p:extLst>
          </p:nvPr>
        </p:nvGraphicFramePr>
        <p:xfrm>
          <a:off x="685800" y="1981200"/>
          <a:ext cx="7772400" cy="4114803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Facilities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Items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Criteria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Ref.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613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CFBC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Unit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type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Natural circulation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installation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In house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Power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10MWe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7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Steam rate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60ton/h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Final steam temp.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452℃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Final steam pressure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45ata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6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Feed water temp.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143 </a:t>
                      </a: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℃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Boiler </a:t>
            </a:r>
            <a:r>
              <a:rPr lang="en-US" altLang="ko-KR" sz="4000" dirty="0"/>
              <a:t>DESIGN </a:t>
            </a:r>
            <a:r>
              <a:rPr lang="en-US" altLang="ko-KR" sz="4000" dirty="0" smtClean="0"/>
              <a:t>REQUIREMENT II</a:t>
            </a:r>
            <a:endParaRPr lang="en-US" altLang="ko-KR" sz="4000" dirty="0"/>
          </a:p>
        </p:txBody>
      </p:sp>
      <p:graphicFrame>
        <p:nvGraphicFramePr>
          <p:cNvPr id="5335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4803"/>
              </p:ext>
            </p:extLst>
          </p:nvPr>
        </p:nvGraphicFramePr>
        <p:xfrm>
          <a:off x="685800" y="1981200"/>
          <a:ext cx="7772400" cy="4114803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Facilities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Items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Criteria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Ref.</a:t>
                      </a:r>
                      <a:endParaRPr kumimoji="1" lang="ko-KR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 rowSpan="1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CFBC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Boiler efficiency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83%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HHV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Process steam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12ton/h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steam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Process steam P.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12ata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Environment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20 ℃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Humidity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70%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Minimum loading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50%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Support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suspended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Main fuel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RDF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Start up fuel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Diesel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5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Fuel consumption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11ton/h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1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HHV of fuel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4500</a:t>
                      </a:r>
                      <a:r>
                        <a:rPr kumimoji="1" lang="en-US" altLang="ko-KR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휴먼옛체" pitchFamily="18" charset="-127"/>
                          <a:ea typeface="휴먼옛체" pitchFamily="18" charset="-127"/>
                          <a:cs typeface="한컴바탕" pitchFamily="18" charset="2"/>
                        </a:rPr>
                        <a:t>kcal/kg</a:t>
                      </a:r>
                      <a:endParaRPr kumimoji="1" lang="en-US" altLang="ko-KR" sz="1500" b="0" i="0" u="none" strike="noStrike" cap="none" normalizeH="0" baseline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굴림" pitchFamily="50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D2A03"/>
                          </a:solidFill>
                          <a:effectLst/>
                          <a:latin typeface="Times New Roman"/>
                          <a:ea typeface="휴먼옛체" pitchFamily="18" charset="-127"/>
                          <a:cs typeface="한컴바탕" pitchFamily="18" charset="2"/>
                        </a:rPr>
                        <a:t> </a:t>
                      </a:r>
                      <a:endParaRPr kumimoji="1" lang="en-US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3D2A03"/>
                        </a:solidFill>
                        <a:effectLst/>
                        <a:latin typeface="휴먼옛체" pitchFamily="18" charset="-127"/>
                        <a:ea typeface="휴먼옛체" pitchFamily="18" charset="-127"/>
                        <a:cs typeface="한컴바탕" pitchFamily="18" charset="2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칠보 비녀</Template>
  <TotalTime>8058</TotalTime>
  <Words>2529</Words>
  <Application>Microsoft Office PowerPoint</Application>
  <PresentationFormat>화면 슬라이드 쇼(4:3)</PresentationFormat>
  <Paragraphs>709</Paragraphs>
  <Slides>66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80" baseType="lpstr">
      <vt:lpstr>굴림</vt:lpstr>
      <vt:lpstr>굴림체</vt:lpstr>
      <vt:lpstr>돋움</vt:lpstr>
      <vt:lpstr>돋움체</vt:lpstr>
      <vt:lpstr>맑은 고딕</vt:lpstr>
      <vt:lpstr>바탕</vt:lpstr>
      <vt:lpstr>한컴바탕</vt:lpstr>
      <vt:lpstr>휴먼옛체</vt:lpstr>
      <vt:lpstr>Arial</vt:lpstr>
      <vt:lpstr>Cambria Math</vt:lpstr>
      <vt:lpstr>Times New Roman</vt:lpstr>
      <vt:lpstr>Wingdings</vt:lpstr>
      <vt:lpstr>Wingdings 2</vt:lpstr>
      <vt:lpstr>칠보 비녀</vt:lpstr>
      <vt:lpstr> Design Basis</vt:lpstr>
      <vt:lpstr>Design Steps</vt:lpstr>
      <vt:lpstr>Terminal points</vt:lpstr>
      <vt:lpstr>Deliverables</vt:lpstr>
      <vt:lpstr>PowerPoint 프레젠테이션</vt:lpstr>
      <vt:lpstr>Design Basis</vt:lpstr>
      <vt:lpstr>Facility and Accessories</vt:lpstr>
      <vt:lpstr>Boiler DESIGN REQUIREMENT I</vt:lpstr>
      <vt:lpstr>Boiler DESIGN REQUIREMENT II</vt:lpstr>
      <vt:lpstr>Design criteria of combustor</vt:lpstr>
      <vt:lpstr>Design factor</vt:lpstr>
      <vt:lpstr>CFB Boiler for Fluff Fuel </vt:lpstr>
      <vt:lpstr>CFB Boiler for Sludge/Plastics fuel</vt:lpstr>
      <vt:lpstr>BFB Boiler for Biomass</vt:lpstr>
      <vt:lpstr>Conceptual Design</vt:lpstr>
      <vt:lpstr>Conceptual design CFBC Co-generation Boiler </vt:lpstr>
      <vt:lpstr>Conceptual Design</vt:lpstr>
      <vt:lpstr>Boiler Unit</vt:lpstr>
      <vt:lpstr>Dispatch of boiler units</vt:lpstr>
      <vt:lpstr>PowerPoint 프레젠테이션</vt:lpstr>
      <vt:lpstr>Simple vs. Easy operation</vt:lpstr>
      <vt:lpstr>PowerPoint 프레젠테이션</vt:lpstr>
      <vt:lpstr>Combustion</vt:lpstr>
      <vt:lpstr>석탄의 성분에 따른 연소의 차이</vt:lpstr>
      <vt:lpstr>PowerPoint 프레젠테이션</vt:lpstr>
      <vt:lpstr>Chemical reaction</vt:lpstr>
      <vt:lpstr>General Design Condition</vt:lpstr>
      <vt:lpstr>General Design Condition</vt:lpstr>
      <vt:lpstr>General Design Condition</vt:lpstr>
      <vt:lpstr>Flue Gas Pollutants</vt:lpstr>
      <vt:lpstr>배가스 농도</vt:lpstr>
      <vt:lpstr>SO2의 제어</vt:lpstr>
      <vt:lpstr>Basic Engineering Design Data</vt:lpstr>
      <vt:lpstr>Basic Engineering Design Data</vt:lpstr>
      <vt:lpstr>Mass Balance</vt:lpstr>
      <vt:lpstr>Air supply</vt:lpstr>
      <vt:lpstr>Heat Balance</vt:lpstr>
      <vt:lpstr>Technical Specifications I</vt:lpstr>
      <vt:lpstr>Technical Specifications II</vt:lpstr>
      <vt:lpstr>Economic Assessment</vt:lpstr>
      <vt:lpstr>Basic Design</vt:lpstr>
      <vt:lpstr>Design Parts I</vt:lpstr>
      <vt:lpstr>Design parts II</vt:lpstr>
      <vt:lpstr>Design parts III</vt:lpstr>
      <vt:lpstr>CFBC Demonstration plant constructon</vt:lpstr>
      <vt:lpstr>Basic design I</vt:lpstr>
      <vt:lpstr>Basic Design II </vt:lpstr>
      <vt:lpstr>원주 10MWe 발전용 보일러 조감도</vt:lpstr>
      <vt:lpstr>Lay out of Combustor and Back pass </vt:lpstr>
      <vt:lpstr>Basic Design Document I</vt:lpstr>
      <vt:lpstr>Basic Design Document II</vt:lpstr>
      <vt:lpstr>Basic Design Document III</vt:lpstr>
      <vt:lpstr>Detail Design</vt:lpstr>
      <vt:lpstr>Engineering Design</vt:lpstr>
      <vt:lpstr>Design Items</vt:lpstr>
      <vt:lpstr>PROCESS DESIGN REQUIREMENT I</vt:lpstr>
      <vt:lpstr>PROCESS DESIGN REQUIREMENT II</vt:lpstr>
      <vt:lpstr>PowerPoint 프레젠테이션</vt:lpstr>
      <vt:lpstr>Engineering Design</vt:lpstr>
      <vt:lpstr>PowerPoint 프레젠테이션</vt:lpstr>
      <vt:lpstr>Bird eye view</vt:lpstr>
      <vt:lpstr>CFBC Demonstration plant constructon</vt:lpstr>
      <vt:lpstr>Detail Design Document</vt:lpstr>
      <vt:lpstr>Electricals and I&amp;C I</vt:lpstr>
      <vt:lpstr>Electricals and I&amp;C II</vt:lpstr>
      <vt:lpstr>PowerPoint 프레젠테이션</vt:lpstr>
    </vt:vector>
  </TitlesOfParts>
  <Company>유동층연구센터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Operation Characteristics of Commercial Circulating Fluidized Bed Boiler in Korea</dc:title>
  <dc:creator>선도원</dc:creator>
  <cp:lastModifiedBy>Windows 사용자</cp:lastModifiedBy>
  <cp:revision>244</cp:revision>
  <cp:lastPrinted>2010-11-11T01:28:33Z</cp:lastPrinted>
  <dcterms:created xsi:type="dcterms:W3CDTF">2002-10-11T04:58:35Z</dcterms:created>
  <dcterms:modified xsi:type="dcterms:W3CDTF">2023-04-11T06:44:43Z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000800b058000000000001024100</vt:lpwstr>
  </property>
</Properties>
</file>