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2"/>
  </p:notesMasterIdLst>
  <p:handoutMasterIdLst>
    <p:handoutMasterId r:id="rId53"/>
  </p:handoutMasterIdLst>
  <p:sldIdLst>
    <p:sldId id="258" r:id="rId2"/>
    <p:sldId id="513" r:id="rId3"/>
    <p:sldId id="514" r:id="rId4"/>
    <p:sldId id="502" r:id="rId5"/>
    <p:sldId id="533" r:id="rId6"/>
    <p:sldId id="544" r:id="rId7"/>
    <p:sldId id="534" r:id="rId8"/>
    <p:sldId id="535" r:id="rId9"/>
    <p:sldId id="532" r:id="rId10"/>
    <p:sldId id="515" r:id="rId11"/>
    <p:sldId id="486" r:id="rId12"/>
    <p:sldId id="516" r:id="rId13"/>
    <p:sldId id="538" r:id="rId14"/>
    <p:sldId id="536" r:id="rId15"/>
    <p:sldId id="537" r:id="rId16"/>
    <p:sldId id="539" r:id="rId17"/>
    <p:sldId id="517" r:id="rId18"/>
    <p:sldId id="543" r:id="rId19"/>
    <p:sldId id="518" r:id="rId20"/>
    <p:sldId id="540" r:id="rId21"/>
    <p:sldId id="541" r:id="rId22"/>
    <p:sldId id="542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476" r:id="rId32"/>
    <p:sldId id="528" r:id="rId33"/>
    <p:sldId id="529" r:id="rId34"/>
    <p:sldId id="530" r:id="rId35"/>
    <p:sldId id="531" r:id="rId36"/>
    <p:sldId id="475" r:id="rId37"/>
    <p:sldId id="477" r:id="rId38"/>
    <p:sldId id="484" r:id="rId39"/>
    <p:sldId id="483" r:id="rId40"/>
    <p:sldId id="527" r:id="rId41"/>
    <p:sldId id="478" r:id="rId42"/>
    <p:sldId id="501" r:id="rId43"/>
    <p:sldId id="511" r:id="rId44"/>
    <p:sldId id="506" r:id="rId45"/>
    <p:sldId id="505" r:id="rId46"/>
    <p:sldId id="508" r:id="rId47"/>
    <p:sldId id="507" r:id="rId48"/>
    <p:sldId id="509" r:id="rId49"/>
    <p:sldId id="510" r:id="rId50"/>
    <p:sldId id="453" r:id="rId51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D76D65"/>
    <a:srgbClr val="FF9933"/>
    <a:srgbClr val="9E36BA"/>
    <a:srgbClr val="F6F6F6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5" autoAdjust="0"/>
    <p:restoredTop sz="94602" autoAdjust="0"/>
  </p:normalViewPr>
  <p:slideViewPr>
    <p:cSldViewPr>
      <p:cViewPr varScale="1">
        <p:scale>
          <a:sx n="109" d="100"/>
          <a:sy n="109" d="100"/>
        </p:scale>
        <p:origin x="169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75" d="100"/>
          <a:sy n="75" d="100"/>
        </p:scale>
        <p:origin x="-1404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E:\&#45236;&#47928;&#49436;\&#49688;&#54665;&#49324;&#50629;\1998-2000_CepII\CEPII_Run\MCFB99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E:\&#45236;&#47928;&#49436;\&#49688;&#54665;&#49324;&#50629;\1998-2000_CepII\CEPII_Run\Bench97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77384677705616"/>
          <c:y val="0.12169785080213627"/>
          <c:w val="0.82523267838676317"/>
          <c:h val="0.71355932203389827"/>
        </c:manualLayout>
      </c:layout>
      <c:scatterChart>
        <c:scatterStyle val="lineMarker"/>
        <c:varyColors val="0"/>
        <c:ser>
          <c:idx val="0"/>
          <c:order val="0"/>
          <c:tx>
            <c:strRef>
              <c:f>RUNDATA!$AQ$1</c:f>
              <c:strCache>
                <c:ptCount val="1"/>
                <c:pt idx="0">
                  <c:v>Nox</c:v>
                </c:pt>
              </c:strCache>
            </c:strRef>
          </c:tx>
          <c:spPr>
            <a:ln w="19050">
              <a:noFill/>
            </a:ln>
          </c:spPr>
          <c:marker>
            <c:symbol val="square"/>
            <c:size val="7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RUNDATA!$AH$44:$AH$56</c:f>
              <c:numCache>
                <c:formatCode>General</c:formatCode>
                <c:ptCount val="13"/>
                <c:pt idx="0">
                  <c:v>2.1</c:v>
                </c:pt>
                <c:pt idx="1">
                  <c:v>2.0299999999999998</c:v>
                </c:pt>
                <c:pt idx="2">
                  <c:v>2.7</c:v>
                </c:pt>
                <c:pt idx="3">
                  <c:v>2.27</c:v>
                </c:pt>
                <c:pt idx="4">
                  <c:v>1.6</c:v>
                </c:pt>
                <c:pt idx="5">
                  <c:v>4.5999999999999996</c:v>
                </c:pt>
                <c:pt idx="6">
                  <c:v>5.27</c:v>
                </c:pt>
                <c:pt idx="7">
                  <c:v>3.87</c:v>
                </c:pt>
                <c:pt idx="8">
                  <c:v>2.48</c:v>
                </c:pt>
                <c:pt idx="9">
                  <c:v>2.95</c:v>
                </c:pt>
                <c:pt idx="10">
                  <c:v>2</c:v>
                </c:pt>
                <c:pt idx="11">
                  <c:v>2.14</c:v>
                </c:pt>
                <c:pt idx="12">
                  <c:v>4.2300000000000004</c:v>
                </c:pt>
              </c:numCache>
            </c:numRef>
          </c:xVal>
          <c:yVal>
            <c:numRef>
              <c:f>RUNDATA!$AS$44:$AS$56</c:f>
              <c:numCache>
                <c:formatCode>General</c:formatCode>
                <c:ptCount val="13"/>
                <c:pt idx="1">
                  <c:v>175.27675276752771</c:v>
                </c:pt>
                <c:pt idx="2">
                  <c:v>219.94535519125682</c:v>
                </c:pt>
                <c:pt idx="3">
                  <c:v>205.55258942872396</c:v>
                </c:pt>
                <c:pt idx="4">
                  <c:v>180.41237113402065</c:v>
                </c:pt>
                <c:pt idx="6">
                  <c:v>267.00572155117607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A30-44EE-8A1B-33F5290F9EBF}"/>
            </c:ext>
          </c:extLst>
        </c:ser>
        <c:ser>
          <c:idx val="1"/>
          <c:order val="1"/>
          <c:tx>
            <c:strRef>
              <c:f>RUNDATA!$AT$1</c:f>
              <c:strCache>
                <c:ptCount val="1"/>
                <c:pt idx="0">
                  <c:v>N2O</c:v>
                </c:pt>
              </c:strCache>
            </c:strRef>
          </c:tx>
          <c:spPr>
            <a:ln w="19050">
              <a:noFill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RUNDATA!$AH$44:$AH$56</c:f>
              <c:numCache>
                <c:formatCode>General</c:formatCode>
                <c:ptCount val="13"/>
                <c:pt idx="0">
                  <c:v>2.1</c:v>
                </c:pt>
                <c:pt idx="1">
                  <c:v>2.0299999999999998</c:v>
                </c:pt>
                <c:pt idx="2">
                  <c:v>2.7</c:v>
                </c:pt>
                <c:pt idx="3">
                  <c:v>2.27</c:v>
                </c:pt>
                <c:pt idx="4">
                  <c:v>1.6</c:v>
                </c:pt>
                <c:pt idx="5">
                  <c:v>4.5999999999999996</c:v>
                </c:pt>
                <c:pt idx="6">
                  <c:v>5.27</c:v>
                </c:pt>
                <c:pt idx="7">
                  <c:v>3.87</c:v>
                </c:pt>
                <c:pt idx="8">
                  <c:v>2.48</c:v>
                </c:pt>
                <c:pt idx="9">
                  <c:v>2.95</c:v>
                </c:pt>
                <c:pt idx="10">
                  <c:v>2</c:v>
                </c:pt>
                <c:pt idx="11">
                  <c:v>2.14</c:v>
                </c:pt>
                <c:pt idx="12">
                  <c:v>4.2300000000000004</c:v>
                </c:pt>
              </c:numCache>
            </c:numRef>
          </c:xVal>
          <c:yVal>
            <c:numRef>
              <c:f>RUNDATA!$AU$44:$AU$56</c:f>
              <c:numCache>
                <c:formatCode>General</c:formatCode>
                <c:ptCount val="13"/>
                <c:pt idx="0">
                  <c:v>114.44444444444446</c:v>
                </c:pt>
                <c:pt idx="1">
                  <c:v>114.57564575645758</c:v>
                </c:pt>
                <c:pt idx="3">
                  <c:v>116.04378003203418</c:v>
                </c:pt>
                <c:pt idx="4">
                  <c:v>117.44845360824743</c:v>
                </c:pt>
                <c:pt idx="5">
                  <c:v>340.39634146341467</c:v>
                </c:pt>
                <c:pt idx="6">
                  <c:v>318.18181818181819</c:v>
                </c:pt>
                <c:pt idx="7">
                  <c:v>307.50145942790431</c:v>
                </c:pt>
                <c:pt idx="8">
                  <c:v>216.38768898488124</c:v>
                </c:pt>
                <c:pt idx="9">
                  <c:v>255.9556786703601</c:v>
                </c:pt>
                <c:pt idx="10">
                  <c:v>134.65789473684211</c:v>
                </c:pt>
                <c:pt idx="11">
                  <c:v>170.26776246023331</c:v>
                </c:pt>
                <c:pt idx="12">
                  <c:v>318.27668455575434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A30-44EE-8A1B-33F5290F9EBF}"/>
            </c:ext>
          </c:extLst>
        </c:ser>
        <c:ser>
          <c:idx val="2"/>
          <c:order val="2"/>
          <c:tx>
            <c:strRef>
              <c:f>RUNDATA!$AL$1</c:f>
              <c:strCache>
                <c:ptCount val="1"/>
                <c:pt idx="0">
                  <c:v>SO2</c:v>
                </c:pt>
              </c:strCache>
            </c:strRef>
          </c:tx>
          <c:spPr>
            <a:ln w="19050">
              <a:noFill/>
            </a:ln>
          </c:spPr>
          <c:marker>
            <c:symbol val="triangle"/>
            <c:size val="5"/>
            <c:spPr>
              <a:solidFill>
                <a:srgbClr val="FFFF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RUNDATA!$AH$44:$AH$56</c:f>
              <c:numCache>
                <c:formatCode>General</c:formatCode>
                <c:ptCount val="13"/>
                <c:pt idx="0">
                  <c:v>2.1</c:v>
                </c:pt>
                <c:pt idx="1">
                  <c:v>2.0299999999999998</c:v>
                </c:pt>
                <c:pt idx="2">
                  <c:v>2.7</c:v>
                </c:pt>
                <c:pt idx="3">
                  <c:v>2.27</c:v>
                </c:pt>
                <c:pt idx="4">
                  <c:v>1.6</c:v>
                </c:pt>
                <c:pt idx="5">
                  <c:v>4.5999999999999996</c:v>
                </c:pt>
                <c:pt idx="6">
                  <c:v>5.27</c:v>
                </c:pt>
                <c:pt idx="7">
                  <c:v>3.87</c:v>
                </c:pt>
                <c:pt idx="8">
                  <c:v>2.48</c:v>
                </c:pt>
                <c:pt idx="9">
                  <c:v>2.95</c:v>
                </c:pt>
                <c:pt idx="10">
                  <c:v>2</c:v>
                </c:pt>
                <c:pt idx="11">
                  <c:v>2.14</c:v>
                </c:pt>
                <c:pt idx="12">
                  <c:v>4.2300000000000004</c:v>
                </c:pt>
              </c:numCache>
            </c:numRef>
          </c:xVal>
          <c:yVal>
            <c:numRef>
              <c:f>RUNDATA!$AM$44:$AM$56</c:f>
              <c:numCache>
                <c:formatCode>General</c:formatCode>
                <c:ptCount val="13"/>
                <c:pt idx="0">
                  <c:v>320.37037037037038</c:v>
                </c:pt>
                <c:pt idx="1">
                  <c:v>314.57564575645762</c:v>
                </c:pt>
                <c:pt idx="2">
                  <c:v>284.01639344262293</c:v>
                </c:pt>
                <c:pt idx="3">
                  <c:v>260.67805659369992</c:v>
                </c:pt>
                <c:pt idx="4">
                  <c:v>263.40206185567013</c:v>
                </c:pt>
                <c:pt idx="5">
                  <c:v>226.21951219512198</c:v>
                </c:pt>
                <c:pt idx="6">
                  <c:v>140.17800381436746</c:v>
                </c:pt>
                <c:pt idx="7">
                  <c:v>173.67192060712202</c:v>
                </c:pt>
                <c:pt idx="8">
                  <c:v>268.35853131749468</c:v>
                </c:pt>
                <c:pt idx="9">
                  <c:v>200.69252077562328</c:v>
                </c:pt>
                <c:pt idx="10">
                  <c:v>276.31578947368428</c:v>
                </c:pt>
                <c:pt idx="11">
                  <c:v>264.4485683987275</c:v>
                </c:pt>
                <c:pt idx="12">
                  <c:v>252.53428741800838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A30-44EE-8A1B-33F5290F9E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1005359"/>
        <c:axId val="1"/>
      </c:scatterChart>
      <c:valAx>
        <c:axId val="1721005359"/>
        <c:scaling>
          <c:orientation val="minMax"/>
          <c:max val="7"/>
        </c:scaling>
        <c:delete val="0"/>
        <c:axPos val="b"/>
        <c:title>
          <c:tx>
            <c:rich>
              <a:bodyPr/>
              <a:lstStyle/>
              <a:p>
                <a:pPr>
                  <a:defRPr sz="20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altLang="ko-KR"/>
                  <a:t>O2[%]</a:t>
                </a:r>
              </a:p>
            </c:rich>
          </c:tx>
          <c:layout>
            <c:manualLayout>
              <c:xMode val="edge"/>
              <c:yMode val="edge"/>
              <c:x val="0.50982419855222338"/>
              <c:y val="0.9203389830508474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ko-KR"/>
          </a:p>
        </c:txPr>
        <c:crossAx val="1"/>
        <c:crosses val="autoZero"/>
        <c:crossBetween val="midCat"/>
      </c:valAx>
      <c:valAx>
        <c:axId val="1"/>
        <c:scaling>
          <c:orientation val="minMax"/>
          <c:max val="5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20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altLang="ko-KR"/>
                  <a:t>Emisison[ppm @ 3.5% O2]</a:t>
                </a:r>
              </a:p>
            </c:rich>
          </c:tx>
          <c:layout>
            <c:manualLayout>
              <c:xMode val="edge"/>
              <c:yMode val="edge"/>
              <c:x val="1.729858252418192E-3"/>
              <c:y val="0.2060163063989949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ko-KR"/>
          </a:p>
        </c:txPr>
        <c:crossAx val="1721005359"/>
        <c:crosses val="autoZero"/>
        <c:crossBetween val="midCat"/>
        <c:majorUnit val="100"/>
      </c:valAx>
      <c:spPr>
        <a:noFill/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4560496380558428"/>
          <c:y val="0.57966101694915251"/>
          <c:w val="7.6525336091003093E-2"/>
          <c:h val="0.15423728813559323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47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16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689944743117776"/>
          <c:y val="3.5489781124558077E-2"/>
          <c:w val="0.73616297786364482"/>
          <c:h val="0.81016949152542372"/>
        </c:manualLayout>
      </c:layout>
      <c:scatterChart>
        <c:scatterStyle val="lineMarker"/>
        <c:varyColors val="0"/>
        <c:ser>
          <c:idx val="1"/>
          <c:order val="0"/>
          <c:tx>
            <c:strRef>
              <c:f>Run97!$A$84</c:f>
              <c:strCache>
                <c:ptCount val="1"/>
                <c:pt idx="0">
                  <c:v>Ulan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7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xVal>
            <c:numRef>
              <c:f>'Run97'!$BI$83:$BI$108</c:f>
              <c:numCache>
                <c:formatCode>General</c:formatCode>
                <c:ptCount val="26"/>
                <c:pt idx="0">
                  <c:v>7.68</c:v>
                </c:pt>
                <c:pt idx="1">
                  <c:v>7.54</c:v>
                </c:pt>
                <c:pt idx="2">
                  <c:v>7.76</c:v>
                </c:pt>
                <c:pt idx="3">
                  <c:v>6.94</c:v>
                </c:pt>
                <c:pt idx="4">
                  <c:v>6.63</c:v>
                </c:pt>
                <c:pt idx="5">
                  <c:v>7.43</c:v>
                </c:pt>
                <c:pt idx="6">
                  <c:v>6.79</c:v>
                </c:pt>
                <c:pt idx="7">
                  <c:v>7.99</c:v>
                </c:pt>
                <c:pt idx="8">
                  <c:v>8.1999999999999993</c:v>
                </c:pt>
                <c:pt idx="9">
                  <c:v>8.0500000000000007</c:v>
                </c:pt>
                <c:pt idx="10">
                  <c:v>11.83</c:v>
                </c:pt>
                <c:pt idx="12">
                  <c:v>14.53</c:v>
                </c:pt>
                <c:pt idx="13">
                  <c:v>11.11</c:v>
                </c:pt>
                <c:pt idx="14">
                  <c:v>8.52</c:v>
                </c:pt>
                <c:pt idx="15">
                  <c:v>7.8</c:v>
                </c:pt>
                <c:pt idx="16">
                  <c:v>7.41</c:v>
                </c:pt>
                <c:pt idx="17">
                  <c:v>7.3</c:v>
                </c:pt>
                <c:pt idx="18">
                  <c:v>8.9</c:v>
                </c:pt>
                <c:pt idx="19">
                  <c:v>11.36</c:v>
                </c:pt>
                <c:pt idx="20">
                  <c:v>10.51</c:v>
                </c:pt>
                <c:pt idx="21">
                  <c:v>10.76</c:v>
                </c:pt>
                <c:pt idx="22">
                  <c:v>9.33</c:v>
                </c:pt>
                <c:pt idx="23">
                  <c:v>10.3</c:v>
                </c:pt>
                <c:pt idx="24">
                  <c:v>10.07</c:v>
                </c:pt>
                <c:pt idx="25">
                  <c:v>10.57</c:v>
                </c:pt>
              </c:numCache>
            </c:numRef>
          </c:xVal>
          <c:yVal>
            <c:numRef>
              <c:f>'Run97'!$BM$83:$BM$108</c:f>
              <c:numCache>
                <c:formatCode>General</c:formatCode>
                <c:ptCount val="26"/>
                <c:pt idx="0">
                  <c:v>514.85735735735739</c:v>
                </c:pt>
                <c:pt idx="1">
                  <c:v>507.05794947994059</c:v>
                </c:pt>
                <c:pt idx="2">
                  <c:v>513.01170694864049</c:v>
                </c:pt>
                <c:pt idx="3">
                  <c:v>465.19381223328594</c:v>
                </c:pt>
                <c:pt idx="4">
                  <c:v>457.44780793319416</c:v>
                </c:pt>
                <c:pt idx="5">
                  <c:v>440.47899778924102</c:v>
                </c:pt>
                <c:pt idx="6">
                  <c:v>477.57389162561577</c:v>
                </c:pt>
                <c:pt idx="7">
                  <c:v>478.78170637970794</c:v>
                </c:pt>
                <c:pt idx="8">
                  <c:v>526.3671875</c:v>
                </c:pt>
                <c:pt idx="9">
                  <c:v>482.68918918918922</c:v>
                </c:pt>
                <c:pt idx="10">
                  <c:v>569.5419847328244</c:v>
                </c:pt>
                <c:pt idx="12">
                  <c:v>648.3114374034003</c:v>
                </c:pt>
                <c:pt idx="13">
                  <c:v>548.53387259858448</c:v>
                </c:pt>
                <c:pt idx="14">
                  <c:v>648.97235576923083</c:v>
                </c:pt>
                <c:pt idx="15">
                  <c:v>609.84848484848487</c:v>
                </c:pt>
                <c:pt idx="16">
                  <c:v>534.40029433406926</c:v>
                </c:pt>
                <c:pt idx="17">
                  <c:v>590.54197080291988</c:v>
                </c:pt>
                <c:pt idx="18">
                  <c:v>592.97520661157023</c:v>
                </c:pt>
                <c:pt idx="19">
                  <c:v>510.00518672199172</c:v>
                </c:pt>
                <c:pt idx="20">
                  <c:v>470.24785510009531</c:v>
                </c:pt>
                <c:pt idx="21">
                  <c:v>556.4453125</c:v>
                </c:pt>
                <c:pt idx="22">
                  <c:v>500.49700085689801</c:v>
                </c:pt>
                <c:pt idx="23">
                  <c:v>534.40420560747668</c:v>
                </c:pt>
                <c:pt idx="24">
                  <c:v>505.8508691674291</c:v>
                </c:pt>
                <c:pt idx="25">
                  <c:v>546.35906040268469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87A-4F90-A735-30955F57373A}"/>
            </c:ext>
          </c:extLst>
        </c:ser>
        <c:ser>
          <c:idx val="0"/>
          <c:order val="1"/>
          <c:tx>
            <c:strRef>
              <c:f>Run97!$A$62</c:f>
              <c:strCache>
                <c:ptCount val="1"/>
                <c:pt idx="0">
                  <c:v>Blair Athol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7"/>
            <c:spPr>
              <a:solidFill>
                <a:srgbClr val="FF00FF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'Run97'!$BI$75:$BI$79</c:f>
              <c:numCache>
                <c:formatCode>General</c:formatCode>
                <c:ptCount val="5"/>
                <c:pt idx="0">
                  <c:v>7.4</c:v>
                </c:pt>
                <c:pt idx="1">
                  <c:v>7.3</c:v>
                </c:pt>
                <c:pt idx="2">
                  <c:v>6.2</c:v>
                </c:pt>
                <c:pt idx="3">
                  <c:v>6.8</c:v>
                </c:pt>
                <c:pt idx="4">
                  <c:v>6.87</c:v>
                </c:pt>
              </c:numCache>
            </c:numRef>
          </c:xVal>
          <c:yVal>
            <c:numRef>
              <c:f>'Run97'!$BM$75:$BM$79</c:f>
              <c:numCache>
                <c:formatCode>General</c:formatCode>
                <c:ptCount val="5"/>
                <c:pt idx="0">
                  <c:v>918.75</c:v>
                </c:pt>
                <c:pt idx="1">
                  <c:v>913.32116788321173</c:v>
                </c:pt>
                <c:pt idx="2">
                  <c:v>824.74662162162167</c:v>
                </c:pt>
                <c:pt idx="3">
                  <c:v>938.54225352112678</c:v>
                </c:pt>
                <c:pt idx="4">
                  <c:v>847.60438782731785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87A-4F90-A735-30955F57373A}"/>
            </c:ext>
          </c:extLst>
        </c:ser>
        <c:ser>
          <c:idx val="2"/>
          <c:order val="2"/>
          <c:tx>
            <c:strRef>
              <c:f>'E:\내문서\수행사업\1998-2000_CepII\CEPII_Run\[Bench98(1).xls]run98'!$A$43</c:f>
              <c:strCache>
                <c:ptCount val="1"/>
                <c:pt idx="0">
                  <c:v>Herbei coal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7"/>
            <c:spPr>
              <a:solidFill>
                <a:srgbClr val="FFFF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[1]run98!$AZ$43:$AZ$48</c:f>
              <c:numCache>
                <c:formatCode>General</c:formatCode>
                <c:ptCount val="6"/>
                <c:pt idx="0">
                  <c:v>7.8</c:v>
                </c:pt>
                <c:pt idx="1">
                  <c:v>7.8</c:v>
                </c:pt>
                <c:pt idx="2">
                  <c:v>5.7</c:v>
                </c:pt>
                <c:pt idx="3">
                  <c:v>5.2</c:v>
                </c:pt>
                <c:pt idx="4">
                  <c:v>5</c:v>
                </c:pt>
                <c:pt idx="5">
                  <c:v>5.4</c:v>
                </c:pt>
              </c:numCache>
            </c:numRef>
          </c:xVal>
          <c:yVal>
            <c:numRef>
              <c:f>[1]run98!$BD$43:$BD$48</c:f>
              <c:numCache>
                <c:formatCode>General</c:formatCode>
                <c:ptCount val="6"/>
                <c:pt idx="0">
                  <c:v>583.33333333333348</c:v>
                </c:pt>
                <c:pt idx="1">
                  <c:v>596.59090909090924</c:v>
                </c:pt>
                <c:pt idx="2">
                  <c:v>526.14379084967322</c:v>
                </c:pt>
                <c:pt idx="3">
                  <c:v>487.34177215189874</c:v>
                </c:pt>
                <c:pt idx="4">
                  <c:v>456.09375</c:v>
                </c:pt>
                <c:pt idx="5">
                  <c:v>471.15384615384625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87A-4F90-A735-30955F57373A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triangle"/>
            <c:size val="7"/>
            <c:spPr>
              <a:solidFill>
                <a:srgbClr val="FFFF00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xVal>
            <c:numRef>
              <c:f>[1]run98!$AZ$50:$AZ$52</c:f>
              <c:numCache>
                <c:formatCode>General</c:formatCode>
                <c:ptCount val="3"/>
                <c:pt idx="0">
                  <c:v>2.4500000000000002</c:v>
                </c:pt>
                <c:pt idx="1">
                  <c:v>2.2400000000000002</c:v>
                </c:pt>
                <c:pt idx="2">
                  <c:v>2.77</c:v>
                </c:pt>
              </c:numCache>
            </c:numRef>
          </c:xVal>
          <c:yVal>
            <c:numRef>
              <c:f>[1]run98!$BD$50:$BD$52</c:f>
              <c:numCache>
                <c:formatCode>General</c:formatCode>
                <c:ptCount val="3"/>
                <c:pt idx="0">
                  <c:v>273.58490566037739</c:v>
                </c:pt>
                <c:pt idx="1">
                  <c:v>279.85074626865674</c:v>
                </c:pt>
                <c:pt idx="2">
                  <c:v>287.98683488754801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87A-4F90-A735-30955F573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8212991"/>
        <c:axId val="1"/>
      </c:scatterChart>
      <c:valAx>
        <c:axId val="171821299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altLang="ko-KR"/>
                  <a:t>O2 [%]</a:t>
                </a:r>
              </a:p>
            </c:rich>
          </c:tx>
          <c:layout>
            <c:manualLayout>
              <c:xMode val="edge"/>
              <c:yMode val="edge"/>
              <c:x val="0.44157186873379956"/>
              <c:y val="0.9220338529112431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ko-KR"/>
          </a:p>
        </c:txPr>
        <c:crossAx val="1"/>
        <c:crosses val="autoZero"/>
        <c:crossBetween val="midCat"/>
      </c:valAx>
      <c:valAx>
        <c:axId val="1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20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altLang="ko-KR"/>
                  <a:t>Nox [ppm @ 3.5% O2]</a:t>
                </a:r>
              </a:p>
            </c:rich>
          </c:tx>
          <c:layout>
            <c:manualLayout>
              <c:xMode val="edge"/>
              <c:yMode val="edge"/>
              <c:x val="0"/>
              <c:y val="0.2169491313585801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ko-KR"/>
          </a:p>
        </c:txPr>
        <c:crossAx val="1718212991"/>
        <c:crosses val="autoZero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egendEntry>
        <c:idx val="3"/>
        <c:delete val="1"/>
      </c:legendEntry>
      <c:layout>
        <c:manualLayout>
          <c:xMode val="edge"/>
          <c:yMode val="edge"/>
          <c:x val="0.13236812789705635"/>
          <c:y val="0.17118645883550271"/>
          <c:w val="0.14270944392820459"/>
          <c:h val="0.15423732747692248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47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ko-KR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6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ko-KR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0.749</cdr:x>
      <cdr:y>0.75225</cdr:y>
    </cdr:from>
    <cdr:to>
      <cdr:x>0.81825</cdr:x>
      <cdr:y>0.8015</cdr:y>
    </cdr:to>
    <cdr:sp macro="" textlink="">
      <cdr:nvSpPr>
        <cdr:cNvPr id="259074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898796" y="4227457"/>
          <a:ext cx="637839" cy="27677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36576" tIns="27432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ko-KR" altLang="en-US" sz="1505" b="0" i="0" u="none" strike="noStrike" baseline="0">
              <a:solidFill>
                <a:srgbClr val="000000"/>
              </a:solidFill>
              <a:latin typeface="Arial"/>
              <a:cs typeface="Arial"/>
            </a:rPr>
            <a:t>T=850</a:t>
          </a:r>
        </a:p>
      </cdr:txBody>
    </cdr:sp>
  </cdr:relSizeAnchor>
  <cdr:relSizeAnchor xmlns:cdr="http://schemas.openxmlformats.org/drawingml/2006/chartDrawing">
    <cdr:from>
      <cdr:x>0.74</cdr:x>
      <cdr:y>0.8</cdr:y>
    </cdr:from>
    <cdr:to>
      <cdr:x>0.84454</cdr:x>
      <cdr:y>0.84774</cdr:y>
    </cdr:to>
    <cdr:sp macro="" textlink="">
      <cdr:nvSpPr>
        <cdr:cNvPr id="259075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6815900" y="4495800"/>
          <a:ext cx="962892" cy="26827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2004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ko-KR" altLang="en-US" sz="1600" b="0" i="0" u="none" strike="noStrike" baseline="0">
              <a:solidFill>
                <a:srgbClr val="000000"/>
              </a:solidFill>
              <a:latin typeface="Arial"/>
              <a:cs typeface="Arial"/>
            </a:rPr>
            <a:t>Blair Athol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0.45482</cdr:x>
      <cdr:y>0.45369</cdr:y>
    </cdr:from>
    <cdr:to>
      <cdr:x>0.58801</cdr:x>
      <cdr:y>0.54631</cdr:y>
    </cdr:to>
    <cdr:sp macro="" textlink="">
      <cdr:nvSpPr>
        <cdr:cNvPr id="8294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600400" y="1925797"/>
          <a:ext cx="1054348" cy="3931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2004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ko-KR" altLang="en-US" sz="1600" b="0" i="0" u="none" strike="noStrike" baseline="0" dirty="0">
              <a:solidFill>
                <a:srgbClr val="000000"/>
              </a:solidFill>
              <a:latin typeface="Arial"/>
              <a:cs typeface="Arial"/>
            </a:rPr>
            <a:t>970924</a:t>
          </a:r>
        </a:p>
        <a:p xmlns:a="http://schemas.openxmlformats.org/drawingml/2006/main">
          <a:pPr algn="l" rtl="0">
            <a:defRPr sz="1000"/>
          </a:pPr>
          <a:r>
            <a:rPr lang="ko-KR" altLang="en-US" sz="1600" b="0" i="0" u="none" strike="noStrike" baseline="0" dirty="0" err="1">
              <a:solidFill>
                <a:srgbClr val="000000"/>
              </a:solidFill>
              <a:latin typeface="Arial"/>
              <a:cs typeface="Arial"/>
            </a:rPr>
            <a:t>T</a:t>
          </a:r>
          <a:r>
            <a:rPr lang="ko-KR" altLang="en-US" sz="1600" b="0" i="0" u="none" strike="noStrike" baseline="0" dirty="0">
              <a:solidFill>
                <a:srgbClr val="000000"/>
              </a:solidFill>
              <a:latin typeface="Arial"/>
              <a:cs typeface="Arial"/>
            </a:rPr>
            <a:t> 940-1000C</a:t>
          </a:r>
          <a:endParaRPr lang="ko-KR" altLang="en-US" dirty="0"/>
        </a:p>
      </cdr:txBody>
    </cdr:sp>
  </cdr:relSizeAnchor>
  <cdr:relSizeAnchor xmlns:cdr="http://schemas.openxmlformats.org/drawingml/2006/chartDrawing">
    <cdr:from>
      <cdr:x>0.774</cdr:x>
      <cdr:y>0.79525</cdr:y>
    </cdr:from>
    <cdr:to>
      <cdr:x>0.864</cdr:x>
      <cdr:y>0.84775</cdr:y>
    </cdr:to>
    <cdr:sp macro="" textlink="">
      <cdr:nvSpPr>
        <cdr:cNvPr id="82946" name="Text Box 2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7129062" y="4469106"/>
          <a:ext cx="828961" cy="29503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vertOverflow="clip" wrap="square" lIns="36576" tIns="32004" rIns="0" bIns="0" anchor="t" upright="1"/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ko-KR" altLang="en-US" sz="1600" b="0" i="0" u="none" strike="noStrike" baseline="0">
              <a:solidFill>
                <a:srgbClr val="000000"/>
              </a:solidFill>
              <a:latin typeface="Arial"/>
              <a:cs typeface="Arial"/>
            </a:rPr>
            <a:t>KIER97</a:t>
          </a:r>
          <a:endParaRPr lang="ko-KR" altLang="en-US"/>
        </a:p>
      </cdr:txBody>
    </cdr:sp>
  </cdr:relSizeAnchor>
  <cdr:relSizeAnchor xmlns:cdr="http://schemas.openxmlformats.org/drawingml/2006/chartDrawing">
    <cdr:from>
      <cdr:x>0.40492</cdr:x>
      <cdr:y>0.10178</cdr:y>
    </cdr:from>
    <cdr:to>
      <cdr:x>0.52571</cdr:x>
      <cdr:y>0.1944</cdr:y>
    </cdr:to>
    <cdr:sp macro="" textlink="">
      <cdr:nvSpPr>
        <cdr:cNvPr id="82947" name="Text Box 3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3205427" y="432048"/>
          <a:ext cx="956188" cy="3931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2004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ko-KR" altLang="en-US" sz="1600" b="0" i="0" u="none" strike="noStrike" baseline="0" dirty="0">
              <a:solidFill>
                <a:srgbClr val="000000"/>
              </a:solidFill>
              <a:latin typeface="Arial"/>
              <a:cs typeface="Arial"/>
            </a:rPr>
            <a:t>970905</a:t>
          </a:r>
        </a:p>
        <a:p xmlns:a="http://schemas.openxmlformats.org/drawingml/2006/main">
          <a:pPr algn="l" rtl="0">
            <a:defRPr sz="1000"/>
          </a:pPr>
          <a:r>
            <a:rPr lang="ko-KR" altLang="en-US" sz="1600" b="0" i="0" u="none" strike="noStrike" baseline="0" dirty="0" err="1">
              <a:solidFill>
                <a:srgbClr val="000000"/>
              </a:solidFill>
              <a:latin typeface="Arial"/>
              <a:cs typeface="Arial"/>
            </a:rPr>
            <a:t>T</a:t>
          </a:r>
          <a:r>
            <a:rPr lang="ko-KR" altLang="en-US" sz="1600" b="0" i="0" u="none" strike="noStrike" baseline="0" dirty="0">
              <a:solidFill>
                <a:srgbClr val="000000"/>
              </a:solidFill>
              <a:latin typeface="Arial"/>
              <a:cs typeface="Arial"/>
            </a:rPr>
            <a:t> 870-950C</a:t>
          </a:r>
          <a:endParaRPr lang="ko-KR" altLang="en-US" dirty="0"/>
        </a:p>
      </cdr:txBody>
    </cdr:sp>
  </cdr:relSizeAnchor>
  <cdr:relSizeAnchor xmlns:cdr="http://schemas.openxmlformats.org/drawingml/2006/chartDrawing">
    <cdr:from>
      <cdr:x>0.23651</cdr:x>
      <cdr:y>0.54285</cdr:y>
    </cdr:from>
    <cdr:to>
      <cdr:x>0.3573</cdr:x>
      <cdr:y>0.63547</cdr:y>
    </cdr:to>
    <cdr:sp macro="" textlink="">
      <cdr:nvSpPr>
        <cdr:cNvPr id="82948" name="Text Box 4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1872208" y="2304256"/>
          <a:ext cx="956188" cy="393148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FFFFFF" mc:Ignorable="a14" a14:legacySpreadsheetColorIndex="9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xmlns:mc="http://schemas.openxmlformats.org/markup-compatibility/2006" val="000000" mc:Ignorable="a14" a14:legacySpreadsheetColorIndex="64"/>
              </a:solidFill>
              <a:miter lim="800000"/>
              <a:headEnd/>
              <a:tailEnd/>
            </a14:hiddenLine>
          </a:ext>
        </a:extLst>
      </cdr:spPr>
      <cdr:txBody>
        <a:bodyPr xmlns:a="http://schemas.openxmlformats.org/drawingml/2006/main" wrap="none" lIns="27432" tIns="32004" rIns="0" bIns="0" anchor="t" upright="1">
          <a:spAutoFit/>
        </a:bodyPr>
        <a:lstStyle xmlns:a="http://schemas.openxmlformats.org/drawingml/2006/main"/>
        <a:p xmlns:a="http://schemas.openxmlformats.org/drawingml/2006/main">
          <a:pPr algn="l" rtl="0">
            <a:defRPr sz="1000"/>
          </a:pPr>
          <a:r>
            <a:rPr lang="ko-KR" altLang="en-US" sz="1600" b="0" i="0" u="none" strike="noStrike" baseline="0" dirty="0">
              <a:solidFill>
                <a:srgbClr val="000000"/>
              </a:solidFill>
              <a:latin typeface="Arial"/>
              <a:cs typeface="Arial"/>
            </a:rPr>
            <a:t>980925</a:t>
          </a:r>
        </a:p>
        <a:p xmlns:a="http://schemas.openxmlformats.org/drawingml/2006/main">
          <a:pPr algn="l" rtl="0">
            <a:defRPr sz="1000"/>
          </a:pPr>
          <a:r>
            <a:rPr lang="ko-KR" altLang="en-US" sz="1600" b="0" i="0" u="none" strike="noStrike" baseline="0" dirty="0" err="1">
              <a:solidFill>
                <a:srgbClr val="000000"/>
              </a:solidFill>
              <a:latin typeface="Arial"/>
              <a:cs typeface="Arial"/>
            </a:rPr>
            <a:t>T</a:t>
          </a:r>
          <a:r>
            <a:rPr lang="ko-KR" altLang="en-US" sz="1600" b="0" i="0" u="none" strike="noStrike" baseline="0" dirty="0">
              <a:solidFill>
                <a:srgbClr val="000000"/>
              </a:solidFill>
              <a:latin typeface="Arial"/>
              <a:cs typeface="Arial"/>
            </a:rPr>
            <a:t> 895-920C</a:t>
          </a:r>
          <a:endParaRPr lang="ko-KR" altLang="en-US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fld id="{E1435AC3-CB03-478A-A9E5-EF37D904DB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4498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01A77C31-1390-466A-AB65-96279B3FA4B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80678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4E156F2-2B32-423A-8D99-687FB2A2D17F}" type="slidenum">
              <a:rPr lang="en-US" altLang="ko-KR" smtClean="0">
                <a:latin typeface="Times New Roman" pitchFamily="18" charset="0"/>
              </a:rPr>
              <a:pPr eaLnBrk="1" hangingPunct="1"/>
              <a:t>1</a:t>
            </a:fld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744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12813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12813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12813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12813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50FB0CB-C833-4E0B-8B2F-2ACB5EE6A8ED}" type="slidenum">
              <a:rPr lang="en-US" altLang="ko-KR" sz="1200">
                <a:latin typeface="굴림" panose="020B0600000101010101" pitchFamily="50" charset="-127"/>
              </a:rPr>
              <a:pPr eaLnBrk="1" hangingPunct="1"/>
              <a:t>9</a:t>
            </a:fld>
            <a:endParaRPr lang="en-US" altLang="ko-KR" sz="1200">
              <a:latin typeface="굴림" panose="020B0600000101010101" pitchFamily="50" charset="-127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6125"/>
            <a:ext cx="4959350" cy="3719513"/>
          </a:xfrm>
          <a:ln/>
        </p:spPr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681038" y="5108575"/>
            <a:ext cx="5435600" cy="4346575"/>
          </a:xfrm>
          <a:prstGeom prst="rect">
            <a:avLst/>
          </a:prstGeom>
          <a:noFill/>
          <a:ln w="127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512" tIns="46255" rIns="92512" bIns="46255" anchor="ctr"/>
          <a:lstStyle>
            <a:lvl1pPr defTabSz="925513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25513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25513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25513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25513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25513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800">
                <a:latin typeface="굴림" panose="020B0600000101010101" pitchFamily="50" charset="-127"/>
              </a:rPr>
              <a:t>재활용촉진법 제</a:t>
            </a:r>
            <a:r>
              <a:rPr lang="en-US" altLang="ko-KR" sz="1800">
                <a:latin typeface="굴림" panose="020B0600000101010101" pitchFamily="50" charset="-127"/>
              </a:rPr>
              <a:t>20</a:t>
            </a:r>
            <a:r>
              <a:rPr lang="ko-KR" altLang="en-US" sz="1800">
                <a:latin typeface="굴림" panose="020B0600000101010101" pitchFamily="50" charset="-127"/>
              </a:rPr>
              <a:t>조의</a:t>
            </a:r>
            <a:r>
              <a:rPr lang="en-US" altLang="ko-KR" sz="1800">
                <a:latin typeface="굴림" panose="020B0600000101010101" pitchFamily="50" charset="-127"/>
              </a:rPr>
              <a:t>3</a:t>
            </a:r>
            <a:r>
              <a:rPr lang="ko-KR" altLang="en-US" sz="1800">
                <a:latin typeface="굴림" panose="020B0600000101010101" pitchFamily="50" charset="-127"/>
              </a:rPr>
              <a:t>에 규정된 </a:t>
            </a:r>
            <a:r>
              <a:rPr lang="ko-KR" altLang="en-US" sz="1800">
                <a:latin typeface="Arial" panose="020B0604020202020204" pitchFamily="34" charset="0"/>
              </a:rPr>
              <a:t>“</a:t>
            </a:r>
            <a:r>
              <a:rPr lang="ko-KR" altLang="en-US" sz="1800">
                <a:latin typeface="굴림" panose="020B0600000101010101" pitchFamily="50" charset="-127"/>
              </a:rPr>
              <a:t>고형연료제품</a:t>
            </a:r>
          </a:p>
          <a:p>
            <a:pPr eaLnBrk="1" hangingPunct="1"/>
            <a:r>
              <a:rPr lang="ko-KR" altLang="en-US" sz="1800">
                <a:latin typeface="굴림" panose="020B0600000101010101" pitchFamily="50" charset="-127"/>
              </a:rPr>
              <a:t>사용시설</a:t>
            </a:r>
            <a:r>
              <a:rPr lang="ko-KR" altLang="en-US" sz="1800">
                <a:latin typeface="Arial" panose="020B0604020202020204" pitchFamily="34" charset="0"/>
              </a:rPr>
              <a:t>”</a:t>
            </a:r>
            <a:r>
              <a:rPr lang="ko-KR" altLang="en-US" sz="1800">
                <a:latin typeface="굴림" panose="020B0600000101010101" pitchFamily="50" charset="-127"/>
              </a:rPr>
              <a:t>로서는 시멘트 소성로</a:t>
            </a:r>
            <a:r>
              <a:rPr lang="en-US" altLang="ko-KR" sz="1800">
                <a:latin typeface="굴림" panose="020B0600000101010101" pitchFamily="50" charset="-127"/>
              </a:rPr>
              <a:t>, </a:t>
            </a:r>
            <a:r>
              <a:rPr lang="ko-KR" altLang="en-US" sz="1800">
                <a:latin typeface="굴림" panose="020B0600000101010101" pitchFamily="50" charset="-127"/>
              </a:rPr>
              <a:t>전용발전시설 </a:t>
            </a:r>
            <a:r>
              <a:rPr lang="en-US" altLang="ko-KR" sz="1800">
                <a:latin typeface="굴림" panose="020B0600000101010101" pitchFamily="50" charset="-127"/>
              </a:rPr>
              <a:t>~~</a:t>
            </a:r>
          </a:p>
          <a:p>
            <a:pPr eaLnBrk="1" hangingPunct="1"/>
            <a:r>
              <a:rPr lang="ko-KR" altLang="en-US" sz="1800">
                <a:latin typeface="굴림" panose="020B0600000101010101" pitchFamily="50" charset="-127"/>
              </a:rPr>
              <a:t>으로 규정되어 있으며</a:t>
            </a:r>
            <a:r>
              <a:rPr lang="en-US" altLang="ko-KR" sz="1800">
                <a:latin typeface="굴림" panose="020B0600000101010101" pitchFamily="50" charset="-127"/>
              </a:rPr>
              <a:t>,</a:t>
            </a:r>
          </a:p>
          <a:p>
            <a:pPr eaLnBrk="1" hangingPunct="1"/>
            <a:endParaRPr lang="en-US" altLang="ko-KR" sz="1800">
              <a:latin typeface="굴림" panose="020B0600000101010101" pitchFamily="50" charset="-127"/>
            </a:endParaRPr>
          </a:p>
          <a:p>
            <a:pPr eaLnBrk="1" hangingPunct="1"/>
            <a:r>
              <a:rPr lang="ko-KR" altLang="en-US" sz="1800">
                <a:latin typeface="굴림" panose="020B0600000101010101" pitchFamily="50" charset="-127"/>
              </a:rPr>
              <a:t>배출혀용기준은 </a:t>
            </a:r>
            <a:r>
              <a:rPr lang="en-US" altLang="ko-KR" sz="1800">
                <a:latin typeface="굴림" panose="020B0600000101010101" pitchFamily="50" charset="-127"/>
              </a:rPr>
              <a:t>Sox 30ppm, Nox 70ppm,</a:t>
            </a:r>
          </a:p>
          <a:p>
            <a:pPr eaLnBrk="1" hangingPunct="1"/>
            <a:r>
              <a:rPr lang="ko-KR" altLang="en-US" sz="1800">
                <a:latin typeface="굴림" panose="020B0600000101010101" pitchFamily="50" charset="-127"/>
              </a:rPr>
              <a:t>염화수소 </a:t>
            </a:r>
            <a:r>
              <a:rPr lang="en-US" altLang="ko-KR" sz="1800">
                <a:latin typeface="굴림" panose="020B0600000101010101" pitchFamily="50" charset="-127"/>
              </a:rPr>
              <a:t>20ppm, </a:t>
            </a:r>
            <a:r>
              <a:rPr lang="ko-KR" altLang="en-US" sz="1800">
                <a:latin typeface="굴림" panose="020B0600000101010101" pitchFamily="50" charset="-127"/>
              </a:rPr>
              <a:t>다이옥신은 </a:t>
            </a:r>
            <a:r>
              <a:rPr lang="en-US" altLang="ko-KR" sz="1800">
                <a:latin typeface="굴림" panose="020B0600000101010101" pitchFamily="50" charset="-127"/>
              </a:rPr>
              <a:t>0.1</a:t>
            </a:r>
            <a:r>
              <a:rPr lang="ko-KR" altLang="en-US" sz="1800">
                <a:latin typeface="굴림" panose="020B0600000101010101" pitchFamily="50" charset="-127"/>
              </a:rPr>
              <a:t>이하고 규정되어 </a:t>
            </a:r>
          </a:p>
          <a:p>
            <a:pPr eaLnBrk="1" hangingPunct="1"/>
            <a:r>
              <a:rPr lang="ko-KR" altLang="en-US" sz="1800">
                <a:latin typeface="굴림" panose="020B0600000101010101" pitchFamily="50" charset="-127"/>
              </a:rPr>
              <a:t>있습니다</a:t>
            </a:r>
            <a:r>
              <a:rPr lang="en-US" altLang="ko-KR" sz="1800">
                <a:latin typeface="굴림" panose="020B0600000101010101" pitchFamily="50" charset="-127"/>
              </a:rPr>
              <a:t>. </a:t>
            </a:r>
          </a:p>
        </p:txBody>
      </p:sp>
      <p:sp>
        <p:nvSpPr>
          <p:cNvPr id="2" name="슬라이드 노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57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804763" indent="-309524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238098" indent="-24762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733337" indent="-24762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228576" indent="-24762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A1AE4B-2151-41B0-A6E9-74585B3FEC2B}" type="slidenum">
              <a:rPr lang="en-US" altLang="ko-KR" smtClean="0">
                <a:latin typeface="Times New Roman" pitchFamily="18" charset="0"/>
              </a:rPr>
              <a:pPr eaLnBrk="1" hangingPunct="1"/>
              <a:t>26</a:t>
            </a:fld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677741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A475B-A65A-4049-BC58-E3012CA92444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28663"/>
            <a:ext cx="4856162" cy="3641725"/>
          </a:xfrm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614863"/>
            <a:ext cx="5026025" cy="4370387"/>
          </a:xfrm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72222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A77C31-1390-466A-AB65-96279B3FA4BE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3054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9144000" cy="3733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Picture 9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750"/>
            <a:ext cx="2276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518" name="Rectangle 94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81075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31519" name="Rectangle 9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9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F0582-5219-4A61-81D3-C3868A021E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926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ABD71-F0B4-4838-B69E-883EA989EB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765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9658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9658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892AB-69B5-4DFA-BBD4-F4786267E7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5199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4B3F8-C752-420E-98E5-102105A88C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494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F837F-CA2F-4E5C-B45F-8147ECE8A0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9110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700213"/>
            <a:ext cx="4038600" cy="45259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59313" y="1700213"/>
            <a:ext cx="4038600" cy="452596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557C0-2E09-441E-9D88-09A22DF524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306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CDD60-2180-4057-A0D9-98D16BB031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689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73B9B-7755-4AC7-B780-ED767713A6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37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7002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7002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F70E6-FDE1-4D15-894B-89BFA88B1E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364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65D0-9713-44C4-879F-7E0A9E7DAB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744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6BABA-8A4A-4961-9B6D-9E82866190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214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B731E-A665-4E43-A07C-455808AF44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036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718A0-1D6E-4FC5-A90F-AE94096F04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650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2BCEE-12B9-45A6-B463-549A006236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733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ltGray">
          <a:xfrm>
            <a:off x="0" y="0"/>
            <a:ext cx="9144000" cy="3733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7" name="Rectangle 9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02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0496" name="Rectangle 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97" name="Rectangle 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98" name="Rectangle 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5468D00-B870-4CFC-953F-0A848277BE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2" name="Picture 9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750"/>
            <a:ext cx="2276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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3728" y="2276872"/>
            <a:ext cx="5040560" cy="752872"/>
          </a:xfrm>
        </p:spPr>
        <p:txBody>
          <a:bodyPr/>
          <a:lstStyle/>
          <a:p>
            <a:pPr eaLnBrk="1" hangingPunct="1"/>
            <a:r>
              <a:rPr lang="en-US" altLang="ko-KR" sz="3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Environmental</a:t>
            </a:r>
            <a:endParaRPr lang="en-US" altLang="ko-KR" sz="36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052192" y="4292600"/>
            <a:ext cx="49904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Dowon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SHUN</a:t>
            </a:r>
          </a:p>
          <a:p>
            <a:pPr algn="ctr" eaLnBrk="1" hangingPunct="1"/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Korea Institute of Energy Research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92039" y="573088"/>
            <a:ext cx="89107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4800" dirty="0">
                <a:latin typeface="맑은 고딕" pitchFamily="50" charset="-127"/>
                <a:ea typeface="맑은 고딕" pitchFamily="50" charset="-127"/>
              </a:rPr>
              <a:t>Circulating Fluidized Bed Boiler</a:t>
            </a:r>
            <a:endParaRPr lang="ko-KR" altLang="en-US" sz="4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Nitrogen removal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mtClean="0"/>
              <a:t>Source removal to avoid fuel NO</a:t>
            </a:r>
            <a:r>
              <a:rPr lang="en-US" altLang="ko-KR" baseline="-25000" smtClean="0"/>
              <a:t>x</a:t>
            </a:r>
            <a:r>
              <a:rPr lang="en-US" altLang="ko-KR" smtClean="0"/>
              <a:t> production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T &lt; 900C to avoid thermal NO</a:t>
            </a:r>
            <a:r>
              <a:rPr lang="en-US" altLang="ko-KR" baseline="-25000" smtClean="0"/>
              <a:t>x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DeNox sytems - selective catalytic reaction via injection of ammonia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mtClean="0"/>
              <a:t>Selective non catalytic reaction </a:t>
            </a:r>
            <a:r>
              <a:rPr lang="en-US" altLang="ko-KR" smtClean="0">
                <a:latin typeface="Times New Roman" pitchFamily="18" charset="0"/>
              </a:rPr>
              <a:t>–</a:t>
            </a:r>
            <a:r>
              <a:rPr lang="en-US" altLang="ko-KR" smtClean="0"/>
              <a:t> injection of Urea at the highest temperature zone</a:t>
            </a:r>
            <a:r>
              <a:rPr lang="en-US" altLang="ko-KR" sz="36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38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CFBC environmental facility</a:t>
            </a:r>
            <a:endParaRPr lang="ko-KR" altLang="en-US" dirty="0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649288" y="1916832"/>
            <a:ext cx="7867650" cy="3787775"/>
            <a:chOff x="684213" y="2133600"/>
            <a:chExt cx="7867650" cy="3787775"/>
          </a:xfrm>
        </p:grpSpPr>
        <p:pic>
          <p:nvPicPr>
            <p:cNvPr id="37890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931"/>
            <a:stretch>
              <a:fillRect/>
            </a:stretch>
          </p:blipFill>
          <p:spPr bwMode="auto">
            <a:xfrm>
              <a:off x="684213" y="2133600"/>
              <a:ext cx="7867650" cy="378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931978" y="2586187"/>
              <a:ext cx="5437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/>
                <a:t>SNCR</a:t>
              </a:r>
              <a:endParaRPr lang="ko-KR" altLang="en-US" sz="1050" b="1" dirty="0"/>
            </a:p>
          </p:txBody>
        </p:sp>
        <p:cxnSp>
          <p:nvCxnSpPr>
            <p:cNvPr id="4" name="직선 화살표 연결선 3"/>
            <p:cNvCxnSpPr>
              <a:stCxn id="2" idx="2"/>
            </p:cNvCxnSpPr>
            <p:nvPr/>
          </p:nvCxnSpPr>
          <p:spPr bwMode="auto">
            <a:xfrm>
              <a:off x="3203848" y="2840103"/>
              <a:ext cx="0" cy="1568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Nox Formation</a:t>
            </a:r>
            <a:endParaRPr lang="ko-KR" alt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971550" y="3429000"/>
            <a:ext cx="1131888" cy="6461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Coal – N</a:t>
            </a:r>
          </a:p>
          <a:p>
            <a:pPr>
              <a:defRPr/>
            </a:pPr>
            <a:r>
              <a:rPr lang="en-US" altLang="ko-KR" dirty="0"/>
              <a:t>100%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1413" y="2708275"/>
            <a:ext cx="1119187" cy="6477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Char – N</a:t>
            </a:r>
          </a:p>
          <a:p>
            <a:pPr>
              <a:defRPr/>
            </a:pPr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11413" y="4149725"/>
            <a:ext cx="1389062" cy="64611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Volatile – N</a:t>
            </a:r>
          </a:p>
          <a:p>
            <a:pPr>
              <a:defRPr/>
            </a:pPr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2708275"/>
            <a:ext cx="1079500" cy="6477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/>
              <a:t>NO</a:t>
            </a:r>
          </a:p>
          <a:p>
            <a:pPr>
              <a:defRPr/>
            </a:pPr>
            <a:r>
              <a:rPr lang="en-US" altLang="ko-KR" dirty="0"/>
              <a:t>77%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10025" y="4287838"/>
            <a:ext cx="679450" cy="3683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HCN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11750" y="4286250"/>
            <a:ext cx="690563" cy="36988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NCO</a:t>
            </a:r>
            <a:endParaRPr lang="ko-KR" altLang="en-US" dirty="0"/>
          </a:p>
        </p:txBody>
      </p:sp>
      <p:cxnSp>
        <p:nvCxnSpPr>
          <p:cNvPr id="44041" name="꺾인 연결선 10"/>
          <p:cNvCxnSpPr>
            <a:cxnSpLocks noChangeShapeType="1"/>
            <a:stCxn id="4" idx="2"/>
            <a:endCxn id="6" idx="1"/>
          </p:cNvCxnSpPr>
          <p:nvPr/>
        </p:nvCxnSpPr>
        <p:spPr bwMode="auto">
          <a:xfrm rot="16200000" flipH="1">
            <a:off x="1776413" y="3836988"/>
            <a:ext cx="396875" cy="8731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2" name="꺾인 연결선 12"/>
          <p:cNvCxnSpPr>
            <a:cxnSpLocks noChangeShapeType="1"/>
            <a:stCxn id="4" idx="0"/>
            <a:endCxn id="5" idx="1"/>
          </p:cNvCxnSpPr>
          <p:nvPr/>
        </p:nvCxnSpPr>
        <p:spPr bwMode="auto">
          <a:xfrm rot="5400000" flipH="1" flipV="1">
            <a:off x="1776413" y="2794000"/>
            <a:ext cx="396875" cy="8731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3" name="꺾인 연결선 14"/>
          <p:cNvCxnSpPr>
            <a:cxnSpLocks noChangeShapeType="1"/>
            <a:stCxn id="5" idx="3"/>
            <a:endCxn id="7" idx="1"/>
          </p:cNvCxnSpPr>
          <p:nvPr/>
        </p:nvCxnSpPr>
        <p:spPr bwMode="auto">
          <a:xfrm flipV="1">
            <a:off x="3530600" y="3032125"/>
            <a:ext cx="1041400" cy="0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4" name="직선 화살표 연결선 18"/>
          <p:cNvCxnSpPr>
            <a:cxnSpLocks noChangeShapeType="1"/>
            <a:stCxn id="6" idx="3"/>
            <a:endCxn id="8" idx="1"/>
          </p:cNvCxnSpPr>
          <p:nvPr/>
        </p:nvCxnSpPr>
        <p:spPr bwMode="auto">
          <a:xfrm>
            <a:off x="3800475" y="4471988"/>
            <a:ext cx="2095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꺾인 연결선 21"/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4689475" y="4470400"/>
            <a:ext cx="422275" cy="15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4719582" y="4477620"/>
            <a:ext cx="495649" cy="36933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O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cxnSp>
        <p:nvCxnSpPr>
          <p:cNvPr id="44049" name="꺾인 연결선 32"/>
          <p:cNvCxnSpPr>
            <a:cxnSpLocks noChangeShapeType="1"/>
            <a:stCxn id="6" idx="0"/>
            <a:endCxn id="7" idx="2"/>
          </p:cNvCxnSpPr>
          <p:nvPr/>
        </p:nvCxnSpPr>
        <p:spPr bwMode="auto">
          <a:xfrm rot="5400000" flipH="1" flipV="1">
            <a:off x="3712369" y="2750344"/>
            <a:ext cx="793750" cy="200501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꺾인 연결선 35"/>
          <p:cNvCxnSpPr>
            <a:cxnSpLocks noChangeShapeType="1"/>
            <a:stCxn id="7" idx="0"/>
          </p:cNvCxnSpPr>
          <p:nvPr/>
        </p:nvCxnSpPr>
        <p:spPr bwMode="auto">
          <a:xfrm rot="5400000" flipH="1" flipV="1">
            <a:off x="5382419" y="1718469"/>
            <a:ext cx="719137" cy="12604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6412137" y="1804174"/>
            <a:ext cx="524503" cy="36933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44054" name="직선 화살표 연결선 38"/>
          <p:cNvCxnSpPr>
            <a:cxnSpLocks noChangeShapeType="1"/>
            <a:stCxn id="7" idx="3"/>
          </p:cNvCxnSpPr>
          <p:nvPr/>
        </p:nvCxnSpPr>
        <p:spPr bwMode="auto">
          <a:xfrm>
            <a:off x="5651500" y="3032125"/>
            <a:ext cx="7604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6541431" y="2847418"/>
            <a:ext cx="479618" cy="36933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N</a:t>
            </a:r>
            <a:r>
              <a:rPr lang="en-US" altLang="ko-KR" sz="1600" dirty="0"/>
              <a:t>2</a:t>
            </a:r>
            <a:endParaRPr lang="ko-KR" altLang="en-US" sz="1600" dirty="0"/>
          </a:p>
        </p:txBody>
      </p:sp>
      <p:cxnSp>
        <p:nvCxnSpPr>
          <p:cNvPr id="44058" name="직선 화살표 연결선 41"/>
          <p:cNvCxnSpPr>
            <a:cxnSpLocks noChangeShapeType="1"/>
            <a:stCxn id="9" idx="3"/>
          </p:cNvCxnSpPr>
          <p:nvPr/>
        </p:nvCxnSpPr>
        <p:spPr bwMode="auto">
          <a:xfrm>
            <a:off x="5802313" y="4470400"/>
            <a:ext cx="609600" cy="79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9" name="꺾인 연결선 43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4650582" y="3251994"/>
            <a:ext cx="217487" cy="33051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6515905" y="4783765"/>
            <a:ext cx="1082348" cy="36933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N2, NH</a:t>
            </a:r>
            <a:r>
              <a:rPr lang="en-US" altLang="ko-KR" sz="1600" dirty="0"/>
              <a:t>3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494588" y="4281225"/>
            <a:ext cx="657552" cy="36933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N</a:t>
            </a:r>
            <a:r>
              <a:rPr lang="en-US" altLang="ko-KR" sz="1600" dirty="0"/>
              <a:t>2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44066" name="TextBox 49"/>
          <p:cNvSpPr txBox="1">
            <a:spLocks noChangeArrowheads="1"/>
          </p:cNvSpPr>
          <p:nvPr/>
        </p:nvSpPr>
        <p:spPr bwMode="auto">
          <a:xfrm>
            <a:off x="5695950" y="3170238"/>
            <a:ext cx="1639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CO, H2, Char</a:t>
            </a:r>
            <a:endParaRPr lang="ko-KR" altLang="en-US"/>
          </a:p>
        </p:txBody>
      </p:sp>
      <p:sp>
        <p:nvSpPr>
          <p:cNvPr id="44067" name="TextBox 50"/>
          <p:cNvSpPr txBox="1">
            <a:spLocks noChangeArrowheads="1"/>
          </p:cNvSpPr>
          <p:nvPr/>
        </p:nvSpPr>
        <p:spPr bwMode="auto">
          <a:xfrm>
            <a:off x="3692525" y="3779838"/>
            <a:ext cx="13144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CaO, Char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Nox</a:t>
            </a:r>
            <a:r>
              <a:rPr lang="ko-KR" altLang="en-US" dirty="0"/>
              <a:t> </a:t>
            </a:r>
            <a:r>
              <a:rPr lang="en-US" altLang="ko-KR" dirty="0" smtClean="0"/>
              <a:t>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Air staging;  Maintain Primary air sub-stoichiometric ratio</a:t>
            </a:r>
          </a:p>
          <a:p>
            <a:r>
              <a:rPr lang="en-US" altLang="ko-KR" dirty="0" smtClean="0"/>
              <a:t>SNCR(Urea Injection); upgrade atomizer and even distribution of urea mist</a:t>
            </a:r>
          </a:p>
          <a:p>
            <a:r>
              <a:rPr lang="en-US" altLang="ko-KR" dirty="0" smtClean="0"/>
              <a:t>SCR;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28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O2 vs </a:t>
            </a:r>
            <a:r>
              <a:rPr lang="en-US" altLang="ko-KR" dirty="0" err="1" smtClean="0"/>
              <a:t>Nox</a:t>
            </a:r>
            <a:endParaRPr lang="ko-KR" altLang="en-US" dirty="0"/>
          </a:p>
        </p:txBody>
      </p:sp>
      <p:graphicFrame>
        <p:nvGraphicFramePr>
          <p:cNvPr id="4" name="차트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426873"/>
              </p:ext>
            </p:extLst>
          </p:nvPr>
        </p:nvGraphicFramePr>
        <p:xfrm>
          <a:off x="912292" y="1531843"/>
          <a:ext cx="7341642" cy="4835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3968" y="6367368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CEP IIMCFB99, Micro-CFBC Combustion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31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O2 vs </a:t>
            </a:r>
            <a:r>
              <a:rPr lang="en-US" altLang="ko-KR" dirty="0" err="1" smtClean="0"/>
              <a:t>Nox</a:t>
            </a:r>
            <a:endParaRPr lang="ko-KR" altLang="en-US" dirty="0"/>
          </a:p>
        </p:txBody>
      </p:sp>
      <p:graphicFrame>
        <p:nvGraphicFramePr>
          <p:cNvPr id="4" name="차트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1177"/>
              </p:ext>
            </p:extLst>
          </p:nvPr>
        </p:nvGraphicFramePr>
        <p:xfrm>
          <a:off x="899592" y="1772816"/>
          <a:ext cx="7916118" cy="4244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88091" y="6387025"/>
            <a:ext cx="4729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CEPII Bench97, 0.1MWth CFB combustor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782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Nox</a:t>
            </a:r>
            <a:r>
              <a:rPr lang="en-US" altLang="ko-KR" dirty="0" smtClean="0"/>
              <a:t>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ko-KR" dirty="0"/>
              <a:t>4NO + </a:t>
            </a:r>
            <a:r>
              <a:rPr lang="pt-BR" altLang="ko-KR" dirty="0" smtClean="0"/>
              <a:t>4NH</a:t>
            </a:r>
            <a:r>
              <a:rPr lang="pt-BR" altLang="ko-KR" baseline="-25000" dirty="0" smtClean="0"/>
              <a:t>3</a:t>
            </a:r>
            <a:r>
              <a:rPr lang="pt-BR" altLang="ko-KR" dirty="0"/>
              <a:t> + </a:t>
            </a:r>
            <a:r>
              <a:rPr lang="pt-BR" altLang="ko-KR" dirty="0" smtClean="0"/>
              <a:t>O</a:t>
            </a:r>
            <a:r>
              <a:rPr lang="pt-BR" altLang="ko-KR" baseline="-25000" dirty="0" smtClean="0"/>
              <a:t>2</a:t>
            </a:r>
            <a:r>
              <a:rPr lang="pt-BR" altLang="ko-KR" dirty="0"/>
              <a:t> → </a:t>
            </a:r>
            <a:r>
              <a:rPr lang="pt-BR" altLang="ko-KR" dirty="0" smtClean="0"/>
              <a:t>4N</a:t>
            </a:r>
            <a:r>
              <a:rPr lang="pt-BR" altLang="ko-KR" baseline="-25000" dirty="0" smtClean="0"/>
              <a:t>2</a:t>
            </a:r>
            <a:r>
              <a:rPr lang="pt-BR" altLang="ko-KR" dirty="0"/>
              <a:t> + </a:t>
            </a:r>
            <a:r>
              <a:rPr lang="pt-BR" altLang="ko-KR" dirty="0" smtClean="0"/>
              <a:t>6H</a:t>
            </a:r>
            <a:r>
              <a:rPr lang="pt-BR" altLang="ko-KR" baseline="-25000" dirty="0" smtClean="0"/>
              <a:t>2</a:t>
            </a:r>
            <a:r>
              <a:rPr lang="pt-BR" altLang="ko-KR" dirty="0" smtClean="0"/>
              <a:t>O</a:t>
            </a:r>
            <a:endParaRPr lang="en-US" altLang="ko-KR" dirty="0"/>
          </a:p>
          <a:p>
            <a:r>
              <a:rPr lang="pt-BR" altLang="ko-KR" dirty="0" smtClean="0"/>
              <a:t>2NO</a:t>
            </a:r>
            <a:r>
              <a:rPr lang="pt-BR" altLang="ko-KR" baseline="-25000" dirty="0" smtClean="0"/>
              <a:t>2</a:t>
            </a:r>
            <a:r>
              <a:rPr lang="pt-BR" altLang="ko-KR" dirty="0"/>
              <a:t> + </a:t>
            </a:r>
            <a:r>
              <a:rPr lang="pt-BR" altLang="ko-KR" dirty="0" smtClean="0"/>
              <a:t>4NH</a:t>
            </a:r>
            <a:r>
              <a:rPr lang="pt-BR" altLang="ko-KR" baseline="-25000" dirty="0" smtClean="0"/>
              <a:t>3</a:t>
            </a:r>
            <a:r>
              <a:rPr lang="pt-BR" altLang="ko-KR" dirty="0"/>
              <a:t> + </a:t>
            </a:r>
            <a:r>
              <a:rPr lang="pt-BR" altLang="ko-KR" dirty="0" smtClean="0"/>
              <a:t>O</a:t>
            </a:r>
            <a:r>
              <a:rPr lang="pt-BR" altLang="ko-KR" baseline="-25000" dirty="0" smtClean="0"/>
              <a:t>2</a:t>
            </a:r>
            <a:r>
              <a:rPr lang="pt-BR" altLang="ko-KR" dirty="0"/>
              <a:t> → </a:t>
            </a:r>
            <a:r>
              <a:rPr lang="pt-BR" altLang="ko-KR" dirty="0" smtClean="0"/>
              <a:t>3N</a:t>
            </a:r>
            <a:r>
              <a:rPr lang="pt-BR" altLang="ko-KR" baseline="-25000" dirty="0" smtClean="0"/>
              <a:t>2</a:t>
            </a:r>
            <a:r>
              <a:rPr lang="pt-BR" altLang="ko-KR" dirty="0"/>
              <a:t> + </a:t>
            </a:r>
            <a:r>
              <a:rPr lang="pt-BR" altLang="ko-KR" dirty="0" smtClean="0"/>
              <a:t>6H</a:t>
            </a:r>
            <a:r>
              <a:rPr lang="pt-BR" altLang="ko-KR" baseline="-25000" dirty="0" smtClean="0"/>
              <a:t>2</a:t>
            </a:r>
            <a:r>
              <a:rPr lang="pt-BR" altLang="ko-KR" dirty="0" smtClean="0"/>
              <a:t>O</a:t>
            </a:r>
          </a:p>
          <a:p>
            <a:r>
              <a:rPr lang="pt-BR" altLang="ko-KR" dirty="0"/>
              <a:t>NO + </a:t>
            </a:r>
            <a:r>
              <a:rPr lang="pt-BR" altLang="ko-KR" dirty="0" smtClean="0"/>
              <a:t>NO</a:t>
            </a:r>
            <a:r>
              <a:rPr lang="pt-BR" altLang="ko-KR" baseline="-25000" dirty="0" smtClean="0"/>
              <a:t>2</a:t>
            </a:r>
            <a:r>
              <a:rPr lang="pt-BR" altLang="ko-KR" dirty="0"/>
              <a:t> + </a:t>
            </a:r>
            <a:r>
              <a:rPr lang="pt-BR" altLang="ko-KR" dirty="0" smtClean="0"/>
              <a:t>2NH</a:t>
            </a:r>
            <a:r>
              <a:rPr lang="pt-BR" altLang="ko-KR" baseline="-25000" dirty="0" smtClean="0"/>
              <a:t>3</a:t>
            </a:r>
            <a:r>
              <a:rPr lang="pt-BR" altLang="ko-KR" dirty="0"/>
              <a:t> → </a:t>
            </a:r>
            <a:r>
              <a:rPr lang="pt-BR" altLang="ko-KR" dirty="0" smtClean="0"/>
              <a:t>2N</a:t>
            </a:r>
            <a:r>
              <a:rPr lang="pt-BR" altLang="ko-KR" baseline="-25000" dirty="0" smtClean="0"/>
              <a:t>2</a:t>
            </a:r>
            <a:r>
              <a:rPr lang="pt-BR" altLang="ko-KR" dirty="0"/>
              <a:t> + </a:t>
            </a:r>
            <a:r>
              <a:rPr lang="pt-BR" altLang="ko-KR" dirty="0" smtClean="0"/>
              <a:t>3H</a:t>
            </a:r>
            <a:r>
              <a:rPr lang="pt-BR" altLang="ko-KR" baseline="-25000" dirty="0" smtClean="0"/>
              <a:t>2</a:t>
            </a:r>
            <a:r>
              <a:rPr lang="pt-BR" altLang="ko-KR" dirty="0" smtClean="0"/>
              <a:t>O</a:t>
            </a:r>
          </a:p>
          <a:p>
            <a:r>
              <a:rPr lang="pt-BR" altLang="ko-KR" dirty="0"/>
              <a:t>4NO + </a:t>
            </a:r>
            <a:r>
              <a:rPr lang="pt-BR" altLang="ko-KR" dirty="0" smtClean="0"/>
              <a:t>2(NH</a:t>
            </a:r>
            <a:r>
              <a:rPr lang="pt-BR" altLang="ko-KR" baseline="-25000" dirty="0" smtClean="0"/>
              <a:t>2</a:t>
            </a:r>
            <a:r>
              <a:rPr lang="pt-BR" altLang="ko-KR" dirty="0" smtClean="0"/>
              <a:t>)</a:t>
            </a:r>
            <a:r>
              <a:rPr lang="pt-BR" altLang="ko-KR" baseline="-25000" dirty="0" smtClean="0"/>
              <a:t>2</a:t>
            </a:r>
            <a:r>
              <a:rPr lang="pt-BR" altLang="ko-KR" dirty="0" smtClean="0"/>
              <a:t>CO</a:t>
            </a:r>
            <a:r>
              <a:rPr lang="pt-BR" altLang="ko-KR" dirty="0"/>
              <a:t> + </a:t>
            </a:r>
            <a:r>
              <a:rPr lang="pt-BR" altLang="ko-KR" dirty="0" smtClean="0"/>
              <a:t>O</a:t>
            </a:r>
            <a:r>
              <a:rPr lang="pt-BR" altLang="ko-KR" baseline="-25000" dirty="0" smtClean="0"/>
              <a:t>2</a:t>
            </a:r>
            <a:r>
              <a:rPr lang="pt-BR" altLang="ko-KR" dirty="0"/>
              <a:t> → </a:t>
            </a:r>
            <a:r>
              <a:rPr lang="pt-BR" altLang="ko-KR" dirty="0" smtClean="0"/>
              <a:t>4N</a:t>
            </a:r>
            <a:r>
              <a:rPr lang="pt-BR" altLang="ko-KR" baseline="-25000" dirty="0" smtClean="0"/>
              <a:t>2</a:t>
            </a:r>
            <a:r>
              <a:rPr lang="pt-BR" altLang="ko-KR" dirty="0"/>
              <a:t> + </a:t>
            </a:r>
            <a:r>
              <a:rPr lang="pt-BR" altLang="ko-KR" dirty="0" smtClean="0"/>
              <a:t>4H</a:t>
            </a:r>
            <a:r>
              <a:rPr lang="pt-BR" altLang="ko-KR" baseline="-25000" dirty="0" smtClean="0"/>
              <a:t>2</a:t>
            </a:r>
            <a:r>
              <a:rPr lang="pt-BR" altLang="ko-KR" dirty="0" smtClean="0"/>
              <a:t>O</a:t>
            </a:r>
            <a:r>
              <a:rPr lang="pt-BR" altLang="ko-KR" dirty="0"/>
              <a:t> + </a:t>
            </a:r>
            <a:r>
              <a:rPr lang="pt-BR" altLang="ko-KR" dirty="0" smtClean="0"/>
              <a:t>2CO</a:t>
            </a:r>
            <a:r>
              <a:rPr lang="pt-BR" altLang="ko-KR" baseline="-25000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9892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SNCR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Urea injection</a:t>
            </a:r>
          </a:p>
          <a:p>
            <a:endParaRPr lang="ko-KR" altLang="en-US" dirty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827584" y="2782888"/>
          <a:ext cx="3960813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3" imgW="5689092" imgH="2581656" progId="">
                  <p:embed/>
                </p:oleObj>
              </mc:Choice>
              <mc:Fallback>
                <p:oleObj name="VISIO" r:id="rId3" imgW="5689092" imgH="258165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82888"/>
                        <a:ext cx="3960813" cy="230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4865688" y="1696440"/>
            <a:ext cx="3816350" cy="4470400"/>
            <a:chOff x="4572000" y="1700213"/>
            <a:chExt cx="3816350" cy="4470400"/>
          </a:xfrm>
        </p:grpSpPr>
        <p:pic>
          <p:nvPicPr>
            <p:cNvPr id="7" name="_x135901488" descr="EMB00000fa0b5c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572000" y="1700213"/>
              <a:ext cx="3816350" cy="4470400"/>
            </a:xfrm>
            <a:prstGeom prst="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</p:pic>
        <p:sp>
          <p:nvSpPr>
            <p:cNvPr id="8" name="오른쪽 화살표 17"/>
            <p:cNvSpPr>
              <a:spLocks noChangeArrowheads="1"/>
            </p:cNvSpPr>
            <p:nvPr/>
          </p:nvSpPr>
          <p:spPr bwMode="auto">
            <a:xfrm>
              <a:off x="5364163" y="3429000"/>
              <a:ext cx="647700" cy="360363"/>
            </a:xfrm>
            <a:prstGeom prst="rightArrow">
              <a:avLst>
                <a:gd name="adj1" fmla="val 50000"/>
                <a:gd name="adj2" fmla="val 4992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아래쪽 화살표 18"/>
            <p:cNvSpPr>
              <a:spLocks noChangeArrowheads="1"/>
            </p:cNvSpPr>
            <p:nvPr/>
          </p:nvSpPr>
          <p:spPr bwMode="auto">
            <a:xfrm>
              <a:off x="6773863" y="1844675"/>
              <a:ext cx="360362" cy="72072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951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SNCR temperature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38" y="1988840"/>
            <a:ext cx="7219950" cy="4057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0112" y="6447314"/>
            <a:ext cx="345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Naecheon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Inductrial</a:t>
            </a:r>
            <a:r>
              <a:rPr lang="en-US" altLang="ko-KR" dirty="0" smtClean="0"/>
              <a:t> Co., LTD.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686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SNCR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(NH</a:t>
            </a:r>
            <a:r>
              <a:rPr lang="en-US" altLang="ko-KR" sz="2400" dirty="0" smtClean="0"/>
              <a:t>2</a:t>
            </a:r>
            <a:r>
              <a:rPr lang="en-US" altLang="ko-KR" dirty="0" smtClean="0"/>
              <a:t>)</a:t>
            </a:r>
            <a:r>
              <a:rPr lang="en-US" altLang="ko-KR" sz="2400" dirty="0" smtClean="0"/>
              <a:t>2</a:t>
            </a:r>
            <a:r>
              <a:rPr lang="en-US" altLang="ko-KR" dirty="0" smtClean="0"/>
              <a:t>CO +2NO +1/2O</a:t>
            </a:r>
            <a:r>
              <a:rPr lang="en-US" altLang="ko-KR" sz="2400" dirty="0" smtClean="0"/>
              <a:t>2</a:t>
            </a:r>
            <a:r>
              <a:rPr lang="en-US" altLang="ko-KR" dirty="0" smtClean="0"/>
              <a:t> → 2N</a:t>
            </a:r>
            <a:r>
              <a:rPr lang="en-US" altLang="ko-KR" sz="2400" dirty="0" smtClean="0"/>
              <a:t>2</a:t>
            </a:r>
            <a:r>
              <a:rPr lang="en-US" altLang="ko-KR" dirty="0" smtClean="0"/>
              <a:t> + 2H</a:t>
            </a:r>
            <a:r>
              <a:rPr lang="en-US" altLang="ko-KR" sz="2400" dirty="0" smtClean="0"/>
              <a:t>2</a:t>
            </a:r>
            <a:r>
              <a:rPr lang="en-US" altLang="ko-KR" dirty="0" smtClean="0"/>
              <a:t>O +CO</a:t>
            </a:r>
            <a:r>
              <a:rPr lang="en-US" altLang="ko-KR" sz="2400" dirty="0" smtClean="0"/>
              <a:t>2</a:t>
            </a:r>
            <a:endParaRPr lang="ko-KR" altLang="en-US" dirty="0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923506" y="4505326"/>
            <a:ext cx="0" cy="86360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2267743" y="4360863"/>
            <a:ext cx="1152525" cy="361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2628106" y="4576763"/>
            <a:ext cx="1295400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4355306" y="3352801"/>
            <a:ext cx="1152525" cy="288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4571206" y="3497263"/>
            <a:ext cx="1296987" cy="3603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4571206" y="4073526"/>
            <a:ext cx="1296987" cy="287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868193" y="349726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 flipV="1">
            <a:off x="5436393" y="3281363"/>
            <a:ext cx="71438" cy="71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868193" y="4073526"/>
            <a:ext cx="431800" cy="71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868193" y="3497263"/>
            <a:ext cx="0" cy="5762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6299993" y="3497263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5436393" y="3281363"/>
            <a:ext cx="86360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2628106" y="5368926"/>
            <a:ext cx="1298575" cy="431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4067968" y="3641726"/>
            <a:ext cx="720725" cy="863600"/>
          </a:xfrm>
          <a:prstGeom prst="can">
            <a:avLst>
              <a:gd name="adj" fmla="val 29956"/>
            </a:avLst>
          </a:prstGeom>
          <a:solidFill>
            <a:schemeClr val="accent1">
              <a:alpha val="10196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3420268" y="4216401"/>
            <a:ext cx="1871663" cy="1223962"/>
          </a:xfrm>
          <a:prstGeom prst="can">
            <a:avLst>
              <a:gd name="adj" fmla="val 30611"/>
            </a:avLst>
          </a:prstGeom>
          <a:solidFill>
            <a:schemeClr val="accent1">
              <a:alpha val="1098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/>
          </a:p>
        </p:txBody>
      </p:sp>
      <p:sp>
        <p:nvSpPr>
          <p:cNvPr id="19" name="Line 23"/>
          <p:cNvSpPr>
            <a:spLocks noChangeShapeType="1"/>
          </p:cNvSpPr>
          <p:nvPr/>
        </p:nvSpPr>
        <p:spPr bwMode="auto">
          <a:xfrm>
            <a:off x="2267743" y="4721226"/>
            <a:ext cx="360363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2628106" y="4937126"/>
            <a:ext cx="0" cy="86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2267743" y="5584826"/>
            <a:ext cx="360363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 flipV="1">
            <a:off x="2267743" y="4721226"/>
            <a:ext cx="0" cy="86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>
            <a:off x="3491706" y="4433888"/>
            <a:ext cx="0" cy="863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" name="AutoShape 32"/>
          <p:cNvSpPr>
            <a:spLocks noChangeArrowheads="1"/>
          </p:cNvSpPr>
          <p:nvPr/>
        </p:nvSpPr>
        <p:spPr bwMode="auto">
          <a:xfrm>
            <a:off x="4067968" y="4289426"/>
            <a:ext cx="719138" cy="935037"/>
          </a:xfrm>
          <a:prstGeom prst="can">
            <a:avLst>
              <a:gd name="adj" fmla="val 32505"/>
            </a:avLst>
          </a:prstGeom>
          <a:solidFill>
            <a:schemeClr val="accent1">
              <a:alpha val="16078"/>
            </a:schemeClr>
          </a:solidFill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AutoShape 41"/>
          <p:cNvSpPr>
            <a:spLocks noChangeArrowheads="1"/>
          </p:cNvSpPr>
          <p:nvPr/>
        </p:nvSpPr>
        <p:spPr bwMode="auto">
          <a:xfrm>
            <a:off x="4067968" y="4000501"/>
            <a:ext cx="114300" cy="114300"/>
          </a:xfrm>
          <a:prstGeom prst="flowChartSummingJunction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" name="Text Box 44"/>
          <p:cNvSpPr txBox="1">
            <a:spLocks noChangeArrowheads="1"/>
          </p:cNvSpPr>
          <p:nvPr/>
        </p:nvSpPr>
        <p:spPr bwMode="auto">
          <a:xfrm>
            <a:off x="1380008" y="3821113"/>
            <a:ext cx="2496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/>
              <a:t>SNCR  </a:t>
            </a:r>
            <a:r>
              <a:rPr lang="en-US" altLang="ko-KR" dirty="0" smtClean="0"/>
              <a:t>injection point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16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 err="1" smtClean="0"/>
              <a:t>Emisson</a:t>
            </a:r>
            <a:endParaRPr lang="en-US" altLang="ko-KR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7724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 smtClean="0"/>
              <a:t>Remove toxic waste components before combustion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 smtClean="0"/>
              <a:t>Apply proper Emission Control Devices</a:t>
            </a:r>
          </a:p>
        </p:txBody>
      </p:sp>
      <p:pic>
        <p:nvPicPr>
          <p:cNvPr id="40964" name="Picture 4" descr="envs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573463"/>
            <a:ext cx="29495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 descr="C:\Documents and Settings\VIBIN\Desktop\air-pollution-systems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573463"/>
            <a:ext cx="2736850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9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TiO2, V2O5, MO on Zeolite 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563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Temperature range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6791325" cy="45529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43808" y="5903515"/>
            <a:ext cx="60486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Impact of Fuel Metal Impurities on the Durability of a Light-Duty Diesel </a:t>
            </a:r>
            <a:r>
              <a:rPr lang="en-US" altLang="ko-KR" dirty="0" err="1"/>
              <a:t>Aftertreatment</a:t>
            </a:r>
            <a:r>
              <a:rPr lang="en-US" altLang="ko-KR" dirty="0"/>
              <a:t> </a:t>
            </a:r>
            <a:r>
              <a:rPr lang="en-US" altLang="ko-KR" dirty="0" smtClean="0"/>
              <a:t>System, SAE Technical Papers, 2013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107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60350"/>
            <a:ext cx="4260750" cy="6339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Location of SCR in </a:t>
            </a:r>
            <a:r>
              <a:rPr lang="en-US" altLang="ko-KR" dirty="0" err="1" smtClean="0"/>
              <a:t>Wonju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 bwMode="auto">
          <a:xfrm rot="10800000">
            <a:off x="4577215" y="3141918"/>
            <a:ext cx="864096" cy="576064"/>
          </a:xfrm>
          <a:prstGeom prst="rightArrow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오른쪽 화살표 5"/>
          <p:cNvSpPr/>
          <p:nvPr/>
        </p:nvSpPr>
        <p:spPr bwMode="auto">
          <a:xfrm rot="10800000">
            <a:off x="4644008" y="5013176"/>
            <a:ext cx="864096" cy="576064"/>
          </a:xfrm>
          <a:prstGeom prst="rightArrow">
            <a:avLst/>
          </a:prstGeom>
          <a:solidFill>
            <a:srgbClr val="FF33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9704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Acid Gases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smtClean="0"/>
              <a:t>From Cl, S, N, Fl in refuse (in plastics, textiles, rubber, yd waste, paper)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smtClean="0"/>
              <a:t>Uncontrolled incineration - 18-20% HCl with pH 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smtClean="0">
                <a:solidFill>
                  <a:srgbClr val="FF3300"/>
                </a:solidFill>
              </a:rPr>
              <a:t>Acid gas scrubber (SO</a:t>
            </a:r>
            <a:r>
              <a:rPr lang="en-US" altLang="ko-KR" sz="2800" baseline="-25000" smtClean="0">
                <a:solidFill>
                  <a:srgbClr val="FF3300"/>
                </a:solidFill>
              </a:rPr>
              <a:t>2</a:t>
            </a:r>
            <a:r>
              <a:rPr lang="en-US" altLang="ko-KR" sz="2800" smtClean="0">
                <a:solidFill>
                  <a:srgbClr val="FF3300"/>
                </a:solidFill>
              </a:rPr>
              <a:t>, HCl, HFl) usually ahead of ESP or baghouse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>
                <a:solidFill>
                  <a:srgbClr val="FF3300"/>
                </a:solidFill>
              </a:rPr>
              <a:t>Wet scrubber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>
                <a:solidFill>
                  <a:srgbClr val="FF3300"/>
                </a:solidFill>
              </a:rPr>
              <a:t>Spray dryer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>
                <a:solidFill>
                  <a:srgbClr val="FF3300"/>
                </a:solidFill>
              </a:rPr>
              <a:t>Dry scrubber injectors</a:t>
            </a:r>
          </a:p>
        </p:txBody>
      </p:sp>
    </p:spTree>
    <p:extLst>
      <p:ext uri="{BB962C8B-B14F-4D97-AF65-F5344CB8AC3E}">
        <p14:creationId xmlns:p14="http://schemas.microsoft.com/office/powerpoint/2010/main" val="361261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SO2 absorption I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 smtClean="0"/>
              <a:t>Formation of Sulfur Dioxide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altLang="ko-KR" dirty="0"/>
              <a:t>	</a:t>
            </a:r>
            <a:r>
              <a:rPr lang="en-US" altLang="ko-KR" dirty="0" smtClean="0"/>
              <a:t>S + O2 -&gt; SO2 +296 kJ/</a:t>
            </a:r>
            <a:r>
              <a:rPr lang="en-US" altLang="ko-KR" dirty="0" err="1" smtClean="0"/>
              <a:t>gmol</a:t>
            </a:r>
            <a:endParaRPr lang="en-US" altLang="ko-KR" dirty="0" smtClean="0"/>
          </a:p>
          <a:p>
            <a:pPr eaLnBrk="1" hangingPunct="1">
              <a:defRPr/>
            </a:pPr>
            <a:r>
              <a:rPr lang="en-US" altLang="ko-KR" dirty="0" smtClean="0"/>
              <a:t>Calcination of limestone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altLang="ko-KR" dirty="0" smtClean="0"/>
              <a:t>	CaCO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CaO</a:t>
            </a:r>
            <a:r>
              <a:rPr lang="en-US" altLang="ko-KR" dirty="0" smtClean="0"/>
              <a:t> + CO</a:t>
            </a:r>
            <a:r>
              <a:rPr lang="en-US" altLang="ko-KR" baseline="-25000" dirty="0" smtClean="0"/>
              <a:t>2</a:t>
            </a:r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68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SO2 absorption II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탈황</a:t>
            </a:r>
            <a:r>
              <a:rPr lang="en-US" altLang="ko-KR" dirty="0" smtClean="0"/>
              <a:t>(</a:t>
            </a:r>
            <a:r>
              <a:rPr lang="ko-KR" altLang="en-US" dirty="0" smtClean="0"/>
              <a:t>석회석 사용</a:t>
            </a:r>
            <a:r>
              <a:rPr lang="en-US" altLang="ko-KR" dirty="0" smtClean="0"/>
              <a:t>)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CaO</a:t>
            </a:r>
            <a:r>
              <a:rPr lang="en-US" altLang="ko-KR" dirty="0" smtClean="0"/>
              <a:t> + SO</a:t>
            </a:r>
            <a:r>
              <a:rPr lang="en-US" altLang="ko-KR" sz="2800" dirty="0" smtClean="0"/>
              <a:t>2</a:t>
            </a:r>
            <a:r>
              <a:rPr lang="en-US" altLang="ko-KR" dirty="0" smtClean="0"/>
              <a:t> -&gt; CaSO</a:t>
            </a:r>
            <a:r>
              <a:rPr lang="en-US" altLang="ko-KR" sz="2800" dirty="0" smtClean="0"/>
              <a:t>3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altLang="ko-KR" dirty="0" smtClean="0"/>
              <a:t>	CaSO</a:t>
            </a:r>
            <a:r>
              <a:rPr lang="en-US" altLang="ko-KR" sz="2800" dirty="0" smtClean="0"/>
              <a:t>3</a:t>
            </a:r>
            <a:r>
              <a:rPr lang="en-US" altLang="ko-KR" dirty="0" smtClean="0"/>
              <a:t> +</a:t>
            </a:r>
            <a:r>
              <a:rPr lang="en-US" altLang="ko-KR" dirty="0" smtClean="0">
                <a:latin typeface="Arial" pitchFamily="34" charset="0"/>
              </a:rPr>
              <a:t> ½</a:t>
            </a:r>
            <a:r>
              <a:rPr lang="en-US" altLang="ko-KR" dirty="0" smtClean="0"/>
              <a:t> 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-&gt; CaSO</a:t>
            </a:r>
            <a:r>
              <a:rPr lang="en-US" altLang="ko-KR" sz="2800" dirty="0" smtClean="0"/>
              <a:t>4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en-US" altLang="ko-KR" sz="2800" dirty="0"/>
              <a:t>	</a:t>
            </a:r>
            <a:r>
              <a:rPr lang="en-US" altLang="ko-KR" sz="2800" dirty="0" smtClean="0"/>
              <a:t>------------------------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CaO</a:t>
            </a:r>
            <a:r>
              <a:rPr lang="en-US" altLang="ko-KR" dirty="0" smtClean="0"/>
              <a:t> + SO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+ </a:t>
            </a:r>
            <a:r>
              <a:rPr lang="en-US" altLang="ko-KR" dirty="0" smtClean="0">
                <a:latin typeface="Arial" pitchFamily="34" charset="0"/>
              </a:rPr>
              <a:t>½</a:t>
            </a:r>
            <a:r>
              <a:rPr lang="en-US" altLang="ko-KR" dirty="0" smtClean="0"/>
              <a:t> 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= CaSO</a:t>
            </a:r>
            <a:r>
              <a:rPr lang="en-US" altLang="ko-KR" baseline="-25000" dirty="0" smtClean="0"/>
              <a:t>4 </a:t>
            </a:r>
          </a:p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68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/>
              <a:t>SO2</a:t>
            </a:r>
            <a:r>
              <a:rPr lang="ko-KR" altLang="en-US" sz="3200" smtClean="0"/>
              <a:t>의 제어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0"/>
            <a:ext cx="367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/>
              <a:t>순환유동층 보일러 기술</a:t>
            </a:r>
            <a:r>
              <a:rPr lang="en-US" altLang="ko-KR"/>
              <a:t>-</a:t>
            </a:r>
            <a:r>
              <a:rPr lang="ko-KR" altLang="en-US"/>
              <a:t>연구개발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900113" y="1628775"/>
            <a:ext cx="7264400" cy="4125913"/>
            <a:chOff x="624" y="1296"/>
            <a:chExt cx="4576" cy="2599"/>
          </a:xfrm>
        </p:grpSpPr>
        <p:pic>
          <p:nvPicPr>
            <p:cNvPr id="4813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296"/>
              <a:ext cx="4576" cy="2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4" name="Text Box 6"/>
            <p:cNvSpPr txBox="1">
              <a:spLocks noChangeArrowheads="1"/>
            </p:cNvSpPr>
            <p:nvPr/>
          </p:nvSpPr>
          <p:spPr bwMode="auto">
            <a:xfrm>
              <a:off x="1565" y="3203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/>
                <a:t>석회석 주입</a:t>
              </a:r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3379" y="3203"/>
              <a:ext cx="10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ko-KR" altLang="en-US"/>
                <a:t>석회석 미주입</a:t>
              </a:r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1474" y="3249"/>
              <a:ext cx="15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>
              <a:off x="3107" y="3249"/>
              <a:ext cx="14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38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208962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Emissions during RDF combustion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052513"/>
            <a:ext cx="4649787" cy="285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77188" name="Group 4"/>
          <p:cNvGraphicFramePr>
            <a:graphicFrameLocks noGrp="1"/>
          </p:cNvGraphicFramePr>
          <p:nvPr>
            <p:ph idx="1"/>
          </p:nvPr>
        </p:nvGraphicFramePr>
        <p:xfrm>
          <a:off x="395288" y="3860800"/>
          <a:ext cx="8207375" cy="2024063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6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62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O</a:t>
                      </a:r>
                      <a:r>
                        <a:rPr kumimoji="1" lang="en-US" altLang="ko-KR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(%)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CO</a:t>
                      </a:r>
                      <a:r>
                        <a:rPr kumimoji="1" lang="en-US" altLang="ko-KR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(%)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SO</a:t>
                      </a:r>
                      <a:r>
                        <a:rPr kumimoji="1" lang="en-US" altLang="ko-KR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(ppm)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NOx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(ppm)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CO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(ppm)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HCl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(ppm)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TSP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(mg/Sm</a:t>
                      </a:r>
                      <a:r>
                        <a:rPr kumimoji="1" lang="en-US" altLang="ko-KR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3</a:t>
                      </a: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)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7.3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10.1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2.5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78.2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155.9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298.3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22.4</a:t>
                      </a:r>
                      <a:endParaRPr kumimoji="1" lang="en-US" altLang="ko-KR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7214" name="Rectangle 30"/>
          <p:cNvSpPr>
            <a:spLocks noChangeArrowheads="1"/>
          </p:cNvSpPr>
          <p:nvPr/>
        </p:nvSpPr>
        <p:spPr bwMode="auto">
          <a:xfrm>
            <a:off x="1476375" y="6021388"/>
            <a:ext cx="5572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typical emission of K RDF(2007.5.20.)</a:t>
            </a:r>
          </a:p>
        </p:txBody>
      </p:sp>
    </p:spTree>
    <p:extLst>
      <p:ext uri="{BB962C8B-B14F-4D97-AF65-F5344CB8AC3E}">
        <p14:creationId xmlns:p14="http://schemas.microsoft.com/office/powerpoint/2010/main" val="9290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Dry flue</a:t>
            </a:r>
            <a:r>
              <a:rPr lang="ko-KR" altLang="en-US" dirty="0" smtClean="0"/>
              <a:t> </a:t>
            </a:r>
            <a:r>
              <a:rPr lang="en-US" altLang="ko-KR" dirty="0" smtClean="0"/>
              <a:t>gas absorption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absorption</a:t>
            </a:r>
          </a:p>
          <a:p>
            <a:pPr marL="0" indent="0">
              <a:buNone/>
            </a:pPr>
            <a:r>
              <a:rPr lang="en-US" altLang="ko-KR" dirty="0" smtClean="0"/>
              <a:t>SO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Ca</a:t>
            </a:r>
            <a:r>
              <a:rPr lang="en-US" altLang="ko-KR" dirty="0" smtClean="0"/>
              <a:t>(OH)</a:t>
            </a:r>
            <a:r>
              <a:rPr lang="en-US" altLang="ko-KR" baseline="-25000" dirty="0" smtClean="0"/>
              <a:t>2</a:t>
            </a:r>
            <a:r>
              <a:rPr lang="en-US" altLang="ko-KR" dirty="0"/>
              <a:t> </a:t>
            </a:r>
            <a:r>
              <a:rPr lang="en-US" altLang="ko-KR" dirty="0" smtClean="0"/>
              <a:t>+ 1/2O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→CaSO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 + H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O</a:t>
            </a:r>
          </a:p>
          <a:p>
            <a:r>
              <a:rPr lang="en-US" altLang="ko-KR" dirty="0" err="1" smtClean="0"/>
              <a:t>HCl</a:t>
            </a:r>
            <a:r>
              <a:rPr lang="en-US" altLang="ko-KR" dirty="0" smtClean="0"/>
              <a:t> absorption</a:t>
            </a:r>
          </a:p>
          <a:p>
            <a:pPr marL="0" indent="0">
              <a:buNone/>
            </a:pPr>
            <a:r>
              <a:rPr lang="en-US" altLang="ko-KR" dirty="0"/>
              <a:t>2HCl + </a:t>
            </a:r>
            <a:r>
              <a:rPr lang="en-US" altLang="ko-KR" dirty="0" err="1"/>
              <a:t>Ca</a:t>
            </a:r>
            <a:r>
              <a:rPr lang="en-US" altLang="ko-KR" dirty="0"/>
              <a:t>(OH)</a:t>
            </a:r>
            <a:r>
              <a:rPr lang="en-US" altLang="ko-KR" baseline="-25000" dirty="0"/>
              <a:t>2</a:t>
            </a:r>
            <a:r>
              <a:rPr lang="en-US" altLang="ko-KR" dirty="0"/>
              <a:t> → </a:t>
            </a:r>
            <a:r>
              <a:rPr lang="en-US" altLang="ko-KR" dirty="0" smtClean="0"/>
              <a:t>2H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O </a:t>
            </a:r>
            <a:r>
              <a:rPr lang="en-US" altLang="ko-KR" dirty="0"/>
              <a:t>+ CaCl</a:t>
            </a:r>
            <a:r>
              <a:rPr lang="en-US" altLang="ko-KR" baseline="-25000" dirty="0"/>
              <a:t>2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28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835620" y="1988800"/>
            <a:ext cx="5407124" cy="2342108"/>
            <a:chOff x="1187624" y="1950988"/>
            <a:chExt cx="5407124" cy="2342108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2420888"/>
              <a:ext cx="2944813" cy="1872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3" descr="건식_협의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1950988"/>
              <a:ext cx="3390900" cy="2314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Semi Dry Reactor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Flue Gas Pollutants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 smtClean="0"/>
              <a:t>Particulates : Human health </a:t>
            </a:r>
            <a:r>
              <a:rPr lang="en-US" altLang="ko-KR" sz="2800" dirty="0" err="1" smtClean="0"/>
              <a:t>harzard</a:t>
            </a:r>
            <a:endParaRPr lang="en-US" altLang="ko-KR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 smtClean="0"/>
              <a:t>Acid Gases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err="1" smtClean="0"/>
              <a:t>NO</a:t>
            </a:r>
            <a:r>
              <a:rPr lang="en-US" altLang="ko-KR" sz="2400" baseline="-25000" dirty="0" err="1" smtClean="0"/>
              <a:t>x</a:t>
            </a:r>
            <a:r>
              <a:rPr lang="en-US" altLang="ko-KR" sz="2400" baseline="-25000" dirty="0" smtClean="0"/>
              <a:t> </a:t>
            </a:r>
            <a:r>
              <a:rPr lang="en-US" altLang="ko-KR" sz="2400" dirty="0" smtClean="0"/>
              <a:t>: Ground level Ozone 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CO : Toxic gas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SO2 : Acid rain, health hazard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 smtClean="0"/>
              <a:t>Organic Hazardous Air Pollutants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dioxin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 smtClean="0"/>
              <a:t>Metallic Hazardous Air Pollutants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dirty="0" smtClean="0"/>
              <a:t>Hg</a:t>
            </a:r>
          </a:p>
        </p:txBody>
      </p:sp>
    </p:spTree>
    <p:extLst>
      <p:ext uri="{BB962C8B-B14F-4D97-AF65-F5344CB8AC3E}">
        <p14:creationId xmlns:p14="http://schemas.microsoft.com/office/powerpoint/2010/main" val="26111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Wet flue gas scrubbing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</a:t>
            </a:r>
            <a:r>
              <a:rPr lang="en-US" altLang="ko-KR" baseline="-25000" dirty="0"/>
              <a:t>2</a:t>
            </a:r>
            <a:r>
              <a:rPr lang="en-US" altLang="ko-KR" dirty="0"/>
              <a:t> + </a:t>
            </a:r>
            <a:r>
              <a:rPr lang="en-US" altLang="ko-KR" dirty="0" smtClean="0"/>
              <a:t>CaCO3 </a:t>
            </a:r>
            <a:r>
              <a:rPr lang="en-US" altLang="ko-KR" dirty="0"/>
              <a:t>+ 1/2O</a:t>
            </a:r>
            <a:r>
              <a:rPr lang="en-US" altLang="ko-KR" baseline="-25000" dirty="0"/>
              <a:t>2</a:t>
            </a:r>
            <a:r>
              <a:rPr lang="en-US" altLang="ko-KR" dirty="0"/>
              <a:t> </a:t>
            </a:r>
            <a:r>
              <a:rPr lang="en-US" altLang="ko-KR" dirty="0" smtClean="0"/>
              <a:t>+ 2H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O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→</a:t>
            </a:r>
            <a:r>
              <a:rPr lang="en-US" altLang="ko-KR" dirty="0"/>
              <a:t>CaSO</a:t>
            </a:r>
            <a:r>
              <a:rPr lang="en-US" altLang="ko-KR" baseline="-25000" dirty="0"/>
              <a:t>4</a:t>
            </a:r>
            <a:r>
              <a:rPr lang="en-US" altLang="ko-KR" dirty="0"/>
              <a:t> </a:t>
            </a:r>
            <a:r>
              <a:rPr lang="en-US" altLang="ko-KR" dirty="0" smtClean="0"/>
              <a:t>2 H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O + CO2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1552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57200" y="214313"/>
            <a:ext cx="8401050" cy="10541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>
              <a:defRPr/>
            </a:pPr>
            <a:r>
              <a:rPr kumimoji="0" lang="en-US" altLang="ko-KR" sz="2800">
                <a:solidFill>
                  <a:srgbClr val="0042C4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맑은 고딕" pitchFamily="50" charset="-127"/>
                <a:ea typeface="맑은 고딕" pitchFamily="50" charset="-127"/>
              </a:rPr>
              <a:t>High efficiency Hydro-filter for HCl capture</a:t>
            </a:r>
          </a:p>
        </p:txBody>
      </p:sp>
      <p:sp>
        <p:nvSpPr>
          <p:cNvPr id="40963" name="슬라이드 번호 개체 틀 10"/>
          <p:cNvSpPr txBox="1">
            <a:spLocks noGrp="1"/>
          </p:cNvSpPr>
          <p:nvPr/>
        </p:nvSpPr>
        <p:spPr bwMode="auto">
          <a:xfrm>
            <a:off x="8599488" y="6416675"/>
            <a:ext cx="473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fld id="{EBA9B735-C08D-4CA8-A3CE-6C2C9DB62D7E}" type="slidenum">
              <a:rPr kumimoji="0" lang="en-US" altLang="ko-KR" sz="1200">
                <a:solidFill>
                  <a:srgbClr val="FFFFFF"/>
                </a:solidFill>
              </a:rPr>
              <a:pPr algn="r" eaLnBrk="1" hangingPunct="1"/>
              <a:t>31</a:t>
            </a:fld>
            <a:endParaRPr kumimoji="0" lang="en-US" altLang="ko-KR" sz="1200">
              <a:solidFill>
                <a:srgbClr val="FFFFFF"/>
              </a:solidFill>
            </a:endParaRPr>
          </a:p>
        </p:txBody>
      </p:sp>
      <p:pic>
        <p:nvPicPr>
          <p:cNvPr id="40964" name="Picture 2" descr="C:\DOCUME~1\jhpark\LOCALS~1\Temp\Hnc\BinData\EMB000004540a7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571625"/>
            <a:ext cx="18764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4" descr="C:\DOCUME~1\jhpark\LOCALS~1\Temp\Hnc\BinData\EMB000004540a7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571625"/>
            <a:ext cx="1976438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42"/>
          <p:cNvSpPr>
            <a:spLocks noChangeArrowheads="1"/>
          </p:cNvSpPr>
          <p:nvPr/>
        </p:nvSpPr>
        <p:spPr bwMode="auto">
          <a:xfrm>
            <a:off x="765148" y="5570553"/>
            <a:ext cx="7786742" cy="785818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just">
              <a:defRPr/>
            </a:pPr>
            <a:r>
              <a:rPr kumimoji="0" lang="en-US" altLang="ko-KR" sz="14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Tangential admission of flue gas and chemicals increase the capture efficiency</a:t>
            </a:r>
          </a:p>
          <a:p>
            <a:pPr algn="just">
              <a:defRPr/>
            </a:pPr>
            <a:r>
              <a:rPr kumimoji="0" lang="en-US" altLang="ko-KR" sz="140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The capacity of this unit: 8,000 Nm3/hr</a:t>
            </a:r>
          </a:p>
        </p:txBody>
      </p:sp>
      <p:graphicFrame>
        <p:nvGraphicFramePr>
          <p:cNvPr id="478217" name="Group 9"/>
          <p:cNvGraphicFramePr>
            <a:graphicFrameLocks noGrp="1"/>
          </p:cNvGraphicFramePr>
          <p:nvPr/>
        </p:nvGraphicFramePr>
        <p:xfrm>
          <a:off x="4716463" y="1857375"/>
          <a:ext cx="4176712" cy="3378200"/>
        </p:xfrm>
        <a:graphic>
          <a:graphicData uri="http://schemas.openxmlformats.org/drawingml/2006/table">
            <a:tbl>
              <a:tblPr/>
              <a:tblGrid>
                <a:gridCol w="935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626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HCl Capture efficiency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pH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[ppm]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Cl(in) [ppm]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Cl(out)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[ppm]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Removal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[%]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98.6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7.2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600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98.3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7.4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550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99.0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6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9.6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99.2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Dioxines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9773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1449388" y="3194050"/>
            <a:ext cx="1524000" cy="3810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2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습식 세정</a:t>
            </a:r>
          </a:p>
        </p:txBody>
      </p:sp>
      <p:sp>
        <p:nvSpPr>
          <p:cNvPr id="397318" name="Rectangle 6"/>
          <p:cNvSpPr>
            <a:spLocks noChangeArrowheads="1"/>
          </p:cNvSpPr>
          <p:nvPr/>
        </p:nvSpPr>
        <p:spPr bwMode="auto">
          <a:xfrm>
            <a:off x="1449388" y="3689350"/>
            <a:ext cx="1524000" cy="3810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2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흡착탑 흡착</a:t>
            </a:r>
          </a:p>
        </p:txBody>
      </p:sp>
      <p:sp>
        <p:nvSpPr>
          <p:cNvPr id="397319" name="Rectangle 7"/>
          <p:cNvSpPr>
            <a:spLocks noChangeArrowheads="1"/>
          </p:cNvSpPr>
          <p:nvPr/>
        </p:nvSpPr>
        <p:spPr bwMode="auto">
          <a:xfrm>
            <a:off x="1449388" y="4184650"/>
            <a:ext cx="1524000" cy="3810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2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흡착제 살포</a:t>
            </a:r>
          </a:p>
        </p:txBody>
      </p:sp>
      <p:sp>
        <p:nvSpPr>
          <p:cNvPr id="397320" name="Rectangle 8"/>
          <p:cNvSpPr>
            <a:spLocks noChangeArrowheads="1"/>
          </p:cNvSpPr>
          <p:nvPr/>
        </p:nvSpPr>
        <p:spPr bwMode="auto">
          <a:xfrm>
            <a:off x="1449388" y="2089150"/>
            <a:ext cx="1524000" cy="381000"/>
          </a:xfrm>
          <a:prstGeom prst="rect">
            <a:avLst/>
          </a:prstGeom>
          <a:solidFill>
            <a:srgbClr val="CCFF66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최적연소조업</a:t>
            </a:r>
          </a:p>
        </p:txBody>
      </p:sp>
      <p:sp>
        <p:nvSpPr>
          <p:cNvPr id="397321" name="Rectangle 9"/>
          <p:cNvSpPr>
            <a:spLocks noChangeArrowheads="1"/>
          </p:cNvSpPr>
          <p:nvPr/>
        </p:nvSpPr>
        <p:spPr bwMode="auto">
          <a:xfrm>
            <a:off x="1449388" y="2584450"/>
            <a:ext cx="1524000" cy="381000"/>
          </a:xfrm>
          <a:prstGeom prst="rect">
            <a:avLst/>
          </a:prstGeom>
          <a:solidFill>
            <a:srgbClr val="CCFF66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생성억제제 투입</a:t>
            </a:r>
          </a:p>
        </p:txBody>
      </p:sp>
      <p:sp>
        <p:nvSpPr>
          <p:cNvPr id="397322" name="Rectangle 10"/>
          <p:cNvSpPr>
            <a:spLocks noChangeArrowheads="1"/>
          </p:cNvSpPr>
          <p:nvPr/>
        </p:nvSpPr>
        <p:spPr bwMode="auto">
          <a:xfrm>
            <a:off x="1449388" y="4794250"/>
            <a:ext cx="1524000" cy="381000"/>
          </a:xfrm>
          <a:prstGeom prst="rect">
            <a:avLst/>
          </a:prstGeom>
          <a:solidFill>
            <a:srgbClr val="FFE5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촉매 분해</a:t>
            </a:r>
          </a:p>
        </p:txBody>
      </p:sp>
      <p:sp>
        <p:nvSpPr>
          <p:cNvPr id="397323" name="Rectangle 11"/>
          <p:cNvSpPr>
            <a:spLocks noChangeArrowheads="1"/>
          </p:cNvSpPr>
          <p:nvPr/>
        </p:nvSpPr>
        <p:spPr bwMode="auto">
          <a:xfrm>
            <a:off x="1449388" y="5289550"/>
            <a:ext cx="1524000" cy="381000"/>
          </a:xfrm>
          <a:prstGeom prst="rect">
            <a:avLst/>
          </a:prstGeom>
          <a:solidFill>
            <a:srgbClr val="FFE5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고온 소각</a:t>
            </a:r>
          </a:p>
        </p:txBody>
      </p:sp>
      <p:sp>
        <p:nvSpPr>
          <p:cNvPr id="397324" name="Rectangle 12"/>
          <p:cNvSpPr>
            <a:spLocks noChangeArrowheads="1"/>
          </p:cNvSpPr>
          <p:nvPr/>
        </p:nvSpPr>
        <p:spPr bwMode="auto">
          <a:xfrm>
            <a:off x="1449388" y="5784850"/>
            <a:ext cx="1524000" cy="381000"/>
          </a:xfrm>
          <a:prstGeom prst="rect">
            <a:avLst/>
          </a:prstGeom>
          <a:solidFill>
            <a:srgbClr val="FFE5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광 분해</a:t>
            </a:r>
          </a:p>
        </p:txBody>
      </p:sp>
      <p:sp>
        <p:nvSpPr>
          <p:cNvPr id="397325" name="AutoShape 13"/>
          <p:cNvSpPr>
            <a:spLocks noChangeArrowheads="1"/>
          </p:cNvSpPr>
          <p:nvPr/>
        </p:nvSpPr>
        <p:spPr bwMode="auto">
          <a:xfrm>
            <a:off x="433388" y="2089150"/>
            <a:ext cx="863600" cy="876300"/>
          </a:xfrm>
          <a:prstGeom prst="foldedCorner">
            <a:avLst>
              <a:gd name="adj" fmla="val 12500"/>
            </a:avLst>
          </a:prstGeom>
          <a:solidFill>
            <a:srgbClr val="CCFF66"/>
          </a:solidFill>
          <a:ln w="28575">
            <a:solidFill>
              <a:schemeClr val="folHlink"/>
            </a:solidFill>
            <a:round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생 성</a:t>
            </a:r>
          </a:p>
          <a:p>
            <a:pPr>
              <a:lnSpc>
                <a:spcPct val="100000"/>
              </a:lnSpc>
            </a:pP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억 제</a:t>
            </a:r>
          </a:p>
        </p:txBody>
      </p:sp>
      <p:sp>
        <p:nvSpPr>
          <p:cNvPr id="397326" name="AutoShape 14"/>
          <p:cNvSpPr>
            <a:spLocks noChangeArrowheads="1"/>
          </p:cNvSpPr>
          <p:nvPr/>
        </p:nvSpPr>
        <p:spPr bwMode="auto">
          <a:xfrm>
            <a:off x="433388" y="3194050"/>
            <a:ext cx="863600" cy="1371600"/>
          </a:xfrm>
          <a:prstGeom prst="foldedCorner">
            <a:avLst>
              <a:gd name="adj" fmla="val 12500"/>
            </a:avLst>
          </a:prstGeom>
          <a:solidFill>
            <a:srgbClr val="CCECFF"/>
          </a:solidFill>
          <a:ln w="28575">
            <a:solidFill>
              <a:schemeClr val="tx2"/>
            </a:solidFill>
            <a:round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흡 착</a:t>
            </a:r>
          </a:p>
          <a:p>
            <a:pPr>
              <a:lnSpc>
                <a:spcPct val="100000"/>
              </a:lnSpc>
            </a:pP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 거</a:t>
            </a:r>
          </a:p>
        </p:txBody>
      </p:sp>
      <p:sp>
        <p:nvSpPr>
          <p:cNvPr id="397327" name="AutoShape 15"/>
          <p:cNvSpPr>
            <a:spLocks noChangeArrowheads="1"/>
          </p:cNvSpPr>
          <p:nvPr/>
        </p:nvSpPr>
        <p:spPr bwMode="auto">
          <a:xfrm>
            <a:off x="433388" y="4794250"/>
            <a:ext cx="863600" cy="1371600"/>
          </a:xfrm>
          <a:prstGeom prst="foldedCorner">
            <a:avLst>
              <a:gd name="adj" fmla="val 12500"/>
            </a:avLst>
          </a:prstGeom>
          <a:solidFill>
            <a:srgbClr val="FFE5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분 해</a:t>
            </a:r>
          </a:p>
          <a:p>
            <a:pPr>
              <a:lnSpc>
                <a:spcPct val="100000"/>
              </a:lnSpc>
            </a:pP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제 거</a:t>
            </a:r>
          </a:p>
        </p:txBody>
      </p:sp>
      <p:sp>
        <p:nvSpPr>
          <p:cNvPr id="397328" name="Rectangle 16"/>
          <p:cNvSpPr>
            <a:spLocks noChangeArrowheads="1"/>
          </p:cNvSpPr>
          <p:nvPr/>
        </p:nvSpPr>
        <p:spPr bwMode="auto">
          <a:xfrm>
            <a:off x="3067050" y="2098675"/>
            <a:ext cx="5562600" cy="381000"/>
          </a:xfrm>
          <a:prstGeom prst="rect">
            <a:avLst/>
          </a:prstGeom>
          <a:solidFill>
            <a:srgbClr val="CCFF66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altLang="ko-KR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De-novo </a:t>
            </a: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합성에 의한 생성 억제</a:t>
            </a:r>
          </a:p>
        </p:txBody>
      </p:sp>
      <p:sp>
        <p:nvSpPr>
          <p:cNvPr id="397329" name="Rectangle 17"/>
          <p:cNvSpPr>
            <a:spLocks noChangeArrowheads="1"/>
          </p:cNvSpPr>
          <p:nvPr/>
        </p:nvSpPr>
        <p:spPr bwMode="auto">
          <a:xfrm>
            <a:off x="3067050" y="2584450"/>
            <a:ext cx="5562600" cy="381000"/>
          </a:xfrm>
          <a:prstGeom prst="rect">
            <a:avLst/>
          </a:prstGeom>
          <a:solidFill>
            <a:srgbClr val="CCFF66"/>
          </a:solidFill>
          <a:ln w="28575">
            <a:solidFill>
              <a:schemeClr val="folHlink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altLang="ko-KR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Dioxin </a:t>
            </a: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생성 억제제</a:t>
            </a:r>
            <a:r>
              <a:rPr lang="en-US" altLang="ko-KR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(Inhibitor)</a:t>
            </a: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원료와 함께 투입</a:t>
            </a:r>
          </a:p>
        </p:txBody>
      </p:sp>
      <p:sp>
        <p:nvSpPr>
          <p:cNvPr id="397330" name="Rectangle 18"/>
          <p:cNvSpPr>
            <a:spLocks noChangeArrowheads="1"/>
          </p:cNvSpPr>
          <p:nvPr/>
        </p:nvSpPr>
        <p:spPr bwMode="auto">
          <a:xfrm>
            <a:off x="3067050" y="3194050"/>
            <a:ext cx="5562600" cy="3810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2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배기 가스를 급격히 </a:t>
            </a:r>
            <a:r>
              <a:rPr lang="en-US" altLang="ko-KR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75℃ </a:t>
            </a: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이하로 냉각 후 제진</a:t>
            </a:r>
          </a:p>
        </p:txBody>
      </p:sp>
      <p:sp>
        <p:nvSpPr>
          <p:cNvPr id="397331" name="Rectangle 19"/>
          <p:cNvSpPr>
            <a:spLocks noChangeArrowheads="1"/>
          </p:cNvSpPr>
          <p:nvPr/>
        </p:nvSpPr>
        <p:spPr bwMode="auto">
          <a:xfrm>
            <a:off x="3067050" y="3651250"/>
            <a:ext cx="5562600" cy="3810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2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흡착제가 충진 된 흡착탑을 통과시켜 제거</a:t>
            </a:r>
          </a:p>
        </p:txBody>
      </p:sp>
      <p:sp>
        <p:nvSpPr>
          <p:cNvPr id="397332" name="Rectangle 20"/>
          <p:cNvSpPr>
            <a:spLocks noChangeArrowheads="1"/>
          </p:cNvSpPr>
          <p:nvPr/>
        </p:nvSpPr>
        <p:spPr bwMode="auto">
          <a:xfrm>
            <a:off x="3067050" y="4184650"/>
            <a:ext cx="5562600" cy="3810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2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미세 흡착제를 배기 가스에 뿌려서 제거 후 집진</a:t>
            </a:r>
          </a:p>
        </p:txBody>
      </p:sp>
      <p:sp>
        <p:nvSpPr>
          <p:cNvPr id="397333" name="Rectangle 21"/>
          <p:cNvSpPr>
            <a:spLocks noChangeArrowheads="1"/>
          </p:cNvSpPr>
          <p:nvPr/>
        </p:nvSpPr>
        <p:spPr bwMode="auto">
          <a:xfrm>
            <a:off x="3067050" y="4794250"/>
            <a:ext cx="5562600" cy="381000"/>
          </a:xfrm>
          <a:prstGeom prst="rect">
            <a:avLst/>
          </a:prstGeom>
          <a:solidFill>
            <a:srgbClr val="FFE5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촉매가 </a:t>
            </a:r>
            <a:r>
              <a:rPr lang="en-US" altLang="ko-KR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coating</a:t>
            </a: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된 충진재를 이용한 산화반응</a:t>
            </a:r>
          </a:p>
        </p:txBody>
      </p:sp>
      <p:sp>
        <p:nvSpPr>
          <p:cNvPr id="397334" name="Rectangle 22"/>
          <p:cNvSpPr>
            <a:spLocks noChangeArrowheads="1"/>
          </p:cNvSpPr>
          <p:nvPr/>
        </p:nvSpPr>
        <p:spPr bwMode="auto">
          <a:xfrm>
            <a:off x="3067050" y="5251450"/>
            <a:ext cx="5562600" cy="381000"/>
          </a:xfrm>
          <a:prstGeom prst="rect">
            <a:avLst/>
          </a:prstGeom>
          <a:solidFill>
            <a:srgbClr val="FFE5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en-US" altLang="ko-KR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1000℃ </a:t>
            </a: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이상의 고온조건 하에서 소각처리</a:t>
            </a:r>
          </a:p>
        </p:txBody>
      </p:sp>
      <p:sp>
        <p:nvSpPr>
          <p:cNvPr id="397335" name="Rectangle 23"/>
          <p:cNvSpPr>
            <a:spLocks noChangeArrowheads="1"/>
          </p:cNvSpPr>
          <p:nvPr/>
        </p:nvSpPr>
        <p:spPr bwMode="auto">
          <a:xfrm>
            <a:off x="3067050" y="5784850"/>
            <a:ext cx="5562600" cy="381000"/>
          </a:xfrm>
          <a:prstGeom prst="rect">
            <a:avLst/>
          </a:prstGeom>
          <a:solidFill>
            <a:srgbClr val="FFE5FF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lnSpc>
                <a:spcPct val="80000"/>
              </a:lnSpc>
            </a:pP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자외선</a:t>
            </a:r>
            <a:r>
              <a:rPr lang="en-US" altLang="ko-KR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(290~320nm) </a:t>
            </a:r>
            <a:r>
              <a:rPr lang="ko-KR" altLang="en-US" sz="15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에너지를 이용해 분해</a:t>
            </a:r>
          </a:p>
        </p:txBody>
      </p:sp>
      <p:sp>
        <p:nvSpPr>
          <p:cNvPr id="397337" name="AutoShape 25"/>
          <p:cNvSpPr>
            <a:spLocks noChangeArrowheads="1"/>
          </p:cNvSpPr>
          <p:nvPr/>
        </p:nvSpPr>
        <p:spPr bwMode="auto">
          <a:xfrm>
            <a:off x="468313" y="298450"/>
            <a:ext cx="8280400" cy="754063"/>
          </a:xfrm>
          <a:prstGeom prst="bevel">
            <a:avLst>
              <a:gd name="adj" fmla="val 8542"/>
            </a:avLst>
          </a:prstGeom>
          <a:gradFill rotWithShape="0">
            <a:gsLst>
              <a:gs pos="0">
                <a:srgbClr val="CCFF33"/>
              </a:gs>
              <a:gs pos="50000">
                <a:srgbClr val="FFFFCC"/>
              </a:gs>
              <a:gs pos="100000">
                <a:srgbClr val="CCFF3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A1A1D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CFF33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lIns="127115" tIns="63558" rIns="127115" bIns="63558" anchor="ctr"/>
          <a:lstStyle/>
          <a:p>
            <a:pPr>
              <a:lnSpc>
                <a:spcPct val="90000"/>
              </a:lnSpc>
            </a:pPr>
            <a:r>
              <a:rPr lang="en-US" altLang="ko-KR" sz="32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Dioxin </a:t>
            </a:r>
            <a:r>
              <a:rPr lang="ko-KR" altLang="en-US" sz="320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저감 기술 </a:t>
            </a:r>
          </a:p>
        </p:txBody>
      </p:sp>
    </p:spTree>
    <p:extLst>
      <p:ext uri="{BB962C8B-B14F-4D97-AF65-F5344CB8AC3E}">
        <p14:creationId xmlns:p14="http://schemas.microsoft.com/office/powerpoint/2010/main" val="325323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Text Box 2"/>
          <p:cNvSpPr txBox="1">
            <a:spLocks noChangeArrowheads="1"/>
          </p:cNvSpPr>
          <p:nvPr/>
        </p:nvSpPr>
        <p:spPr bwMode="auto">
          <a:xfrm>
            <a:off x="361950" y="307975"/>
            <a:ext cx="723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400" b="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요소주입에 </a:t>
            </a:r>
            <a:r>
              <a:rPr lang="ko-KR" altLang="en-US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의한 다이옥신 생성억제 </a:t>
            </a:r>
            <a:r>
              <a:rPr lang="en-US" altLang="ko-KR" sz="2400" b="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Mechanism</a:t>
            </a:r>
          </a:p>
        </p:txBody>
      </p:sp>
      <p:graphicFrame>
        <p:nvGraphicFramePr>
          <p:cNvPr id="424964" name="Object 4"/>
          <p:cNvGraphicFramePr>
            <a:graphicFrameLocks noChangeAspect="1"/>
          </p:cNvGraphicFramePr>
          <p:nvPr/>
        </p:nvGraphicFramePr>
        <p:xfrm>
          <a:off x="900113" y="1065213"/>
          <a:ext cx="7405687" cy="503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CS ChemDraw Drawing" r:id="rId3" imgW="5186520" imgH="3969720" progId="ChemDraw.Document.4.5">
                  <p:embed/>
                </p:oleObj>
              </mc:Choice>
              <mc:Fallback>
                <p:oleObj name="CS ChemDraw Drawing" r:id="rId3" imgW="5186520" imgH="3969720" progId="ChemDraw.Document.4.5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065213"/>
                        <a:ext cx="7405687" cy="50307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2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1" name="Text Box 3"/>
          <p:cNvSpPr txBox="1">
            <a:spLocks noChangeArrowheads="1"/>
          </p:cNvSpPr>
          <p:nvPr/>
        </p:nvSpPr>
        <p:spPr bwMode="auto">
          <a:xfrm>
            <a:off x="179388" y="509588"/>
            <a:ext cx="18261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2400" dirty="0" smtClean="0">
                <a:latin typeface="견고딕" pitchFamily="18" charset="-127"/>
                <a:ea typeface="견고딕" pitchFamily="18" charset="-127"/>
              </a:rPr>
              <a:t>활성탄 </a:t>
            </a:r>
            <a:r>
              <a:rPr lang="ko-KR" altLang="en-US" sz="2400" dirty="0">
                <a:latin typeface="견고딕" pitchFamily="18" charset="-127"/>
                <a:ea typeface="견고딕" pitchFamily="18" charset="-127"/>
              </a:rPr>
              <a:t>투입</a:t>
            </a:r>
          </a:p>
        </p:txBody>
      </p:sp>
      <p:grpSp>
        <p:nvGrpSpPr>
          <p:cNvPr id="406588" name="Group 60"/>
          <p:cNvGrpSpPr>
            <a:grpSpLocks/>
          </p:cNvGrpSpPr>
          <p:nvPr/>
        </p:nvGrpSpPr>
        <p:grpSpPr bwMode="auto">
          <a:xfrm>
            <a:off x="730623" y="2182490"/>
            <a:ext cx="7878462" cy="3484564"/>
            <a:chOff x="432" y="1821"/>
            <a:chExt cx="2952" cy="2195"/>
          </a:xfrm>
        </p:grpSpPr>
        <p:sp>
          <p:nvSpPr>
            <p:cNvPr id="406589" name="AutoShape 61"/>
            <p:cNvSpPr>
              <a:spLocks noChangeArrowheads="1"/>
            </p:cNvSpPr>
            <p:nvPr/>
          </p:nvSpPr>
          <p:spPr bwMode="auto">
            <a:xfrm rot="16200000">
              <a:off x="-86" y="2432"/>
              <a:ext cx="1525" cy="3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6590" name="Rectangle 62"/>
            <p:cNvSpPr>
              <a:spLocks noChangeArrowheads="1"/>
            </p:cNvSpPr>
            <p:nvPr/>
          </p:nvSpPr>
          <p:spPr bwMode="auto">
            <a:xfrm>
              <a:off x="432" y="3585"/>
              <a:ext cx="1987" cy="6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06591" name="Group 63"/>
            <p:cNvGrpSpPr>
              <a:grpSpLocks/>
            </p:cNvGrpSpPr>
            <p:nvPr/>
          </p:nvGrpSpPr>
          <p:grpSpPr bwMode="auto">
            <a:xfrm>
              <a:off x="676" y="3341"/>
              <a:ext cx="113" cy="240"/>
              <a:chOff x="929" y="3448"/>
              <a:chExt cx="113" cy="240"/>
            </a:xfrm>
          </p:grpSpPr>
          <p:sp>
            <p:nvSpPr>
              <p:cNvPr id="406592" name="AutoShape 64"/>
              <p:cNvSpPr>
                <a:spLocks noChangeArrowheads="1"/>
              </p:cNvSpPr>
              <p:nvPr/>
            </p:nvSpPr>
            <p:spPr bwMode="auto">
              <a:xfrm>
                <a:off x="929" y="3448"/>
                <a:ext cx="113" cy="96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6593" name="Rectangle 65"/>
              <p:cNvSpPr>
                <a:spLocks noChangeArrowheads="1"/>
              </p:cNvSpPr>
              <p:nvPr/>
            </p:nvSpPr>
            <p:spPr bwMode="auto">
              <a:xfrm>
                <a:off x="960" y="3544"/>
                <a:ext cx="52" cy="144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06603" name="Group 75"/>
            <p:cNvGrpSpPr>
              <a:grpSpLocks/>
            </p:cNvGrpSpPr>
            <p:nvPr/>
          </p:nvGrpSpPr>
          <p:grpSpPr bwMode="auto">
            <a:xfrm>
              <a:off x="551" y="3341"/>
              <a:ext cx="113" cy="240"/>
              <a:chOff x="929" y="3448"/>
              <a:chExt cx="113" cy="240"/>
            </a:xfrm>
          </p:grpSpPr>
          <p:sp>
            <p:nvSpPr>
              <p:cNvPr id="406604" name="AutoShape 76"/>
              <p:cNvSpPr>
                <a:spLocks noChangeArrowheads="1"/>
              </p:cNvSpPr>
              <p:nvPr/>
            </p:nvSpPr>
            <p:spPr bwMode="auto">
              <a:xfrm>
                <a:off x="929" y="3448"/>
                <a:ext cx="113" cy="96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06605" name="Rectangle 77"/>
              <p:cNvSpPr>
                <a:spLocks noChangeArrowheads="1"/>
              </p:cNvSpPr>
              <p:nvPr/>
            </p:nvSpPr>
            <p:spPr bwMode="auto">
              <a:xfrm>
                <a:off x="960" y="3544"/>
                <a:ext cx="52" cy="144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406610" name="AutoShape 82"/>
            <p:cNvSpPr>
              <a:spLocks noChangeArrowheads="1"/>
            </p:cNvSpPr>
            <p:nvPr/>
          </p:nvSpPr>
          <p:spPr bwMode="auto">
            <a:xfrm>
              <a:off x="1306" y="3517"/>
              <a:ext cx="166" cy="215"/>
            </a:xfrm>
            <a:prstGeom prst="flowChartMagneticDrum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06611" name="Group 83"/>
            <p:cNvGrpSpPr>
              <a:grpSpLocks/>
            </p:cNvGrpSpPr>
            <p:nvPr/>
          </p:nvGrpSpPr>
          <p:grpSpPr bwMode="auto">
            <a:xfrm>
              <a:off x="2394" y="3399"/>
              <a:ext cx="229" cy="267"/>
              <a:chOff x="720" y="2101"/>
              <a:chExt cx="291" cy="203"/>
            </a:xfrm>
          </p:grpSpPr>
          <p:sp>
            <p:nvSpPr>
              <p:cNvPr id="406612" name="Rectangle 84"/>
              <p:cNvSpPr>
                <a:spLocks noChangeArrowheads="1"/>
              </p:cNvSpPr>
              <p:nvPr/>
            </p:nvSpPr>
            <p:spPr bwMode="auto">
              <a:xfrm flipV="1">
                <a:off x="824" y="2234"/>
                <a:ext cx="187" cy="70"/>
              </a:xfrm>
              <a:prstGeom prst="rect">
                <a:avLst/>
              </a:prstGeom>
              <a:gradFill rotWithShape="0">
                <a:gsLst>
                  <a:gs pos="0">
                    <a:srgbClr val="FFCCFF">
                      <a:gamma/>
                      <a:shade val="46275"/>
                      <a:invGamma/>
                    </a:srgbClr>
                  </a:gs>
                  <a:gs pos="100000">
                    <a:srgbClr val="FF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6613" name="Oval 85"/>
              <p:cNvSpPr>
                <a:spLocks noChangeArrowheads="1"/>
              </p:cNvSpPr>
              <p:nvPr/>
            </p:nvSpPr>
            <p:spPr bwMode="auto">
              <a:xfrm flipV="1">
                <a:off x="720" y="2101"/>
                <a:ext cx="214" cy="203"/>
              </a:xfrm>
              <a:prstGeom prst="ellipse">
                <a:avLst/>
              </a:prstGeom>
              <a:gradFill rotWithShape="0">
                <a:gsLst>
                  <a:gs pos="0">
                    <a:srgbClr val="FFCCFF">
                      <a:gamma/>
                      <a:shade val="46275"/>
                      <a:invGamma/>
                    </a:srgbClr>
                  </a:gs>
                  <a:gs pos="100000">
                    <a:srgbClr val="FFCCF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406614" name="AutoShape 86"/>
            <p:cNvSpPr>
              <a:spLocks noChangeArrowheads="1"/>
            </p:cNvSpPr>
            <p:nvPr/>
          </p:nvSpPr>
          <p:spPr bwMode="auto">
            <a:xfrm>
              <a:off x="2623" y="3530"/>
              <a:ext cx="329" cy="181"/>
            </a:xfrm>
            <a:prstGeom prst="rightArrow">
              <a:avLst>
                <a:gd name="adj1" fmla="val 50000"/>
                <a:gd name="adj2" fmla="val 37569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6615" name="AutoShape 87"/>
            <p:cNvSpPr>
              <a:spLocks noChangeArrowheads="1"/>
            </p:cNvSpPr>
            <p:nvPr/>
          </p:nvSpPr>
          <p:spPr bwMode="auto">
            <a:xfrm flipV="1">
              <a:off x="2948" y="1821"/>
              <a:ext cx="198" cy="1901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406616" name="Group 88"/>
            <p:cNvGrpSpPr>
              <a:grpSpLocks/>
            </p:cNvGrpSpPr>
            <p:nvPr/>
          </p:nvGrpSpPr>
          <p:grpSpPr bwMode="auto">
            <a:xfrm>
              <a:off x="1584" y="3433"/>
              <a:ext cx="672" cy="384"/>
              <a:chOff x="2159" y="3552"/>
              <a:chExt cx="672" cy="384"/>
            </a:xfrm>
          </p:grpSpPr>
          <p:grpSp>
            <p:nvGrpSpPr>
              <p:cNvPr id="406617" name="Group 89"/>
              <p:cNvGrpSpPr>
                <a:grpSpLocks/>
              </p:cNvGrpSpPr>
              <p:nvPr/>
            </p:nvGrpSpPr>
            <p:grpSpPr bwMode="auto">
              <a:xfrm rot="5438971">
                <a:off x="2303" y="3408"/>
                <a:ext cx="384" cy="672"/>
                <a:chOff x="3600" y="3264"/>
                <a:chExt cx="384" cy="672"/>
              </a:xfrm>
            </p:grpSpPr>
            <p:sp>
              <p:nvSpPr>
                <p:cNvPr id="406618" name="AutoShape 90"/>
                <p:cNvSpPr>
                  <a:spLocks noChangeArrowheads="1"/>
                </p:cNvSpPr>
                <p:nvPr/>
              </p:nvSpPr>
              <p:spPr bwMode="auto">
                <a:xfrm>
                  <a:off x="3600" y="3600"/>
                  <a:ext cx="384" cy="336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CCCCFF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06619" name="AutoShape 91"/>
                <p:cNvSpPr>
                  <a:spLocks noChangeArrowheads="1"/>
                </p:cNvSpPr>
                <p:nvPr/>
              </p:nvSpPr>
              <p:spPr bwMode="auto">
                <a:xfrm flipV="1">
                  <a:off x="3600" y="3264"/>
                  <a:ext cx="384" cy="336"/>
                </a:xfrm>
                <a:custGeom>
                  <a:avLst/>
                  <a:gdLst>
                    <a:gd name="G0" fmla="+- 5400 0 0"/>
                    <a:gd name="G1" fmla="+- 21600 0 5400"/>
                    <a:gd name="G2" fmla="*/ 5400 1 2"/>
                    <a:gd name="G3" fmla="+- 21600 0 G2"/>
                    <a:gd name="G4" fmla="+/ 5400 21600 2"/>
                    <a:gd name="G5" fmla="+/ G1 0 2"/>
                    <a:gd name="G6" fmla="*/ 21600 21600 5400"/>
                    <a:gd name="G7" fmla="*/ G6 1 2"/>
                    <a:gd name="G8" fmla="+- 21600 0 G7"/>
                    <a:gd name="G9" fmla="*/ 21600 1 2"/>
                    <a:gd name="G10" fmla="+- 5400 0 G9"/>
                    <a:gd name="G11" fmla="?: G10 G8 0"/>
                    <a:gd name="G12" fmla="?: G10 G7 21600"/>
                    <a:gd name="T0" fmla="*/ 18900 w 21600"/>
                    <a:gd name="T1" fmla="*/ 10800 h 21600"/>
                    <a:gd name="T2" fmla="*/ 10800 w 21600"/>
                    <a:gd name="T3" fmla="*/ 21600 h 21600"/>
                    <a:gd name="T4" fmla="*/ 2700 w 21600"/>
                    <a:gd name="T5" fmla="*/ 10800 h 21600"/>
                    <a:gd name="T6" fmla="*/ 10800 w 21600"/>
                    <a:gd name="T7" fmla="*/ 0 h 21600"/>
                    <a:gd name="T8" fmla="*/ 4500 w 21600"/>
                    <a:gd name="T9" fmla="*/ 4500 h 21600"/>
                    <a:gd name="T10" fmla="*/ 17100 w 21600"/>
                    <a:gd name="T11" fmla="*/ 171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rgbClr val="CCCCFF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406620" name="Rectangle 92"/>
              <p:cNvSpPr>
                <a:spLocks noChangeArrowheads="1"/>
              </p:cNvSpPr>
              <p:nvPr/>
            </p:nvSpPr>
            <p:spPr bwMode="auto">
              <a:xfrm>
                <a:off x="2489" y="3559"/>
                <a:ext cx="16" cy="374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406621" name="Group 93"/>
            <p:cNvGrpSpPr>
              <a:grpSpLocks/>
            </p:cNvGrpSpPr>
            <p:nvPr/>
          </p:nvGrpSpPr>
          <p:grpSpPr bwMode="auto">
            <a:xfrm>
              <a:off x="1844" y="3474"/>
              <a:ext cx="144" cy="288"/>
              <a:chOff x="3408" y="2928"/>
              <a:chExt cx="144" cy="384"/>
            </a:xfrm>
          </p:grpSpPr>
          <p:sp>
            <p:nvSpPr>
              <p:cNvPr id="406622" name="Line 94"/>
              <p:cNvSpPr>
                <a:spLocks noChangeShapeType="1"/>
              </p:cNvSpPr>
              <p:nvPr/>
            </p:nvSpPr>
            <p:spPr bwMode="auto">
              <a:xfrm flipH="1">
                <a:off x="3408" y="2928"/>
                <a:ext cx="48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6623" name="Line 95"/>
              <p:cNvSpPr>
                <a:spLocks noChangeShapeType="1"/>
              </p:cNvSpPr>
              <p:nvPr/>
            </p:nvSpPr>
            <p:spPr bwMode="auto">
              <a:xfrm flipV="1">
                <a:off x="3408" y="3072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6624" name="Line 96"/>
              <p:cNvSpPr>
                <a:spLocks noChangeShapeType="1"/>
              </p:cNvSpPr>
              <p:nvPr/>
            </p:nvSpPr>
            <p:spPr bwMode="auto">
              <a:xfrm flipH="1">
                <a:off x="3504" y="3072"/>
                <a:ext cx="48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406625" name="AutoShape 97"/>
            <p:cNvCxnSpPr>
              <a:cxnSpLocks noChangeShapeType="1"/>
              <a:endCxn id="406610" idx="0"/>
            </p:cNvCxnSpPr>
            <p:nvPr/>
          </p:nvCxnSpPr>
          <p:spPr bwMode="auto">
            <a:xfrm rot="5400000">
              <a:off x="1387" y="3274"/>
              <a:ext cx="240" cy="236"/>
            </a:xfrm>
            <a:prstGeom prst="bentConnector3">
              <a:avLst>
                <a:gd name="adj1" fmla="val 50000"/>
              </a:avLst>
            </a:prstGeom>
            <a:noFill/>
            <a:ln w="19050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6626" name="AutoShape 98"/>
            <p:cNvSpPr>
              <a:spLocks noChangeArrowheads="1"/>
            </p:cNvSpPr>
            <p:nvPr/>
          </p:nvSpPr>
          <p:spPr bwMode="auto">
            <a:xfrm>
              <a:off x="1555" y="3338"/>
              <a:ext cx="136" cy="120"/>
            </a:xfrm>
            <a:prstGeom prst="flowChartDecision">
              <a:avLst/>
            </a:prstGeom>
            <a:solidFill>
              <a:srgbClr val="FF0000"/>
            </a:solidFill>
            <a:ln w="158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6628" name="Text Box 100"/>
            <p:cNvSpPr txBox="1">
              <a:spLocks noChangeArrowheads="1"/>
            </p:cNvSpPr>
            <p:nvPr/>
          </p:nvSpPr>
          <p:spPr bwMode="auto">
            <a:xfrm rot="5400000">
              <a:off x="81" y="2538"/>
              <a:ext cx="1190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altLang="ko-KR" dirty="0" smtClean="0">
                  <a:latin typeface="Arial" panose="020B0604020202020204" pitchFamily="34" charset="0"/>
                  <a:ea typeface="굴림" panose="020B0600000101010101" pitchFamily="50" charset="-127"/>
                </a:rPr>
                <a:t>Convection</a:t>
              </a:r>
              <a:r>
                <a:rPr lang="ko-KR" altLang="en-US" dirty="0" smtClean="0">
                  <a:latin typeface="Arial" panose="020B0604020202020204" pitchFamily="34" charset="0"/>
                  <a:ea typeface="굴림" panose="020B0600000101010101" pitchFamily="50" charset="-127"/>
                </a:rPr>
                <a:t> </a:t>
              </a:r>
              <a:r>
                <a:rPr lang="en-US" altLang="ko-KR" dirty="0" smtClean="0">
                  <a:latin typeface="Arial" panose="020B0604020202020204" pitchFamily="34" charset="0"/>
                  <a:ea typeface="굴림" panose="020B0600000101010101" pitchFamily="50" charset="-127"/>
                </a:rPr>
                <a:t>pass</a:t>
              </a:r>
              <a:endParaRPr lang="en-US" altLang="ko-KR" dirty="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406629" name="Text Box 101"/>
            <p:cNvSpPr txBox="1">
              <a:spLocks noChangeArrowheads="1"/>
            </p:cNvSpPr>
            <p:nvPr/>
          </p:nvSpPr>
          <p:spPr bwMode="auto">
            <a:xfrm>
              <a:off x="458" y="3682"/>
              <a:ext cx="6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ko-KR" dirty="0" smtClean="0">
                  <a:latin typeface="Arial" panose="020B0604020202020204" pitchFamily="34" charset="0"/>
                  <a:ea typeface="굴림" panose="020B0600000101010101" pitchFamily="50" charset="-127"/>
                </a:rPr>
                <a:t>Flue gas</a:t>
              </a:r>
              <a:endParaRPr lang="en-US" altLang="ko-KR" dirty="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406630" name="Text Box 102"/>
            <p:cNvSpPr txBox="1">
              <a:spLocks noChangeArrowheads="1"/>
            </p:cNvSpPr>
            <p:nvPr/>
          </p:nvSpPr>
          <p:spPr bwMode="auto">
            <a:xfrm>
              <a:off x="1779" y="3783"/>
              <a:ext cx="3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ko-KR">
                  <a:latin typeface="Arial" panose="020B0604020202020204" pitchFamily="34" charset="0"/>
                  <a:ea typeface="굴림" panose="020B0600000101010101" pitchFamily="50" charset="-127"/>
                </a:rPr>
                <a:t>E.P.</a:t>
              </a:r>
            </a:p>
          </p:txBody>
        </p:sp>
        <p:sp>
          <p:nvSpPr>
            <p:cNvPr id="406631" name="Text Box 103"/>
            <p:cNvSpPr txBox="1">
              <a:spLocks noChangeArrowheads="1"/>
            </p:cNvSpPr>
            <p:nvPr/>
          </p:nvSpPr>
          <p:spPr bwMode="auto">
            <a:xfrm>
              <a:off x="2331" y="3783"/>
              <a:ext cx="39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ko-KR" dirty="0" smtClean="0">
                  <a:latin typeface="Arial" panose="020B0604020202020204" pitchFamily="34" charset="0"/>
                  <a:ea typeface="굴림" panose="020B0600000101010101" pitchFamily="50" charset="-127"/>
                </a:rPr>
                <a:t>I.D. FAN</a:t>
              </a:r>
              <a:endParaRPr lang="en-US" altLang="ko-KR" dirty="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406632" name="Text Box 104"/>
            <p:cNvSpPr txBox="1">
              <a:spLocks noChangeArrowheads="1"/>
            </p:cNvSpPr>
            <p:nvPr/>
          </p:nvSpPr>
          <p:spPr bwMode="auto">
            <a:xfrm>
              <a:off x="2904" y="3783"/>
              <a:ext cx="48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ko-KR">
                  <a:latin typeface="Arial" panose="020B0604020202020204" pitchFamily="34" charset="0"/>
                  <a:ea typeface="굴림" panose="020B0600000101010101" pitchFamily="50" charset="-127"/>
                </a:rPr>
                <a:t>Stack</a:t>
              </a:r>
            </a:p>
          </p:txBody>
        </p:sp>
        <p:sp>
          <p:nvSpPr>
            <p:cNvPr id="406633" name="Text Box 105"/>
            <p:cNvSpPr txBox="1">
              <a:spLocks noChangeArrowheads="1"/>
            </p:cNvSpPr>
            <p:nvPr/>
          </p:nvSpPr>
          <p:spPr bwMode="auto">
            <a:xfrm>
              <a:off x="1779" y="2860"/>
              <a:ext cx="6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ko-KR" dirty="0" smtClean="0">
                  <a:latin typeface="Arial" panose="020B0604020202020204" pitchFamily="34" charset="0"/>
                  <a:ea typeface="굴림" panose="020B0600000101010101" pitchFamily="50" charset="-127"/>
                </a:rPr>
                <a:t>A/C Silo</a:t>
              </a:r>
              <a:endParaRPr lang="en-US" altLang="ko-KR" dirty="0">
                <a:latin typeface="Arial" panose="020B060402020202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406634" name="Text Box 106"/>
            <p:cNvSpPr txBox="1">
              <a:spLocks noChangeArrowheads="1"/>
            </p:cNvSpPr>
            <p:nvPr/>
          </p:nvSpPr>
          <p:spPr bwMode="auto">
            <a:xfrm>
              <a:off x="1660" y="3200"/>
              <a:ext cx="7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ko-KR" dirty="0">
                  <a:latin typeface="Arial" panose="020B0604020202020204" pitchFamily="34" charset="0"/>
                  <a:ea typeface="굴림" panose="020B0600000101010101" pitchFamily="50" charset="-127"/>
                </a:rPr>
                <a:t>Distributor</a:t>
              </a:r>
            </a:p>
          </p:txBody>
        </p:sp>
        <p:sp>
          <p:nvSpPr>
            <p:cNvPr id="406635" name="AutoShape 107"/>
            <p:cNvSpPr>
              <a:spLocks noChangeArrowheads="1"/>
            </p:cNvSpPr>
            <p:nvPr/>
          </p:nvSpPr>
          <p:spPr bwMode="auto">
            <a:xfrm>
              <a:off x="1556" y="3078"/>
              <a:ext cx="144" cy="192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158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6636" name="Oval 108"/>
            <p:cNvSpPr>
              <a:spLocks noChangeArrowheads="1"/>
            </p:cNvSpPr>
            <p:nvPr/>
          </p:nvSpPr>
          <p:spPr bwMode="auto">
            <a:xfrm>
              <a:off x="1173" y="3229"/>
              <a:ext cx="624" cy="576"/>
            </a:xfrm>
            <a:prstGeom prst="ellipse">
              <a:avLst/>
            </a:prstGeom>
            <a:noFill/>
            <a:ln w="2222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406637" name="AutoShape 10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304800"/>
            <a:ext cx="1066800" cy="685800"/>
          </a:xfrm>
          <a:prstGeom prst="actionButtonHom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0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Emission control facilities</a:t>
            </a:r>
            <a:endParaRPr lang="ko-KR" altLang="en-US" dirty="0" smtClean="0"/>
          </a:p>
        </p:txBody>
      </p:sp>
      <p:sp>
        <p:nvSpPr>
          <p:cNvPr id="36867" name="내용 개체 틀 3"/>
          <p:cNvSpPr>
            <a:spLocks noGrp="1"/>
          </p:cNvSpPr>
          <p:nvPr>
            <p:ph idx="1"/>
          </p:nvPr>
        </p:nvSpPr>
        <p:spPr>
          <a:xfrm>
            <a:off x="539552" y="1403350"/>
            <a:ext cx="8229600" cy="4825131"/>
          </a:xfrm>
        </p:spPr>
        <p:txBody>
          <a:bodyPr/>
          <a:lstStyle/>
          <a:p>
            <a:r>
              <a:rPr lang="en-US" altLang="ko-KR" dirty="0" smtClean="0"/>
              <a:t>De </a:t>
            </a:r>
            <a:r>
              <a:rPr lang="en-US" altLang="ko-KR" dirty="0" err="1" smtClean="0"/>
              <a:t>Nox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Air staging, SNCR</a:t>
            </a:r>
          </a:p>
          <a:p>
            <a:pPr lvl="1"/>
            <a:r>
              <a:rPr lang="en-US" altLang="ko-KR" dirty="0" smtClean="0"/>
              <a:t>SCR </a:t>
            </a:r>
          </a:p>
          <a:p>
            <a:r>
              <a:rPr lang="en-US" altLang="ko-KR" dirty="0" smtClean="0"/>
              <a:t>SO2 absorption</a:t>
            </a:r>
            <a:endParaRPr lang="en-US" altLang="ko-KR" dirty="0"/>
          </a:p>
          <a:p>
            <a:pPr lvl="1"/>
            <a:r>
              <a:rPr lang="en-US" altLang="ko-KR" dirty="0" smtClean="0"/>
              <a:t>Limestone injection</a:t>
            </a:r>
            <a:endParaRPr lang="en-US" altLang="ko-KR" dirty="0"/>
          </a:p>
          <a:p>
            <a:pPr lvl="1"/>
            <a:r>
              <a:rPr lang="en-US" altLang="ko-KR" dirty="0"/>
              <a:t>FGD 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Dioxin removal </a:t>
            </a:r>
          </a:p>
          <a:p>
            <a:pPr lvl="1"/>
            <a:r>
              <a:rPr lang="en-US" altLang="ko-KR" dirty="0" smtClean="0"/>
              <a:t>Activated Carbon Injection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520" name="Picture 8" descr="스캔0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835342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7772400" cy="93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5000" b="1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Dioxin </a:t>
            </a:r>
          </a:p>
        </p:txBody>
      </p:sp>
      <p:pic>
        <p:nvPicPr>
          <p:cNvPr id="4485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" r="4327" b="30164"/>
          <a:stretch>
            <a:fillRect/>
          </a:stretch>
        </p:blipFill>
        <p:spPr bwMode="auto">
          <a:xfrm>
            <a:off x="6480175" y="908050"/>
            <a:ext cx="266382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Documents and Settings\선도원\My Documents\Business\2004_해출\스캔00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219200"/>
            <a:ext cx="696436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제목 1"/>
          <p:cNvSpPr>
            <a:spLocks noGrp="1"/>
          </p:cNvSpPr>
          <p:nvPr>
            <p:ph type="title"/>
          </p:nvPr>
        </p:nvSpPr>
        <p:spPr>
          <a:xfrm>
            <a:off x="585788" y="114300"/>
            <a:ext cx="8229600" cy="1143000"/>
          </a:xfrm>
        </p:spPr>
        <p:txBody>
          <a:bodyPr/>
          <a:lstStyle/>
          <a:p>
            <a:r>
              <a:rPr lang="en-US" altLang="ko-KR" dirty="0" err="1" smtClean="0"/>
              <a:t>Dioxine</a:t>
            </a:r>
            <a:r>
              <a:rPr lang="en-US" altLang="ko-KR" dirty="0" smtClean="0"/>
              <a:t> breaker system</a:t>
            </a:r>
            <a:endParaRPr lang="ko-KR" altLang="en-US" dirty="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Dioxin control</a:t>
            </a:r>
            <a:endParaRPr lang="ko-KR" altLang="en-US" smtClean="0"/>
          </a:p>
        </p:txBody>
      </p:sp>
      <p:pic>
        <p:nvPicPr>
          <p:cNvPr id="3" name="Picture 9" descr="스캔0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1773238"/>
            <a:ext cx="340042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3" t="57059" r="45589" b="13780"/>
          <a:stretch>
            <a:fillRect/>
          </a:stretch>
        </p:blipFill>
        <p:spPr bwMode="auto">
          <a:xfrm>
            <a:off x="717550" y="2060575"/>
            <a:ext cx="3951288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71498"/>
              </p:ext>
            </p:extLst>
          </p:nvPr>
        </p:nvGraphicFramePr>
        <p:xfrm>
          <a:off x="468313" y="1700213"/>
          <a:ext cx="8229600" cy="4569801"/>
        </p:xfrm>
        <a:graphic>
          <a:graphicData uri="http://schemas.openxmlformats.org/drawingml/2006/table">
            <a:tbl>
              <a:tblPr/>
              <a:tblGrid>
                <a:gridCol w="181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6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Parts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Consideration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Design criteria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73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Tube coating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45719" marB="4571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Erosion and corrosion protection</a:t>
                      </a:r>
                    </a:p>
                  </a:txBody>
                  <a:tcPr marT="45719" marB="4571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Coating, overlay welding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45719" marB="4571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32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Refractory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45719" marB="4571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Light weight, fire resistant, thermal insulation, crushing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strangth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45719" marB="4571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Castable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 curing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45719" marB="4571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80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SNCR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45719" marB="4571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45719" marB="4571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Mole Ratio Urea/NO : 1~2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45719" marB="4571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80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SDR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45719" marB="4571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45719" marB="4571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Mole Ratio Ca/(S+2Cl) : 1.5 ~4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45719" marB="4571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80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Dioxine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45719" marB="4571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Active carbon</a:t>
                      </a:r>
                    </a:p>
                  </a:txBody>
                  <a:tcPr marT="45719" marB="4571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A/C concentration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80~150mg/Nm3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45719" marB="4571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680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Particulates control</a:t>
                      </a: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45719" marB="4571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Local regulation</a:t>
                      </a:r>
                    </a:p>
                  </a:txBody>
                  <a:tcPr marT="45719" marB="4571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&gt; 2ton/h 20(12% O2)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 200-2ton/h 40[12% O2) (Korean regulation)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T="45719" marB="4571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Picture 82" descr="코발트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620713"/>
            <a:ext cx="65833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83"/>
          <p:cNvSpPr txBox="1">
            <a:spLocks noChangeArrowheads="1"/>
          </p:cNvSpPr>
          <p:nvPr/>
        </p:nvSpPr>
        <p:spPr bwMode="auto">
          <a:xfrm>
            <a:off x="1710531" y="695324"/>
            <a:ext cx="5969000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>
              <a:tabLst>
                <a:tab pos="2333625" algn="l"/>
              </a:tabLst>
              <a:defRPr/>
            </a:pPr>
            <a:r>
              <a:rPr lang="en-US" altLang="ko-KR" sz="2200" dirty="0" smtClean="0">
                <a:solidFill>
                  <a:srgbClr val="FFFF00"/>
                </a:solidFill>
              </a:rPr>
              <a:t>Environmental facilities</a:t>
            </a:r>
            <a:endParaRPr lang="en-US" altLang="ko-KR" sz="2200" dirty="0">
              <a:solidFill>
                <a:srgbClr val="FFFF00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21216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Particulates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400" dirty="0" smtClean="0"/>
              <a:t>Incombustible minerals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400" dirty="0" smtClean="0"/>
              <a:t>Condensable hydrocarbon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dirty="0" smtClean="0"/>
              <a:t>Too low of Temperature (incomplete comb)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dirty="0" smtClean="0"/>
              <a:t>Insufficient or too much air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dirty="0" smtClean="0"/>
              <a:t>Insufficient mixing or residence time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000" dirty="0" smtClean="0"/>
              <a:t>Too much turbulence, entrainment of particulates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2800" dirty="0" smtClean="0">
                <a:solidFill>
                  <a:srgbClr val="FF3300"/>
                </a:solidFill>
              </a:rPr>
              <a:t>Control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dirty="0" smtClean="0">
                <a:solidFill>
                  <a:srgbClr val="FF3300"/>
                </a:solidFill>
              </a:rPr>
              <a:t>Improve combustion to minimize the unburned hydrocarbon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dirty="0" smtClean="0">
                <a:solidFill>
                  <a:srgbClr val="FF3300"/>
                </a:solidFill>
              </a:rPr>
              <a:t>Collect by Cyclones (not effective for removal of small particulates)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dirty="0" smtClean="0">
                <a:solidFill>
                  <a:srgbClr val="FF3300"/>
                </a:solidFill>
              </a:rPr>
              <a:t>Finally by Electrostatic precipitator</a:t>
            </a:r>
            <a:r>
              <a:rPr lang="en-US" altLang="ko-KR" sz="2400" dirty="0" smtClean="0">
                <a:solidFill>
                  <a:srgbClr val="FF3300"/>
                </a:solidFill>
                <a:latin typeface="Times New Roman" pitchFamily="18" charset="0"/>
              </a:rPr>
              <a:t> </a:t>
            </a:r>
            <a:r>
              <a:rPr lang="en-US" altLang="ko-KR" sz="2400" dirty="0" smtClean="0">
                <a:solidFill>
                  <a:srgbClr val="FF3300"/>
                </a:solidFill>
              </a:rPr>
              <a:t> or by Fabric Filters (bag houses)</a:t>
            </a:r>
            <a:r>
              <a:rPr lang="en-US" altLang="ko-KR" sz="2400" dirty="0" smtClean="0">
                <a:solidFill>
                  <a:srgbClr val="FF3300"/>
                </a:solidFill>
                <a:latin typeface="Times New Roman" pitchFamily="18" charset="0"/>
              </a:rPr>
              <a:t> </a:t>
            </a:r>
            <a:endParaRPr lang="en-US" altLang="ko-KR" sz="2400" dirty="0" smtClean="0">
              <a:solidFill>
                <a:srgbClr val="FF3300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ko-KR" sz="2000" dirty="0" smtClean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Particulates control system</a:t>
            </a:r>
          </a:p>
        </p:txBody>
      </p:sp>
      <p:pic>
        <p:nvPicPr>
          <p:cNvPr id="43011" name="Picture 4" descr="DSCF30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655763"/>
            <a:ext cx="2901950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1384300" y="5659438"/>
            <a:ext cx="290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latin typeface="Times New Roman" pitchFamily="18" charset="0"/>
              </a:rPr>
              <a:t>Electrostatic precipitator</a:t>
            </a:r>
          </a:p>
        </p:txBody>
      </p:sp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5343525" y="5946775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b="1">
                <a:latin typeface="Times New Roman" pitchFamily="18" charset="0"/>
              </a:rPr>
              <a:t>Bag house</a:t>
            </a:r>
          </a:p>
        </p:txBody>
      </p:sp>
      <p:pic>
        <p:nvPicPr>
          <p:cNvPr id="43014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3" t="12636" r="50000" b="52802"/>
          <a:stretch>
            <a:fillRect/>
          </a:stretch>
        </p:blipFill>
        <p:spPr bwMode="auto">
          <a:xfrm>
            <a:off x="4292600" y="1655763"/>
            <a:ext cx="3735388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151572" y="2204864"/>
            <a:ext cx="6321424" cy="3394075"/>
            <a:chOff x="1116013" y="1462088"/>
            <a:chExt cx="6321424" cy="3394075"/>
          </a:xfrm>
        </p:grpSpPr>
        <p:sp>
          <p:nvSpPr>
            <p:cNvPr id="2" name="직사각형 1"/>
            <p:cNvSpPr/>
            <p:nvPr/>
          </p:nvSpPr>
          <p:spPr>
            <a:xfrm>
              <a:off x="1676400" y="1976438"/>
              <a:ext cx="5761037" cy="2879725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483" name="Oval 7"/>
            <p:cNvSpPr>
              <a:spLocks noChangeArrowheads="1"/>
            </p:cNvSpPr>
            <p:nvPr/>
          </p:nvSpPr>
          <p:spPr bwMode="auto">
            <a:xfrm>
              <a:off x="1919288" y="2254250"/>
              <a:ext cx="287337" cy="287338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4" name="Oval 7"/>
            <p:cNvSpPr>
              <a:spLocks noChangeArrowheads="1"/>
            </p:cNvSpPr>
            <p:nvPr/>
          </p:nvSpPr>
          <p:spPr bwMode="auto">
            <a:xfrm>
              <a:off x="1919288" y="2932113"/>
              <a:ext cx="287337" cy="287337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5" name="Oval 7"/>
            <p:cNvSpPr>
              <a:spLocks noChangeArrowheads="1"/>
            </p:cNvSpPr>
            <p:nvPr/>
          </p:nvSpPr>
          <p:spPr bwMode="auto">
            <a:xfrm>
              <a:off x="1919288" y="3652838"/>
              <a:ext cx="287337" cy="287337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6" name="Oval 7"/>
            <p:cNvSpPr>
              <a:spLocks noChangeArrowheads="1"/>
            </p:cNvSpPr>
            <p:nvPr/>
          </p:nvSpPr>
          <p:spPr bwMode="auto">
            <a:xfrm>
              <a:off x="1919288" y="4300538"/>
              <a:ext cx="287337" cy="287337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7" name="Oval 7"/>
            <p:cNvSpPr>
              <a:spLocks noChangeArrowheads="1"/>
            </p:cNvSpPr>
            <p:nvPr/>
          </p:nvSpPr>
          <p:spPr bwMode="auto">
            <a:xfrm>
              <a:off x="2568575" y="2254250"/>
              <a:ext cx="287338" cy="287338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8" name="Oval 7"/>
            <p:cNvSpPr>
              <a:spLocks noChangeArrowheads="1"/>
            </p:cNvSpPr>
            <p:nvPr/>
          </p:nvSpPr>
          <p:spPr bwMode="auto">
            <a:xfrm>
              <a:off x="2568575" y="2932113"/>
              <a:ext cx="287338" cy="287337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89" name="Oval 7"/>
            <p:cNvSpPr>
              <a:spLocks noChangeArrowheads="1"/>
            </p:cNvSpPr>
            <p:nvPr/>
          </p:nvSpPr>
          <p:spPr bwMode="auto">
            <a:xfrm>
              <a:off x="2568575" y="3652838"/>
              <a:ext cx="287338" cy="287337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0" name="Oval 7"/>
            <p:cNvSpPr>
              <a:spLocks noChangeArrowheads="1"/>
            </p:cNvSpPr>
            <p:nvPr/>
          </p:nvSpPr>
          <p:spPr bwMode="auto">
            <a:xfrm>
              <a:off x="2568575" y="4300538"/>
              <a:ext cx="287338" cy="287337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1" name="Oval 7"/>
            <p:cNvSpPr>
              <a:spLocks noChangeArrowheads="1"/>
            </p:cNvSpPr>
            <p:nvPr/>
          </p:nvSpPr>
          <p:spPr bwMode="auto">
            <a:xfrm>
              <a:off x="3360738" y="2263775"/>
              <a:ext cx="287337" cy="287338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2" name="Oval 7"/>
            <p:cNvSpPr>
              <a:spLocks noChangeArrowheads="1"/>
            </p:cNvSpPr>
            <p:nvPr/>
          </p:nvSpPr>
          <p:spPr bwMode="auto">
            <a:xfrm>
              <a:off x="3360738" y="2941638"/>
              <a:ext cx="287337" cy="287337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3" name="Oval 7"/>
            <p:cNvSpPr>
              <a:spLocks noChangeArrowheads="1"/>
            </p:cNvSpPr>
            <p:nvPr/>
          </p:nvSpPr>
          <p:spPr bwMode="auto">
            <a:xfrm>
              <a:off x="3360738" y="3660775"/>
              <a:ext cx="287337" cy="287338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4" name="Oval 7"/>
            <p:cNvSpPr>
              <a:spLocks noChangeArrowheads="1"/>
            </p:cNvSpPr>
            <p:nvPr/>
          </p:nvSpPr>
          <p:spPr bwMode="auto">
            <a:xfrm>
              <a:off x="3360738" y="4310063"/>
              <a:ext cx="287337" cy="287337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5" name="Oval 7"/>
            <p:cNvSpPr>
              <a:spLocks noChangeArrowheads="1"/>
            </p:cNvSpPr>
            <p:nvPr/>
          </p:nvSpPr>
          <p:spPr bwMode="auto">
            <a:xfrm>
              <a:off x="4008438" y="2263775"/>
              <a:ext cx="287337" cy="287338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6" name="Oval 7"/>
            <p:cNvSpPr>
              <a:spLocks noChangeArrowheads="1"/>
            </p:cNvSpPr>
            <p:nvPr/>
          </p:nvSpPr>
          <p:spPr bwMode="auto">
            <a:xfrm>
              <a:off x="4008438" y="2941638"/>
              <a:ext cx="287337" cy="287337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7" name="Oval 7"/>
            <p:cNvSpPr>
              <a:spLocks noChangeArrowheads="1"/>
            </p:cNvSpPr>
            <p:nvPr/>
          </p:nvSpPr>
          <p:spPr bwMode="auto">
            <a:xfrm>
              <a:off x="4008438" y="3660775"/>
              <a:ext cx="287337" cy="287338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8" name="Oval 7"/>
            <p:cNvSpPr>
              <a:spLocks noChangeArrowheads="1"/>
            </p:cNvSpPr>
            <p:nvPr/>
          </p:nvSpPr>
          <p:spPr bwMode="auto">
            <a:xfrm>
              <a:off x="4008438" y="4310063"/>
              <a:ext cx="287337" cy="287337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499" name="Oval 7"/>
            <p:cNvSpPr>
              <a:spLocks noChangeArrowheads="1"/>
            </p:cNvSpPr>
            <p:nvPr/>
          </p:nvSpPr>
          <p:spPr bwMode="auto">
            <a:xfrm>
              <a:off x="4727575" y="2263775"/>
              <a:ext cx="287338" cy="287338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0" name="Oval 7"/>
            <p:cNvSpPr>
              <a:spLocks noChangeArrowheads="1"/>
            </p:cNvSpPr>
            <p:nvPr/>
          </p:nvSpPr>
          <p:spPr bwMode="auto">
            <a:xfrm>
              <a:off x="4727575" y="2941638"/>
              <a:ext cx="287338" cy="287337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1" name="Oval 7"/>
            <p:cNvSpPr>
              <a:spLocks noChangeArrowheads="1"/>
            </p:cNvSpPr>
            <p:nvPr/>
          </p:nvSpPr>
          <p:spPr bwMode="auto">
            <a:xfrm>
              <a:off x="4727575" y="3660775"/>
              <a:ext cx="287338" cy="287338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2" name="Oval 7"/>
            <p:cNvSpPr>
              <a:spLocks noChangeArrowheads="1"/>
            </p:cNvSpPr>
            <p:nvPr/>
          </p:nvSpPr>
          <p:spPr bwMode="auto">
            <a:xfrm>
              <a:off x="4727575" y="4310063"/>
              <a:ext cx="287338" cy="287337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3" name="Oval 7"/>
            <p:cNvSpPr>
              <a:spLocks noChangeArrowheads="1"/>
            </p:cNvSpPr>
            <p:nvPr/>
          </p:nvSpPr>
          <p:spPr bwMode="auto">
            <a:xfrm>
              <a:off x="5376863" y="2263775"/>
              <a:ext cx="287337" cy="287338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4" name="Oval 7"/>
            <p:cNvSpPr>
              <a:spLocks noChangeArrowheads="1"/>
            </p:cNvSpPr>
            <p:nvPr/>
          </p:nvSpPr>
          <p:spPr bwMode="auto">
            <a:xfrm>
              <a:off x="5376863" y="2941638"/>
              <a:ext cx="287337" cy="287337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5" name="Oval 7"/>
            <p:cNvSpPr>
              <a:spLocks noChangeArrowheads="1"/>
            </p:cNvSpPr>
            <p:nvPr/>
          </p:nvSpPr>
          <p:spPr bwMode="auto">
            <a:xfrm>
              <a:off x="5376863" y="3660775"/>
              <a:ext cx="287337" cy="287338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6" name="Oval 7"/>
            <p:cNvSpPr>
              <a:spLocks noChangeArrowheads="1"/>
            </p:cNvSpPr>
            <p:nvPr/>
          </p:nvSpPr>
          <p:spPr bwMode="auto">
            <a:xfrm>
              <a:off x="5376863" y="4310063"/>
              <a:ext cx="287337" cy="287337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7" name="Oval 7"/>
            <p:cNvSpPr>
              <a:spLocks noChangeArrowheads="1"/>
            </p:cNvSpPr>
            <p:nvPr/>
          </p:nvSpPr>
          <p:spPr bwMode="auto">
            <a:xfrm>
              <a:off x="6169025" y="2271713"/>
              <a:ext cx="287338" cy="287337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8" name="Oval 7"/>
            <p:cNvSpPr>
              <a:spLocks noChangeArrowheads="1"/>
            </p:cNvSpPr>
            <p:nvPr/>
          </p:nvSpPr>
          <p:spPr bwMode="auto">
            <a:xfrm>
              <a:off x="6169025" y="2949575"/>
              <a:ext cx="287338" cy="287338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09" name="Oval 7"/>
            <p:cNvSpPr>
              <a:spLocks noChangeArrowheads="1"/>
            </p:cNvSpPr>
            <p:nvPr/>
          </p:nvSpPr>
          <p:spPr bwMode="auto">
            <a:xfrm>
              <a:off x="6169025" y="3670300"/>
              <a:ext cx="287338" cy="287338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10" name="Oval 7"/>
            <p:cNvSpPr>
              <a:spLocks noChangeArrowheads="1"/>
            </p:cNvSpPr>
            <p:nvPr/>
          </p:nvSpPr>
          <p:spPr bwMode="auto">
            <a:xfrm>
              <a:off x="6169025" y="4318000"/>
              <a:ext cx="287338" cy="287338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11" name="Oval 7"/>
            <p:cNvSpPr>
              <a:spLocks noChangeArrowheads="1"/>
            </p:cNvSpPr>
            <p:nvPr/>
          </p:nvSpPr>
          <p:spPr bwMode="auto">
            <a:xfrm>
              <a:off x="6816725" y="2271713"/>
              <a:ext cx="287338" cy="287337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12" name="Oval 7"/>
            <p:cNvSpPr>
              <a:spLocks noChangeArrowheads="1"/>
            </p:cNvSpPr>
            <p:nvPr/>
          </p:nvSpPr>
          <p:spPr bwMode="auto">
            <a:xfrm>
              <a:off x="6816725" y="2949575"/>
              <a:ext cx="287338" cy="287338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13" name="Oval 7"/>
            <p:cNvSpPr>
              <a:spLocks noChangeArrowheads="1"/>
            </p:cNvSpPr>
            <p:nvPr/>
          </p:nvSpPr>
          <p:spPr bwMode="auto">
            <a:xfrm>
              <a:off x="6816725" y="3670300"/>
              <a:ext cx="287338" cy="287338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514" name="Oval 7"/>
            <p:cNvSpPr>
              <a:spLocks noChangeArrowheads="1"/>
            </p:cNvSpPr>
            <p:nvPr/>
          </p:nvSpPr>
          <p:spPr bwMode="auto">
            <a:xfrm>
              <a:off x="6816725" y="4318000"/>
              <a:ext cx="287338" cy="287338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1676400" y="1708150"/>
              <a:ext cx="0" cy="2889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401253" y="1708150"/>
              <a:ext cx="0" cy="2889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1670368" y="1852613"/>
              <a:ext cx="720725" cy="0"/>
            </a:xfrm>
            <a:prstGeom prst="line">
              <a:avLst/>
            </a:prstGeom>
            <a:ln w="952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8" name="TextBox 39"/>
            <p:cNvSpPr txBox="1">
              <a:spLocks noChangeArrowheads="1"/>
            </p:cNvSpPr>
            <p:nvPr/>
          </p:nvSpPr>
          <p:spPr bwMode="auto">
            <a:xfrm>
              <a:off x="1709420" y="1462088"/>
              <a:ext cx="660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/>
                <a:t>0.25</a:t>
              </a:r>
              <a:endParaRPr lang="ko-KR" altLang="en-US"/>
            </a:p>
          </p:txBody>
        </p:sp>
        <p:sp>
          <p:nvSpPr>
            <p:cNvPr id="20519" name="TextBox 40"/>
            <p:cNvSpPr txBox="1">
              <a:spLocks noChangeArrowheads="1"/>
            </p:cNvSpPr>
            <p:nvPr/>
          </p:nvSpPr>
          <p:spPr bwMode="auto">
            <a:xfrm>
              <a:off x="3287713" y="1503363"/>
              <a:ext cx="162718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/>
                <a:t>0.25</a:t>
              </a:r>
              <a:r>
                <a:rPr lang="ko-KR" altLang="en-US"/>
                <a:t> </a:t>
              </a:r>
              <a:r>
                <a:rPr lang="en-US" altLang="ko-KR"/>
                <a:t>x 20 = 5</a:t>
              </a:r>
              <a:endParaRPr lang="ko-KR" altLang="en-US"/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7437437" y="1689100"/>
              <a:ext cx="0" cy="28733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2394744" y="1839119"/>
              <a:ext cx="5040312" cy="20638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1350645" y="1976438"/>
              <a:ext cx="35877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316038" y="4856162"/>
              <a:ext cx="3603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497013" y="1976437"/>
              <a:ext cx="0" cy="2879725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5" name="TextBox 50"/>
            <p:cNvSpPr txBox="1">
              <a:spLocks noChangeArrowheads="1"/>
            </p:cNvSpPr>
            <p:nvPr/>
          </p:nvSpPr>
          <p:spPr bwMode="auto">
            <a:xfrm rot="16200000">
              <a:off x="420688" y="3435350"/>
              <a:ext cx="17605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/>
                <a:t>0.25 x 10 =2.5</a:t>
              </a:r>
              <a:endParaRPr lang="ko-KR" altLang="en-US"/>
            </a:p>
          </p:txBody>
        </p:sp>
        <p:cxnSp>
          <p:nvCxnSpPr>
            <p:cNvPr id="4" name="직선 연결선 3"/>
            <p:cNvCxnSpPr>
              <a:stCxn id="2" idx="1"/>
              <a:endCxn id="2" idx="3"/>
            </p:cNvCxnSpPr>
            <p:nvPr/>
          </p:nvCxnSpPr>
          <p:spPr>
            <a:xfrm>
              <a:off x="1676400" y="3416301"/>
              <a:ext cx="576103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>
              <a:stCxn id="2" idx="0"/>
              <a:endCxn id="2" idx="2"/>
            </p:cNvCxnSpPr>
            <p:nvPr/>
          </p:nvCxnSpPr>
          <p:spPr>
            <a:xfrm>
              <a:off x="4556919" y="1976438"/>
              <a:ext cx="0" cy="287972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Bag filter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893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Bag</a:t>
            </a:r>
            <a:r>
              <a:rPr lang="ko-KR" altLang="en-US" dirty="0" smtClean="0"/>
              <a:t> </a:t>
            </a:r>
            <a:r>
              <a:rPr lang="en-US" altLang="ko-KR" dirty="0" smtClean="0"/>
              <a:t>filter</a:t>
            </a:r>
            <a:endParaRPr lang="ko-KR" altLang="en-US" dirty="0"/>
          </a:p>
        </p:txBody>
      </p:sp>
      <p:sp>
        <p:nvSpPr>
          <p:cNvPr id="4" name="평행 사변형 3"/>
          <p:cNvSpPr/>
          <p:nvPr/>
        </p:nvSpPr>
        <p:spPr bwMode="auto">
          <a:xfrm>
            <a:off x="1679333" y="2348880"/>
            <a:ext cx="5412947" cy="792088"/>
          </a:xfrm>
          <a:prstGeom prst="parallelogram">
            <a:avLst>
              <a:gd name="adj" fmla="val 84824"/>
            </a:avLst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1679333" y="3159197"/>
            <a:ext cx="4746551" cy="1584176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평행 사변형 6"/>
          <p:cNvSpPr/>
          <p:nvPr/>
        </p:nvSpPr>
        <p:spPr bwMode="auto">
          <a:xfrm rot="5400000" flipH="1">
            <a:off x="5561835" y="3220109"/>
            <a:ext cx="2394493" cy="666396"/>
          </a:xfrm>
          <a:prstGeom prst="parallelogram">
            <a:avLst>
              <a:gd name="adj" fmla="val 120311"/>
            </a:avLst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평행 사변형 7"/>
          <p:cNvSpPr/>
          <p:nvPr/>
        </p:nvSpPr>
        <p:spPr bwMode="auto">
          <a:xfrm flipH="1">
            <a:off x="1679332" y="4743373"/>
            <a:ext cx="5196924" cy="701851"/>
          </a:xfrm>
          <a:prstGeom prst="parallelogram">
            <a:avLst>
              <a:gd name="adj" fmla="val 66006"/>
            </a:avLst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 bwMode="auto">
          <a:xfrm flipH="1">
            <a:off x="6876256" y="3951285"/>
            <a:ext cx="216024" cy="14939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9913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Selected stack height(</a:t>
            </a:r>
            <a:r>
              <a:rPr lang="en-US" altLang="ko-KR" dirty="0" err="1"/>
              <a:t>Hs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사다리꼴 3"/>
          <p:cNvSpPr/>
          <p:nvPr/>
        </p:nvSpPr>
        <p:spPr bwMode="auto">
          <a:xfrm>
            <a:off x="1835696" y="2492896"/>
            <a:ext cx="432048" cy="3744416"/>
          </a:xfrm>
          <a:prstGeom prst="trapezoi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사다리꼴 4"/>
          <p:cNvSpPr/>
          <p:nvPr/>
        </p:nvSpPr>
        <p:spPr bwMode="auto">
          <a:xfrm>
            <a:off x="1835696" y="1628800"/>
            <a:ext cx="432048" cy="4608512"/>
          </a:xfrm>
          <a:prstGeom prst="trapezoid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 bwMode="auto">
          <a:xfrm>
            <a:off x="2361969" y="1638120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2361969" y="2492896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연결선 8"/>
          <p:cNvCxnSpPr/>
          <p:nvPr/>
        </p:nvCxnSpPr>
        <p:spPr bwMode="auto">
          <a:xfrm>
            <a:off x="2271998" y="6231943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>
            <a:off x="2524026" y="1638120"/>
            <a:ext cx="0" cy="8547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2524026" y="2492896"/>
            <a:ext cx="0" cy="37390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533931" y="416203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Hs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613997" y="1918506"/>
            <a:ext cx="204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0.65(</a:t>
            </a:r>
            <a:r>
              <a:rPr lang="en-US" altLang="ko-KR" sz="2400" dirty="0" err="1" smtClean="0"/>
              <a:t>Hm+Ht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cxnSp>
        <p:nvCxnSpPr>
          <p:cNvPr id="16" name="직선 연결선 15"/>
          <p:cNvCxnSpPr/>
          <p:nvPr/>
        </p:nvCxnSpPr>
        <p:spPr bwMode="auto">
          <a:xfrm>
            <a:off x="1331640" y="1638120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1331640" y="6231943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1583668" y="1638120"/>
            <a:ext cx="0" cy="45938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039733" y="3911057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He</a:t>
            </a:r>
            <a:endParaRPr lang="ko-KR" altLang="en-US" sz="2400" dirty="0"/>
          </a:p>
        </p:txBody>
      </p:sp>
      <p:sp>
        <p:nvSpPr>
          <p:cNvPr id="29" name="원호 28"/>
          <p:cNvSpPr/>
          <p:nvPr/>
        </p:nvSpPr>
        <p:spPr bwMode="auto">
          <a:xfrm>
            <a:off x="-2860050" y="1628800"/>
            <a:ext cx="10744417" cy="8127585"/>
          </a:xfrm>
          <a:prstGeom prst="arc">
            <a:avLst>
              <a:gd name="adj1" fmla="val 16200000"/>
              <a:gd name="adj2" fmla="val 21564762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1" name="직선 화살표 연결선 30"/>
          <p:cNvCxnSpPr/>
          <p:nvPr/>
        </p:nvCxnSpPr>
        <p:spPr bwMode="auto">
          <a:xfrm>
            <a:off x="2051720" y="6239356"/>
            <a:ext cx="576063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337633" y="5777691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/>
              <a:t>Xmax</a:t>
            </a:r>
            <a:endParaRPr lang="ko-KR" alt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7655581" y="5749886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Cm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5257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Effected stack height(He)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720675"/>
          </a:xfrm>
        </p:spPr>
        <p:txBody>
          <a:bodyPr/>
          <a:lstStyle/>
          <a:p>
            <a:r>
              <a:rPr lang="en-US" altLang="ko-KR" dirty="0" smtClean="0"/>
              <a:t>He = </a:t>
            </a:r>
            <a:r>
              <a:rPr lang="en-US" altLang="ko-KR" dirty="0" err="1" smtClean="0"/>
              <a:t>Hs</a:t>
            </a:r>
            <a:r>
              <a:rPr lang="en-US" altLang="ko-KR" dirty="0" smtClean="0"/>
              <a:t> + 0.65 x (</a:t>
            </a:r>
            <a:r>
              <a:rPr lang="en-US" altLang="ko-KR" dirty="0" err="1" smtClean="0"/>
              <a:t>Hm</a:t>
            </a:r>
            <a:r>
              <a:rPr lang="en-US" altLang="ko-KR" dirty="0" smtClean="0"/>
              <a:t> +</a:t>
            </a:r>
            <a:r>
              <a:rPr lang="en-US" altLang="ko-KR" dirty="0" err="1" smtClean="0"/>
              <a:t>Ht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He = </a:t>
            </a:r>
            <a:r>
              <a:rPr lang="en-US" altLang="ko-KR" dirty="0" err="1" smtClean="0"/>
              <a:t>Hs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x d/u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36985" y="223622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Selected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48064" y="223622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Kinetic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07904" y="223622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Buoyancy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3429000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Srack</a:t>
            </a:r>
            <a:r>
              <a:rPr lang="en-US" altLang="ko-KR" dirty="0" smtClean="0"/>
              <a:t> gas velocity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7944" y="3567499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Stack I.D./environment air velocity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419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Buoyancy height(</a:t>
            </a:r>
            <a:r>
              <a:rPr lang="en-US" altLang="ko-KR" dirty="0" err="1"/>
              <a:t>Ht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6.37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den>
                        </m:f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0.43×</m:t>
                        </m:r>
                        <m:rad>
                          <m:radPr>
                            <m:degHide m:val="on"/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rad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−0.28×</m:t>
                        </m:r>
                        <m:f>
                          <m:f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×∆</m:t>
                            </m:r>
                            <m:r>
                              <a:rPr lang="en-US" altLang="ko-K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/>
                  <a:t>	</a:t>
                </a:r>
                <a:r>
                  <a:rPr lang="en-US" altLang="ko-KR" sz="2400" dirty="0" smtClean="0">
                    <a:latin typeface="+mn-ea"/>
                  </a:rPr>
                  <a:t>J</a:t>
                </a:r>
                <a:r>
                  <a:rPr lang="en-US" altLang="ko-KR" sz="2000" dirty="0" smtClean="0">
                    <a:latin typeface="+mn-ea"/>
                  </a:rPr>
                  <a:t>: J factor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latin typeface="+mn-ea"/>
                  </a:rPr>
                  <a:t>	</a:t>
                </a:r>
                <a:r>
                  <a:rPr lang="en-US" altLang="ko-KR" sz="2000" dirty="0" smtClean="0">
                    <a:latin typeface="+mn-ea"/>
                  </a:rPr>
                  <a:t>g: acceleration m/s</a:t>
                </a:r>
                <a:r>
                  <a:rPr lang="en-US" altLang="ko-KR" sz="2000" baseline="30000" dirty="0" smtClean="0">
                    <a:latin typeface="+mn-ea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altLang="ko-KR" sz="2000" baseline="30000" dirty="0">
                    <a:latin typeface="+mn-ea"/>
                  </a:rPr>
                  <a:t>	</a:t>
                </a:r>
                <a:r>
                  <a:rPr lang="en-US" altLang="ko-KR" sz="2000" dirty="0" smtClean="0">
                    <a:latin typeface="+mn-ea"/>
                  </a:rPr>
                  <a:t>Qv1: Gas flow rate at 15</a:t>
                </a:r>
                <a:r>
                  <a:rPr lang="en-US" altLang="ko-KR" sz="2000" baseline="30000" dirty="0" smtClean="0">
                    <a:latin typeface="+mn-ea"/>
                  </a:rPr>
                  <a:t>o</a:t>
                </a:r>
                <a:r>
                  <a:rPr lang="en-US" altLang="ko-KR" sz="2000" dirty="0" smtClean="0">
                    <a:latin typeface="+mn-ea"/>
                  </a:rPr>
                  <a:t>C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latin typeface="+mn-ea"/>
                  </a:rPr>
                  <a:t>	</a:t>
                </a:r>
                <a:r>
                  <a:rPr lang="en-US" altLang="ko-KR" sz="2000" dirty="0" smtClean="0">
                    <a:latin typeface="+mn-ea"/>
                  </a:rPr>
                  <a:t>T1: Temperature of environment K</a:t>
                </a:r>
              </a:p>
              <a:p>
                <a:pPr marL="0" indent="0">
                  <a:buNone/>
                </a:pPr>
                <a:r>
                  <a:rPr lang="en-US" altLang="ko-KR" sz="2000" dirty="0" smtClean="0">
                    <a:latin typeface="+mn-ea"/>
                  </a:rPr>
                  <a:t>	U: Air velocity of environment m/s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latin typeface="+mn-ea"/>
                  </a:rPr>
                  <a:t>	</a:t>
                </a:r>
                <a:r>
                  <a:rPr lang="en-US" altLang="ko-KR" sz="2000" dirty="0" smtClean="0">
                    <a:latin typeface="+mn-ea"/>
                  </a:rPr>
                  <a:t>Vg: Stack gas velocity m/s</a:t>
                </a:r>
                <a:endParaRPr lang="ko-KR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2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508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Kinetic height(</a:t>
            </a:r>
            <a:r>
              <a:rPr lang="en-US" altLang="ko-KR" dirty="0" err="1"/>
              <a:t>Hm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4.77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1+0.43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type m:val="skw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 smtClean="0">
                    <a:latin typeface="+mn-ea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+mn-ea"/>
                  </a:rPr>
                  <a:t>	</a:t>
                </a:r>
                <a:r>
                  <a:rPr lang="en-US" altLang="ko-KR" dirty="0" smtClean="0">
                    <a:latin typeface="+mn-ea"/>
                  </a:rPr>
                  <a:t>U</a:t>
                </a:r>
                <a:r>
                  <a:rPr lang="en-US" altLang="ko-KR" dirty="0">
                    <a:latin typeface="+mn-ea"/>
                  </a:rPr>
                  <a:t>: Air velocity of environment m/s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+mn-ea"/>
                  </a:rPr>
                  <a:t>	Vg: Stack gas velocity m/s</a:t>
                </a:r>
                <a:endParaRPr lang="ko-KR" altLang="en-US" dirty="0">
                  <a:latin typeface="+mn-ea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6984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Maximum landing distance(</a:t>
            </a:r>
            <a:r>
              <a:rPr lang="en-US" altLang="ko-KR" sz="4000" dirty="0" err="1" smtClean="0"/>
              <a:t>Xmax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type m:val="skw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(2−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dirty="0" err="1" smtClean="0"/>
                  <a:t>Cz</a:t>
                </a:r>
                <a:r>
                  <a:rPr lang="en-US" altLang="ko-KR" dirty="0" smtClean="0"/>
                  <a:t>: Vertical diffusion </a:t>
                </a:r>
                <a:r>
                  <a:rPr lang="en-US" altLang="ko-KR" dirty="0" err="1" smtClean="0"/>
                  <a:t>coeff</a:t>
                </a:r>
                <a:r>
                  <a:rPr lang="en-US" altLang="ko-KR" dirty="0" smtClean="0"/>
                  <a:t>. 0.07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	Z: 0.25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7188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Maximum concentration at </a:t>
            </a:r>
            <a:r>
              <a:rPr lang="en-US" altLang="ko-KR" sz="2800" dirty="0"/>
              <a:t>landing </a:t>
            </a:r>
            <a:r>
              <a:rPr lang="en-US" altLang="ko-KR" sz="2800" dirty="0" smtClean="0"/>
              <a:t>(</a:t>
            </a:r>
            <a:r>
              <a:rPr lang="en-US" altLang="ko-KR" sz="2800" dirty="0" err="1" smtClean="0"/>
              <a:t>Cmax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ko-KR" altLang="en-US" dirty="0" smtClean="0"/>
                  <a:t>   </a:t>
                </a:r>
                <a:r>
                  <a:rPr lang="en-US" altLang="ko-KR" dirty="0" smtClean="0"/>
                  <a:t>[ppb]</a:t>
                </a:r>
              </a:p>
              <a:p>
                <a:endParaRPr lang="en-US" altLang="ko-KR" dirty="0" smtClean="0"/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dirty="0" err="1" smtClean="0"/>
                  <a:t>Cx</a:t>
                </a:r>
                <a:r>
                  <a:rPr lang="en-US" altLang="ko-KR" dirty="0"/>
                  <a:t>:</a:t>
                </a:r>
                <a:r>
                  <a:rPr lang="en-US" altLang="ko-KR" dirty="0" smtClean="0"/>
                  <a:t> Horizontal diffusion </a:t>
                </a:r>
                <a:r>
                  <a:rPr lang="en-US" altLang="ko-KR" dirty="0" err="1" smtClean="0"/>
                  <a:t>coeff</a:t>
                </a:r>
                <a:r>
                  <a:rPr lang="en-US" altLang="ko-KR" dirty="0" smtClean="0"/>
                  <a:t>. 0.47</a:t>
                </a:r>
              </a:p>
              <a:p>
                <a:pPr marL="0" indent="0">
                  <a:buNone/>
                </a:pPr>
                <a:r>
                  <a:rPr lang="en-US" altLang="ko-KR" dirty="0" smtClean="0"/>
                  <a:t>	</a:t>
                </a:r>
                <a:r>
                  <a:rPr lang="en-US" altLang="ko-KR" dirty="0" err="1"/>
                  <a:t>Cz</a:t>
                </a:r>
                <a:r>
                  <a:rPr lang="en-US" altLang="ko-KR" dirty="0"/>
                  <a:t>: Vertical diffusion </a:t>
                </a:r>
                <a:r>
                  <a:rPr lang="en-US" altLang="ko-KR" dirty="0" err="1"/>
                  <a:t>coeff</a:t>
                </a:r>
                <a:r>
                  <a:rPr lang="en-US" altLang="ko-KR" dirty="0"/>
                  <a:t>. </a:t>
                </a:r>
                <a:r>
                  <a:rPr lang="en-US" altLang="ko-KR" dirty="0" smtClean="0"/>
                  <a:t>0.07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</a:t>
                </a:r>
                <a:r>
                  <a:rPr lang="en-US" altLang="ko-KR" dirty="0" smtClean="0"/>
                  <a:t>e: Natural log 2.72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69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8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Regulations on New and Renewable Energy</a:t>
            </a:r>
            <a:r>
              <a:rPr lang="en-US" altLang="ko-KR" sz="3800" smtClean="0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7848600" cy="4464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ko-KR" sz="1400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ko-KR" sz="1400" b="1" smtClean="0"/>
              <a:t>2003 Notification in standards of Recycled Plastic Fuel; quality, &amp; usage (Ministry of Environment,</a:t>
            </a:r>
            <a:r>
              <a:rPr lang="en-US" altLang="ko-KR" sz="1400" b="1" smtClean="0">
                <a:latin typeface="Times New Roman" panose="02020603050405020304" pitchFamily="18" charset="0"/>
              </a:rPr>
              <a:t> </a:t>
            </a:r>
            <a:r>
              <a:rPr lang="en-US" altLang="ko-KR" sz="1400" b="1" smtClean="0"/>
              <a:t> Notification 2003-127)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500" b="1" smtClean="0">
                <a:solidFill>
                  <a:srgbClr val="000000"/>
                </a:solidFill>
              </a:rPr>
              <a:t>2005.12. Revision on New and Renewable Regulations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200" smtClean="0">
                <a:solidFill>
                  <a:srgbClr val="000000"/>
                </a:solidFill>
              </a:rPr>
              <a:t>Refuse derived solid fuels have been included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b="1" smtClean="0">
                <a:solidFill>
                  <a:srgbClr val="000000"/>
                </a:solidFill>
              </a:rPr>
              <a:t>2005 Prime ministery; planning and coordination</a:t>
            </a:r>
            <a:r>
              <a:rPr lang="en-US" altLang="ko-KR" sz="14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ko-KR" sz="1400" b="1" smtClean="0">
                <a:solidFill>
                  <a:srgbClr val="000000"/>
                </a:solidFill>
              </a:rPr>
              <a:t>s counter measure against Kyoto protocol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200" smtClean="0">
                <a:solidFill>
                  <a:srgbClr val="000000"/>
                </a:solidFill>
              </a:rPr>
              <a:t>Expansion  of application of New and Renewable Energy Technology</a:t>
            </a:r>
            <a:r>
              <a:rPr lang="en-US" altLang="ko-KR" sz="1200" b="1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b="1" smtClean="0"/>
              <a:t>2007. 1. Revision on the Atmospheric Environment Conservation 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200" smtClean="0"/>
              <a:t>Emission regulation from RDF combustion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b="1" smtClean="0"/>
              <a:t>2006. 11. Revision of the Law of Savings and Recycling of Resources (MOE Law 20- 3)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200" smtClean="0"/>
              <a:t>Regal status of RDF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2008.1 Ministry of Environment Act 267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200" smtClean="0"/>
              <a:t>Qulity and grade of tire derived fuel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2008.10 Ministry of Environment Act 304</a:t>
            </a:r>
          </a:p>
          <a:p>
            <a:pPr lvl="1" eaLnBrk="1" hangingPunct="1">
              <a:lnSpc>
                <a:spcPct val="80000"/>
              </a:lnSpc>
            </a:pPr>
            <a:endParaRPr lang="en-US" altLang="ko-KR" sz="12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ko-KR" sz="1200" smtClean="0"/>
              <a:t>Definition and Wood chip fuel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smtClean="0"/>
              <a:t>2008.10 Ministry of Environment Act  305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200" smtClean="0"/>
              <a:t>Usage of waste wood form furniture and construction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800" smtClean="0">
                <a:solidFill>
                  <a:srgbClr val="000000"/>
                </a:solidFill>
                <a:ea typeface="휴먼명조" panose="02010504000101010101" pitchFamily="2" charset="-127"/>
              </a:rPr>
              <a:t>2009 Regulation of waste management (Ministry of Environment)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400" smtClean="0">
                <a:solidFill>
                  <a:srgbClr val="000000"/>
                </a:solidFill>
                <a:ea typeface="휴먼명조" panose="02010504000101010101" pitchFamily="2" charset="-127"/>
              </a:rPr>
              <a:t>Fluff RDF, Sludge fuel</a:t>
            </a:r>
          </a:p>
        </p:txBody>
      </p:sp>
    </p:spTree>
    <p:extLst>
      <p:ext uri="{BB962C8B-B14F-4D97-AF65-F5344CB8AC3E}">
        <p14:creationId xmlns:p14="http://schemas.microsoft.com/office/powerpoint/2010/main" val="301936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WordArt 2"/>
          <p:cNvSpPr>
            <a:spLocks noChangeArrowheads="1" noChangeShapeType="1" noTextEdit="1"/>
          </p:cNvSpPr>
          <p:nvPr/>
        </p:nvSpPr>
        <p:spPr bwMode="auto">
          <a:xfrm>
            <a:off x="1600200" y="2554288"/>
            <a:ext cx="6324600" cy="1484312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>
              <a:defRPr/>
            </a:pPr>
            <a:r>
              <a:rPr lang="ko-KR" altLang="en-US" sz="4000" kern="1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돋움"/>
                <a:ea typeface="돋움"/>
              </a:rPr>
              <a:t>감사합니다</a:t>
            </a:r>
            <a:r>
              <a:rPr lang="en-US" altLang="ko-KR" sz="40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돋움"/>
                <a:ea typeface="돋움"/>
              </a:rPr>
              <a:t>.</a:t>
            </a:r>
            <a:endParaRPr lang="ko-KR" altLang="en-US" sz="40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520402"/>
                  </a:gs>
                  <a:gs pos="100000">
                    <a:srgbClr val="FFCC00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돋움"/>
              <a:ea typeface="돋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Incinerator</a:t>
            </a:r>
            <a:r>
              <a:rPr lang="ko-KR" altLang="en-US" dirty="0" smtClean="0"/>
              <a:t> </a:t>
            </a:r>
            <a:r>
              <a:rPr lang="en-US" altLang="ko-KR" dirty="0" smtClean="0"/>
              <a:t>temperature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700213"/>
            <a:ext cx="8712967" cy="4525962"/>
          </a:xfrm>
        </p:spPr>
        <p:txBody>
          <a:bodyPr/>
          <a:lstStyle/>
          <a:p>
            <a:r>
              <a:rPr lang="en-US" altLang="ko-KR" b="1" dirty="0"/>
              <a:t>[Table 9] Article 35 ENFORCEMENT RULE OF THE WASTES CONTROL ACT </a:t>
            </a:r>
            <a:r>
              <a:rPr lang="en-US" altLang="ko-KR" dirty="0" smtClean="0"/>
              <a:t>MOE Waste Control Act 2019.12.31.</a:t>
            </a:r>
          </a:p>
          <a:p>
            <a:pPr lvl="1"/>
            <a:r>
              <a:rPr lang="en-US" altLang="ko-KR" dirty="0" smtClean="0"/>
              <a:t>General Incinerator; Exit &gt; 850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℃, t &gt; 2sec. Retention </a:t>
            </a:r>
            <a:r>
              <a:rPr lang="en-US" altLang="ko-KR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(SRF is applied this rule)</a:t>
            </a:r>
          </a:p>
          <a:p>
            <a:pPr lvl="1"/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High temp incinerator </a:t>
            </a:r>
            <a:r>
              <a:rPr lang="en-US" altLang="ko-KR" dirty="0"/>
              <a:t>Exit &gt; </a:t>
            </a:r>
            <a:r>
              <a:rPr lang="en-US" altLang="ko-KR" dirty="0" smtClean="0"/>
              <a:t>1100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℃ &gt;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t &gt; 2 sec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Retention, &amp; required 2</a:t>
            </a:r>
            <a:r>
              <a:rPr lang="en-US" altLang="ko-KR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nd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Chamber 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12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6"/>
          <p:cNvSpPr txBox="1">
            <a:spLocks noGrp="1" noChangeArrowheads="1"/>
          </p:cNvSpPr>
          <p:nvPr/>
        </p:nvSpPr>
        <p:spPr bwMode="auto">
          <a:xfrm>
            <a:off x="3302000" y="6537325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- </a:t>
            </a:r>
            <a:fld id="{F48E6B2A-358B-4C8A-8814-8D44E327D495}" type="slidenum">
              <a:rPr kumimoji="0"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defRPr/>
              </a:pPr>
              <a:t>7</a:t>
            </a:fld>
            <a:r>
              <a:rPr kumimoji="0"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-</a:t>
            </a:r>
          </a:p>
        </p:txBody>
      </p:sp>
      <p:sp>
        <p:nvSpPr>
          <p:cNvPr id="27" name="Rectangle 9"/>
          <p:cNvSpPr txBox="1">
            <a:spLocks noChangeArrowheads="1"/>
          </p:cNvSpPr>
          <p:nvPr/>
        </p:nvSpPr>
        <p:spPr bwMode="black">
          <a:xfrm>
            <a:off x="0" y="260350"/>
            <a:ext cx="9144000" cy="563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anchor="ctr"/>
          <a:lstStyle/>
          <a:p>
            <a:pPr algn="ctr" latinLnBrk="0">
              <a:defRPr/>
            </a:pPr>
            <a:r>
              <a:rPr kumimoji="0" lang="en-US" altLang="ko-KR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Specifications of Solid Refuse Fuel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011101"/>
              </p:ext>
            </p:extLst>
          </p:nvPr>
        </p:nvGraphicFramePr>
        <p:xfrm>
          <a:off x="439556" y="2132856"/>
          <a:ext cx="8264888" cy="4278298"/>
        </p:xfrm>
        <a:graphic>
          <a:graphicData uri="http://schemas.openxmlformats.org/drawingml/2006/table">
            <a:tbl>
              <a:tblPr/>
              <a:tblGrid>
                <a:gridCol w="1421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1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672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Specification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unit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Molded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Not Molded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191"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Size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mm</a:t>
                      </a: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dia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50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Width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50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19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length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100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Depth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50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89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Water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wt.%</a:t>
                      </a: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&lt;10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&lt;25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89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LHV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kcal/kg</a:t>
                      </a: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&gt; 3,500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89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Ash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wt.%</a:t>
                      </a: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 20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89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Cl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wt.%</a:t>
                      </a: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 2.0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891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wt.%</a:t>
                      </a: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 0.6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891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Metal(dried)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Hg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mg/kg</a:t>
                      </a: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 1.0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8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Cd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 5.0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08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Pb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 150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2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As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 13.0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39556" y="823913"/>
            <a:ext cx="826488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일반 고형연료제품［</a:t>
            </a:r>
            <a:r>
              <a:rPr lang="en-US" altLang="ko-KR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SRF(Solid Refuse Fuel</a:t>
            </a:r>
            <a:r>
              <a:rPr lang="en-US" altLang="ko-KR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］</a:t>
            </a:r>
            <a:endParaRPr lang="en-US" altLang="ko-KR" kern="0" dirty="0" smtClean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[Table 7] 20-2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Enforcement </a:t>
            </a:r>
            <a:r>
              <a:rPr lang="en-US" altLang="ko-KR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Rules </a:t>
            </a:r>
            <a:r>
              <a:rPr lang="en-US" altLang="ko-KR" sz="1400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MOE </a:t>
            </a:r>
            <a:r>
              <a:rPr lang="en-US" altLang="ko-KR" sz="1400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Act on the promotion of saving and recycling of </a:t>
            </a:r>
            <a:r>
              <a:rPr lang="en-US" altLang="ko-KR" sz="1400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resources</a:t>
            </a:r>
            <a:endParaRPr lang="en-US" altLang="ko-KR" sz="1400" kern="0" dirty="0">
              <a:solidFill>
                <a:srgbClr val="0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7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6"/>
          <p:cNvSpPr txBox="1">
            <a:spLocks noGrp="1" noChangeArrowheads="1"/>
          </p:cNvSpPr>
          <p:nvPr/>
        </p:nvSpPr>
        <p:spPr bwMode="auto">
          <a:xfrm>
            <a:off x="3302000" y="6537325"/>
            <a:ext cx="2133600" cy="32067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kumimoji="0"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- </a:t>
            </a:r>
            <a:fld id="{1F26D3E7-1B1F-40DC-AEAC-F46D2B36B553}" type="slidenum">
              <a:rPr kumimoji="0"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defRPr/>
              </a:pPr>
              <a:t>8</a:t>
            </a:fld>
            <a:r>
              <a:rPr kumimoji="0" lang="en-US" altLang="ko-KR" sz="120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-</a:t>
            </a:r>
          </a:p>
        </p:txBody>
      </p:sp>
      <p:sp>
        <p:nvSpPr>
          <p:cNvPr id="27" name="Rectangle 9"/>
          <p:cNvSpPr txBox="1">
            <a:spLocks noChangeArrowheads="1"/>
          </p:cNvSpPr>
          <p:nvPr/>
        </p:nvSpPr>
        <p:spPr bwMode="black">
          <a:xfrm>
            <a:off x="0" y="260350"/>
            <a:ext cx="9144000" cy="563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5921" dir="2700000" algn="ctr" rotWithShape="0">
              <a:schemeClr val="bg1"/>
            </a:outerShdw>
          </a:effectLst>
        </p:spPr>
        <p:txBody>
          <a:bodyPr anchor="ctr"/>
          <a:lstStyle/>
          <a:p>
            <a:pPr algn="ctr" latinLnBrk="0">
              <a:defRPr/>
            </a:pPr>
            <a:r>
              <a:rPr kumimoji="0" lang="en-US" altLang="ko-KR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Specifications of </a:t>
            </a:r>
            <a:r>
              <a:rPr kumimoji="0" lang="en-US" altLang="ko-KR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Bio-Solid </a:t>
            </a:r>
            <a:r>
              <a:rPr kumimoji="0" lang="en-US" altLang="ko-KR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Y헤드라인M" pitchFamily="18" charset="-127"/>
                <a:ea typeface="HY헤드라인M" pitchFamily="18" charset="-127"/>
              </a:rPr>
              <a:t>Refuse Fuel</a:t>
            </a:r>
          </a:p>
        </p:txBody>
      </p:sp>
      <p:sp>
        <p:nvSpPr>
          <p:cNvPr id="12292" name="직사각형 2"/>
          <p:cNvSpPr>
            <a:spLocks noChangeArrowheads="1"/>
          </p:cNvSpPr>
          <p:nvPr/>
        </p:nvSpPr>
        <p:spPr bwMode="auto">
          <a:xfrm>
            <a:off x="683568" y="823913"/>
            <a:ext cx="813638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바이오 고형연료제품［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BIO-SRF(Biomass-Solid Refuse Fuel)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］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[Table 7] 20-2 </a:t>
            </a:r>
            <a:r>
              <a:rPr lang="en-US" altLang="ko-KR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Enforcement </a:t>
            </a:r>
            <a:r>
              <a:rPr lang="en-US" altLang="ko-KR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Rules </a:t>
            </a:r>
            <a:r>
              <a:rPr lang="en-US" altLang="ko-KR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MOE Act </a:t>
            </a:r>
            <a:r>
              <a:rPr lang="en-US" altLang="ko-KR" kern="0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on the promotion of saving and recycling of </a:t>
            </a:r>
            <a:r>
              <a:rPr lang="en-US" altLang="ko-KR" kern="0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resources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65962"/>
              </p:ext>
            </p:extLst>
          </p:nvPr>
        </p:nvGraphicFramePr>
        <p:xfrm>
          <a:off x="467545" y="1830388"/>
          <a:ext cx="8208910" cy="4489046"/>
        </p:xfrm>
        <a:graphic>
          <a:graphicData uri="http://schemas.openxmlformats.org/drawingml/2006/table">
            <a:tbl>
              <a:tblPr/>
              <a:tblGrid>
                <a:gridCol w="1501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241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676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Specification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unit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Molded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Not Molded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18"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Size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mm</a:t>
                      </a: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dia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 50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80" marR="6478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Width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 120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80" marR="6478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78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length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 100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80" marR="6478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Depth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 120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80" marR="6478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89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Water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wt.%</a:t>
                      </a: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&lt;10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&lt;25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89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LHV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kcal/kg</a:t>
                      </a:r>
                    </a:p>
                  </a:txBody>
                  <a:tcPr marL="64780" marR="6478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&gt; 3,000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80" marR="6478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898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Ash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wt.%</a:t>
                      </a:r>
                    </a:p>
                  </a:txBody>
                  <a:tcPr marL="64780" marR="6478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 15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80" marR="6478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95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Cl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wt.%</a:t>
                      </a:r>
                    </a:p>
                  </a:txBody>
                  <a:tcPr marL="64780" marR="6478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 0.5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80" marR="6478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953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wt.%</a:t>
                      </a:r>
                    </a:p>
                  </a:txBody>
                  <a:tcPr marL="64780" marR="6478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 0.6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80" marR="6478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953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Metal(dried)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Hg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mg/kg</a:t>
                      </a:r>
                    </a:p>
                  </a:txBody>
                  <a:tcPr marL="64780" marR="6478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 0.6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80" marR="6478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Cd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 5.0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80" marR="6478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Pb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 100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80" marR="6478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As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 5.0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80" marR="6478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9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Specification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77" marR="64777" marT="17900" marB="17900"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smtClean="0">
                          <a:solidFill>
                            <a:srgbClr val="000000"/>
                          </a:solidFill>
                          <a:effectLst/>
                          <a:latin typeface="HY견고딕" panose="02030600000101010101" pitchFamily="18" charset="-127"/>
                          <a:ea typeface="HY견고딕" panose="02030600000101010101" pitchFamily="18" charset="-127"/>
                        </a:rPr>
                        <a:t>&lt; 70.0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marL="64780" marR="64780" marT="17909" marB="1790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ChangeArrowheads="1"/>
          </p:cNvSpPr>
          <p:nvPr/>
        </p:nvSpPr>
        <p:spPr bwMode="auto">
          <a:xfrm>
            <a:off x="900113" y="333375"/>
            <a:ext cx="7775575" cy="792163"/>
          </a:xfrm>
          <a:prstGeom prst="rect">
            <a:avLst/>
          </a:prstGeom>
          <a:noFill/>
          <a:ln w="2540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>
              <a:defRPr/>
            </a:pPr>
            <a:r>
              <a:rPr lang="en-US" altLang="ko-KR" sz="28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Regulations</a:t>
            </a:r>
            <a:r>
              <a:rPr lang="en-US" altLang="ko-KR" sz="2800" dirty="0"/>
              <a:t> on </a:t>
            </a:r>
            <a:r>
              <a:rPr lang="en-US" altLang="ko-KR" sz="28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itchFamily="50" charset="-127"/>
              </a:rPr>
              <a:t>SRF </a:t>
            </a:r>
            <a:r>
              <a:rPr lang="en-US" altLang="ko-KR" sz="28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굴림" pitchFamily="50" charset="-127"/>
              </a:rPr>
              <a:t>Facility and Emission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2055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23528" y="1381066"/>
            <a:ext cx="8676134" cy="892552"/>
          </a:xfrm>
          <a:prstGeom prst="rect">
            <a:avLst/>
          </a:prstGeom>
          <a:noFill/>
          <a:ln w="254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 </a:t>
            </a:r>
            <a:r>
              <a:rPr lang="en-US" altLang="ko-KR" sz="1600" dirty="0" smtClean="0">
                <a:latin typeface="굴림" panose="020B0600000101010101" pitchFamily="50" charset="-127"/>
              </a:rPr>
              <a:t>[</a:t>
            </a:r>
            <a:r>
              <a:rPr lang="en-US" altLang="ko-KR" sz="1600" dirty="0">
                <a:latin typeface="굴림" panose="020B0600000101010101" pitchFamily="50" charset="-127"/>
              </a:rPr>
              <a:t>Table 8] </a:t>
            </a:r>
            <a:r>
              <a:rPr lang="en-US" altLang="ko-KR" sz="1600" dirty="0" smtClean="0">
                <a:latin typeface="굴림" panose="020B0600000101010101" pitchFamily="50" charset="-127"/>
              </a:rPr>
              <a:t>16 </a:t>
            </a:r>
            <a:r>
              <a:rPr lang="en-US" altLang="ko-KR" sz="1600" dirty="0">
                <a:latin typeface="굴림" panose="020B0600000101010101" pitchFamily="50" charset="-127"/>
              </a:rPr>
              <a:t>Enforcement </a:t>
            </a:r>
            <a:r>
              <a:rPr lang="en-US" altLang="ko-KR" sz="1600" dirty="0" smtClean="0">
                <a:latin typeface="굴림" panose="020B0600000101010101" pitchFamily="50" charset="-127"/>
              </a:rPr>
              <a:t>Rules, MOE </a:t>
            </a:r>
            <a:r>
              <a:rPr lang="en-US" altLang="ko-KR" dirty="0" smtClean="0"/>
              <a:t>Act on the Clean air conservation </a:t>
            </a:r>
            <a:endParaRPr lang="en-US" altLang="ko-KR" dirty="0"/>
          </a:p>
          <a:p>
            <a:pPr eaLnBrk="1" hangingPunct="1">
              <a:lnSpc>
                <a:spcPct val="130000"/>
              </a:lnSpc>
            </a:pPr>
            <a:r>
              <a:rPr lang="en-US" altLang="ko-KR" dirty="0">
                <a:latin typeface="굴림" panose="020B0600000101010101" pitchFamily="50" charset="-127"/>
              </a:rPr>
              <a:t> </a:t>
            </a:r>
            <a:r>
              <a:rPr lang="en-US" altLang="ko-KR" sz="1600" dirty="0">
                <a:latin typeface="Arial" panose="020B0604020202020204" pitchFamily="34" charset="0"/>
              </a:rPr>
              <a:t> </a:t>
            </a:r>
            <a:r>
              <a:rPr lang="en-US" altLang="ko-KR" sz="1600" dirty="0">
                <a:latin typeface="굴림" panose="020B0600000101010101" pitchFamily="50" charset="-127"/>
              </a:rPr>
              <a:t>* </a:t>
            </a:r>
            <a:r>
              <a:rPr lang="en-US" altLang="ko-KR" sz="1600" dirty="0"/>
              <a:t>2020. 1. 1. Revision on the Clean Air Conservation </a:t>
            </a:r>
            <a:r>
              <a:rPr lang="en-US" altLang="ko-KR" sz="1600" dirty="0" smtClean="0"/>
              <a:t>Act</a:t>
            </a:r>
            <a:r>
              <a:rPr lang="en-US" altLang="ko-KR" sz="1600" dirty="0" smtClean="0">
                <a:latin typeface="굴림" panose="020B0600000101010101" pitchFamily="50" charset="-127"/>
              </a:rPr>
              <a:t>	</a:t>
            </a:r>
            <a:endParaRPr lang="en-US" altLang="ko-KR" sz="1600" dirty="0">
              <a:latin typeface="굴림" panose="020B0600000101010101" pitchFamily="50" charset="-127"/>
            </a:endParaRPr>
          </a:p>
        </p:txBody>
      </p:sp>
      <p:graphicFrame>
        <p:nvGraphicFramePr>
          <p:cNvPr id="47312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52127"/>
              </p:ext>
            </p:extLst>
          </p:nvPr>
        </p:nvGraphicFramePr>
        <p:xfrm>
          <a:off x="1115219" y="2823072"/>
          <a:ext cx="6913562" cy="3474720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Specifications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Limit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굴림" panose="020B0600000101010101" pitchFamily="50" charset="-127"/>
                        </a:rPr>
                        <a:t>(12)% O2 </a:t>
                      </a:r>
                      <a:endParaRPr lang="en-US" altLang="ko-KR" sz="1600" dirty="0" smtClean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reference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SOx (ppm)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30 (12)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40 (12)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2 ton/h feeding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200~2 ton/h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NOx (ppm)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70 (12)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80(12)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2 ton/h feeding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200~2 ton/h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HCl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(ppm)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15(12)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20(12)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2 ton/h feeding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200~2 ton/h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Dioxin (ng-TEQ/㎥N)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Particulates</a:t>
                      </a: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(mg/Sm</a:t>
                      </a:r>
                      <a:r>
                        <a:rPr kumimoji="1" lang="en-US" altLang="ko-KR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10(12)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15(12)</a:t>
                      </a:r>
                      <a:endParaRPr kumimoji="1" lang="en-US" altLang="ko-KR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2 ton/h feeding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200~2 ton/h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853404"/>
                  </a:ext>
                </a:extLst>
              </a:tr>
            </a:tbl>
          </a:graphicData>
        </a:graphic>
      </p:graphicFrame>
      <p:sp>
        <p:nvSpPr>
          <p:cNvPr id="14365" name="Rectangle 39"/>
          <p:cNvSpPr>
            <a:spLocks noChangeArrowheads="1"/>
          </p:cNvSpPr>
          <p:nvPr/>
        </p:nvSpPr>
        <p:spPr bwMode="auto">
          <a:xfrm>
            <a:off x="755576" y="2422962"/>
            <a:ext cx="76328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just" eaLnBrk="1" hangingPunct="1"/>
            <a:r>
              <a:rPr lang="en-US" altLang="ko-KR" dirty="0" smtClean="0">
                <a:latin typeface="굴림" panose="020B0600000101010101" pitchFamily="50" charset="-127"/>
              </a:rPr>
              <a:t>The </a:t>
            </a:r>
            <a:r>
              <a:rPr lang="en-US" altLang="ko-KR" dirty="0">
                <a:latin typeface="굴림" panose="020B0600000101010101" pitchFamily="50" charset="-127"/>
              </a:rPr>
              <a:t>emission regulation of Thermal utilization facility of </a:t>
            </a:r>
            <a:r>
              <a:rPr lang="en-US" altLang="ko-KR" dirty="0" smtClean="0">
                <a:latin typeface="굴림" panose="020B0600000101010101" pitchFamily="50" charset="-127"/>
              </a:rPr>
              <a:t>SRF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686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칠보 비녀">
  <a:themeElements>
    <a:clrScheme name="">
      <a:dk1>
        <a:srgbClr val="000000"/>
      </a:dk1>
      <a:lt1>
        <a:srgbClr val="FFFFFF"/>
      </a:lt1>
      <a:dk2>
        <a:srgbClr val="374420"/>
      </a:dk2>
      <a:lt2>
        <a:srgbClr val="D4DCC6"/>
      </a:lt2>
      <a:accent1>
        <a:srgbClr val="798547"/>
      </a:accent1>
      <a:accent2>
        <a:srgbClr val="B6D29A"/>
      </a:accent2>
      <a:accent3>
        <a:srgbClr val="FFFFFF"/>
      </a:accent3>
      <a:accent4>
        <a:srgbClr val="000000"/>
      </a:accent4>
      <a:accent5>
        <a:srgbClr val="BEC2B1"/>
      </a:accent5>
      <a:accent6>
        <a:srgbClr val="A5BE8B"/>
      </a:accent6>
      <a:hlink>
        <a:srgbClr val="A3C670"/>
      </a:hlink>
      <a:folHlink>
        <a:srgbClr val="B2B2B2"/>
      </a:folHlink>
    </a:clrScheme>
    <a:fontScheme name="칠보 비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칠보 비녀 1">
        <a:dk1>
          <a:srgbClr val="000000"/>
        </a:dk1>
        <a:lt1>
          <a:srgbClr val="FFFFFF"/>
        </a:lt1>
        <a:dk2>
          <a:srgbClr val="374420"/>
        </a:dk2>
        <a:lt2>
          <a:srgbClr val="D4DCC6"/>
        </a:lt2>
        <a:accent1>
          <a:srgbClr val="88954F"/>
        </a:accent1>
        <a:accent2>
          <a:srgbClr val="B6D29A"/>
        </a:accent2>
        <a:accent3>
          <a:srgbClr val="FFFFFF"/>
        </a:accent3>
        <a:accent4>
          <a:srgbClr val="000000"/>
        </a:accent4>
        <a:accent5>
          <a:srgbClr val="C3C8B2"/>
        </a:accent5>
        <a:accent6>
          <a:srgbClr val="A5BE8B"/>
        </a:accent6>
        <a:hlink>
          <a:srgbClr val="8DB84E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2">
        <a:dk1>
          <a:srgbClr val="000000"/>
        </a:dk1>
        <a:lt1>
          <a:srgbClr val="FFFFFF"/>
        </a:lt1>
        <a:dk2>
          <a:srgbClr val="006666"/>
        </a:dk2>
        <a:lt2>
          <a:srgbClr val="C0C0C0"/>
        </a:lt2>
        <a:accent1>
          <a:srgbClr val="2AAA9E"/>
        </a:accent1>
        <a:accent2>
          <a:srgbClr val="AFDBCA"/>
        </a:accent2>
        <a:accent3>
          <a:srgbClr val="FFFFFF"/>
        </a:accent3>
        <a:accent4>
          <a:srgbClr val="000000"/>
        </a:accent4>
        <a:accent5>
          <a:srgbClr val="ACD2CC"/>
        </a:accent5>
        <a:accent6>
          <a:srgbClr val="9EC6B7"/>
        </a:accent6>
        <a:hlink>
          <a:srgbClr val="4896A8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3">
        <a:dk1>
          <a:srgbClr val="000000"/>
        </a:dk1>
        <a:lt1>
          <a:srgbClr val="FFFFFF"/>
        </a:lt1>
        <a:dk2>
          <a:srgbClr val="663300"/>
        </a:dk2>
        <a:lt2>
          <a:srgbClr val="E0DAD0"/>
        </a:lt2>
        <a:accent1>
          <a:srgbClr val="B07D38"/>
        </a:accent1>
        <a:accent2>
          <a:srgbClr val="DCC596"/>
        </a:accent2>
        <a:accent3>
          <a:srgbClr val="FFFFFF"/>
        </a:accent3>
        <a:accent4>
          <a:srgbClr val="000000"/>
        </a:accent4>
        <a:accent5>
          <a:srgbClr val="D4BFAE"/>
        </a:accent5>
        <a:accent6>
          <a:srgbClr val="C7B287"/>
        </a:accent6>
        <a:hlink>
          <a:srgbClr val="E49B3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4">
        <a:dk1>
          <a:srgbClr val="000000"/>
        </a:dk1>
        <a:lt1>
          <a:srgbClr val="FFFFFF"/>
        </a:lt1>
        <a:dk2>
          <a:srgbClr val="553498"/>
        </a:dk2>
        <a:lt2>
          <a:srgbClr val="DDDDDD"/>
        </a:lt2>
        <a:accent1>
          <a:srgbClr val="7793ED"/>
        </a:accent1>
        <a:accent2>
          <a:srgbClr val="A8C6F2"/>
        </a:accent2>
        <a:accent3>
          <a:srgbClr val="FFFFFF"/>
        </a:accent3>
        <a:accent4>
          <a:srgbClr val="000000"/>
        </a:accent4>
        <a:accent5>
          <a:srgbClr val="BDC8F4"/>
        </a:accent5>
        <a:accent6>
          <a:srgbClr val="98B3DB"/>
        </a:accent6>
        <a:hlink>
          <a:srgbClr val="8B6DCF"/>
        </a:hlink>
        <a:folHlink>
          <a:srgbClr val="C9C0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5">
        <a:dk1>
          <a:srgbClr val="000000"/>
        </a:dk1>
        <a:lt1>
          <a:srgbClr val="FFFFFF"/>
        </a:lt1>
        <a:dk2>
          <a:srgbClr val="474103"/>
        </a:dk2>
        <a:lt2>
          <a:srgbClr val="C5C0B5"/>
        </a:lt2>
        <a:accent1>
          <a:srgbClr val="BAB73E"/>
        </a:accent1>
        <a:accent2>
          <a:srgbClr val="C7CE82"/>
        </a:accent2>
        <a:accent3>
          <a:srgbClr val="FFFFFF"/>
        </a:accent3>
        <a:accent4>
          <a:srgbClr val="000000"/>
        </a:accent4>
        <a:accent5>
          <a:srgbClr val="D9D8AF"/>
        </a:accent5>
        <a:accent6>
          <a:srgbClr val="B4BA75"/>
        </a:accent6>
        <a:hlink>
          <a:srgbClr val="9B7A45"/>
        </a:hlink>
        <a:folHlink>
          <a:srgbClr val="7776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6">
        <a:dk1>
          <a:srgbClr val="000000"/>
        </a:dk1>
        <a:lt1>
          <a:srgbClr val="FFFFFF"/>
        </a:lt1>
        <a:dk2>
          <a:srgbClr val="292929"/>
        </a:dk2>
        <a:lt2>
          <a:srgbClr val="DDDDDD"/>
        </a:lt2>
        <a:accent1>
          <a:srgbClr val="5F5F5F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AEAEAE"/>
        </a:accent6>
        <a:hlink>
          <a:srgbClr val="9999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칠보 비녀</Template>
  <TotalTime>9116</TotalTime>
  <Words>1864</Words>
  <Application>Microsoft Office PowerPoint</Application>
  <PresentationFormat>화면 슬라이드 쇼(4:3)</PresentationFormat>
  <Paragraphs>446</Paragraphs>
  <Slides>50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50</vt:i4>
      </vt:variant>
    </vt:vector>
  </HeadingPairs>
  <TitlesOfParts>
    <vt:vector size="68" baseType="lpstr">
      <vt:lpstr>HY견고딕</vt:lpstr>
      <vt:lpstr>HY헤드라인M</vt:lpstr>
      <vt:lpstr>견고딕</vt:lpstr>
      <vt:lpstr>굴림</vt:lpstr>
      <vt:lpstr>돋움</vt:lpstr>
      <vt:lpstr>돋움체</vt:lpstr>
      <vt:lpstr>맑은 고딕</vt:lpstr>
      <vt:lpstr>바탕</vt:lpstr>
      <vt:lpstr>휴먼명조</vt:lpstr>
      <vt:lpstr>Arial</vt:lpstr>
      <vt:lpstr>Cambria Math</vt:lpstr>
      <vt:lpstr>Times New Roman</vt:lpstr>
      <vt:lpstr>Verdana</vt:lpstr>
      <vt:lpstr>Wingdings</vt:lpstr>
      <vt:lpstr>Wingdings 2</vt:lpstr>
      <vt:lpstr>칠보 비녀</vt:lpstr>
      <vt:lpstr>VISIO</vt:lpstr>
      <vt:lpstr>CS ChemDraw Drawing</vt:lpstr>
      <vt:lpstr>Environmental</vt:lpstr>
      <vt:lpstr>Emisson</vt:lpstr>
      <vt:lpstr>Flue Gas Pollutants</vt:lpstr>
      <vt:lpstr>PowerPoint 프레젠테이션</vt:lpstr>
      <vt:lpstr>Regulations on New and Renewable Energy </vt:lpstr>
      <vt:lpstr>Incinerator temperature</vt:lpstr>
      <vt:lpstr>PowerPoint 프레젠테이션</vt:lpstr>
      <vt:lpstr>PowerPoint 프레젠테이션</vt:lpstr>
      <vt:lpstr>PowerPoint 프레젠테이션</vt:lpstr>
      <vt:lpstr>Nitrogen removal</vt:lpstr>
      <vt:lpstr>CFBC environmental facility</vt:lpstr>
      <vt:lpstr>Nox Formation</vt:lpstr>
      <vt:lpstr>Nox control</vt:lpstr>
      <vt:lpstr>O2 vs Nox</vt:lpstr>
      <vt:lpstr>O2 vs Nox</vt:lpstr>
      <vt:lpstr>Nox control</vt:lpstr>
      <vt:lpstr>SNCR</vt:lpstr>
      <vt:lpstr>SNCR temperature</vt:lpstr>
      <vt:lpstr>SNCR</vt:lpstr>
      <vt:lpstr>SCR</vt:lpstr>
      <vt:lpstr>Temperature range</vt:lpstr>
      <vt:lpstr>Location of SCR in Wonju</vt:lpstr>
      <vt:lpstr>Acid Gases</vt:lpstr>
      <vt:lpstr>SO2 absorption I</vt:lpstr>
      <vt:lpstr>SO2 absorption II</vt:lpstr>
      <vt:lpstr>SO2의 제어</vt:lpstr>
      <vt:lpstr>Emissions during RDF combustion</vt:lpstr>
      <vt:lpstr>Dry flue gas absorption</vt:lpstr>
      <vt:lpstr>Semi Dry Reactor</vt:lpstr>
      <vt:lpstr>Wet flue gas scrubbing</vt:lpstr>
      <vt:lpstr>PowerPoint 프레젠테이션</vt:lpstr>
      <vt:lpstr>Dioxines</vt:lpstr>
      <vt:lpstr>PowerPoint 프레젠테이션</vt:lpstr>
      <vt:lpstr>PowerPoint 프레젠테이션</vt:lpstr>
      <vt:lpstr>PowerPoint 프레젠테이션</vt:lpstr>
      <vt:lpstr>Emission control facilities</vt:lpstr>
      <vt:lpstr>Dioxin </vt:lpstr>
      <vt:lpstr>Dioxine breaker system</vt:lpstr>
      <vt:lpstr>Dioxin control</vt:lpstr>
      <vt:lpstr>Particulates</vt:lpstr>
      <vt:lpstr>Particulates control system</vt:lpstr>
      <vt:lpstr>Bag filter</vt:lpstr>
      <vt:lpstr>Bag filter</vt:lpstr>
      <vt:lpstr>Selected stack height(Hs)</vt:lpstr>
      <vt:lpstr>Effected stack height(He)</vt:lpstr>
      <vt:lpstr>Buoyancy height(Ht)</vt:lpstr>
      <vt:lpstr>Kinetic height(Hm)</vt:lpstr>
      <vt:lpstr>Maximum landing distance(Xmax)</vt:lpstr>
      <vt:lpstr>Maximum concentration at landing (Cmax)</vt:lpstr>
      <vt:lpstr>PowerPoint 프레젠테이션</vt:lpstr>
    </vt:vector>
  </TitlesOfParts>
  <Company>유동층연구센터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Operation Characteristics of Commercial Circulating Fluidized Bed Boiler in Korea</dc:title>
  <dc:creator>선도원</dc:creator>
  <cp:lastModifiedBy>SHUN Dowon</cp:lastModifiedBy>
  <cp:revision>241</cp:revision>
  <cp:lastPrinted>2020-02-18T01:13:57Z</cp:lastPrinted>
  <dcterms:created xsi:type="dcterms:W3CDTF">2002-10-11T04:58:35Z</dcterms:created>
  <dcterms:modified xsi:type="dcterms:W3CDTF">2020-04-19T23:59:05Z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000800b058000000000001024100</vt:lpwstr>
  </property>
</Properties>
</file>