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66"/>
  </p:notesMasterIdLst>
  <p:handoutMasterIdLst>
    <p:handoutMasterId r:id="rId67"/>
  </p:handoutMasterIdLst>
  <p:sldIdLst>
    <p:sldId id="258" r:id="rId2"/>
    <p:sldId id="593" r:id="rId3"/>
    <p:sldId id="611" r:id="rId4"/>
    <p:sldId id="612" r:id="rId5"/>
    <p:sldId id="613" r:id="rId6"/>
    <p:sldId id="605" r:id="rId7"/>
    <p:sldId id="604" r:id="rId8"/>
    <p:sldId id="496" r:id="rId9"/>
    <p:sldId id="597" r:id="rId10"/>
    <p:sldId id="501" r:id="rId11"/>
    <p:sldId id="583" r:id="rId12"/>
    <p:sldId id="533" r:id="rId13"/>
    <p:sldId id="534" r:id="rId14"/>
    <p:sldId id="499" r:id="rId15"/>
    <p:sldId id="581" r:id="rId16"/>
    <p:sldId id="582" r:id="rId17"/>
    <p:sldId id="481" r:id="rId18"/>
    <p:sldId id="493" r:id="rId19"/>
    <p:sldId id="598" r:id="rId20"/>
    <p:sldId id="490" r:id="rId21"/>
    <p:sldId id="491" r:id="rId22"/>
    <p:sldId id="478" r:id="rId23"/>
    <p:sldId id="482" r:id="rId24"/>
    <p:sldId id="454" r:id="rId25"/>
    <p:sldId id="535" r:id="rId26"/>
    <p:sldId id="580" r:id="rId27"/>
    <p:sldId id="455" r:id="rId28"/>
    <p:sldId id="579" r:id="rId29"/>
    <p:sldId id="584" r:id="rId30"/>
    <p:sldId id="568" r:id="rId31"/>
    <p:sldId id="569" r:id="rId32"/>
    <p:sldId id="570" r:id="rId33"/>
    <p:sldId id="572" r:id="rId34"/>
    <p:sldId id="571" r:id="rId35"/>
    <p:sldId id="565" r:id="rId36"/>
    <p:sldId id="566" r:id="rId37"/>
    <p:sldId id="567" r:id="rId38"/>
    <p:sldId id="599" r:id="rId39"/>
    <p:sldId id="600" r:id="rId40"/>
    <p:sldId id="538" r:id="rId41"/>
    <p:sldId id="487" r:id="rId42"/>
    <p:sldId id="521" r:id="rId43"/>
    <p:sldId id="522" r:id="rId44"/>
    <p:sldId id="466" r:id="rId45"/>
    <p:sldId id="574" r:id="rId46"/>
    <p:sldId id="586" r:id="rId47"/>
    <p:sldId id="467" r:id="rId48"/>
    <p:sldId id="587" r:id="rId49"/>
    <p:sldId id="575" r:id="rId50"/>
    <p:sldId id="585" r:id="rId51"/>
    <p:sldId id="588" r:id="rId52"/>
    <p:sldId id="589" r:id="rId53"/>
    <p:sldId id="590" r:id="rId54"/>
    <p:sldId id="591" r:id="rId55"/>
    <p:sldId id="536" r:id="rId56"/>
    <p:sldId id="577" r:id="rId57"/>
    <p:sldId id="573" r:id="rId58"/>
    <p:sldId id="578" r:id="rId59"/>
    <p:sldId id="537" r:id="rId60"/>
    <p:sldId id="607" r:id="rId61"/>
    <p:sldId id="608" r:id="rId62"/>
    <p:sldId id="609" r:id="rId63"/>
    <p:sldId id="610" r:id="rId64"/>
    <p:sldId id="453" r:id="rId65"/>
  </p:sldIdLst>
  <p:sldSz cx="9144000" cy="6858000" type="screen4x3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3300"/>
    <a:srgbClr val="FFCCFF"/>
    <a:srgbClr val="D76D65"/>
    <a:srgbClr val="FF9933"/>
    <a:srgbClr val="9E36BA"/>
    <a:srgbClr val="F6F6F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80" autoAdjust="0"/>
    <p:restoredTop sz="94660" autoAdjust="0"/>
  </p:normalViewPr>
  <p:slideViewPr>
    <p:cSldViewPr>
      <p:cViewPr varScale="1">
        <p:scale>
          <a:sx n="115" d="100"/>
          <a:sy n="115" d="100"/>
        </p:scale>
        <p:origin x="70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9868"/>
    </p:cViewPr>
  </p:sorterViewPr>
  <p:notesViewPr>
    <p:cSldViewPr>
      <p:cViewPr>
        <p:scale>
          <a:sx n="75" d="100"/>
          <a:sy n="75" d="100"/>
        </p:scale>
        <p:origin x="-1404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1.xml"/><Relationship Id="rId2" Type="http://schemas.openxmlformats.org/officeDocument/2006/relationships/oleObject" Target="file:///D:\&#45236;&#47928;&#49436;\WRK\FBC-W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350004860503546"/>
          <c:y val="3.3180570230152175E-2"/>
          <c:w val="0.76706302188773501"/>
          <c:h val="0.82842769854555576"/>
        </c:manualLayout>
      </c:layout>
      <c:scatterChart>
        <c:scatterStyle val="lineMarker"/>
        <c:varyColors val="0"/>
        <c:ser>
          <c:idx val="0"/>
          <c:order val="0"/>
          <c:tx>
            <c:v>Pressure</c:v>
          </c:tx>
          <c:spPr>
            <a:ln w="28575">
              <a:noFill/>
            </a:ln>
          </c:spPr>
          <c:xVal>
            <c:numRef>
              <c:f>capa!$AF$4:$AF$45</c:f>
              <c:numCache>
                <c:formatCode>General</c:formatCode>
                <c:ptCount val="42"/>
                <c:pt idx="0">
                  <c:v>87</c:v>
                </c:pt>
                <c:pt idx="1">
                  <c:v>226</c:v>
                </c:pt>
                <c:pt idx="2">
                  <c:v>117</c:v>
                </c:pt>
                <c:pt idx="3">
                  <c:v>224</c:v>
                </c:pt>
                <c:pt idx="4">
                  <c:v>77</c:v>
                </c:pt>
                <c:pt idx="5">
                  <c:v>63</c:v>
                </c:pt>
                <c:pt idx="6">
                  <c:v>119</c:v>
                </c:pt>
                <c:pt idx="7">
                  <c:v>105</c:v>
                </c:pt>
                <c:pt idx="8">
                  <c:v>117</c:v>
                </c:pt>
                <c:pt idx="9">
                  <c:v>88</c:v>
                </c:pt>
                <c:pt idx="10">
                  <c:v>161</c:v>
                </c:pt>
                <c:pt idx="11">
                  <c:v>152</c:v>
                </c:pt>
                <c:pt idx="12">
                  <c:v>142</c:v>
                </c:pt>
                <c:pt idx="13">
                  <c:v>138</c:v>
                </c:pt>
                <c:pt idx="14">
                  <c:v>89</c:v>
                </c:pt>
                <c:pt idx="15">
                  <c:v>167</c:v>
                </c:pt>
                <c:pt idx="16">
                  <c:v>110</c:v>
                </c:pt>
                <c:pt idx="17">
                  <c:v>242</c:v>
                </c:pt>
                <c:pt idx="18">
                  <c:v>253</c:v>
                </c:pt>
                <c:pt idx="19">
                  <c:v>341</c:v>
                </c:pt>
                <c:pt idx="20">
                  <c:v>50</c:v>
                </c:pt>
                <c:pt idx="21">
                  <c:v>322</c:v>
                </c:pt>
                <c:pt idx="22">
                  <c:v>226</c:v>
                </c:pt>
                <c:pt idx="23">
                  <c:v>126</c:v>
                </c:pt>
                <c:pt idx="24">
                  <c:v>474</c:v>
                </c:pt>
                <c:pt idx="25">
                  <c:v>105</c:v>
                </c:pt>
                <c:pt idx="26">
                  <c:v>117</c:v>
                </c:pt>
                <c:pt idx="27">
                  <c:v>474</c:v>
                </c:pt>
                <c:pt idx="28">
                  <c:v>79</c:v>
                </c:pt>
                <c:pt idx="29">
                  <c:v>142</c:v>
                </c:pt>
                <c:pt idx="30">
                  <c:v>135</c:v>
                </c:pt>
                <c:pt idx="31">
                  <c:v>119</c:v>
                </c:pt>
                <c:pt idx="32">
                  <c:v>111</c:v>
                </c:pt>
                <c:pt idx="33">
                  <c:v>140</c:v>
                </c:pt>
                <c:pt idx="34">
                  <c:v>194</c:v>
                </c:pt>
                <c:pt idx="35">
                  <c:v>650</c:v>
                </c:pt>
                <c:pt idx="36">
                  <c:v>140</c:v>
                </c:pt>
                <c:pt idx="37">
                  <c:v>135</c:v>
                </c:pt>
                <c:pt idx="38">
                  <c:v>262</c:v>
                </c:pt>
                <c:pt idx="39">
                  <c:v>108</c:v>
                </c:pt>
                <c:pt idx="40">
                  <c:v>129</c:v>
                </c:pt>
                <c:pt idx="41">
                  <c:v>310</c:v>
                </c:pt>
              </c:numCache>
            </c:numRef>
          </c:xVal>
          <c:yVal>
            <c:numRef>
              <c:f>capa!$AG$4:$AG$45</c:f>
              <c:numCache>
                <c:formatCode>General</c:formatCode>
                <c:ptCount val="42"/>
                <c:pt idx="0">
                  <c:v>65</c:v>
                </c:pt>
                <c:pt idx="1">
                  <c:v>145</c:v>
                </c:pt>
                <c:pt idx="2">
                  <c:v>93</c:v>
                </c:pt>
                <c:pt idx="3">
                  <c:v>100</c:v>
                </c:pt>
                <c:pt idx="4">
                  <c:v>63</c:v>
                </c:pt>
                <c:pt idx="5">
                  <c:v>86</c:v>
                </c:pt>
                <c:pt idx="6">
                  <c:v>64</c:v>
                </c:pt>
                <c:pt idx="7">
                  <c:v>64</c:v>
                </c:pt>
                <c:pt idx="8">
                  <c:v>93</c:v>
                </c:pt>
                <c:pt idx="9">
                  <c:v>115</c:v>
                </c:pt>
                <c:pt idx="10">
                  <c:v>178</c:v>
                </c:pt>
                <c:pt idx="11">
                  <c:v>115</c:v>
                </c:pt>
                <c:pt idx="12">
                  <c:v>75</c:v>
                </c:pt>
                <c:pt idx="13">
                  <c:v>200</c:v>
                </c:pt>
                <c:pt idx="14">
                  <c:v>87</c:v>
                </c:pt>
                <c:pt idx="15">
                  <c:v>125</c:v>
                </c:pt>
                <c:pt idx="16">
                  <c:v>122</c:v>
                </c:pt>
                <c:pt idx="17">
                  <c:v>196</c:v>
                </c:pt>
                <c:pt idx="18">
                  <c:v>136</c:v>
                </c:pt>
                <c:pt idx="19">
                  <c:v>106</c:v>
                </c:pt>
                <c:pt idx="20">
                  <c:v>105</c:v>
                </c:pt>
                <c:pt idx="21">
                  <c:v>134</c:v>
                </c:pt>
                <c:pt idx="22">
                  <c:v>130</c:v>
                </c:pt>
                <c:pt idx="23">
                  <c:v>64</c:v>
                </c:pt>
                <c:pt idx="24">
                  <c:v>138</c:v>
                </c:pt>
                <c:pt idx="25">
                  <c:v>150</c:v>
                </c:pt>
                <c:pt idx="26">
                  <c:v>93</c:v>
                </c:pt>
                <c:pt idx="27">
                  <c:v>138</c:v>
                </c:pt>
                <c:pt idx="28">
                  <c:v>88</c:v>
                </c:pt>
                <c:pt idx="29">
                  <c:v>113</c:v>
                </c:pt>
                <c:pt idx="30">
                  <c:v>103</c:v>
                </c:pt>
                <c:pt idx="31">
                  <c:v>115</c:v>
                </c:pt>
                <c:pt idx="32">
                  <c:v>96</c:v>
                </c:pt>
                <c:pt idx="33">
                  <c:v>96</c:v>
                </c:pt>
                <c:pt idx="34">
                  <c:v>138</c:v>
                </c:pt>
                <c:pt idx="35">
                  <c:v>169</c:v>
                </c:pt>
                <c:pt idx="36">
                  <c:v>100</c:v>
                </c:pt>
                <c:pt idx="37">
                  <c:v>103</c:v>
                </c:pt>
                <c:pt idx="38">
                  <c:v>94</c:v>
                </c:pt>
                <c:pt idx="39">
                  <c:v>93</c:v>
                </c:pt>
                <c:pt idx="40">
                  <c:v>105</c:v>
                </c:pt>
                <c:pt idx="41">
                  <c:v>130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D42-480C-9A65-4C3D85CD2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439648"/>
        <c:axId val="367438528"/>
      </c:scatterChart>
      <c:scatterChart>
        <c:scatterStyle val="lineMarker"/>
        <c:varyColors val="0"/>
        <c:ser>
          <c:idx val="1"/>
          <c:order val="1"/>
          <c:tx>
            <c:v>Temperature</c:v>
          </c:tx>
          <c:spPr>
            <a:ln w="28575">
              <a:noFill/>
            </a:ln>
          </c:spPr>
          <c:xVal>
            <c:numRef>
              <c:f>capa!$AF$4:$AF$45</c:f>
              <c:numCache>
                <c:formatCode>General</c:formatCode>
                <c:ptCount val="42"/>
                <c:pt idx="0">
                  <c:v>87</c:v>
                </c:pt>
                <c:pt idx="1">
                  <c:v>226</c:v>
                </c:pt>
                <c:pt idx="2">
                  <c:v>117</c:v>
                </c:pt>
                <c:pt idx="3">
                  <c:v>224</c:v>
                </c:pt>
                <c:pt idx="4">
                  <c:v>77</c:v>
                </c:pt>
                <c:pt idx="5">
                  <c:v>63</c:v>
                </c:pt>
                <c:pt idx="6">
                  <c:v>119</c:v>
                </c:pt>
                <c:pt idx="7">
                  <c:v>105</c:v>
                </c:pt>
                <c:pt idx="8">
                  <c:v>117</c:v>
                </c:pt>
                <c:pt idx="9">
                  <c:v>88</c:v>
                </c:pt>
                <c:pt idx="10">
                  <c:v>161</c:v>
                </c:pt>
                <c:pt idx="11">
                  <c:v>152</c:v>
                </c:pt>
                <c:pt idx="12">
                  <c:v>142</c:v>
                </c:pt>
                <c:pt idx="13">
                  <c:v>138</c:v>
                </c:pt>
                <c:pt idx="14">
                  <c:v>89</c:v>
                </c:pt>
                <c:pt idx="15">
                  <c:v>167</c:v>
                </c:pt>
                <c:pt idx="16">
                  <c:v>110</c:v>
                </c:pt>
                <c:pt idx="17">
                  <c:v>242</c:v>
                </c:pt>
                <c:pt idx="18">
                  <c:v>253</c:v>
                </c:pt>
                <c:pt idx="19">
                  <c:v>341</c:v>
                </c:pt>
                <c:pt idx="20">
                  <c:v>50</c:v>
                </c:pt>
                <c:pt idx="21">
                  <c:v>322</c:v>
                </c:pt>
                <c:pt idx="22">
                  <c:v>226</c:v>
                </c:pt>
                <c:pt idx="23">
                  <c:v>126</c:v>
                </c:pt>
                <c:pt idx="24">
                  <c:v>474</c:v>
                </c:pt>
                <c:pt idx="25">
                  <c:v>105</c:v>
                </c:pt>
                <c:pt idx="26">
                  <c:v>117</c:v>
                </c:pt>
                <c:pt idx="27">
                  <c:v>474</c:v>
                </c:pt>
                <c:pt idx="28">
                  <c:v>79</c:v>
                </c:pt>
                <c:pt idx="29">
                  <c:v>142</c:v>
                </c:pt>
                <c:pt idx="30">
                  <c:v>135</c:v>
                </c:pt>
                <c:pt idx="31">
                  <c:v>119</c:v>
                </c:pt>
                <c:pt idx="32">
                  <c:v>111</c:v>
                </c:pt>
                <c:pt idx="33">
                  <c:v>140</c:v>
                </c:pt>
                <c:pt idx="34">
                  <c:v>194</c:v>
                </c:pt>
                <c:pt idx="35">
                  <c:v>650</c:v>
                </c:pt>
                <c:pt idx="36">
                  <c:v>140</c:v>
                </c:pt>
                <c:pt idx="37">
                  <c:v>135</c:v>
                </c:pt>
                <c:pt idx="38">
                  <c:v>262</c:v>
                </c:pt>
                <c:pt idx="39">
                  <c:v>108</c:v>
                </c:pt>
                <c:pt idx="40">
                  <c:v>129</c:v>
                </c:pt>
                <c:pt idx="41">
                  <c:v>310</c:v>
                </c:pt>
              </c:numCache>
            </c:numRef>
          </c:xVal>
          <c:yVal>
            <c:numRef>
              <c:f>capa!$AH$4:$AH$45</c:f>
              <c:numCache>
                <c:formatCode>General</c:formatCode>
                <c:ptCount val="42"/>
                <c:pt idx="0">
                  <c:v>480</c:v>
                </c:pt>
                <c:pt idx="1">
                  <c:v>535</c:v>
                </c:pt>
                <c:pt idx="2">
                  <c:v>535</c:v>
                </c:pt>
                <c:pt idx="3">
                  <c:v>510</c:v>
                </c:pt>
                <c:pt idx="4">
                  <c:v>480</c:v>
                </c:pt>
                <c:pt idx="5">
                  <c:v>510</c:v>
                </c:pt>
                <c:pt idx="6">
                  <c:v>480</c:v>
                </c:pt>
                <c:pt idx="7">
                  <c:v>480</c:v>
                </c:pt>
                <c:pt idx="8">
                  <c:v>535</c:v>
                </c:pt>
                <c:pt idx="9">
                  <c:v>535</c:v>
                </c:pt>
                <c:pt idx="10">
                  <c:v>530</c:v>
                </c:pt>
                <c:pt idx="11">
                  <c:v>535</c:v>
                </c:pt>
                <c:pt idx="12">
                  <c:v>505</c:v>
                </c:pt>
                <c:pt idx="13">
                  <c:v>535</c:v>
                </c:pt>
                <c:pt idx="14">
                  <c:v>515</c:v>
                </c:pt>
                <c:pt idx="15">
                  <c:v>540</c:v>
                </c:pt>
                <c:pt idx="16">
                  <c:v>510</c:v>
                </c:pt>
                <c:pt idx="17">
                  <c:v>540</c:v>
                </c:pt>
                <c:pt idx="18">
                  <c:v>540</c:v>
                </c:pt>
                <c:pt idx="19">
                  <c:v>513</c:v>
                </c:pt>
                <c:pt idx="20">
                  <c:v>513</c:v>
                </c:pt>
                <c:pt idx="21">
                  <c:v>540</c:v>
                </c:pt>
                <c:pt idx="22">
                  <c:v>540</c:v>
                </c:pt>
                <c:pt idx="23">
                  <c:v>450</c:v>
                </c:pt>
                <c:pt idx="24">
                  <c:v>540</c:v>
                </c:pt>
                <c:pt idx="25">
                  <c:v>580</c:v>
                </c:pt>
                <c:pt idx="26">
                  <c:v>535</c:v>
                </c:pt>
                <c:pt idx="27">
                  <c:v>540</c:v>
                </c:pt>
                <c:pt idx="28">
                  <c:v>496</c:v>
                </c:pt>
                <c:pt idx="29">
                  <c:v>535</c:v>
                </c:pt>
                <c:pt idx="30">
                  <c:v>541</c:v>
                </c:pt>
                <c:pt idx="31">
                  <c:v>535</c:v>
                </c:pt>
                <c:pt idx="32">
                  <c:v>540</c:v>
                </c:pt>
                <c:pt idx="33">
                  <c:v>540</c:v>
                </c:pt>
                <c:pt idx="34">
                  <c:v>550</c:v>
                </c:pt>
                <c:pt idx="35">
                  <c:v>565</c:v>
                </c:pt>
                <c:pt idx="36">
                  <c:v>540</c:v>
                </c:pt>
                <c:pt idx="37">
                  <c:v>541</c:v>
                </c:pt>
                <c:pt idx="38">
                  <c:v>505</c:v>
                </c:pt>
                <c:pt idx="39">
                  <c:v>530</c:v>
                </c:pt>
                <c:pt idx="40">
                  <c:v>525</c:v>
                </c:pt>
                <c:pt idx="41">
                  <c:v>540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D42-480C-9A65-4C3D85CD22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7439088"/>
        <c:axId val="367441328"/>
      </c:scatterChart>
      <c:valAx>
        <c:axId val="3674396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/>
                  <a:t>Thermal capacity, MW</a:t>
                </a:r>
              </a:p>
            </c:rich>
          </c:tx>
          <c:layout>
            <c:manualLayout>
              <c:xMode val="edge"/>
              <c:yMode val="edge"/>
              <c:x val="0.38975862492463775"/>
              <c:y val="0.93217391675870365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67438528"/>
        <c:crosses val="autoZero"/>
        <c:crossBetween val="midCat"/>
      </c:valAx>
      <c:valAx>
        <c:axId val="36743852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/>
                  <a:t>Pressure, bar</a:t>
                </a:r>
                <a:endParaRPr lang="ko-KR" sz="2000" b="0"/>
              </a:p>
            </c:rich>
          </c:tx>
          <c:layout>
            <c:manualLayout>
              <c:xMode val="edge"/>
              <c:yMode val="edge"/>
              <c:x val="2.1833688112856957E-2"/>
              <c:y val="0.26612342260193511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crossAx val="367439648"/>
        <c:crosses val="autoZero"/>
        <c:crossBetween val="midCat"/>
      </c:valAx>
      <c:valAx>
        <c:axId val="367441328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367439088"/>
        <c:crosses val="max"/>
        <c:crossBetween val="midCat"/>
      </c:valAx>
      <c:valAx>
        <c:axId val="3674390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36744132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9387783124331683"/>
          <c:y val="0.55555062106133457"/>
          <c:w val="0.23648634198502963"/>
          <c:h val="0.11574224441124341"/>
        </c:manualLayout>
      </c:layout>
      <c:overlay val="0"/>
      <c:txPr>
        <a:bodyPr/>
        <a:lstStyle/>
        <a:p>
          <a:pPr>
            <a:defRPr sz="1600"/>
          </a:pPr>
          <a:endParaRPr lang="ko-KR"/>
        </a:p>
      </c:txPr>
    </c:legend>
    <c:plotVisOnly val="1"/>
    <c:dispBlanksAs val="gap"/>
    <c:showDLblsOverMax val="0"/>
  </c:chart>
  <c:txPr>
    <a:bodyPr/>
    <a:lstStyle/>
    <a:p>
      <a:pPr>
        <a:defRPr b="1">
          <a:latin typeface="Arial" pitchFamily="34" charset="0"/>
          <a:ea typeface="Arial Unicode MS" pitchFamily="50" charset="-127"/>
          <a:cs typeface="Arial" pitchFamily="34" charset="0"/>
        </a:defRPr>
      </a:pPr>
      <a:endParaRPr lang="ko-KR"/>
    </a:p>
  </c:txPr>
  <c:externalData r:id="rId2">
    <c:autoUpdate val="0"/>
  </c:externalData>
  <c:userShapes r:id="rId3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0.92749</cdr:x>
      <cdr:y>0.22274</cdr:y>
    </cdr:from>
    <cdr:to>
      <cdr:x>0.99749</cdr:x>
      <cdr:y>0.65679</cdr:y>
    </cdr:to>
    <cdr:sp macro="" textlink="">
      <cdr:nvSpPr>
        <cdr:cNvPr id="2" name="TextBox 1"/>
        <cdr:cNvSpPr txBox="1"/>
      </cdr:nvSpPr>
      <cdr:spPr>
        <a:xfrm xmlns:a="http://schemas.openxmlformats.org/drawingml/2006/main" rot="16200000">
          <a:off x="6938636" y="1702325"/>
          <a:ext cx="1964492" cy="57606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2000" dirty="0">
              <a:latin typeface="Arial" pitchFamily="34" charset="0"/>
              <a:cs typeface="Arial" pitchFamily="34" charset="0"/>
            </a:rPr>
            <a:t>Temperature, C</a:t>
          </a:r>
          <a:endParaRPr lang="ko-KR" altLang="en-US" sz="2000" dirty="0">
            <a:latin typeface="Arial" pitchFamily="34" charset="0"/>
            <a:cs typeface="Arial" pitchFamily="34" charset="0"/>
          </a:endParaRPr>
        </a:p>
      </cdr:txBody>
    </cdr:sp>
  </cdr:relSizeAnchor>
  <cdr:relSizeAnchor xmlns:cdr="http://schemas.openxmlformats.org/drawingml/2006/chartDrawing">
    <cdr:from>
      <cdr:x>0.68249</cdr:x>
      <cdr:y>0.73186</cdr:y>
    </cdr:from>
    <cdr:to>
      <cdr:x>0.85165</cdr:x>
      <cdr:y>0.83729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5616624" y="3312368"/>
          <a:ext cx="1392119" cy="47717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altLang="ko-KR" sz="3200" dirty="0"/>
            <a:t>LLB</a:t>
          </a:r>
          <a:endParaRPr lang="ko-KR" altLang="en-US" sz="32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7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814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7" y="9431814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fld id="{1FC913FD-FDD3-4127-AD67-EBF85E53F5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35747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7" y="0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8" y="4715907"/>
            <a:ext cx="4984961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814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7" y="9431814"/>
            <a:ext cx="2945659" cy="49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9F5D0F5C-C8EE-427A-9884-AADEA7FD800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906361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76516" indent="-29866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94641" indent="-238929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72497" indent="-238929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150353" indent="-238929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628209" indent="-23892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106065" indent="-23892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583921" indent="-23892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061777" indent="-23892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F3CD7D1-47F5-41F6-BC65-D9CD72266076}" type="slidenum">
              <a:rPr lang="en-US" altLang="ko-KR" smtClean="0">
                <a:latin typeface="Times New Roman" pitchFamily="18" charset="0"/>
              </a:rPr>
              <a:pPr eaLnBrk="1" hangingPunct="1"/>
              <a:t>1</a:t>
            </a:fld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산업용 보일러의 운전특성을 요약하였다</a:t>
            </a:r>
            <a:r>
              <a:rPr lang="en-US" altLang="ko-KR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2335255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76516" indent="-29866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94641" indent="-238929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72497" indent="-238929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150353" indent="-238929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628209" indent="-23892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106065" indent="-23892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583921" indent="-23892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061777" indent="-23892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9EA179F1-11E1-4FBA-A7AC-68B8B27919A5}" type="slidenum">
              <a:rPr lang="en-US" altLang="ko-KR" smtClean="0">
                <a:latin typeface="Times New Roman" pitchFamily="18" charset="0"/>
              </a:rPr>
              <a:pPr eaLnBrk="1" hangingPunct="1"/>
              <a:t>4</a:t>
            </a:fld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8213" y="746125"/>
            <a:ext cx="4922837" cy="3690938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4786" y="4693698"/>
            <a:ext cx="4983387" cy="4016558"/>
          </a:xfrm>
          <a:noFill/>
        </p:spPr>
        <p:txBody>
          <a:bodyPr/>
          <a:lstStyle/>
          <a:p>
            <a:endParaRPr lang="en-GB" altLang="ko-KR" smtClean="0"/>
          </a:p>
        </p:txBody>
      </p:sp>
    </p:spTree>
    <p:extLst>
      <p:ext uri="{BB962C8B-B14F-4D97-AF65-F5344CB8AC3E}">
        <p14:creationId xmlns:p14="http://schemas.microsoft.com/office/powerpoint/2010/main" val="184076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361A299-BF66-4B16-9023-39BCE9F08D24}" type="slidenum">
              <a:rPr lang="en-US" altLang="ko-KR"/>
              <a:pPr eaLnBrk="1" hangingPunct="1">
                <a:spcBef>
                  <a:spcPct val="0"/>
                </a:spcBef>
              </a:pPr>
              <a:t>9</a:t>
            </a:fld>
            <a:endParaRPr lang="en-US" altLang="ko-K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8820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8979F-5D02-4A54-8500-7222080C4F16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283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54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76516" indent="-298660" defTabSz="954054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94641" indent="-238929" defTabSz="954054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72497" indent="-238929" defTabSz="954054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150353" indent="-238929" defTabSz="954054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628209" indent="-238929" defTabSz="954054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106065" indent="-238929" defTabSz="954054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583921" indent="-238929" defTabSz="954054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061777" indent="-238929" defTabSz="954054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BF5D3B1F-07FE-46B6-8B37-7429E1D7A01E}" type="slidenum">
              <a:rPr lang="en-US" altLang="ko-KR" smtClean="0"/>
              <a:pPr eaLnBrk="1" hangingPunct="1"/>
              <a:t>47</a:t>
            </a:fld>
            <a:endParaRPr lang="en-US" altLang="ko-KR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9768" y="4717632"/>
            <a:ext cx="5438140" cy="446770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절탄기</a:t>
            </a:r>
          </a:p>
        </p:txBody>
      </p:sp>
    </p:spTree>
    <p:extLst>
      <p:ext uri="{BB962C8B-B14F-4D97-AF65-F5344CB8AC3E}">
        <p14:creationId xmlns:p14="http://schemas.microsoft.com/office/powerpoint/2010/main" val="2312240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8979F-5D02-4A54-8500-7222080C4F16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107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9144000" cy="3733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5" name="Picture 9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2276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518" name="Rectangle 94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81075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31519" name="Rectangle 9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9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450B16-862C-4F26-A2F6-0551AD1E715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8118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55485-CFE5-42AA-A9A7-3BEB53E691A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9312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9658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9658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5C2CD-50CA-4D5C-8DB3-BFFA3FFEFFF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34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6C5E6-4196-4572-B382-EA67629778F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80589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838A5D-54D4-4713-A562-C4960744286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9306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700213"/>
            <a:ext cx="4038600" cy="4525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59313" y="1700213"/>
            <a:ext cx="4038600" cy="45259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59F5F-CB6D-41FF-9C86-0806B8BCA5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2023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54FD1-7163-4E33-BC9F-0D9ABFD22EE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523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9D97C-2381-405E-AEBA-3CC8919BA64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518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7002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C21CC3-9697-4873-B137-11E294CADE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424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7108-0AEA-498F-BD54-1A9919DC2D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745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5C44A-DC00-4D53-8AAA-572BBCDC643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802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1E1F84-6952-4EC0-80C7-31C68FFFEA6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8970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AEF03-7B66-4734-9B9E-AF232820011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45014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478EB1-BA8D-4354-9D7D-06D2E921072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7476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ltGray">
          <a:xfrm>
            <a:off x="0" y="0"/>
            <a:ext cx="9144000" cy="3733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7" name="Rectangle 9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0496" name="Rectangle 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97" name="Rectangle 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98" name="Rectangle 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738C71-D019-42E6-BA1B-2A835B4C11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2" name="Picture 9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2276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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90.png"/><Relationship Id="rId7" Type="http://schemas.openxmlformats.org/officeDocument/2006/relationships/image" Target="../media/image12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Relationship Id="rId9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24.emf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628775"/>
            <a:ext cx="7921625" cy="1905000"/>
          </a:xfrm>
        </p:spPr>
        <p:txBody>
          <a:bodyPr/>
          <a:lstStyle/>
          <a:p>
            <a:pPr eaLnBrk="1" hangingPunct="1"/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Boiler Design</a:t>
            </a:r>
            <a:endParaRPr lang="en-US" altLang="ko-KR" sz="28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2053113" y="3933825"/>
            <a:ext cx="438055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400" dirty="0" err="1" smtClean="0">
                <a:latin typeface="Times New Roman" pitchFamily="18" charset="0"/>
                <a:ea typeface="바탕체" pitchFamily="17" charset="-127"/>
              </a:rPr>
              <a:t>Dowon</a:t>
            </a:r>
            <a:r>
              <a:rPr lang="en-US" altLang="ko-KR" sz="2400" dirty="0" smtClean="0">
                <a:latin typeface="Times New Roman" pitchFamily="18" charset="0"/>
                <a:ea typeface="바탕체" pitchFamily="17" charset="-127"/>
              </a:rPr>
              <a:t> 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SHUN</a:t>
            </a:r>
          </a:p>
          <a:p>
            <a:pPr algn="ctr" eaLnBrk="1" hangingPunct="1"/>
            <a:endParaRPr lang="ko-KR" altLang="en-US" sz="2400" dirty="0">
              <a:latin typeface="Times New Roman" pitchFamily="18" charset="0"/>
              <a:ea typeface="바탕체" pitchFamily="17" charset="-127"/>
            </a:endParaRPr>
          </a:p>
          <a:p>
            <a:pPr algn="ctr" eaLnBrk="1" hangingPunct="1"/>
            <a:r>
              <a:rPr lang="en-US" altLang="ko-KR" sz="2400" dirty="0" smtClean="0">
                <a:latin typeface="Times New Roman" pitchFamily="18" charset="0"/>
                <a:ea typeface="바탕체" pitchFamily="17" charset="-127"/>
              </a:rPr>
              <a:t>Korea Institute of Energy </a:t>
            </a:r>
            <a:r>
              <a:rPr lang="en-US" altLang="ko-KR" sz="2400" dirty="0" err="1" smtClean="0">
                <a:latin typeface="Times New Roman" pitchFamily="18" charset="0"/>
                <a:ea typeface="바탕체" pitchFamily="17" charset="-127"/>
              </a:rPr>
              <a:t>Reserch</a:t>
            </a:r>
            <a:endParaRPr lang="ko-KR" altLang="en-US" sz="2400" dirty="0">
              <a:latin typeface="Times New Roman" pitchFamily="18" charset="0"/>
              <a:ea typeface="바탕체" pitchFamily="17" charset="-127"/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107504" y="586003"/>
            <a:ext cx="89107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4800" dirty="0">
                <a:latin typeface="맑은 고딕" pitchFamily="50" charset="-127"/>
                <a:ea typeface="맑은 고딕" pitchFamily="50" charset="-127"/>
              </a:rPr>
              <a:t>Circulating Fluidized Bed Boiler</a:t>
            </a:r>
            <a:endParaRPr lang="ko-KR" altLang="en-US" sz="4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3" y="300038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Boiler Parts</a:t>
            </a:r>
            <a:endParaRPr lang="ko-KR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Economizer; </a:t>
            </a:r>
            <a:r>
              <a:rPr lang="en-US" altLang="ko-KR" sz="2400" dirty="0" smtClean="0"/>
              <a:t>Feed water heater by the heat exchange of low temperature flue gas</a:t>
            </a:r>
          </a:p>
          <a:p>
            <a:pPr eaLnBrk="1" hangingPunct="1">
              <a:lnSpc>
                <a:spcPct val="90000"/>
              </a:lnSpc>
            </a:pPr>
            <a:endParaRPr lang="ko-K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Evaporator; </a:t>
            </a:r>
            <a:r>
              <a:rPr lang="en-US" altLang="ko-KR" sz="2400" dirty="0" smtClean="0"/>
              <a:t>Evaporating drum water installed at the hottest part in combustor</a:t>
            </a:r>
          </a:p>
          <a:p>
            <a:pPr eaLnBrk="1" hangingPunct="1">
              <a:lnSpc>
                <a:spcPct val="90000"/>
              </a:lnSpc>
            </a:pPr>
            <a:endParaRPr lang="ko-K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800" b="1" dirty="0"/>
              <a:t>S</a:t>
            </a:r>
            <a:r>
              <a:rPr lang="en-US" altLang="ko-KR" sz="2800" dirty="0" smtClean="0"/>
              <a:t>team drum; Separation of saturated </a:t>
            </a:r>
            <a:r>
              <a:rPr lang="en-US" altLang="ko-KR" sz="2400" dirty="0" smtClean="0"/>
              <a:t>steam from water-steam mixture 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 err="1" smtClean="0"/>
              <a:t>Superheater</a:t>
            </a:r>
            <a:r>
              <a:rPr lang="en-US" altLang="ko-KR" sz="2800" dirty="0" smtClean="0"/>
              <a:t>; </a:t>
            </a:r>
            <a:r>
              <a:rPr lang="en-US" altLang="ko-KR" sz="2400" dirty="0" smtClean="0"/>
              <a:t>Further heating of saturated steam by heat exchange of hot flue gas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41118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Heat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Transfer in Water Wall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Rule of Thumb</a:t>
            </a:r>
          </a:p>
          <a:p>
            <a:pPr lvl="1"/>
            <a:r>
              <a:rPr lang="en-US" altLang="ko-KR" dirty="0" smtClean="0"/>
              <a:t>ASH &gt;20% U=140W/m2</a:t>
            </a:r>
          </a:p>
          <a:p>
            <a:pPr lvl="1"/>
            <a:r>
              <a:rPr lang="en-US" altLang="ko-KR" dirty="0" smtClean="0"/>
              <a:t>Ash &lt;10% U=130W/m2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832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Heat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transfer in convection pass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2" y="1700213"/>
            <a:ext cx="5255955" cy="4525962"/>
          </a:xfrm>
        </p:spPr>
        <p:txBody>
          <a:bodyPr/>
          <a:lstStyle/>
          <a:p>
            <a:r>
              <a:rPr lang="en-US" altLang="ko-KR" dirty="0" smtClean="0"/>
              <a:t>Parallel array of tubes</a:t>
            </a:r>
          </a:p>
          <a:p>
            <a:r>
              <a:rPr lang="en-US" altLang="ko-KR" dirty="0" smtClean="0"/>
              <a:t>(super-heaters)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076056" y="2276872"/>
            <a:ext cx="3469181" cy="2283617"/>
            <a:chOff x="3006313" y="2221802"/>
            <a:chExt cx="3469181" cy="2283617"/>
          </a:xfrm>
        </p:grpSpPr>
        <p:grpSp>
          <p:nvGrpSpPr>
            <p:cNvPr id="5" name="그룹 4"/>
            <p:cNvGrpSpPr/>
            <p:nvPr/>
          </p:nvGrpSpPr>
          <p:grpSpPr>
            <a:xfrm>
              <a:off x="3006313" y="2221802"/>
              <a:ext cx="2623828" cy="2283617"/>
              <a:chOff x="-103548" y="-119879"/>
              <a:chExt cx="2623828" cy="2283617"/>
            </a:xfrm>
          </p:grpSpPr>
          <p:sp>
            <p:nvSpPr>
              <p:cNvPr id="8" name="타원 7"/>
              <p:cNvSpPr/>
              <p:nvPr/>
            </p:nvSpPr>
            <p:spPr>
              <a:xfrm>
                <a:off x="360040" y="3498"/>
                <a:ext cx="720080" cy="720080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9" name="타원 8"/>
              <p:cNvSpPr/>
              <p:nvPr/>
            </p:nvSpPr>
            <p:spPr>
              <a:xfrm>
                <a:off x="1800200" y="0"/>
                <a:ext cx="720080" cy="720080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360040" y="1443658"/>
                <a:ext cx="720080" cy="720080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800200" y="1443658"/>
                <a:ext cx="720080" cy="720080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12" name="직선 연결선 11"/>
              <p:cNvCxnSpPr>
                <a:stCxn id="8" idx="2"/>
                <a:endCxn id="9" idx="6"/>
              </p:cNvCxnSpPr>
              <p:nvPr/>
            </p:nvCxnSpPr>
            <p:spPr>
              <a:xfrm flipV="1">
                <a:off x="360040" y="360040"/>
                <a:ext cx="2160240" cy="34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/>
              <p:cNvCxnSpPr>
                <a:stCxn id="10" idx="2"/>
                <a:endCxn id="11" idx="6"/>
              </p:cNvCxnSpPr>
              <p:nvPr/>
            </p:nvCxnSpPr>
            <p:spPr>
              <a:xfrm>
                <a:off x="360040" y="1803698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/>
              <p:cNvCxnSpPr>
                <a:stCxn id="8" idx="0"/>
                <a:endCxn id="10" idx="4"/>
              </p:cNvCxnSpPr>
              <p:nvPr/>
            </p:nvCxnSpPr>
            <p:spPr>
              <a:xfrm>
                <a:off x="720080" y="3498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/>
              <p:cNvCxnSpPr>
                <a:stCxn id="9" idx="0"/>
                <a:endCxn id="11" idx="4"/>
              </p:cNvCxnSpPr>
              <p:nvPr/>
            </p:nvCxnSpPr>
            <p:spPr>
              <a:xfrm>
                <a:off x="2160240" y="0"/>
                <a:ext cx="0" cy="21637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화살표 연결선 15"/>
              <p:cNvCxnSpPr>
                <a:stCxn id="8" idx="2"/>
                <a:endCxn id="10" idx="2"/>
              </p:cNvCxnSpPr>
              <p:nvPr/>
            </p:nvCxnSpPr>
            <p:spPr>
              <a:xfrm>
                <a:off x="360040" y="363538"/>
                <a:ext cx="0" cy="14401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/>
              <p:cNvCxnSpPr/>
              <p:nvPr/>
            </p:nvCxnSpPr>
            <p:spPr>
              <a:xfrm>
                <a:off x="706727" y="360040"/>
                <a:ext cx="14401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26"/>
              <p:cNvSpPr txBox="1"/>
              <p:nvPr/>
            </p:nvSpPr>
            <p:spPr>
              <a:xfrm>
                <a:off x="-103548" y="908244"/>
                <a:ext cx="463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S2</a:t>
                </a:r>
                <a:endParaRPr lang="ko-KR" altLang="en-US" dirty="0"/>
              </a:p>
            </p:txBody>
          </p:sp>
          <p:sp>
            <p:nvSpPr>
              <p:cNvPr id="19" name="TextBox 27"/>
              <p:cNvSpPr txBox="1"/>
              <p:nvPr/>
            </p:nvSpPr>
            <p:spPr>
              <a:xfrm>
                <a:off x="648072" y="44148"/>
                <a:ext cx="234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/>
                  <a:t>d</a:t>
                </a:r>
                <a:endParaRPr lang="ko-KR" altLang="en-US"/>
              </a:p>
            </p:txBody>
          </p:sp>
          <p:cxnSp>
            <p:nvCxnSpPr>
              <p:cNvPr id="20" name="직선 화살표 연결선 19"/>
              <p:cNvCxnSpPr/>
              <p:nvPr/>
            </p:nvCxnSpPr>
            <p:spPr>
              <a:xfrm>
                <a:off x="1309077" y="-119879"/>
                <a:ext cx="0" cy="7464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156176" y="342610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Z</a:t>
              </a:r>
              <a:endParaRPr lang="ko-KR" altLang="en-US" dirty="0"/>
            </a:p>
          </p:txBody>
        </p:sp>
        <p:sp>
          <p:nvSpPr>
            <p:cNvPr id="7" name="TextBox 21"/>
            <p:cNvSpPr txBox="1"/>
            <p:nvPr/>
          </p:nvSpPr>
          <p:spPr>
            <a:xfrm>
              <a:off x="4446473" y="2346150"/>
              <a:ext cx="4635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dirty="0"/>
                <a:t>S1</a:t>
              </a:r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374925" y="2912999"/>
                <a:ext cx="561629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ko-KR" altLang="en-US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925" y="2912999"/>
                <a:ext cx="561629" cy="346890"/>
              </a:xfrm>
              <a:prstGeom prst="rect">
                <a:avLst/>
              </a:prstGeom>
              <a:blipFill rotWithShape="0">
                <a:blip r:embed="rId2"/>
                <a:stretch>
                  <a:fillRect l="-2174" t="-3509" b="-140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531161" y="3343299"/>
                <a:ext cx="561629" cy="3468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ko-KR" altLang="en-US" sz="1200" dirty="0">
                  <a:latin typeface="+mn-lt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161" y="3343299"/>
                <a:ext cx="561629" cy="346890"/>
              </a:xfrm>
              <a:prstGeom prst="rect">
                <a:avLst/>
              </a:prstGeom>
              <a:blipFill rotWithShape="0">
                <a:blip r:embed="rId3"/>
                <a:stretch>
                  <a:fillRect l="-1087" t="-1754" r="-1087" b="-157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374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 smtClean="0"/>
              <a:t>Heat transfer in convection pass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700213"/>
            <a:ext cx="5341316" cy="4525962"/>
          </a:xfrm>
        </p:spPr>
        <p:txBody>
          <a:bodyPr/>
          <a:lstStyle/>
          <a:p>
            <a:r>
              <a:rPr lang="en-US" altLang="ko-KR" dirty="0" smtClean="0"/>
              <a:t>Triangle array</a:t>
            </a:r>
          </a:p>
          <a:p>
            <a:r>
              <a:rPr lang="en-US" altLang="ko-KR" dirty="0" smtClean="0"/>
              <a:t>(economizer, air heater)</a:t>
            </a:r>
          </a:p>
          <a:p>
            <a:r>
              <a:rPr lang="en-US" altLang="ko-KR" dirty="0" smtClean="0"/>
              <a:t>~50% higher heat transfer coefficient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5148064" y="2636912"/>
            <a:ext cx="3469181" cy="2283617"/>
            <a:chOff x="3006313" y="2221802"/>
            <a:chExt cx="3469181" cy="2283617"/>
          </a:xfrm>
        </p:grpSpPr>
        <p:grpSp>
          <p:nvGrpSpPr>
            <p:cNvPr id="5" name="그룹 4"/>
            <p:cNvGrpSpPr/>
            <p:nvPr/>
          </p:nvGrpSpPr>
          <p:grpSpPr>
            <a:xfrm>
              <a:off x="3006313" y="2221802"/>
              <a:ext cx="2623828" cy="2283617"/>
              <a:chOff x="-103548" y="-119879"/>
              <a:chExt cx="2623828" cy="2283617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360040" y="3498"/>
                <a:ext cx="720080" cy="720080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5" name="타원 14"/>
              <p:cNvSpPr/>
              <p:nvPr/>
            </p:nvSpPr>
            <p:spPr>
              <a:xfrm>
                <a:off x="1800200" y="0"/>
                <a:ext cx="720080" cy="720080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360040" y="1443658"/>
                <a:ext cx="720080" cy="720080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sp>
            <p:nvSpPr>
              <p:cNvPr id="17" name="타원 16"/>
              <p:cNvSpPr/>
              <p:nvPr/>
            </p:nvSpPr>
            <p:spPr>
              <a:xfrm>
                <a:off x="1800200" y="1443658"/>
                <a:ext cx="720080" cy="720080"/>
              </a:xfrm>
              <a:prstGeom prst="ellipse">
                <a:avLst/>
              </a:prstGeom>
              <a:solidFill>
                <a:schemeClr val="tx1">
                  <a:alpha val="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/>
              </a:p>
            </p:txBody>
          </p:sp>
          <p:cxnSp>
            <p:nvCxnSpPr>
              <p:cNvPr id="18" name="직선 연결선 17"/>
              <p:cNvCxnSpPr>
                <a:stCxn id="14" idx="2"/>
                <a:endCxn id="15" idx="6"/>
              </p:cNvCxnSpPr>
              <p:nvPr/>
            </p:nvCxnSpPr>
            <p:spPr>
              <a:xfrm flipV="1">
                <a:off x="360040" y="360040"/>
                <a:ext cx="2160240" cy="349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/>
              <p:cNvCxnSpPr>
                <a:stCxn id="16" idx="2"/>
                <a:endCxn id="17" idx="6"/>
              </p:cNvCxnSpPr>
              <p:nvPr/>
            </p:nvCxnSpPr>
            <p:spPr>
              <a:xfrm>
                <a:off x="360040" y="1803698"/>
                <a:ext cx="21602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/>
              <p:cNvCxnSpPr>
                <a:stCxn id="14" idx="0"/>
                <a:endCxn id="16" idx="4"/>
              </p:cNvCxnSpPr>
              <p:nvPr/>
            </p:nvCxnSpPr>
            <p:spPr>
              <a:xfrm>
                <a:off x="720080" y="3498"/>
                <a:ext cx="0" cy="21602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15" idx="0"/>
                <a:endCxn id="17" idx="4"/>
              </p:cNvCxnSpPr>
              <p:nvPr/>
            </p:nvCxnSpPr>
            <p:spPr>
              <a:xfrm>
                <a:off x="2160240" y="0"/>
                <a:ext cx="0" cy="21637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/>
              <p:cNvCxnSpPr>
                <a:stCxn id="14" idx="2"/>
                <a:endCxn id="25" idx="3"/>
              </p:cNvCxnSpPr>
              <p:nvPr/>
            </p:nvCxnSpPr>
            <p:spPr>
              <a:xfrm>
                <a:off x="360040" y="363538"/>
                <a:ext cx="0" cy="7293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1"/>
              <p:cNvSpPr txBox="1"/>
              <p:nvPr/>
            </p:nvSpPr>
            <p:spPr>
              <a:xfrm>
                <a:off x="1336612" y="4469"/>
                <a:ext cx="463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S1</a:t>
                </a:r>
                <a:endParaRPr lang="ko-KR" altLang="en-US" dirty="0"/>
              </a:p>
            </p:txBody>
          </p:sp>
          <p:cxnSp>
            <p:nvCxnSpPr>
              <p:cNvPr id="24" name="직선 화살표 연결선 23"/>
              <p:cNvCxnSpPr/>
              <p:nvPr/>
            </p:nvCxnSpPr>
            <p:spPr>
              <a:xfrm>
                <a:off x="706727" y="360040"/>
                <a:ext cx="144016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6"/>
              <p:cNvSpPr txBox="1"/>
              <p:nvPr/>
            </p:nvSpPr>
            <p:spPr>
              <a:xfrm>
                <a:off x="-103548" y="908244"/>
                <a:ext cx="46358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dirty="0"/>
                  <a:t>S2</a:t>
                </a:r>
                <a:endParaRPr lang="ko-KR" altLang="en-US" dirty="0"/>
              </a:p>
            </p:txBody>
          </p:sp>
          <p:sp>
            <p:nvSpPr>
              <p:cNvPr id="26" name="TextBox 27"/>
              <p:cNvSpPr txBox="1"/>
              <p:nvPr/>
            </p:nvSpPr>
            <p:spPr>
              <a:xfrm>
                <a:off x="648072" y="44148"/>
                <a:ext cx="2340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/>
                  <a:t>d</a:t>
                </a:r>
                <a:endParaRPr lang="ko-KR" altLang="en-US"/>
              </a:p>
            </p:txBody>
          </p:sp>
          <p:cxnSp>
            <p:nvCxnSpPr>
              <p:cNvPr id="27" name="직선 화살표 연결선 26"/>
              <p:cNvCxnSpPr/>
              <p:nvPr/>
            </p:nvCxnSpPr>
            <p:spPr>
              <a:xfrm>
                <a:off x="1309077" y="-119879"/>
                <a:ext cx="0" cy="74645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/>
            <p:cNvSpPr/>
            <p:nvPr/>
          </p:nvSpPr>
          <p:spPr>
            <a:xfrm>
              <a:off x="4176628" y="3077543"/>
              <a:ext cx="720080" cy="720080"/>
            </a:xfrm>
            <a:prstGeom prst="ellipse">
              <a:avLst/>
            </a:prstGeom>
            <a:solidFill>
              <a:schemeClr val="tx1">
                <a:alpha val="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직선 연결선 6"/>
            <p:cNvCxnSpPr/>
            <p:nvPr/>
          </p:nvCxnSpPr>
          <p:spPr>
            <a:xfrm>
              <a:off x="3456548" y="3437583"/>
              <a:ext cx="21602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>
              <a:off x="4536668" y="2705219"/>
              <a:ext cx="0" cy="1440160"/>
            </a:xfrm>
            <a:prstGeom prst="line">
              <a:avLst/>
            </a:prstGeom>
            <a:ln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>
              <a:stCxn id="6" idx="1"/>
            </p:cNvCxnSpPr>
            <p:nvPr/>
          </p:nvCxnSpPr>
          <p:spPr>
            <a:xfrm>
              <a:off x="4282081" y="3182996"/>
              <a:ext cx="254587" cy="254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>
              <a:off x="5015514" y="2443201"/>
              <a:ext cx="254587" cy="2545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4522410" y="2715482"/>
              <a:ext cx="723869" cy="71526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583155" y="2837451"/>
              <a:ext cx="3706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smtClean="0"/>
                <a:t>S2’</a:t>
              </a:r>
              <a:endParaRPr lang="ko-KR" altLang="en-US" sz="11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56176" y="342610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Z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3642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Local heat transfer coefficient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내용 개체 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1803383"/>
                  </p:ext>
                </p:extLst>
              </p:nvPr>
            </p:nvGraphicFramePr>
            <p:xfrm>
              <a:off x="539552" y="1700808"/>
              <a:ext cx="8136905" cy="3325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738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273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6273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273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6273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Water wall</a:t>
                          </a:r>
                          <a:endParaRPr lang="ko-KR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Super heater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Economizer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Air heater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ho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Mid</a:t>
                          </a: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mid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low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Convection + Radiation </a:t>
                          </a:r>
                          <a:r>
                            <a:rPr lang="en-US" altLang="ko-KR" dirty="0" err="1" smtClean="0"/>
                            <a:t>h</a:t>
                          </a:r>
                          <a:r>
                            <a:rPr lang="en-US" altLang="ko-KR" sz="1600" dirty="0" err="1" smtClean="0"/>
                            <a:t>con</a:t>
                          </a:r>
                          <a:r>
                            <a:rPr lang="en-US" altLang="ko-KR" baseline="0" dirty="0" smtClean="0"/>
                            <a:t> ~ </a:t>
                          </a:r>
                          <a:r>
                            <a:rPr lang="en-US" altLang="ko-KR" baseline="0" dirty="0" err="1" smtClean="0"/>
                            <a:t>h</a:t>
                          </a:r>
                          <a:r>
                            <a:rPr lang="en-US" altLang="ko-KR" sz="1600" baseline="0" dirty="0" err="1" smtClean="0"/>
                            <a:t>rad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aseline="0" dirty="0" smtClean="0"/>
                            <a:t>Convection +</a:t>
                          </a: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err="1" smtClean="0"/>
                            <a:t>Radidtion</a:t>
                          </a:r>
                          <a:endParaRPr lang="en-US" altLang="ko-KR" sz="1600" dirty="0" smtClean="0"/>
                        </a:p>
                        <a:p>
                          <a:pPr latinLnBrk="1"/>
                          <a:r>
                            <a:rPr lang="en-US" altLang="ko-KR" dirty="0" err="1" smtClean="0"/>
                            <a:t>h</a:t>
                          </a:r>
                          <a:r>
                            <a:rPr lang="en-US" altLang="ko-KR" sz="1600" dirty="0" err="1" smtClean="0"/>
                            <a:t>con</a:t>
                          </a:r>
                          <a:r>
                            <a:rPr lang="en-US" altLang="ko-KR" dirty="0" smtClean="0"/>
                            <a:t> &gt; </a:t>
                          </a:r>
                          <a:r>
                            <a:rPr lang="en-US" altLang="ko-KR" dirty="0" err="1" smtClean="0"/>
                            <a:t>h</a:t>
                          </a:r>
                          <a:r>
                            <a:rPr lang="en-US" altLang="ko-KR" sz="1600" dirty="0" err="1" smtClean="0"/>
                            <a:t>rad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aseline="0" dirty="0" smtClean="0"/>
                            <a:t>Convection</a:t>
                          </a:r>
                          <a:endParaRPr lang="en-US" altLang="ko-KR" dirty="0" smtClean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err="1" smtClean="0"/>
                            <a:t>h</a:t>
                          </a:r>
                          <a:r>
                            <a:rPr lang="en-US" altLang="ko-KR" sz="1600" dirty="0" err="1" smtClean="0"/>
                            <a:t>con</a:t>
                          </a:r>
                          <a:r>
                            <a:rPr lang="en-US" altLang="ko-KR" baseline="0" dirty="0" smtClean="0"/>
                            <a:t> &gt;&gt; </a:t>
                          </a:r>
                          <a:r>
                            <a:rPr lang="en-US" altLang="ko-KR" sz="1600" baseline="0" dirty="0" err="1" smtClean="0"/>
                            <a:t>hrad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aseline="0" dirty="0" smtClean="0"/>
                            <a:t>Convection</a:t>
                          </a:r>
                          <a:endParaRPr lang="en-US" altLang="ko-KR" dirty="0" smtClean="0"/>
                        </a:p>
                        <a:p>
                          <a:pPr latinLnBrk="1"/>
                          <a:r>
                            <a:rPr lang="en-US" altLang="ko-KR" dirty="0" err="1" smtClean="0"/>
                            <a:t>h</a:t>
                          </a:r>
                          <a:r>
                            <a:rPr lang="en-US" altLang="ko-KR" sz="1600" dirty="0" err="1" smtClean="0"/>
                            <a:t>con</a:t>
                          </a:r>
                          <a:r>
                            <a:rPr lang="en-US" altLang="ko-KR" baseline="0" dirty="0" smtClean="0"/>
                            <a:t> &gt;&gt; </a:t>
                          </a:r>
                          <a:r>
                            <a:rPr lang="en-US" altLang="ko-KR" baseline="0" dirty="0" err="1" smtClean="0"/>
                            <a:t>h</a:t>
                          </a:r>
                          <a:r>
                            <a:rPr lang="en-US" altLang="ko-KR" sz="1600" baseline="0" dirty="0" err="1" smtClean="0"/>
                            <a:t>rad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𝑘</m:t>
                                    </m:r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&lt;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𝐿</m:t>
                                        </m:r>
                                      </m:sub>
                                    </m:sSub>
                                    <m:r>
                                      <a:rPr lang="en-US" altLang="ko-KR" b="0" i="1" smtClean="0">
                                        <a:latin typeface="Cambria Math"/>
                                      </a:rPr>
                                      <m:t>&gt;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𝑤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/>
                                          </a:rPr>
                                          <m:t>𝑜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high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high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high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high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hi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high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mid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high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low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U, W/m2-K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120-200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30-50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30-50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10-30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내용 개체 틀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21803383"/>
                  </p:ext>
                </p:extLst>
              </p:nvPr>
            </p:nvGraphicFramePr>
            <p:xfrm>
              <a:off x="539552" y="1700808"/>
              <a:ext cx="8136905" cy="33256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27381"/>
                    <a:gridCol w="1627381"/>
                    <a:gridCol w="1627381"/>
                    <a:gridCol w="1627381"/>
                    <a:gridCol w="1627381"/>
                  </a:tblGrid>
                  <a:tr h="37084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smtClean="0"/>
                            <a:t>Water wall</a:t>
                          </a:r>
                          <a:endParaRPr lang="ko-KR" alt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Super heater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Economizer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Air heater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ho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Mid</a:t>
                          </a:r>
                        </a:p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mid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Low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low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9144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Convection + Radiation </a:t>
                          </a:r>
                          <a:r>
                            <a:rPr lang="en-US" altLang="ko-KR" dirty="0" err="1" smtClean="0"/>
                            <a:t>h</a:t>
                          </a:r>
                          <a:r>
                            <a:rPr lang="en-US" altLang="ko-KR" sz="1600" dirty="0" err="1" smtClean="0"/>
                            <a:t>con</a:t>
                          </a:r>
                          <a:r>
                            <a:rPr lang="en-US" altLang="ko-KR" baseline="0" dirty="0" smtClean="0"/>
                            <a:t> ~ </a:t>
                          </a:r>
                          <a:r>
                            <a:rPr lang="en-US" altLang="ko-KR" baseline="0" dirty="0" err="1" smtClean="0"/>
                            <a:t>h</a:t>
                          </a:r>
                          <a:r>
                            <a:rPr lang="en-US" altLang="ko-KR" sz="1600" baseline="0" dirty="0" err="1" smtClean="0"/>
                            <a:t>rad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aseline="0" dirty="0" smtClean="0"/>
                            <a:t>Convection +</a:t>
                          </a:r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aseline="0" dirty="0" err="1" smtClean="0"/>
                            <a:t>Radidtion</a:t>
                          </a:r>
                          <a:endParaRPr lang="en-US" altLang="ko-KR" sz="1600" dirty="0" smtClean="0"/>
                        </a:p>
                        <a:p>
                          <a:pPr latinLnBrk="1"/>
                          <a:r>
                            <a:rPr lang="en-US" altLang="ko-KR" dirty="0" err="1" smtClean="0"/>
                            <a:t>h</a:t>
                          </a:r>
                          <a:r>
                            <a:rPr lang="en-US" altLang="ko-KR" sz="1600" dirty="0" err="1" smtClean="0"/>
                            <a:t>con</a:t>
                          </a:r>
                          <a:r>
                            <a:rPr lang="en-US" altLang="ko-KR" dirty="0" smtClean="0"/>
                            <a:t> &gt; </a:t>
                          </a:r>
                          <a:r>
                            <a:rPr lang="en-US" altLang="ko-KR" dirty="0" err="1" smtClean="0"/>
                            <a:t>h</a:t>
                          </a:r>
                          <a:r>
                            <a:rPr lang="en-US" altLang="ko-KR" sz="1600" dirty="0" err="1" smtClean="0"/>
                            <a:t>rad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aseline="0" dirty="0" smtClean="0"/>
                            <a:t>Convection</a:t>
                          </a:r>
                          <a:endParaRPr lang="en-US" altLang="ko-KR" dirty="0" smtClean="0"/>
                        </a:p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 err="1" smtClean="0"/>
                            <a:t>h</a:t>
                          </a:r>
                          <a:r>
                            <a:rPr lang="en-US" altLang="ko-KR" sz="1600" dirty="0" err="1" smtClean="0"/>
                            <a:t>con</a:t>
                          </a:r>
                          <a:r>
                            <a:rPr lang="en-US" altLang="ko-KR" baseline="0" dirty="0" smtClean="0"/>
                            <a:t> &gt;&gt; </a:t>
                          </a:r>
                          <a:r>
                            <a:rPr lang="en-US" altLang="ko-KR" sz="1600" baseline="0" dirty="0" err="1" smtClean="0"/>
                            <a:t>hrad</a:t>
                          </a:r>
                          <a:endParaRPr lang="ko-KR" altLang="en-US" sz="160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baseline="0" dirty="0" smtClean="0"/>
                            <a:t>Convection</a:t>
                          </a:r>
                          <a:endParaRPr lang="en-US" altLang="ko-KR" dirty="0" smtClean="0"/>
                        </a:p>
                        <a:p>
                          <a:pPr latinLnBrk="1"/>
                          <a:r>
                            <a:rPr lang="en-US" altLang="ko-KR" dirty="0" err="1" smtClean="0"/>
                            <a:t>h</a:t>
                          </a:r>
                          <a:r>
                            <a:rPr lang="en-US" altLang="ko-KR" sz="1600" dirty="0" err="1" smtClean="0"/>
                            <a:t>con</a:t>
                          </a:r>
                          <a:r>
                            <a:rPr lang="en-US" altLang="ko-KR" baseline="0" dirty="0" smtClean="0"/>
                            <a:t> &gt;&gt; </a:t>
                          </a:r>
                          <a:r>
                            <a:rPr lang="en-US" altLang="ko-KR" baseline="0" dirty="0" err="1" smtClean="0"/>
                            <a:t>h</a:t>
                          </a:r>
                          <a:r>
                            <a:rPr lang="en-US" altLang="ko-KR" sz="1600" baseline="0" dirty="0" err="1" smtClean="0"/>
                            <a:t>rad</a:t>
                          </a:r>
                          <a:endParaRPr lang="ko-KR" altLang="en-US" sz="1600" dirty="0"/>
                        </a:p>
                      </a:txBody>
                      <a:tcPr/>
                    </a:tc>
                  </a:tr>
                  <a:tr h="65862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75" t="-297222" r="-400000" b="-126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high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high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high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high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hi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high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mid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high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low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 smtClean="0"/>
                            <a:t>U, W/m2-K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120-200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30-50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30-50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dirty="0" smtClean="0"/>
                            <a:t>10-30</a:t>
                          </a:r>
                          <a:endParaRPr lang="ko-KR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207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Convection pass layout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645854"/>
              </p:ext>
            </p:extLst>
          </p:nvPr>
        </p:nvGraphicFramePr>
        <p:xfrm>
          <a:off x="1547664" y="1700808"/>
          <a:ext cx="6220098" cy="1766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0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0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Section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Actual gas velocity [m/s]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Super heater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 ~ 14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Economizer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 ~ 10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7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Air heater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9 ~ 11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619672" y="3933056"/>
            <a:ext cx="612068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맑은 고딕" panose="020B0503020000020004" pitchFamily="50" charset="-127"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Arrangement of tubes and theır pıtches are adjusted to ensure gas velocıty</a:t>
            </a:r>
            <a:endParaRPr lang="ko-KR" altLang="ko-KR" dirty="0"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맑은 고딕" panose="020B0503020000020004" pitchFamily="50" charset="-127"/>
              <a:buChar char="-"/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rPr>
              <a:t>Super heater pıtch horızontal 100mm vertıcal 100mm. </a:t>
            </a:r>
            <a:endParaRPr lang="ko-KR" altLang="ko-KR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257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Heat transfer in convection pass</a:t>
            </a:r>
            <a:endParaRPr lang="ko-KR" altLang="en-US" sz="40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34642"/>
              </p:ext>
            </p:extLst>
          </p:nvPr>
        </p:nvGraphicFramePr>
        <p:xfrm>
          <a:off x="899592" y="2492896"/>
          <a:ext cx="7272808" cy="17609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2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Boiler parts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800">
                          <a:effectLst/>
                        </a:rPr>
                        <a:t>ψ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Comment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Super heater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0.6 ~ 0.7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Little ash layer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Wall super heater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Flue gas stream is blocked by baffle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Economizer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0.55 ~ 0.65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Air heater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0.75 ~ 0.8</a:t>
                      </a:r>
                      <a:endParaRPr lang="ko-KR" sz="18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ko-KR" sz="18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75656" y="4581128"/>
                <a:ext cx="13801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𝑈𝑜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Ψ</m:t>
                      </m:r>
                      <m: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581128"/>
                <a:ext cx="138012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2655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59632" y="5085184"/>
                <a:ext cx="540910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Where,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𝑈𝑜</m:t>
                    </m:r>
                  </m:oMath>
                </a14:m>
                <a:r>
                  <a:rPr lang="en-US" altLang="ko-KR" dirty="0" smtClean="0"/>
                  <a:t>; Applicable heat transfer coefficient W/m2-K</a:t>
                </a:r>
              </a:p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altLang="ko-KR" dirty="0" smtClean="0"/>
                  <a:t>; Calculated heat transfer coefficient W/m2-K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altLang="ko-KR" dirty="0" smtClean="0"/>
                  <a:t>; Shape factor due to tube arrangement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085184"/>
                <a:ext cx="5409109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015" t="-2538" r="-338" b="-6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16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Material issue</a:t>
            </a:r>
            <a:endParaRPr lang="ko-KR" altLang="en-US" dirty="0" smtClean="0"/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Tube material</a:t>
            </a:r>
          </a:p>
          <a:p>
            <a:r>
              <a:rPr lang="en-US" altLang="ko-KR" dirty="0" smtClean="0"/>
              <a:t>ANSI/JIS/KS PIPE Thickness Sch. No.</a:t>
            </a:r>
          </a:p>
          <a:p>
            <a:r>
              <a:rPr lang="en-US" altLang="ko-KR" dirty="0" smtClean="0"/>
              <a:t>Material comparison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Material List (ASME SEC. II)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50655"/>
              </p:ext>
            </p:extLst>
          </p:nvPr>
        </p:nvGraphicFramePr>
        <p:xfrm>
          <a:off x="323528" y="1700808"/>
          <a:ext cx="8496944" cy="4485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ASTM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SA210A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DIN 2391 St 45.2 GBK</a:t>
                      </a:r>
                      <a:endParaRPr lang="ko-KR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Seamless Medium-Carbon Steel Boiler and Super-heater Tubes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Water wall tubes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24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SA178C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DIN</a:t>
                      </a:r>
                      <a:r>
                        <a:rPr lang="en-US" altLang="ko-KR" baseline="0" dirty="0" smtClean="0"/>
                        <a:t> 17175 St. 35.8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Electric-Resistance-Welded Carbon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Air heater pipe/Air</a:t>
                      </a:r>
                      <a:r>
                        <a:rPr lang="en-US" altLang="ko-KR" sz="1600" baseline="0" dirty="0" smtClean="0"/>
                        <a:t> distributor pipe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SA106B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DIN 17175 St. 45.8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Seamless Carbon Steel Pipe for High-Temperature Service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smtClean="0"/>
                        <a:t>Steam/Water header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SA335</a:t>
                      </a:r>
                      <a:r>
                        <a:rPr lang="en-US" altLang="ko-KR" baseline="0" dirty="0" smtClean="0"/>
                        <a:t> P22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DIN 17175 10CrMo9</a:t>
                      </a:r>
                      <a:r>
                        <a:rPr lang="en-US" altLang="ko-KR" baseline="0" dirty="0" smtClean="0"/>
                        <a:t>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Seamless </a:t>
                      </a:r>
                      <a:r>
                        <a:rPr lang="en-US" altLang="ko-KR" dirty="0" err="1" smtClean="0"/>
                        <a:t>Ferritic</a:t>
                      </a:r>
                      <a:r>
                        <a:rPr lang="en-US" altLang="ko-KR" baseline="0" dirty="0" smtClean="0"/>
                        <a:t> Alloy steel for high temperature Service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Super heater coil tubes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SA213</a:t>
                      </a:r>
                    </a:p>
                    <a:p>
                      <a:pPr latinLnBrk="1"/>
                      <a:r>
                        <a:rPr lang="en-US" altLang="ko-KR" dirty="0" smtClean="0"/>
                        <a:t>TP347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 smtClean="0"/>
                        <a:t>DIN2464 10CrNiNb</a:t>
                      </a:r>
                      <a:r>
                        <a:rPr lang="en-US" altLang="ko-KR" baseline="0" dirty="0" smtClean="0"/>
                        <a:t> 18 10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Seamless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Ferritic</a:t>
                      </a:r>
                      <a:r>
                        <a:rPr lang="en-US" altLang="ko-KR" baseline="0" dirty="0" smtClean="0"/>
                        <a:t> and Austenitic Alloy Steel Boiler tube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Super heater coil</a:t>
                      </a:r>
                      <a:r>
                        <a:rPr lang="en-US" altLang="ko-KR" baseline="0" dirty="0" smtClean="0"/>
                        <a:t> tubes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SA213 T12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DIN 17175 13CrMo44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Seamless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Ferritic</a:t>
                      </a:r>
                      <a:r>
                        <a:rPr lang="en-US" altLang="ko-KR" baseline="0" dirty="0" smtClean="0"/>
                        <a:t> and Austenitic Alloy Steel Boiler tube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Super heater header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5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470115"/>
            <a:ext cx="8229600" cy="1143000"/>
          </a:xfrm>
        </p:spPr>
        <p:txBody>
          <a:bodyPr/>
          <a:lstStyle/>
          <a:p>
            <a:r>
              <a:rPr lang="en-US" altLang="ko-KR" dirty="0"/>
              <a:t>key </a:t>
            </a:r>
            <a:r>
              <a:rPr lang="en-US" altLang="ko-KR" dirty="0" smtClean="0"/>
              <a:t>elements in tubes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35026"/>
            <a:ext cx="8229600" cy="4874294"/>
          </a:xfrm>
        </p:spPr>
        <p:txBody>
          <a:bodyPr/>
          <a:lstStyle/>
          <a:p>
            <a:r>
              <a:rPr lang="en-US" altLang="ko-KR" sz="2800" dirty="0" smtClean="0"/>
              <a:t>   </a:t>
            </a:r>
            <a:r>
              <a:rPr lang="en-US" altLang="ko-KR" sz="2800" dirty="0"/>
              <a:t>Hardness, Edge </a:t>
            </a:r>
            <a:r>
              <a:rPr lang="en-US" altLang="ko-KR" sz="2800" dirty="0" smtClean="0"/>
              <a:t>Retention, </a:t>
            </a:r>
            <a:r>
              <a:rPr lang="en-US" altLang="ko-KR" sz="2800" dirty="0"/>
              <a:t> </a:t>
            </a:r>
            <a:r>
              <a:rPr lang="en-US" altLang="ko-KR" sz="2800" dirty="0" smtClean="0"/>
              <a:t>too much can make </a:t>
            </a:r>
            <a:r>
              <a:rPr lang="en-US" altLang="ko-KR" sz="2800" dirty="0"/>
              <a:t>the steel brittle and </a:t>
            </a:r>
            <a:r>
              <a:rPr lang="en-US" altLang="ko-KR" sz="2800" dirty="0" smtClean="0"/>
              <a:t>increases </a:t>
            </a:r>
            <a:r>
              <a:rPr lang="en-US" altLang="ko-KR" sz="2800" dirty="0"/>
              <a:t>proneness to corrosion.</a:t>
            </a:r>
            <a:endParaRPr lang="en-US" altLang="ko-KR" sz="2800" dirty="0" smtClean="0"/>
          </a:p>
          <a:p>
            <a:r>
              <a:rPr lang="en-US" altLang="ko-KR" sz="2800" dirty="0" smtClean="0"/>
              <a:t>    </a:t>
            </a:r>
            <a:r>
              <a:rPr lang="en-US" altLang="ko-KR" sz="2800" dirty="0"/>
              <a:t>Corrosion </a:t>
            </a:r>
            <a:r>
              <a:rPr lang="en-US" altLang="ko-KR" sz="2800" dirty="0" smtClean="0"/>
              <a:t>Resistance, </a:t>
            </a:r>
            <a:r>
              <a:rPr lang="en-US" altLang="ko-KR" sz="2800" dirty="0"/>
              <a:t>too </a:t>
            </a:r>
            <a:r>
              <a:rPr lang="en-US" altLang="ko-KR" sz="2800" dirty="0" smtClean="0"/>
              <a:t>much can </a:t>
            </a:r>
            <a:r>
              <a:rPr lang="en-US" altLang="ko-KR" sz="2800" dirty="0"/>
              <a:t>reduce toughness</a:t>
            </a:r>
            <a:endParaRPr lang="en-US" altLang="ko-KR" sz="2800" dirty="0" smtClean="0"/>
          </a:p>
          <a:p>
            <a:r>
              <a:rPr lang="en-US" altLang="ko-KR" sz="2800" dirty="0" smtClean="0"/>
              <a:t>    Toughness</a:t>
            </a:r>
            <a:r>
              <a:rPr lang="en-US" altLang="ko-KR" sz="2800" dirty="0"/>
              <a:t>, Wear </a:t>
            </a:r>
            <a:r>
              <a:rPr lang="en-US" altLang="ko-KR" sz="2800" dirty="0" smtClean="0"/>
              <a:t>Resistance</a:t>
            </a:r>
          </a:p>
          <a:p>
            <a:r>
              <a:rPr lang="en-US" altLang="ko-KR" sz="2800" dirty="0" smtClean="0"/>
              <a:t>    Promote overall hardness</a:t>
            </a:r>
          </a:p>
          <a:p>
            <a:r>
              <a:rPr lang="en-US" altLang="ko-KR" sz="2800" dirty="0"/>
              <a:t> </a:t>
            </a:r>
            <a:r>
              <a:rPr lang="en-US" altLang="ko-KR" sz="2800" dirty="0" smtClean="0"/>
              <a:t>   </a:t>
            </a:r>
            <a:r>
              <a:rPr lang="en-US" altLang="ko-KR" sz="2800" dirty="0"/>
              <a:t>toughness which reduces the </a:t>
            </a:r>
            <a:r>
              <a:rPr lang="en-US" altLang="ko-KR" sz="2800" dirty="0" smtClean="0"/>
              <a:t>likelihood </a:t>
            </a:r>
            <a:r>
              <a:rPr lang="en-US" altLang="ko-KR" sz="2800" dirty="0"/>
              <a:t>of </a:t>
            </a:r>
            <a:r>
              <a:rPr lang="en-US" altLang="ko-KR" sz="2800" dirty="0" smtClean="0"/>
              <a:t>chipping</a:t>
            </a:r>
          </a:p>
          <a:p>
            <a:r>
              <a:rPr lang="en-US" altLang="ko-KR" sz="2800" dirty="0" smtClean="0"/>
              <a:t>   Toughness, </a:t>
            </a:r>
            <a:r>
              <a:rPr lang="en-US" altLang="ko-KR" sz="2800" dirty="0"/>
              <a:t>also reduces </a:t>
            </a:r>
            <a:r>
              <a:rPr lang="en-US" altLang="ko-KR" sz="2800" dirty="0" smtClean="0"/>
              <a:t>corrosion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219" y="3727161"/>
            <a:ext cx="447675" cy="428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94" y="4221088"/>
            <a:ext cx="457200" cy="4476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119" y="2886609"/>
            <a:ext cx="485775" cy="438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119" y="5786048"/>
            <a:ext cx="457200" cy="4572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644" y="1572790"/>
            <a:ext cx="476250" cy="438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219" y="4833040"/>
            <a:ext cx="4476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1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276872"/>
            <a:ext cx="8229600" cy="1143000"/>
          </a:xfrm>
          <a:noFill/>
        </p:spPr>
        <p:txBody>
          <a:bodyPr/>
          <a:lstStyle/>
          <a:p>
            <a:r>
              <a:rPr lang="en-US" altLang="ko-KR" dirty="0" smtClean="0"/>
              <a:t>Boiler Pressure Part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107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Selection of Boiler tubes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225239"/>
              </p:ext>
            </p:extLst>
          </p:nvPr>
        </p:nvGraphicFramePr>
        <p:xfrm>
          <a:off x="395537" y="1268760"/>
          <a:ext cx="8352927" cy="4525052"/>
        </p:xfrm>
        <a:graphic>
          <a:graphicData uri="http://schemas.openxmlformats.org/drawingml/2006/table">
            <a:tbl>
              <a:tblPr/>
              <a:tblGrid>
                <a:gridCol w="257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84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9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31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1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9215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804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Diameter(O.D.)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SCH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Thickness (tm)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Pitch (Hori)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Pitch (Vert)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Material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02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mm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mm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mm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98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Feed water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114.3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8.6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A106B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4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963634"/>
                          </a:solidFill>
                          <a:effectLst/>
                          <a:latin typeface="Arial"/>
                        </a:rPr>
                        <a:t>Eco. Inlet header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219.1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12.7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A106B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Economizer coil tube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effectLst/>
                          <a:latin typeface="Arial"/>
                        </a:rPr>
                        <a:t>G8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4.2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A210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7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Eco. Outlet Headers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219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A106B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4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ECO-&gt;Drum Feeder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114.3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8.6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A106B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4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Drum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993300"/>
                          </a:solidFill>
                          <a:effectLst/>
                          <a:latin typeface="Arial"/>
                        </a:rPr>
                        <a:t>1500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A515 GR70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4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Downcomer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323.9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17.4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A106B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14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Supplier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168.3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A106B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14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Down comer drain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돋움"/>
                        </a:rPr>
                        <a:t>carbon st.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4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W/W Inlet Headers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219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A106B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14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effectLst/>
                          <a:latin typeface="Arial"/>
                        </a:rPr>
                        <a:t>Water wall tube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effectLst/>
                          <a:latin typeface="돋움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effectLst/>
                          <a:latin typeface="돋움"/>
                        </a:rPr>
                        <a:t>60.5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effectLst/>
                          <a:latin typeface="돋움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돋움"/>
                        </a:rPr>
                        <a:t>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effectLst/>
                          <a:latin typeface="돋움"/>
                        </a:rPr>
                        <a:t>88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effectLst/>
                          <a:latin typeface="Arial"/>
                        </a:rPr>
                        <a:t>A210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9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Fins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돋움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SS400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14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W/W Outlet Headers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219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A106B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4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Riser -&gt; Drum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168.3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A106B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9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Floor wall water tube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60.5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돋움"/>
                        </a:rPr>
                        <a:t>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A210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1476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Plate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SS400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65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Drum-&gt;Wall SH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168.3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A106B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51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Selection of Boiler tubes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283363"/>
              </p:ext>
            </p:extLst>
          </p:nvPr>
        </p:nvGraphicFramePr>
        <p:xfrm>
          <a:off x="395536" y="1772816"/>
          <a:ext cx="8208912" cy="4091136"/>
        </p:xfrm>
        <a:graphic>
          <a:graphicData uri="http://schemas.openxmlformats.org/drawingml/2006/table">
            <a:tbl>
              <a:tblPr/>
              <a:tblGrid>
                <a:gridCol w="2349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4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3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9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30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68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302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 dirty="0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IN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Diameter(O.D.)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SCH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Thickness (tm)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Pitch (Hori)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Pitch (Vert)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Material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51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mm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mm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mm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mm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963634"/>
                          </a:solidFill>
                          <a:effectLst/>
                          <a:latin typeface="Arial"/>
                        </a:rPr>
                        <a:t>Wall S/H Side Inlet Headers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963634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963634"/>
                          </a:solidFill>
                          <a:effectLst/>
                          <a:latin typeface="Arial"/>
                        </a:rPr>
                        <a:t>219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963634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963634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400" b="0" i="0" u="none" strike="noStrike">
                          <a:solidFill>
                            <a:srgbClr val="963634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A106B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Superheater 1A Front&amp;Rear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Tube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A210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Superheater 1A Sides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G8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4.2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Tube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Wall S/H lower Headers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219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A106B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Front lower Headers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219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A106B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Ring header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219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A106B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1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S/H 1B inlet header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219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120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A106B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1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effectLst/>
                          <a:latin typeface="Arial"/>
                        </a:rPr>
                        <a:t>Superheater</a:t>
                      </a:r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 1B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38.1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G8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4.2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Tube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SA335P22</a:t>
                      </a:r>
                      <a:endParaRPr lang="en-US" altLang="ko-KR" sz="1400" b="1" i="0" u="none" strike="noStrike" dirty="0">
                        <a:solidFill>
                          <a:srgbClr val="8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1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S/H 1B outlet header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219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15.1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effectLst/>
                          <a:latin typeface="Arial"/>
                        </a:rPr>
                        <a:t>SA213T12</a:t>
                      </a:r>
                      <a:endParaRPr lang="en-US" altLang="ko-K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1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Desuperheater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219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15.1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effectLst/>
                          <a:latin typeface="Arial"/>
                        </a:rPr>
                        <a:t>SA213T12</a:t>
                      </a:r>
                      <a:endParaRPr lang="en-US" altLang="ko-K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0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Hanger tube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0.032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G8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4.2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Tube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돋움"/>
                        </a:rPr>
                        <a:t>A210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1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S/H 2 Inlet header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219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15.1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effectLst/>
                          <a:latin typeface="Arial"/>
                        </a:rPr>
                        <a:t>SA213T12</a:t>
                      </a:r>
                      <a:endParaRPr lang="en-US" altLang="ko-K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01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Superheater 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38.1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effectLst/>
                          <a:latin typeface="Arial"/>
                        </a:rPr>
                        <a:t>G8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4.2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Tube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 dirty="0" smtClean="0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SA335P22</a:t>
                      </a:r>
                      <a:endParaRPr lang="en-US" altLang="ko-KR" sz="1400" b="1" i="0" u="none" strike="noStrike" dirty="0">
                        <a:solidFill>
                          <a:srgbClr val="800000"/>
                        </a:solidFill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1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SH2 Outlet Header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219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15.1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solidFill>
                            <a:srgbClr val="800000"/>
                          </a:solidFill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 smtClean="0">
                          <a:effectLst/>
                          <a:latin typeface="Arial"/>
                        </a:rPr>
                        <a:t>SA213T12</a:t>
                      </a:r>
                      <a:endParaRPr lang="en-US" altLang="ko-KR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01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Air heater pipe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60.5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3.9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90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effectLst/>
                          <a:latin typeface="Arial"/>
                        </a:rPr>
                        <a:t>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effectLst/>
                          <a:latin typeface="Arial"/>
                        </a:rPr>
                        <a:t>A178A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159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A</a:t>
                      </a:r>
                      <a:r>
                        <a:rPr lang="en-US" sz="1400" b="0" i="0" u="none" strike="noStrike" dirty="0">
                          <a:effectLst/>
                          <a:latin typeface="돋움"/>
                        </a:rPr>
                        <a:t>ir nozzle tube</a:t>
                      </a:r>
                      <a:endParaRPr lang="en-US" sz="1400" b="0" i="0" u="none" strike="noStrike" dirty="0">
                        <a:effectLst/>
                        <a:latin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effectLst/>
                          <a:latin typeface="Arial"/>
                        </a:rPr>
                        <a:t>38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i="0" u="none" strike="noStrike">
                          <a:solidFill>
                            <a:srgbClr val="0000FF"/>
                          </a:solidFill>
                          <a:effectLst/>
                          <a:latin typeface="Arial"/>
                        </a:rPr>
                        <a:t>4.5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Arial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effectLst/>
                          <a:latin typeface="돋움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effectLst/>
                          <a:latin typeface="Arial"/>
                        </a:rPr>
                        <a:t>A178C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96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>
          <a:xfrm>
            <a:off x="395288" y="188913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Water/steam velocity</a:t>
            </a:r>
            <a:endParaRPr lang="ko-KR" altLang="en-US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00094"/>
              </p:ext>
            </p:extLst>
          </p:nvPr>
        </p:nvGraphicFramePr>
        <p:xfrm>
          <a:off x="628979" y="1124744"/>
          <a:ext cx="7762217" cy="56083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4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8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387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 smtClean="0">
                          <a:effectLst/>
                          <a:latin typeface="+mn-lt"/>
                        </a:rPr>
                        <a:t>Tube types</a:t>
                      </a:r>
                      <a:endParaRPr lang="ko-KR" alt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Ref. </a:t>
                      </a:r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and</a:t>
                      </a:r>
                      <a:r>
                        <a:rPr lang="en-US" sz="1600" b="1" u="none" strike="noStrike" baseline="0" dirty="0" smtClean="0">
                          <a:effectLst/>
                          <a:latin typeface="+mn-lt"/>
                        </a:rPr>
                        <a:t> basis</a:t>
                      </a:r>
                      <a:endParaRPr lang="ko-KR" alt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Min vel.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Max vel.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Superheated steam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+mn-lt"/>
                        </a:rPr>
                        <a:t>Main steam</a:t>
                      </a:r>
                      <a:endParaRPr 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18"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25-200mm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+mn-lt"/>
                        </a:rPr>
                        <a:t>45</a:t>
                      </a:r>
                      <a:endParaRPr lang="en-US" altLang="ko-K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+mn-lt"/>
                        </a:rPr>
                        <a:t>76</a:t>
                      </a:r>
                      <a:endParaRPr lang="en-US" altLang="ko-KR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832">
                <a:tc>
                  <a:txBody>
                    <a:bodyPr/>
                    <a:lstStyle/>
                    <a:p>
                      <a:endParaRPr lang="ko-KR" altLang="en-US" sz="16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&gt;200mm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+mn-lt"/>
                        </a:rPr>
                        <a:t>76</a:t>
                      </a:r>
                      <a:endParaRPr lang="en-US" altLang="ko-KR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Saturated steam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+mn-lt"/>
                        </a:rPr>
                        <a:t>&gt;1.75kg/cm2 carbon steel</a:t>
                      </a:r>
                      <a:endParaRPr 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1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+mn-lt"/>
                        </a:rPr>
                        <a:t>25-200mm</a:t>
                      </a:r>
                      <a:endParaRPr 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+mn-lt"/>
                        </a:rPr>
                        <a:t>30</a:t>
                      </a:r>
                      <a:endParaRPr lang="en-US" altLang="ko-K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+mn-lt"/>
                        </a:rPr>
                        <a:t>48</a:t>
                      </a:r>
                      <a:endParaRPr lang="en-US" altLang="ko-KR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92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1600" b="1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>
                          <a:effectLst/>
                          <a:latin typeface="+mn-lt"/>
                        </a:rPr>
                        <a:t>25-200</a:t>
                      </a:r>
                      <a:endParaRPr lang="en-US" altLang="ko-KR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+mn-lt"/>
                        </a:rPr>
                        <a:t>48</a:t>
                      </a:r>
                      <a:endParaRPr lang="en-US" altLang="ko-K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 smtClean="0">
                          <a:effectLst/>
                          <a:latin typeface="+mn-lt"/>
                        </a:rPr>
                        <a:t>Down </a:t>
                      </a:r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comer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+mn-lt"/>
                        </a:rPr>
                        <a:t>3.5</a:t>
                      </a:r>
                      <a:endParaRPr lang="en-US" altLang="ko-KR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+mn-lt"/>
                        </a:rPr>
                        <a:t>4.5</a:t>
                      </a:r>
                      <a:endParaRPr lang="en-US" altLang="ko-KR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Riser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+mn-lt"/>
                        </a:rPr>
                        <a:t>2.5</a:t>
                      </a:r>
                      <a:endParaRPr lang="en-US" altLang="ko-KR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+mn-lt"/>
                        </a:rPr>
                        <a:t>5</a:t>
                      </a:r>
                      <a:endParaRPr lang="en-US" altLang="ko-KR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Water wall rise velocity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988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Feed water upstream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+mn-lt"/>
                        </a:rPr>
                        <a:t>1</a:t>
                      </a:r>
                      <a:endParaRPr lang="en-US" altLang="ko-KR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altLang="ko-K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 smtClean="0">
                          <a:effectLst/>
                          <a:latin typeface="+mn-lt"/>
                        </a:rPr>
                        <a:t>Feed water pump down stream</a:t>
                      </a:r>
                      <a:endParaRPr lang="en-US" altLang="ko-KR" sz="1600" b="1" i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+mn-lt"/>
                        </a:rPr>
                        <a:t>50-175mm</a:t>
                      </a:r>
                      <a:endParaRPr 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+mn-lt"/>
                        </a:rPr>
                        <a:t>4.6</a:t>
                      </a:r>
                      <a:endParaRPr lang="en-US" altLang="ko-K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+mn-lt"/>
                        </a:rPr>
                        <a:t>7.3</a:t>
                      </a:r>
                      <a:endParaRPr lang="en-US" altLang="ko-K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+mn-lt"/>
                        </a:rPr>
                        <a:t>&gt;175mm</a:t>
                      </a:r>
                      <a:endParaRPr 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+mn-lt"/>
                        </a:rPr>
                        <a:t>7.3</a:t>
                      </a:r>
                      <a:endParaRPr lang="en-US" altLang="ko-KR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 smtClean="0">
                          <a:effectLst/>
                          <a:latin typeface="+mn-lt"/>
                        </a:rPr>
                        <a:t>Condenser pump downstream</a:t>
                      </a:r>
                      <a:r>
                        <a:rPr lang="ko-KR" altLang="en-US" sz="1600" b="1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+mn-lt"/>
                        </a:rPr>
                        <a:t>50-175mm</a:t>
                      </a:r>
                      <a:endParaRPr 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+mn-lt"/>
                        </a:rPr>
                        <a:t>2.8</a:t>
                      </a:r>
                      <a:endParaRPr lang="en-US" altLang="ko-K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+mn-lt"/>
                        </a:rPr>
                        <a:t>4.6</a:t>
                      </a:r>
                      <a:endParaRPr lang="en-US" altLang="ko-K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>
                          <a:effectLst/>
                          <a:latin typeface="+mn-lt"/>
                        </a:rPr>
                        <a:t>&gt;175mm</a:t>
                      </a:r>
                      <a:endParaRPr 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+mn-lt"/>
                        </a:rPr>
                        <a:t>4.6</a:t>
                      </a:r>
                      <a:endParaRPr lang="en-US" altLang="ko-KR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 smtClean="0">
                          <a:effectLst/>
                          <a:latin typeface="+mn-lt"/>
                        </a:rPr>
                        <a:t>Condenser cooling water down stream</a:t>
                      </a:r>
                      <a:endParaRPr lang="en-US" altLang="ko-KR" sz="1600" b="1" i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275-475mm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+mn-lt"/>
                        </a:rPr>
                        <a:t>1.9</a:t>
                      </a:r>
                      <a:endParaRPr lang="en-US" altLang="ko-K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475-800mm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+mn-lt"/>
                        </a:rPr>
                        <a:t>1.9</a:t>
                      </a:r>
                      <a:endParaRPr lang="en-US" altLang="ko-KR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altLang="ko-K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&gt;800mm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altLang="ko-K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 smtClean="0">
                          <a:effectLst/>
                          <a:latin typeface="+mn-lt"/>
                        </a:rPr>
                        <a:t>Cooling water</a:t>
                      </a:r>
                      <a:r>
                        <a:rPr lang="en-US" altLang="ko-KR" sz="1600" b="1" u="none" strike="noStrike" baseline="0" dirty="0" smtClean="0">
                          <a:effectLst/>
                          <a:latin typeface="+mn-lt"/>
                        </a:rPr>
                        <a:t> inlet</a:t>
                      </a:r>
                      <a:endParaRPr lang="ko-KR" alt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25-275mm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+mn-lt"/>
                        </a:rPr>
                        <a:t>0.9</a:t>
                      </a:r>
                      <a:endParaRPr lang="en-US" altLang="ko-K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+mn-lt"/>
                        </a:rPr>
                        <a:t>2.2</a:t>
                      </a:r>
                      <a:endParaRPr lang="en-US" altLang="ko-K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600" b="1" u="none" strike="noStrike" dirty="0">
                          <a:effectLst/>
                          <a:latin typeface="+mn-lt"/>
                        </a:rPr>
                        <a:t>&gt;275</a:t>
                      </a:r>
                      <a:endParaRPr lang="en-US" altLang="ko-K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+mn-lt"/>
                        </a:rPr>
                        <a:t>2.2</a:t>
                      </a:r>
                      <a:endParaRPr lang="en-US" altLang="ko-K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u="none" strike="noStrike" dirty="0" smtClean="0">
                          <a:effectLst/>
                          <a:latin typeface="+mn-lt"/>
                        </a:rPr>
                        <a:t>Cooling water exit</a:t>
                      </a:r>
                      <a:endParaRPr lang="ko-KR" altLang="en-US" sz="1600" b="1" i="0" u="none" strike="noStrike" dirty="0" smtClean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25-275mm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>
                          <a:effectLst/>
                          <a:latin typeface="+mn-lt"/>
                        </a:rPr>
                        <a:t>1.2</a:t>
                      </a:r>
                      <a:endParaRPr lang="en-US" altLang="ko-KR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altLang="ko-K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2903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600" b="1" u="none" strike="noStrike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&gt;275mm</a:t>
                      </a:r>
                      <a:endParaRPr 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u="none" strike="noStrike" dirty="0">
                          <a:effectLst/>
                          <a:latin typeface="+mn-lt"/>
                        </a:rPr>
                        <a:t>　</a:t>
                      </a:r>
                      <a:endParaRPr lang="ko-KR" altLang="en-US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1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altLang="ko-KR" sz="1600" b="1" i="0" u="none" strike="noStrike" dirty="0"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Boiler capacity vs. Steam quality</a:t>
            </a:r>
            <a:endParaRPr lang="ko-KR" altLang="en-US" sz="4000" smtClean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608242"/>
              </p:ext>
            </p:extLst>
          </p:nvPr>
        </p:nvGraphicFramePr>
        <p:xfrm>
          <a:off x="539552" y="1772816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3" name="Line 266"/>
          <p:cNvSpPr>
            <a:spLocks noChangeShapeType="1"/>
          </p:cNvSpPr>
          <p:nvPr/>
        </p:nvSpPr>
        <p:spPr bwMode="auto">
          <a:xfrm>
            <a:off x="7199313" y="1152881"/>
            <a:ext cx="15875" cy="20256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 bwMode="auto">
          <a:xfrm>
            <a:off x="6948488" y="520700"/>
            <a:ext cx="238125" cy="610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33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266" name="Line 2"/>
          <p:cNvSpPr>
            <a:spLocks noChangeShapeType="1"/>
          </p:cNvSpPr>
          <p:nvPr/>
        </p:nvSpPr>
        <p:spPr bwMode="auto">
          <a:xfrm flipV="1">
            <a:off x="4572000" y="5895975"/>
            <a:ext cx="504825" cy="142875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67" name="AutoShape 3"/>
          <p:cNvSpPr>
            <a:spLocks noChangeArrowheads="1"/>
          </p:cNvSpPr>
          <p:nvPr/>
        </p:nvSpPr>
        <p:spPr bwMode="auto">
          <a:xfrm rot="7171591">
            <a:off x="3491707" y="1142206"/>
            <a:ext cx="71438" cy="1368425"/>
          </a:xfrm>
          <a:prstGeom prst="can">
            <a:avLst>
              <a:gd name="adj" fmla="val 134709"/>
            </a:avLst>
          </a:prstGeom>
          <a:solidFill>
            <a:srgbClr val="FFFF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68" name="Line 4"/>
          <p:cNvSpPr>
            <a:spLocks noChangeShapeType="1"/>
          </p:cNvSpPr>
          <p:nvPr/>
        </p:nvSpPr>
        <p:spPr bwMode="auto">
          <a:xfrm flipV="1">
            <a:off x="7127368" y="566738"/>
            <a:ext cx="0" cy="316865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269" name="Group 5"/>
          <p:cNvGrpSpPr>
            <a:grpSpLocks/>
          </p:cNvGrpSpPr>
          <p:nvPr/>
        </p:nvGrpSpPr>
        <p:grpSpPr bwMode="auto">
          <a:xfrm>
            <a:off x="7451725" y="2511425"/>
            <a:ext cx="57150" cy="476250"/>
            <a:chOff x="4713" y="1211"/>
            <a:chExt cx="36" cy="300"/>
          </a:xfrm>
        </p:grpSpPr>
        <p:sp>
          <p:nvSpPr>
            <p:cNvPr id="11581" name="Line 6"/>
            <p:cNvSpPr>
              <a:spLocks noChangeShapeType="1"/>
            </p:cNvSpPr>
            <p:nvPr/>
          </p:nvSpPr>
          <p:spPr bwMode="auto">
            <a:xfrm>
              <a:off x="4731" y="1211"/>
              <a:ext cx="0" cy="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582" name="Group 7"/>
            <p:cNvGrpSpPr>
              <a:grpSpLocks/>
            </p:cNvGrpSpPr>
            <p:nvPr/>
          </p:nvGrpSpPr>
          <p:grpSpPr bwMode="auto">
            <a:xfrm>
              <a:off x="4713" y="1283"/>
              <a:ext cx="36" cy="96"/>
              <a:chOff x="695" y="294"/>
              <a:chExt cx="6" cy="16"/>
            </a:xfrm>
          </p:grpSpPr>
          <p:sp>
            <p:nvSpPr>
              <p:cNvPr id="11583" name="AutoShape 8"/>
              <p:cNvSpPr>
                <a:spLocks noChangeArrowheads="1"/>
              </p:cNvSpPr>
              <p:nvPr/>
            </p:nvSpPr>
            <p:spPr bwMode="auto">
              <a:xfrm>
                <a:off x="695" y="294"/>
                <a:ext cx="6" cy="8"/>
              </a:xfrm>
              <a:prstGeom prst="flowChartCollat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584" name="AutoShape 9"/>
              <p:cNvSpPr>
                <a:spLocks noChangeArrowheads="1"/>
              </p:cNvSpPr>
              <p:nvPr/>
            </p:nvSpPr>
            <p:spPr bwMode="auto">
              <a:xfrm>
                <a:off x="695" y="302"/>
                <a:ext cx="6" cy="8"/>
              </a:xfrm>
              <a:prstGeom prst="flowChartCollat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1270" name="AutoShape 10"/>
          <p:cNvSpPr>
            <a:spLocks noChangeArrowheads="1"/>
          </p:cNvSpPr>
          <p:nvPr/>
        </p:nvSpPr>
        <p:spPr bwMode="auto">
          <a:xfrm rot="7235306">
            <a:off x="7224713" y="2163762"/>
            <a:ext cx="71438" cy="766763"/>
          </a:xfrm>
          <a:prstGeom prst="can">
            <a:avLst>
              <a:gd name="adj" fmla="val 49045"/>
            </a:avLst>
          </a:prstGeom>
          <a:solidFill>
            <a:srgbClr val="FFFFFF"/>
          </a:solidFill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1271" name="Group 11"/>
          <p:cNvGrpSpPr>
            <a:grpSpLocks/>
          </p:cNvGrpSpPr>
          <p:nvPr/>
        </p:nvGrpSpPr>
        <p:grpSpPr bwMode="auto">
          <a:xfrm>
            <a:off x="7451725" y="1646238"/>
            <a:ext cx="57150" cy="476250"/>
            <a:chOff x="4713" y="1211"/>
            <a:chExt cx="36" cy="300"/>
          </a:xfrm>
        </p:grpSpPr>
        <p:sp>
          <p:nvSpPr>
            <p:cNvPr id="11577" name="Line 12"/>
            <p:cNvSpPr>
              <a:spLocks noChangeShapeType="1"/>
            </p:cNvSpPr>
            <p:nvPr/>
          </p:nvSpPr>
          <p:spPr bwMode="auto">
            <a:xfrm>
              <a:off x="4731" y="1211"/>
              <a:ext cx="0" cy="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578" name="Group 13"/>
            <p:cNvGrpSpPr>
              <a:grpSpLocks/>
            </p:cNvGrpSpPr>
            <p:nvPr/>
          </p:nvGrpSpPr>
          <p:grpSpPr bwMode="auto">
            <a:xfrm>
              <a:off x="4713" y="1283"/>
              <a:ext cx="36" cy="96"/>
              <a:chOff x="695" y="294"/>
              <a:chExt cx="6" cy="16"/>
            </a:xfrm>
          </p:grpSpPr>
          <p:sp>
            <p:nvSpPr>
              <p:cNvPr id="11579" name="AutoShape 14"/>
              <p:cNvSpPr>
                <a:spLocks noChangeArrowheads="1"/>
              </p:cNvSpPr>
              <p:nvPr/>
            </p:nvSpPr>
            <p:spPr bwMode="auto">
              <a:xfrm>
                <a:off x="695" y="294"/>
                <a:ext cx="6" cy="8"/>
              </a:xfrm>
              <a:prstGeom prst="flowChartCollat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580" name="AutoShape 15"/>
              <p:cNvSpPr>
                <a:spLocks noChangeArrowheads="1"/>
              </p:cNvSpPr>
              <p:nvPr/>
            </p:nvSpPr>
            <p:spPr bwMode="auto">
              <a:xfrm>
                <a:off x="695" y="302"/>
                <a:ext cx="6" cy="8"/>
              </a:xfrm>
              <a:prstGeom prst="flowChartCollat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1272" name="AutoShape 16"/>
          <p:cNvSpPr>
            <a:spLocks noChangeArrowheads="1"/>
          </p:cNvSpPr>
          <p:nvPr/>
        </p:nvSpPr>
        <p:spPr bwMode="auto">
          <a:xfrm rot="7235306">
            <a:off x="7224713" y="1947862"/>
            <a:ext cx="71438" cy="766763"/>
          </a:xfrm>
          <a:prstGeom prst="can">
            <a:avLst>
              <a:gd name="adj" fmla="val 49045"/>
            </a:avLst>
          </a:prstGeom>
          <a:solidFill>
            <a:srgbClr val="FFFFFF"/>
          </a:solidFill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3" name="AutoShape 17"/>
          <p:cNvSpPr>
            <a:spLocks noChangeArrowheads="1"/>
          </p:cNvSpPr>
          <p:nvPr/>
        </p:nvSpPr>
        <p:spPr bwMode="auto">
          <a:xfrm rot="7235306">
            <a:off x="7224713" y="1082675"/>
            <a:ext cx="71437" cy="766763"/>
          </a:xfrm>
          <a:prstGeom prst="can">
            <a:avLst>
              <a:gd name="adj" fmla="val 49046"/>
            </a:avLst>
          </a:prstGeom>
          <a:solidFill>
            <a:srgbClr val="FFFFFF"/>
          </a:solidFill>
          <a:ln w="19050">
            <a:solidFill>
              <a:srgbClr val="FF00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4" name="AutoShape 18"/>
          <p:cNvSpPr>
            <a:spLocks noChangeArrowheads="1"/>
          </p:cNvSpPr>
          <p:nvPr/>
        </p:nvSpPr>
        <p:spPr bwMode="auto">
          <a:xfrm rot="7235306">
            <a:off x="6653213" y="2084387"/>
            <a:ext cx="95250" cy="1666875"/>
          </a:xfrm>
          <a:prstGeom prst="can">
            <a:avLst>
              <a:gd name="adj" fmla="val 79965"/>
            </a:avLst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5" name="AutoShape 19"/>
          <p:cNvSpPr>
            <a:spLocks noChangeArrowheads="1"/>
          </p:cNvSpPr>
          <p:nvPr/>
        </p:nvSpPr>
        <p:spPr bwMode="auto">
          <a:xfrm rot="7235306">
            <a:off x="6949580" y="3008921"/>
            <a:ext cx="78914" cy="1389985"/>
          </a:xfrm>
          <a:prstGeom prst="can">
            <a:avLst>
              <a:gd name="adj" fmla="val 77681"/>
            </a:avLst>
          </a:prstGeom>
          <a:solidFill>
            <a:srgbClr val="FFFFFF"/>
          </a:solidFill>
          <a:ln w="1905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6" name="AutoShape 20"/>
          <p:cNvSpPr>
            <a:spLocks noChangeArrowheads="1"/>
          </p:cNvSpPr>
          <p:nvPr/>
        </p:nvSpPr>
        <p:spPr bwMode="auto">
          <a:xfrm rot="-6239581">
            <a:off x="2315369" y="5330031"/>
            <a:ext cx="73025" cy="1039813"/>
          </a:xfrm>
          <a:prstGeom prst="can">
            <a:avLst>
              <a:gd name="adj" fmla="val 100135"/>
            </a:avLst>
          </a:prstGeom>
          <a:solidFill>
            <a:srgbClr val="FFFFFF"/>
          </a:solidFill>
          <a:ln w="1905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7" name="AutoShape 21"/>
          <p:cNvSpPr>
            <a:spLocks noChangeArrowheads="1"/>
          </p:cNvSpPr>
          <p:nvPr/>
        </p:nvSpPr>
        <p:spPr bwMode="auto">
          <a:xfrm rot="-6307886">
            <a:off x="2320925" y="1233488"/>
            <a:ext cx="85725" cy="1057275"/>
          </a:xfrm>
          <a:prstGeom prst="can">
            <a:avLst>
              <a:gd name="adj" fmla="val 6789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78" name="AutoShape 22"/>
          <p:cNvSpPr>
            <a:spLocks noChangeArrowheads="1"/>
          </p:cNvSpPr>
          <p:nvPr/>
        </p:nvSpPr>
        <p:spPr bwMode="auto">
          <a:xfrm rot="7171591">
            <a:off x="3636169" y="1070769"/>
            <a:ext cx="71437" cy="1368425"/>
          </a:xfrm>
          <a:prstGeom prst="can">
            <a:avLst>
              <a:gd name="adj" fmla="val 134711"/>
            </a:avLst>
          </a:prstGeom>
          <a:solidFill>
            <a:srgbClr val="FFFFFF"/>
          </a:solidFill>
          <a:ln w="1905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279" name="Line 23"/>
          <p:cNvSpPr>
            <a:spLocks noChangeShapeType="1"/>
          </p:cNvSpPr>
          <p:nvPr/>
        </p:nvSpPr>
        <p:spPr bwMode="auto">
          <a:xfrm flipV="1">
            <a:off x="7358063" y="5265738"/>
            <a:ext cx="523875" cy="504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0" name="Line 24"/>
          <p:cNvSpPr>
            <a:spLocks noChangeShapeType="1"/>
          </p:cNvSpPr>
          <p:nvPr/>
        </p:nvSpPr>
        <p:spPr bwMode="auto">
          <a:xfrm flipV="1">
            <a:off x="7005638" y="5837238"/>
            <a:ext cx="885825" cy="876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1" name="Line 25"/>
          <p:cNvSpPr>
            <a:spLocks noChangeShapeType="1"/>
          </p:cNvSpPr>
          <p:nvPr/>
        </p:nvSpPr>
        <p:spPr bwMode="auto">
          <a:xfrm flipV="1">
            <a:off x="3421500" y="749329"/>
            <a:ext cx="3006285" cy="740788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3" name="Line 27"/>
          <p:cNvSpPr>
            <a:spLocks noChangeShapeType="1"/>
          </p:cNvSpPr>
          <p:nvPr/>
        </p:nvSpPr>
        <p:spPr bwMode="auto">
          <a:xfrm flipV="1">
            <a:off x="5724526" y="957628"/>
            <a:ext cx="1398588" cy="32983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5" name="Line 29"/>
          <p:cNvSpPr>
            <a:spLocks noChangeShapeType="1"/>
          </p:cNvSpPr>
          <p:nvPr/>
        </p:nvSpPr>
        <p:spPr bwMode="auto">
          <a:xfrm flipV="1">
            <a:off x="3659021" y="1127125"/>
            <a:ext cx="1704561" cy="42649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6" name="Line 30"/>
          <p:cNvSpPr>
            <a:spLocks noChangeShapeType="1"/>
          </p:cNvSpPr>
          <p:nvPr/>
        </p:nvSpPr>
        <p:spPr bwMode="auto">
          <a:xfrm>
            <a:off x="2771775" y="1935163"/>
            <a:ext cx="0" cy="381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7" name="Line 31"/>
          <p:cNvSpPr>
            <a:spLocks noChangeShapeType="1"/>
          </p:cNvSpPr>
          <p:nvPr/>
        </p:nvSpPr>
        <p:spPr bwMode="auto">
          <a:xfrm>
            <a:off x="5076825" y="998538"/>
            <a:ext cx="0" cy="420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8" name="Line 32"/>
          <p:cNvSpPr>
            <a:spLocks noChangeShapeType="1"/>
          </p:cNvSpPr>
          <p:nvPr/>
        </p:nvSpPr>
        <p:spPr bwMode="auto">
          <a:xfrm>
            <a:off x="6500813" y="1293813"/>
            <a:ext cx="0" cy="47720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89" name="Line 33"/>
          <p:cNvSpPr>
            <a:spLocks noChangeShapeType="1"/>
          </p:cNvSpPr>
          <p:nvPr/>
        </p:nvSpPr>
        <p:spPr bwMode="auto">
          <a:xfrm>
            <a:off x="7358063" y="989013"/>
            <a:ext cx="0" cy="47910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0" name="Line 34"/>
          <p:cNvSpPr>
            <a:spLocks noChangeShapeType="1"/>
          </p:cNvSpPr>
          <p:nvPr/>
        </p:nvSpPr>
        <p:spPr bwMode="auto">
          <a:xfrm>
            <a:off x="3779838" y="2582863"/>
            <a:ext cx="0" cy="28813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1" name="Line 35"/>
          <p:cNvSpPr>
            <a:spLocks noChangeShapeType="1"/>
          </p:cNvSpPr>
          <p:nvPr/>
        </p:nvSpPr>
        <p:spPr bwMode="auto">
          <a:xfrm>
            <a:off x="6796088" y="1208088"/>
            <a:ext cx="0" cy="226695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2" name="Line 36"/>
          <p:cNvSpPr>
            <a:spLocks noChangeShapeType="1"/>
          </p:cNvSpPr>
          <p:nvPr/>
        </p:nvSpPr>
        <p:spPr bwMode="auto">
          <a:xfrm flipH="1">
            <a:off x="6243638" y="1009443"/>
            <a:ext cx="11152" cy="2303669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3" name="Line 37"/>
          <p:cNvSpPr>
            <a:spLocks noChangeShapeType="1"/>
          </p:cNvSpPr>
          <p:nvPr/>
        </p:nvSpPr>
        <p:spPr bwMode="auto">
          <a:xfrm>
            <a:off x="6796088" y="3351213"/>
            <a:ext cx="0" cy="1143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4" name="Line 38"/>
          <p:cNvSpPr>
            <a:spLocks noChangeShapeType="1"/>
          </p:cNvSpPr>
          <p:nvPr/>
        </p:nvSpPr>
        <p:spPr bwMode="auto">
          <a:xfrm flipV="1">
            <a:off x="1908175" y="1935163"/>
            <a:ext cx="0" cy="32400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5" name="Line 39"/>
          <p:cNvSpPr>
            <a:spLocks noChangeShapeType="1"/>
          </p:cNvSpPr>
          <p:nvPr/>
        </p:nvSpPr>
        <p:spPr bwMode="auto">
          <a:xfrm flipV="1">
            <a:off x="6491288" y="5770563"/>
            <a:ext cx="904875" cy="257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6" name="Line 40"/>
          <p:cNvSpPr>
            <a:spLocks noChangeShapeType="1"/>
          </p:cNvSpPr>
          <p:nvPr/>
        </p:nvSpPr>
        <p:spPr bwMode="auto">
          <a:xfrm>
            <a:off x="5072063" y="5199063"/>
            <a:ext cx="1438275" cy="8572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7" name="Line 41"/>
          <p:cNvSpPr>
            <a:spLocks noChangeShapeType="1"/>
          </p:cNvSpPr>
          <p:nvPr/>
        </p:nvSpPr>
        <p:spPr bwMode="auto">
          <a:xfrm>
            <a:off x="6491288" y="6037263"/>
            <a:ext cx="419100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8" name="Line 42"/>
          <p:cNvSpPr>
            <a:spLocks noChangeShapeType="1"/>
          </p:cNvSpPr>
          <p:nvPr/>
        </p:nvSpPr>
        <p:spPr bwMode="auto">
          <a:xfrm>
            <a:off x="5081588" y="5199063"/>
            <a:ext cx="1724025" cy="1552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299" name="Line 43"/>
          <p:cNvSpPr>
            <a:spLocks noChangeShapeType="1"/>
          </p:cNvSpPr>
          <p:nvPr/>
        </p:nvSpPr>
        <p:spPr bwMode="auto">
          <a:xfrm>
            <a:off x="6777038" y="6723063"/>
            <a:ext cx="114300" cy="2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00" name="Line 44"/>
          <p:cNvSpPr>
            <a:spLocks noChangeShapeType="1"/>
          </p:cNvSpPr>
          <p:nvPr/>
        </p:nvSpPr>
        <p:spPr bwMode="auto">
          <a:xfrm flipV="1">
            <a:off x="6881813" y="6704013"/>
            <a:ext cx="152400" cy="28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01" name="Line 45"/>
          <p:cNvSpPr>
            <a:spLocks noChangeShapeType="1"/>
          </p:cNvSpPr>
          <p:nvPr/>
        </p:nvSpPr>
        <p:spPr bwMode="auto">
          <a:xfrm flipV="1">
            <a:off x="6516688" y="1585913"/>
            <a:ext cx="923925" cy="2286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02" name="Line 46"/>
          <p:cNvSpPr>
            <a:spLocks noChangeShapeType="1"/>
          </p:cNvSpPr>
          <p:nvPr/>
        </p:nvSpPr>
        <p:spPr bwMode="auto">
          <a:xfrm flipV="1">
            <a:off x="6516688" y="1681163"/>
            <a:ext cx="742950" cy="1809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03" name="Line 47"/>
          <p:cNvSpPr>
            <a:spLocks noChangeShapeType="1"/>
          </p:cNvSpPr>
          <p:nvPr/>
        </p:nvSpPr>
        <p:spPr bwMode="auto">
          <a:xfrm flipV="1">
            <a:off x="6516688" y="1719263"/>
            <a:ext cx="733425" cy="1905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04" name="Line 48"/>
          <p:cNvSpPr>
            <a:spLocks noChangeShapeType="1"/>
          </p:cNvSpPr>
          <p:nvPr/>
        </p:nvSpPr>
        <p:spPr bwMode="auto">
          <a:xfrm flipV="1">
            <a:off x="6516688" y="1757363"/>
            <a:ext cx="752475" cy="2000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05" name="Line 49"/>
          <p:cNvSpPr>
            <a:spLocks noChangeShapeType="1"/>
          </p:cNvSpPr>
          <p:nvPr/>
        </p:nvSpPr>
        <p:spPr bwMode="auto">
          <a:xfrm flipV="1">
            <a:off x="6516688" y="1804988"/>
            <a:ext cx="742950" cy="2000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06" name="Line 50"/>
          <p:cNvSpPr>
            <a:spLocks noChangeShapeType="1"/>
          </p:cNvSpPr>
          <p:nvPr/>
        </p:nvSpPr>
        <p:spPr bwMode="auto">
          <a:xfrm flipV="1">
            <a:off x="6516688" y="1862138"/>
            <a:ext cx="719137" cy="2159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07" name="Line 51"/>
          <p:cNvSpPr>
            <a:spLocks noChangeShapeType="1"/>
          </p:cNvSpPr>
          <p:nvPr/>
        </p:nvSpPr>
        <p:spPr bwMode="auto">
          <a:xfrm flipV="1">
            <a:off x="6516688" y="1935163"/>
            <a:ext cx="719137" cy="2190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08" name="Line 52"/>
          <p:cNvSpPr>
            <a:spLocks noChangeShapeType="1"/>
          </p:cNvSpPr>
          <p:nvPr/>
        </p:nvSpPr>
        <p:spPr bwMode="auto">
          <a:xfrm flipV="1">
            <a:off x="6516688" y="2008188"/>
            <a:ext cx="733425" cy="2000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09" name="Line 53"/>
          <p:cNvSpPr>
            <a:spLocks noChangeShapeType="1"/>
          </p:cNvSpPr>
          <p:nvPr/>
        </p:nvSpPr>
        <p:spPr bwMode="auto">
          <a:xfrm flipV="1">
            <a:off x="6516688" y="2055813"/>
            <a:ext cx="752475" cy="1905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10" name="Line 54"/>
          <p:cNvSpPr>
            <a:spLocks noChangeShapeType="1"/>
          </p:cNvSpPr>
          <p:nvPr/>
        </p:nvSpPr>
        <p:spPr bwMode="auto">
          <a:xfrm flipV="1">
            <a:off x="6516688" y="2103438"/>
            <a:ext cx="742950" cy="1905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11" name="Line 55"/>
          <p:cNvSpPr>
            <a:spLocks noChangeShapeType="1"/>
          </p:cNvSpPr>
          <p:nvPr/>
        </p:nvSpPr>
        <p:spPr bwMode="auto">
          <a:xfrm flipV="1">
            <a:off x="6516688" y="2151063"/>
            <a:ext cx="742950" cy="1905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12" name="Line 56"/>
          <p:cNvSpPr>
            <a:spLocks noChangeShapeType="1"/>
          </p:cNvSpPr>
          <p:nvPr/>
        </p:nvSpPr>
        <p:spPr bwMode="auto">
          <a:xfrm flipV="1">
            <a:off x="6516688" y="2222500"/>
            <a:ext cx="719137" cy="166688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13" name="Line 57"/>
          <p:cNvSpPr>
            <a:spLocks noChangeShapeType="1"/>
          </p:cNvSpPr>
          <p:nvPr/>
        </p:nvSpPr>
        <p:spPr bwMode="auto">
          <a:xfrm flipV="1">
            <a:off x="6557963" y="2570163"/>
            <a:ext cx="762000" cy="19050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14" name="Line 58"/>
          <p:cNvSpPr>
            <a:spLocks noChangeShapeType="1"/>
          </p:cNvSpPr>
          <p:nvPr/>
        </p:nvSpPr>
        <p:spPr bwMode="auto">
          <a:xfrm flipV="1">
            <a:off x="6557963" y="2627313"/>
            <a:ext cx="752475" cy="1809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15" name="Line 59"/>
          <p:cNvSpPr>
            <a:spLocks noChangeShapeType="1"/>
          </p:cNvSpPr>
          <p:nvPr/>
        </p:nvSpPr>
        <p:spPr bwMode="auto">
          <a:xfrm flipV="1">
            <a:off x="6567488" y="2684463"/>
            <a:ext cx="742950" cy="1619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16" name="Line 60"/>
          <p:cNvSpPr>
            <a:spLocks noChangeShapeType="1"/>
          </p:cNvSpPr>
          <p:nvPr/>
        </p:nvSpPr>
        <p:spPr bwMode="auto">
          <a:xfrm flipV="1">
            <a:off x="6557963" y="2727325"/>
            <a:ext cx="750887" cy="176213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17" name="Line 61"/>
          <p:cNvSpPr>
            <a:spLocks noChangeShapeType="1"/>
          </p:cNvSpPr>
          <p:nvPr/>
        </p:nvSpPr>
        <p:spPr bwMode="auto">
          <a:xfrm flipV="1">
            <a:off x="6557963" y="2770188"/>
            <a:ext cx="762000" cy="1809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18" name="Line 62"/>
          <p:cNvSpPr>
            <a:spLocks noChangeShapeType="1"/>
          </p:cNvSpPr>
          <p:nvPr/>
        </p:nvSpPr>
        <p:spPr bwMode="auto">
          <a:xfrm flipV="1">
            <a:off x="6557963" y="2827338"/>
            <a:ext cx="762000" cy="1809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19" name="Line 63"/>
          <p:cNvSpPr>
            <a:spLocks noChangeShapeType="1"/>
          </p:cNvSpPr>
          <p:nvPr/>
        </p:nvSpPr>
        <p:spPr bwMode="auto">
          <a:xfrm flipV="1">
            <a:off x="6557963" y="2979738"/>
            <a:ext cx="752475" cy="17145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20" name="Line 64"/>
          <p:cNvSpPr>
            <a:spLocks noChangeShapeType="1"/>
          </p:cNvSpPr>
          <p:nvPr/>
        </p:nvSpPr>
        <p:spPr bwMode="auto">
          <a:xfrm flipV="1">
            <a:off x="6557963" y="3014663"/>
            <a:ext cx="750887" cy="1746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21" name="Line 65"/>
          <p:cNvSpPr>
            <a:spLocks noChangeShapeType="1"/>
          </p:cNvSpPr>
          <p:nvPr/>
        </p:nvSpPr>
        <p:spPr bwMode="auto">
          <a:xfrm flipV="1">
            <a:off x="6557963" y="3065463"/>
            <a:ext cx="733425" cy="17145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22" name="Line 66"/>
          <p:cNvSpPr>
            <a:spLocks noChangeShapeType="1"/>
          </p:cNvSpPr>
          <p:nvPr/>
        </p:nvSpPr>
        <p:spPr bwMode="auto">
          <a:xfrm flipV="1">
            <a:off x="6557963" y="3113088"/>
            <a:ext cx="752475" cy="1809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23" name="Line 67"/>
          <p:cNvSpPr>
            <a:spLocks noChangeShapeType="1"/>
          </p:cNvSpPr>
          <p:nvPr/>
        </p:nvSpPr>
        <p:spPr bwMode="auto">
          <a:xfrm flipV="1">
            <a:off x="5100638" y="4932363"/>
            <a:ext cx="857250" cy="24765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24" name="Line 68"/>
          <p:cNvSpPr>
            <a:spLocks noChangeShapeType="1"/>
          </p:cNvSpPr>
          <p:nvPr/>
        </p:nvSpPr>
        <p:spPr bwMode="auto">
          <a:xfrm>
            <a:off x="5910263" y="4922838"/>
            <a:ext cx="1447800" cy="85725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26" name="Line 70"/>
          <p:cNvSpPr>
            <a:spLocks noChangeShapeType="1"/>
          </p:cNvSpPr>
          <p:nvPr/>
        </p:nvSpPr>
        <p:spPr bwMode="auto">
          <a:xfrm>
            <a:off x="5364163" y="1143000"/>
            <a:ext cx="360362" cy="14446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27" name="Line 71"/>
          <p:cNvSpPr>
            <a:spLocks noChangeShapeType="1"/>
          </p:cNvSpPr>
          <p:nvPr/>
        </p:nvSpPr>
        <p:spPr bwMode="auto">
          <a:xfrm flipH="1">
            <a:off x="3243851" y="1466056"/>
            <a:ext cx="200025" cy="35242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28" name="Line 72"/>
          <p:cNvSpPr>
            <a:spLocks noChangeShapeType="1"/>
          </p:cNvSpPr>
          <p:nvPr/>
        </p:nvSpPr>
        <p:spPr bwMode="auto">
          <a:xfrm flipV="1">
            <a:off x="6557963" y="3979863"/>
            <a:ext cx="742950" cy="1809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29" name="Line 73"/>
          <p:cNvSpPr>
            <a:spLocks noChangeShapeType="1"/>
          </p:cNvSpPr>
          <p:nvPr/>
        </p:nvSpPr>
        <p:spPr bwMode="auto">
          <a:xfrm flipV="1">
            <a:off x="6557963" y="4027488"/>
            <a:ext cx="723900" cy="17145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30" name="Line 74"/>
          <p:cNvSpPr>
            <a:spLocks noChangeShapeType="1"/>
          </p:cNvSpPr>
          <p:nvPr/>
        </p:nvSpPr>
        <p:spPr bwMode="auto">
          <a:xfrm flipV="1">
            <a:off x="6557963" y="4065588"/>
            <a:ext cx="733425" cy="1809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31" name="Line 75"/>
          <p:cNvSpPr>
            <a:spLocks noChangeShapeType="1"/>
          </p:cNvSpPr>
          <p:nvPr/>
        </p:nvSpPr>
        <p:spPr bwMode="auto">
          <a:xfrm flipV="1">
            <a:off x="6557963" y="4113213"/>
            <a:ext cx="742950" cy="17145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32" name="Line 76"/>
          <p:cNvSpPr>
            <a:spLocks noChangeShapeType="1"/>
          </p:cNvSpPr>
          <p:nvPr/>
        </p:nvSpPr>
        <p:spPr bwMode="auto">
          <a:xfrm flipV="1">
            <a:off x="6557963" y="4151313"/>
            <a:ext cx="742950" cy="1809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33" name="Line 77"/>
          <p:cNvSpPr>
            <a:spLocks noChangeShapeType="1"/>
          </p:cNvSpPr>
          <p:nvPr/>
        </p:nvSpPr>
        <p:spPr bwMode="auto">
          <a:xfrm flipV="1">
            <a:off x="6557963" y="4198938"/>
            <a:ext cx="714375" cy="1809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34" name="Line 78"/>
          <p:cNvSpPr>
            <a:spLocks noChangeShapeType="1"/>
          </p:cNvSpPr>
          <p:nvPr/>
        </p:nvSpPr>
        <p:spPr bwMode="auto">
          <a:xfrm flipV="1">
            <a:off x="6548438" y="4322763"/>
            <a:ext cx="742950" cy="1905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35" name="Line 79"/>
          <p:cNvSpPr>
            <a:spLocks noChangeShapeType="1"/>
          </p:cNvSpPr>
          <p:nvPr/>
        </p:nvSpPr>
        <p:spPr bwMode="auto">
          <a:xfrm flipV="1">
            <a:off x="6557963" y="4379913"/>
            <a:ext cx="723900" cy="1809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36" name="Line 80"/>
          <p:cNvSpPr>
            <a:spLocks noChangeShapeType="1"/>
          </p:cNvSpPr>
          <p:nvPr/>
        </p:nvSpPr>
        <p:spPr bwMode="auto">
          <a:xfrm flipV="1">
            <a:off x="6557963" y="4418013"/>
            <a:ext cx="742950" cy="1905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37" name="Line 81"/>
          <p:cNvSpPr>
            <a:spLocks noChangeShapeType="1"/>
          </p:cNvSpPr>
          <p:nvPr/>
        </p:nvSpPr>
        <p:spPr bwMode="auto">
          <a:xfrm flipV="1">
            <a:off x="6557963" y="4456113"/>
            <a:ext cx="742950" cy="1905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38" name="Line 82"/>
          <p:cNvSpPr>
            <a:spLocks noChangeShapeType="1"/>
          </p:cNvSpPr>
          <p:nvPr/>
        </p:nvSpPr>
        <p:spPr bwMode="auto">
          <a:xfrm flipV="1">
            <a:off x="6557963" y="4503738"/>
            <a:ext cx="733425" cy="1809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39" name="Line 83"/>
          <p:cNvSpPr>
            <a:spLocks noChangeShapeType="1"/>
          </p:cNvSpPr>
          <p:nvPr/>
        </p:nvSpPr>
        <p:spPr bwMode="auto">
          <a:xfrm flipV="1">
            <a:off x="6557963" y="4551363"/>
            <a:ext cx="742950" cy="1809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0" name="Line 84"/>
          <p:cNvSpPr>
            <a:spLocks noChangeShapeType="1"/>
          </p:cNvSpPr>
          <p:nvPr/>
        </p:nvSpPr>
        <p:spPr bwMode="auto">
          <a:xfrm flipV="1">
            <a:off x="6548438" y="4684713"/>
            <a:ext cx="723900" cy="1809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1" name="Line 85"/>
          <p:cNvSpPr>
            <a:spLocks noChangeShapeType="1"/>
          </p:cNvSpPr>
          <p:nvPr/>
        </p:nvSpPr>
        <p:spPr bwMode="auto">
          <a:xfrm flipV="1">
            <a:off x="6557963" y="4722813"/>
            <a:ext cx="752475" cy="1905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2" name="Line 86"/>
          <p:cNvSpPr>
            <a:spLocks noChangeShapeType="1"/>
          </p:cNvSpPr>
          <p:nvPr/>
        </p:nvSpPr>
        <p:spPr bwMode="auto">
          <a:xfrm flipV="1">
            <a:off x="6557963" y="4770438"/>
            <a:ext cx="742950" cy="1809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3" name="Line 87"/>
          <p:cNvSpPr>
            <a:spLocks noChangeShapeType="1"/>
          </p:cNvSpPr>
          <p:nvPr/>
        </p:nvSpPr>
        <p:spPr bwMode="auto">
          <a:xfrm flipV="1">
            <a:off x="6557963" y="4808538"/>
            <a:ext cx="742950" cy="1905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4" name="Line 88"/>
          <p:cNvSpPr>
            <a:spLocks noChangeShapeType="1"/>
          </p:cNvSpPr>
          <p:nvPr/>
        </p:nvSpPr>
        <p:spPr bwMode="auto">
          <a:xfrm flipV="1">
            <a:off x="6557963" y="4856163"/>
            <a:ext cx="733425" cy="1809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5" name="Line 89"/>
          <p:cNvSpPr>
            <a:spLocks noChangeShapeType="1"/>
          </p:cNvSpPr>
          <p:nvPr/>
        </p:nvSpPr>
        <p:spPr bwMode="auto">
          <a:xfrm flipV="1">
            <a:off x="6567488" y="4932363"/>
            <a:ext cx="628650" cy="16192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6" name="Line 90"/>
          <p:cNvSpPr>
            <a:spLocks noChangeShapeType="1"/>
          </p:cNvSpPr>
          <p:nvPr/>
        </p:nvSpPr>
        <p:spPr bwMode="auto">
          <a:xfrm>
            <a:off x="7167563" y="4932363"/>
            <a:ext cx="0" cy="0"/>
          </a:xfrm>
          <a:prstGeom prst="line">
            <a:avLst/>
          </a:prstGeom>
          <a:noFill/>
          <a:ln w="952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7" name="Line 91"/>
          <p:cNvSpPr>
            <a:spLocks noChangeShapeType="1"/>
          </p:cNvSpPr>
          <p:nvPr/>
        </p:nvSpPr>
        <p:spPr bwMode="auto">
          <a:xfrm>
            <a:off x="6557963" y="5037138"/>
            <a:ext cx="0" cy="666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8" name="Line 92"/>
          <p:cNvSpPr>
            <a:spLocks noChangeShapeType="1"/>
          </p:cNvSpPr>
          <p:nvPr/>
        </p:nvSpPr>
        <p:spPr bwMode="auto">
          <a:xfrm>
            <a:off x="7291388" y="4808538"/>
            <a:ext cx="0" cy="666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49" name="Line 93"/>
          <p:cNvSpPr>
            <a:spLocks noChangeShapeType="1"/>
          </p:cNvSpPr>
          <p:nvPr/>
        </p:nvSpPr>
        <p:spPr bwMode="auto">
          <a:xfrm>
            <a:off x="6557963" y="4941888"/>
            <a:ext cx="0" cy="666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0" name="Line 94"/>
          <p:cNvSpPr>
            <a:spLocks noChangeShapeType="1"/>
          </p:cNvSpPr>
          <p:nvPr/>
        </p:nvSpPr>
        <p:spPr bwMode="auto">
          <a:xfrm>
            <a:off x="7291388" y="4722813"/>
            <a:ext cx="0" cy="666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1" name="Line 95"/>
          <p:cNvSpPr>
            <a:spLocks noChangeShapeType="1"/>
          </p:cNvSpPr>
          <p:nvPr/>
        </p:nvSpPr>
        <p:spPr bwMode="auto">
          <a:xfrm>
            <a:off x="6557963" y="4846638"/>
            <a:ext cx="0" cy="666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2" name="Line 96"/>
          <p:cNvSpPr>
            <a:spLocks noChangeShapeType="1"/>
          </p:cNvSpPr>
          <p:nvPr/>
        </p:nvSpPr>
        <p:spPr bwMode="auto">
          <a:xfrm>
            <a:off x="7281863" y="4551363"/>
            <a:ext cx="0" cy="1428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3" name="Line 97"/>
          <p:cNvSpPr>
            <a:spLocks noChangeShapeType="1"/>
          </p:cNvSpPr>
          <p:nvPr/>
        </p:nvSpPr>
        <p:spPr bwMode="auto">
          <a:xfrm>
            <a:off x="7281863" y="4560888"/>
            <a:ext cx="0" cy="13335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4" name="Line 98"/>
          <p:cNvSpPr>
            <a:spLocks noChangeShapeType="1"/>
          </p:cNvSpPr>
          <p:nvPr/>
        </p:nvSpPr>
        <p:spPr bwMode="auto">
          <a:xfrm>
            <a:off x="7281863" y="4179888"/>
            <a:ext cx="0" cy="17145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5" name="Line 99"/>
          <p:cNvSpPr>
            <a:spLocks noChangeShapeType="1"/>
          </p:cNvSpPr>
          <p:nvPr/>
        </p:nvSpPr>
        <p:spPr bwMode="auto">
          <a:xfrm>
            <a:off x="6557963" y="4684713"/>
            <a:ext cx="0" cy="666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6" name="Line 100"/>
          <p:cNvSpPr>
            <a:spLocks noChangeShapeType="1"/>
          </p:cNvSpPr>
          <p:nvPr/>
        </p:nvSpPr>
        <p:spPr bwMode="auto">
          <a:xfrm>
            <a:off x="6567488" y="4141788"/>
            <a:ext cx="0" cy="666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7" name="Line 101"/>
          <p:cNvSpPr>
            <a:spLocks noChangeShapeType="1"/>
          </p:cNvSpPr>
          <p:nvPr/>
        </p:nvSpPr>
        <p:spPr bwMode="auto">
          <a:xfrm>
            <a:off x="7281863" y="4456113"/>
            <a:ext cx="0" cy="666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8" name="Line 102"/>
          <p:cNvSpPr>
            <a:spLocks noChangeShapeType="1"/>
          </p:cNvSpPr>
          <p:nvPr/>
        </p:nvSpPr>
        <p:spPr bwMode="auto">
          <a:xfrm>
            <a:off x="6567488" y="4579938"/>
            <a:ext cx="0" cy="666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59" name="Line 103"/>
          <p:cNvSpPr>
            <a:spLocks noChangeShapeType="1"/>
          </p:cNvSpPr>
          <p:nvPr/>
        </p:nvSpPr>
        <p:spPr bwMode="auto">
          <a:xfrm>
            <a:off x="7281863" y="4379913"/>
            <a:ext cx="0" cy="666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0" name="Line 104"/>
          <p:cNvSpPr>
            <a:spLocks noChangeShapeType="1"/>
          </p:cNvSpPr>
          <p:nvPr/>
        </p:nvSpPr>
        <p:spPr bwMode="auto">
          <a:xfrm>
            <a:off x="6577013" y="4503738"/>
            <a:ext cx="0" cy="666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1" name="Line 105"/>
          <p:cNvSpPr>
            <a:spLocks noChangeShapeType="1"/>
          </p:cNvSpPr>
          <p:nvPr/>
        </p:nvSpPr>
        <p:spPr bwMode="auto">
          <a:xfrm>
            <a:off x="6567488" y="4322763"/>
            <a:ext cx="0" cy="666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2" name="Line 106"/>
          <p:cNvSpPr>
            <a:spLocks noChangeShapeType="1"/>
          </p:cNvSpPr>
          <p:nvPr/>
        </p:nvSpPr>
        <p:spPr bwMode="auto">
          <a:xfrm>
            <a:off x="7281863" y="4017963"/>
            <a:ext cx="0" cy="666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3" name="Line 107"/>
          <p:cNvSpPr>
            <a:spLocks noChangeShapeType="1"/>
          </p:cNvSpPr>
          <p:nvPr/>
        </p:nvSpPr>
        <p:spPr bwMode="auto">
          <a:xfrm>
            <a:off x="6567488" y="4227513"/>
            <a:ext cx="0" cy="666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4" name="Line 108"/>
          <p:cNvSpPr>
            <a:spLocks noChangeShapeType="1"/>
          </p:cNvSpPr>
          <p:nvPr/>
        </p:nvSpPr>
        <p:spPr bwMode="auto">
          <a:xfrm>
            <a:off x="7281863" y="4103688"/>
            <a:ext cx="0" cy="666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5" name="Line 109"/>
          <p:cNvSpPr>
            <a:spLocks noChangeShapeType="1"/>
          </p:cNvSpPr>
          <p:nvPr/>
        </p:nvSpPr>
        <p:spPr bwMode="auto">
          <a:xfrm>
            <a:off x="6526213" y="1814513"/>
            <a:ext cx="0" cy="666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6" name="Line 110"/>
          <p:cNvSpPr>
            <a:spLocks noChangeShapeType="1"/>
          </p:cNvSpPr>
          <p:nvPr/>
        </p:nvSpPr>
        <p:spPr bwMode="auto">
          <a:xfrm>
            <a:off x="7250113" y="1681163"/>
            <a:ext cx="0" cy="476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7" name="Line 111"/>
          <p:cNvSpPr>
            <a:spLocks noChangeShapeType="1"/>
          </p:cNvSpPr>
          <p:nvPr/>
        </p:nvSpPr>
        <p:spPr bwMode="auto">
          <a:xfrm>
            <a:off x="6526213" y="1890713"/>
            <a:ext cx="0" cy="666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8" name="Line 112"/>
          <p:cNvSpPr>
            <a:spLocks noChangeShapeType="1"/>
          </p:cNvSpPr>
          <p:nvPr/>
        </p:nvSpPr>
        <p:spPr bwMode="auto">
          <a:xfrm>
            <a:off x="7250113" y="1747838"/>
            <a:ext cx="0" cy="666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69" name="Line 113"/>
          <p:cNvSpPr>
            <a:spLocks noChangeShapeType="1"/>
          </p:cNvSpPr>
          <p:nvPr/>
        </p:nvSpPr>
        <p:spPr bwMode="auto">
          <a:xfrm>
            <a:off x="6516688" y="2006600"/>
            <a:ext cx="0" cy="666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70" name="Line 114"/>
          <p:cNvSpPr>
            <a:spLocks noChangeShapeType="1"/>
          </p:cNvSpPr>
          <p:nvPr/>
        </p:nvSpPr>
        <p:spPr bwMode="auto">
          <a:xfrm>
            <a:off x="6526213" y="2151063"/>
            <a:ext cx="0" cy="666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71" name="Line 115"/>
          <p:cNvSpPr>
            <a:spLocks noChangeShapeType="1"/>
          </p:cNvSpPr>
          <p:nvPr/>
        </p:nvSpPr>
        <p:spPr bwMode="auto">
          <a:xfrm>
            <a:off x="7250113" y="1998663"/>
            <a:ext cx="0" cy="666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72" name="Line 116"/>
          <p:cNvSpPr>
            <a:spLocks noChangeShapeType="1"/>
          </p:cNvSpPr>
          <p:nvPr/>
        </p:nvSpPr>
        <p:spPr bwMode="auto">
          <a:xfrm>
            <a:off x="6526213" y="2236788"/>
            <a:ext cx="0" cy="666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73" name="Line 117"/>
          <p:cNvSpPr>
            <a:spLocks noChangeShapeType="1"/>
          </p:cNvSpPr>
          <p:nvPr/>
        </p:nvSpPr>
        <p:spPr bwMode="auto">
          <a:xfrm>
            <a:off x="7259638" y="2093913"/>
            <a:ext cx="0" cy="666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74" name="Line 118"/>
          <p:cNvSpPr>
            <a:spLocks noChangeShapeType="1"/>
          </p:cNvSpPr>
          <p:nvPr/>
        </p:nvSpPr>
        <p:spPr bwMode="auto">
          <a:xfrm>
            <a:off x="6535738" y="2322513"/>
            <a:ext cx="0" cy="666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75" name="Line 119"/>
          <p:cNvSpPr>
            <a:spLocks noChangeShapeType="1"/>
          </p:cNvSpPr>
          <p:nvPr/>
        </p:nvSpPr>
        <p:spPr bwMode="auto">
          <a:xfrm>
            <a:off x="6567488" y="2836863"/>
            <a:ext cx="0" cy="666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76" name="Line 120"/>
          <p:cNvSpPr>
            <a:spLocks noChangeShapeType="1"/>
          </p:cNvSpPr>
          <p:nvPr/>
        </p:nvSpPr>
        <p:spPr bwMode="auto">
          <a:xfrm>
            <a:off x="7300913" y="2713038"/>
            <a:ext cx="0" cy="666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77" name="Line 121"/>
          <p:cNvSpPr>
            <a:spLocks noChangeShapeType="1"/>
          </p:cNvSpPr>
          <p:nvPr/>
        </p:nvSpPr>
        <p:spPr bwMode="auto">
          <a:xfrm>
            <a:off x="6567488" y="2932113"/>
            <a:ext cx="0" cy="666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78" name="Line 122"/>
          <p:cNvSpPr>
            <a:spLocks noChangeShapeType="1"/>
          </p:cNvSpPr>
          <p:nvPr/>
        </p:nvSpPr>
        <p:spPr bwMode="auto">
          <a:xfrm>
            <a:off x="6567488" y="3217863"/>
            <a:ext cx="0" cy="666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79" name="Line 123"/>
          <p:cNvSpPr>
            <a:spLocks noChangeShapeType="1"/>
          </p:cNvSpPr>
          <p:nvPr/>
        </p:nvSpPr>
        <p:spPr bwMode="auto">
          <a:xfrm>
            <a:off x="7291388" y="3008313"/>
            <a:ext cx="0" cy="666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80" name="Line 124"/>
          <p:cNvSpPr>
            <a:spLocks noChangeShapeType="1"/>
          </p:cNvSpPr>
          <p:nvPr/>
        </p:nvSpPr>
        <p:spPr bwMode="auto">
          <a:xfrm>
            <a:off x="6567488" y="3141663"/>
            <a:ext cx="0" cy="666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81" name="Line 125"/>
          <p:cNvSpPr>
            <a:spLocks noChangeShapeType="1"/>
          </p:cNvSpPr>
          <p:nvPr/>
        </p:nvSpPr>
        <p:spPr bwMode="auto">
          <a:xfrm>
            <a:off x="7300913" y="2817813"/>
            <a:ext cx="0" cy="171450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82" name="Line 126"/>
          <p:cNvSpPr>
            <a:spLocks noChangeShapeType="1"/>
          </p:cNvSpPr>
          <p:nvPr/>
        </p:nvSpPr>
        <p:spPr bwMode="auto">
          <a:xfrm>
            <a:off x="6567488" y="2741613"/>
            <a:ext cx="0" cy="6667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83" name="Line 127"/>
          <p:cNvSpPr>
            <a:spLocks noChangeShapeType="1"/>
          </p:cNvSpPr>
          <p:nvPr/>
        </p:nvSpPr>
        <p:spPr bwMode="auto">
          <a:xfrm flipV="1">
            <a:off x="6510338" y="5075238"/>
            <a:ext cx="847725" cy="228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84" name="Line 128"/>
          <p:cNvSpPr>
            <a:spLocks noChangeShapeType="1"/>
          </p:cNvSpPr>
          <p:nvPr/>
        </p:nvSpPr>
        <p:spPr bwMode="auto">
          <a:xfrm>
            <a:off x="5110163" y="4503738"/>
            <a:ext cx="1381125" cy="8191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85" name="Line 129"/>
          <p:cNvSpPr>
            <a:spLocks noChangeShapeType="1"/>
          </p:cNvSpPr>
          <p:nvPr/>
        </p:nvSpPr>
        <p:spPr bwMode="auto">
          <a:xfrm flipV="1">
            <a:off x="5072063" y="4256088"/>
            <a:ext cx="904875" cy="247650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86" name="Line 130"/>
          <p:cNvSpPr>
            <a:spLocks noChangeShapeType="1"/>
          </p:cNvSpPr>
          <p:nvPr/>
        </p:nvSpPr>
        <p:spPr bwMode="auto">
          <a:xfrm>
            <a:off x="7596188" y="1646238"/>
            <a:ext cx="331787" cy="155575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87" name="Freeform 131"/>
          <p:cNvSpPr>
            <a:spLocks/>
          </p:cNvSpPr>
          <p:nvPr/>
        </p:nvSpPr>
        <p:spPr bwMode="auto">
          <a:xfrm>
            <a:off x="7196138" y="4913313"/>
            <a:ext cx="133350" cy="76200"/>
          </a:xfrm>
          <a:custGeom>
            <a:avLst/>
            <a:gdLst>
              <a:gd name="T0" fmla="*/ 2147483647 w 14"/>
              <a:gd name="T1" fmla="*/ 2147483647 h 8"/>
              <a:gd name="T2" fmla="*/ 2147483647 w 14"/>
              <a:gd name="T3" fmla="*/ 0 h 8"/>
              <a:gd name="T4" fmla="*/ 2147483647 w 14"/>
              <a:gd name="T5" fmla="*/ 2147483647 h 8"/>
              <a:gd name="T6" fmla="*/ 0 60000 65536"/>
              <a:gd name="T7" fmla="*/ 0 60000 65536"/>
              <a:gd name="T8" fmla="*/ 0 60000 65536"/>
              <a:gd name="T9" fmla="*/ 0 w 14"/>
              <a:gd name="T10" fmla="*/ 0 h 8"/>
              <a:gd name="T11" fmla="*/ 14 w 14"/>
              <a:gd name="T12" fmla="*/ 8 h 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" h="8">
                <a:moveTo>
                  <a:pt x="1" y="8"/>
                </a:moveTo>
                <a:cubicBezTo>
                  <a:pt x="0" y="4"/>
                  <a:pt x="0" y="3"/>
                  <a:pt x="4" y="0"/>
                </a:cubicBezTo>
                <a:cubicBezTo>
                  <a:pt x="13" y="1"/>
                  <a:pt x="14" y="0"/>
                  <a:pt x="10" y="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88" name="Line 132"/>
          <p:cNvSpPr>
            <a:spLocks noChangeShapeType="1"/>
          </p:cNvSpPr>
          <p:nvPr/>
        </p:nvSpPr>
        <p:spPr bwMode="auto">
          <a:xfrm flipV="1">
            <a:off x="1908175" y="4886325"/>
            <a:ext cx="990600" cy="276225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89" name="Line 133"/>
          <p:cNvSpPr>
            <a:spLocks noChangeShapeType="1"/>
          </p:cNvSpPr>
          <p:nvPr/>
        </p:nvSpPr>
        <p:spPr bwMode="auto">
          <a:xfrm flipH="1" flipV="1">
            <a:off x="2843213" y="4886325"/>
            <a:ext cx="917575" cy="560388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90" name="Line 134"/>
          <p:cNvSpPr>
            <a:spLocks noChangeShapeType="1"/>
          </p:cNvSpPr>
          <p:nvPr/>
        </p:nvSpPr>
        <p:spPr bwMode="auto">
          <a:xfrm>
            <a:off x="2771775" y="5751513"/>
            <a:ext cx="144463" cy="71913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91" name="Line 135"/>
          <p:cNvSpPr>
            <a:spLocks noChangeShapeType="1"/>
          </p:cNvSpPr>
          <p:nvPr/>
        </p:nvSpPr>
        <p:spPr bwMode="auto">
          <a:xfrm flipV="1">
            <a:off x="2771775" y="5462588"/>
            <a:ext cx="1009650" cy="257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92" name="Line 136"/>
          <p:cNvSpPr>
            <a:spLocks noChangeShapeType="1"/>
          </p:cNvSpPr>
          <p:nvPr/>
        </p:nvSpPr>
        <p:spPr bwMode="auto">
          <a:xfrm flipH="1">
            <a:off x="3635375" y="5462588"/>
            <a:ext cx="157163" cy="865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93" name="Line 137"/>
          <p:cNvSpPr>
            <a:spLocks noChangeShapeType="1"/>
          </p:cNvSpPr>
          <p:nvPr/>
        </p:nvSpPr>
        <p:spPr bwMode="auto">
          <a:xfrm>
            <a:off x="1908175" y="5175250"/>
            <a:ext cx="287338" cy="936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94" name="Line 138"/>
          <p:cNvSpPr>
            <a:spLocks noChangeShapeType="1"/>
          </p:cNvSpPr>
          <p:nvPr/>
        </p:nvSpPr>
        <p:spPr bwMode="auto">
          <a:xfrm>
            <a:off x="2128838" y="5513388"/>
            <a:ext cx="0" cy="257175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95" name="Line 139"/>
          <p:cNvSpPr>
            <a:spLocks noChangeShapeType="1"/>
          </p:cNvSpPr>
          <p:nvPr/>
        </p:nvSpPr>
        <p:spPr bwMode="auto">
          <a:xfrm>
            <a:off x="1908175" y="5175250"/>
            <a:ext cx="863600" cy="5762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96" name="AutoShape 140"/>
          <p:cNvSpPr>
            <a:spLocks noChangeArrowheads="1"/>
          </p:cNvSpPr>
          <p:nvPr/>
        </p:nvSpPr>
        <p:spPr bwMode="auto">
          <a:xfrm>
            <a:off x="3887788" y="6416675"/>
            <a:ext cx="684212" cy="360363"/>
          </a:xfrm>
          <a:prstGeom prst="wedgeRectCallout">
            <a:avLst>
              <a:gd name="adj1" fmla="val 50231"/>
              <a:gd name="adj2" fmla="val -81278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ko-KR" altLang="en-US"/>
              <a:t>급수</a:t>
            </a:r>
          </a:p>
        </p:txBody>
      </p:sp>
      <p:sp>
        <p:nvSpPr>
          <p:cNvPr id="11397" name="Freeform 141"/>
          <p:cNvSpPr>
            <a:spLocks/>
          </p:cNvSpPr>
          <p:nvPr/>
        </p:nvSpPr>
        <p:spPr bwMode="auto">
          <a:xfrm>
            <a:off x="7834313" y="5256213"/>
            <a:ext cx="76200" cy="685800"/>
          </a:xfrm>
          <a:custGeom>
            <a:avLst/>
            <a:gdLst>
              <a:gd name="T0" fmla="*/ 0 w 8"/>
              <a:gd name="T1" fmla="*/ 0 h 72"/>
              <a:gd name="T2" fmla="*/ 2147483647 w 8"/>
              <a:gd name="T3" fmla="*/ 2147483647 h 72"/>
              <a:gd name="T4" fmla="*/ 0 w 8"/>
              <a:gd name="T5" fmla="*/ 2147483647 h 72"/>
              <a:gd name="T6" fmla="*/ 2147483647 w 8"/>
              <a:gd name="T7" fmla="*/ 2147483647 h 72"/>
              <a:gd name="T8" fmla="*/ 2147483647 w 8"/>
              <a:gd name="T9" fmla="*/ 2147483647 h 72"/>
              <a:gd name="T10" fmla="*/ 2147483647 w 8"/>
              <a:gd name="T11" fmla="*/ 2147483647 h 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"/>
              <a:gd name="T19" fmla="*/ 0 h 72"/>
              <a:gd name="T20" fmla="*/ 8 w 8"/>
              <a:gd name="T21" fmla="*/ 72 h 7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" h="72">
                <a:moveTo>
                  <a:pt x="0" y="0"/>
                </a:moveTo>
                <a:cubicBezTo>
                  <a:pt x="6" y="8"/>
                  <a:pt x="5" y="13"/>
                  <a:pt x="3" y="23"/>
                </a:cubicBezTo>
                <a:cubicBezTo>
                  <a:pt x="2" y="26"/>
                  <a:pt x="0" y="32"/>
                  <a:pt x="0" y="32"/>
                </a:cubicBezTo>
                <a:cubicBezTo>
                  <a:pt x="1" y="46"/>
                  <a:pt x="2" y="40"/>
                  <a:pt x="6" y="51"/>
                </a:cubicBezTo>
                <a:cubicBezTo>
                  <a:pt x="7" y="53"/>
                  <a:pt x="8" y="57"/>
                  <a:pt x="8" y="57"/>
                </a:cubicBezTo>
                <a:cubicBezTo>
                  <a:pt x="7" y="62"/>
                  <a:pt x="8" y="68"/>
                  <a:pt x="4" y="72"/>
                </a:cubicBez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98" name="AutoShape 142"/>
          <p:cNvSpPr>
            <a:spLocks noChangeArrowheads="1"/>
          </p:cNvSpPr>
          <p:nvPr/>
        </p:nvSpPr>
        <p:spPr bwMode="auto">
          <a:xfrm rot="-6307886">
            <a:off x="3257550" y="2097088"/>
            <a:ext cx="85725" cy="1057275"/>
          </a:xfrm>
          <a:prstGeom prst="can">
            <a:avLst>
              <a:gd name="adj" fmla="val 67890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399" name="AutoShape 143"/>
          <p:cNvSpPr>
            <a:spLocks noChangeArrowheads="1"/>
          </p:cNvSpPr>
          <p:nvPr/>
        </p:nvSpPr>
        <p:spPr bwMode="auto">
          <a:xfrm rot="7200494">
            <a:off x="6748035" y="3985974"/>
            <a:ext cx="79660" cy="1444868"/>
          </a:xfrm>
          <a:prstGeom prst="can">
            <a:avLst>
              <a:gd name="adj" fmla="val 75091"/>
            </a:avLst>
          </a:prstGeom>
          <a:solidFill>
            <a:srgbClr val="FFFFFF"/>
          </a:solidFill>
          <a:ln w="1905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00" name="Arc 144"/>
          <p:cNvSpPr>
            <a:spLocks/>
          </p:cNvSpPr>
          <p:nvPr/>
        </p:nvSpPr>
        <p:spPr bwMode="auto">
          <a:xfrm flipH="1">
            <a:off x="7138988" y="4884738"/>
            <a:ext cx="114300" cy="76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01" name="Line 145"/>
          <p:cNvSpPr>
            <a:spLocks noChangeShapeType="1"/>
          </p:cNvSpPr>
          <p:nvPr/>
        </p:nvSpPr>
        <p:spPr bwMode="auto">
          <a:xfrm>
            <a:off x="6500813" y="4217988"/>
            <a:ext cx="0" cy="571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02" name="Line 146"/>
          <p:cNvSpPr>
            <a:spLocks noChangeShapeType="1"/>
          </p:cNvSpPr>
          <p:nvPr/>
        </p:nvSpPr>
        <p:spPr bwMode="auto">
          <a:xfrm flipV="1">
            <a:off x="6805613" y="4865688"/>
            <a:ext cx="447675" cy="1143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03" name="Line 147"/>
          <p:cNvSpPr>
            <a:spLocks noChangeShapeType="1"/>
          </p:cNvSpPr>
          <p:nvPr/>
        </p:nvSpPr>
        <p:spPr bwMode="auto">
          <a:xfrm flipV="1">
            <a:off x="6796088" y="4827588"/>
            <a:ext cx="447675" cy="1143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04" name="Line 148"/>
          <p:cNvSpPr>
            <a:spLocks noChangeShapeType="1"/>
          </p:cNvSpPr>
          <p:nvPr/>
        </p:nvSpPr>
        <p:spPr bwMode="auto">
          <a:xfrm flipV="1">
            <a:off x="6767513" y="4789488"/>
            <a:ext cx="447675" cy="1143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05" name="Line 149"/>
          <p:cNvSpPr>
            <a:spLocks noChangeShapeType="1"/>
          </p:cNvSpPr>
          <p:nvPr/>
        </p:nvSpPr>
        <p:spPr bwMode="auto">
          <a:xfrm flipV="1">
            <a:off x="6729413" y="4713288"/>
            <a:ext cx="447675" cy="1143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06" name="Line 150"/>
          <p:cNvSpPr>
            <a:spLocks noChangeShapeType="1"/>
          </p:cNvSpPr>
          <p:nvPr/>
        </p:nvSpPr>
        <p:spPr bwMode="auto">
          <a:xfrm flipV="1">
            <a:off x="6738938" y="4751388"/>
            <a:ext cx="447675" cy="1143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07" name="Line 151"/>
          <p:cNvSpPr>
            <a:spLocks noChangeShapeType="1"/>
          </p:cNvSpPr>
          <p:nvPr/>
        </p:nvSpPr>
        <p:spPr bwMode="auto">
          <a:xfrm flipV="1">
            <a:off x="6653213" y="4598988"/>
            <a:ext cx="447675" cy="1143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08" name="Line 152"/>
          <p:cNvSpPr>
            <a:spLocks noChangeShapeType="1"/>
          </p:cNvSpPr>
          <p:nvPr/>
        </p:nvSpPr>
        <p:spPr bwMode="auto">
          <a:xfrm flipV="1">
            <a:off x="6615113" y="4560888"/>
            <a:ext cx="447675" cy="1143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09" name="Line 153"/>
          <p:cNvSpPr>
            <a:spLocks noChangeShapeType="1"/>
          </p:cNvSpPr>
          <p:nvPr/>
        </p:nvSpPr>
        <p:spPr bwMode="auto">
          <a:xfrm flipV="1">
            <a:off x="6557963" y="4418013"/>
            <a:ext cx="742950" cy="1905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10" name="Line 154"/>
          <p:cNvSpPr>
            <a:spLocks noChangeShapeType="1"/>
          </p:cNvSpPr>
          <p:nvPr/>
        </p:nvSpPr>
        <p:spPr bwMode="auto">
          <a:xfrm flipV="1">
            <a:off x="6577013" y="4522788"/>
            <a:ext cx="447675" cy="1143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11" name="Line 155"/>
          <p:cNvSpPr>
            <a:spLocks noChangeShapeType="1"/>
          </p:cNvSpPr>
          <p:nvPr/>
        </p:nvSpPr>
        <p:spPr bwMode="auto">
          <a:xfrm flipV="1">
            <a:off x="6586538" y="4446588"/>
            <a:ext cx="447675" cy="1143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12" name="Line 156"/>
          <p:cNvSpPr>
            <a:spLocks noChangeShapeType="1"/>
          </p:cNvSpPr>
          <p:nvPr/>
        </p:nvSpPr>
        <p:spPr bwMode="auto">
          <a:xfrm flipV="1">
            <a:off x="6567488" y="4398963"/>
            <a:ext cx="447675" cy="11430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13" name="Line 157"/>
          <p:cNvSpPr>
            <a:spLocks noChangeShapeType="1"/>
          </p:cNvSpPr>
          <p:nvPr/>
        </p:nvSpPr>
        <p:spPr bwMode="auto">
          <a:xfrm>
            <a:off x="6577013" y="4503738"/>
            <a:ext cx="0" cy="66675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14" name="AutoShape 158"/>
          <p:cNvSpPr>
            <a:spLocks noChangeArrowheads="1"/>
          </p:cNvSpPr>
          <p:nvPr/>
        </p:nvSpPr>
        <p:spPr bwMode="auto">
          <a:xfrm rot="-6437416">
            <a:off x="6808788" y="3154363"/>
            <a:ext cx="74612" cy="658812"/>
          </a:xfrm>
          <a:prstGeom prst="can">
            <a:avLst>
              <a:gd name="adj" fmla="val 69699"/>
            </a:avLst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15" name="AutoShape 159"/>
          <p:cNvSpPr>
            <a:spLocks noChangeArrowheads="1"/>
          </p:cNvSpPr>
          <p:nvPr/>
        </p:nvSpPr>
        <p:spPr bwMode="auto">
          <a:xfrm rot="-6229408">
            <a:off x="5529262" y="2297113"/>
            <a:ext cx="85725" cy="723900"/>
          </a:xfrm>
          <a:prstGeom prst="can">
            <a:avLst>
              <a:gd name="adj" fmla="val 66656"/>
            </a:avLst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16" name="AutoShape 160"/>
          <p:cNvSpPr>
            <a:spLocks noChangeArrowheads="1"/>
          </p:cNvSpPr>
          <p:nvPr/>
        </p:nvSpPr>
        <p:spPr bwMode="auto">
          <a:xfrm rot="7171591">
            <a:off x="5853113" y="2303463"/>
            <a:ext cx="95250" cy="1714500"/>
          </a:xfrm>
          <a:prstGeom prst="can">
            <a:avLst>
              <a:gd name="adj" fmla="val 126583"/>
            </a:avLst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17" name="AutoShape 161"/>
          <p:cNvSpPr>
            <a:spLocks noChangeArrowheads="1"/>
          </p:cNvSpPr>
          <p:nvPr/>
        </p:nvSpPr>
        <p:spPr bwMode="auto">
          <a:xfrm rot="-6265108">
            <a:off x="6876256" y="565944"/>
            <a:ext cx="73025" cy="1081088"/>
          </a:xfrm>
          <a:prstGeom prst="can">
            <a:avLst>
              <a:gd name="adj" fmla="val 104110"/>
            </a:avLst>
          </a:prstGeom>
          <a:solidFill>
            <a:srgbClr val="FFFFFF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18" name="Line 162"/>
          <p:cNvSpPr>
            <a:spLocks noChangeShapeType="1"/>
          </p:cNvSpPr>
          <p:nvPr/>
        </p:nvSpPr>
        <p:spPr bwMode="auto">
          <a:xfrm flipH="1">
            <a:off x="3386136" y="1550595"/>
            <a:ext cx="288433" cy="50521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20" name="Line 164"/>
          <p:cNvSpPr>
            <a:spLocks noChangeShapeType="1"/>
          </p:cNvSpPr>
          <p:nvPr/>
        </p:nvSpPr>
        <p:spPr bwMode="auto">
          <a:xfrm flipH="1">
            <a:off x="7091362" y="970310"/>
            <a:ext cx="16123" cy="9490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21" name="Line 165"/>
          <p:cNvSpPr>
            <a:spLocks noChangeShapeType="1"/>
          </p:cNvSpPr>
          <p:nvPr/>
        </p:nvSpPr>
        <p:spPr bwMode="auto">
          <a:xfrm flipH="1">
            <a:off x="6738938" y="1051123"/>
            <a:ext cx="8904" cy="99815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24" name="Line 168"/>
          <p:cNvSpPr>
            <a:spLocks noChangeShapeType="1"/>
          </p:cNvSpPr>
          <p:nvPr/>
        </p:nvSpPr>
        <p:spPr bwMode="auto">
          <a:xfrm>
            <a:off x="6500813" y="2770188"/>
            <a:ext cx="0" cy="1190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25" name="AutoShape 169"/>
          <p:cNvSpPr>
            <a:spLocks noChangeArrowheads="1"/>
          </p:cNvSpPr>
          <p:nvPr/>
        </p:nvSpPr>
        <p:spPr bwMode="auto">
          <a:xfrm rot="7200494">
            <a:off x="3106738" y="5559425"/>
            <a:ext cx="69850" cy="1028700"/>
          </a:xfrm>
          <a:prstGeom prst="can">
            <a:avLst>
              <a:gd name="adj" fmla="val 54477"/>
            </a:avLst>
          </a:prstGeom>
          <a:solidFill>
            <a:srgbClr val="FFFFFF"/>
          </a:solidFill>
          <a:ln w="1905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26" name="AutoShape 170"/>
          <p:cNvSpPr>
            <a:spLocks noChangeArrowheads="1"/>
          </p:cNvSpPr>
          <p:nvPr/>
        </p:nvSpPr>
        <p:spPr bwMode="auto">
          <a:xfrm rot="7200494">
            <a:off x="2412206" y="5679282"/>
            <a:ext cx="73025" cy="1081088"/>
          </a:xfrm>
          <a:prstGeom prst="can">
            <a:avLst>
              <a:gd name="adj" fmla="val 54762"/>
            </a:avLst>
          </a:prstGeom>
          <a:solidFill>
            <a:srgbClr val="FFFFFF"/>
          </a:solidFill>
          <a:ln w="1905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27" name="Line 171"/>
          <p:cNvSpPr>
            <a:spLocks noChangeShapeType="1"/>
          </p:cNvSpPr>
          <p:nvPr/>
        </p:nvSpPr>
        <p:spPr bwMode="auto">
          <a:xfrm>
            <a:off x="7596188" y="4886325"/>
            <a:ext cx="400050" cy="2174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28" name="Line 172"/>
          <p:cNvSpPr>
            <a:spLocks noChangeShapeType="1"/>
          </p:cNvSpPr>
          <p:nvPr/>
        </p:nvSpPr>
        <p:spPr bwMode="auto">
          <a:xfrm flipV="1">
            <a:off x="5948363" y="5094288"/>
            <a:ext cx="2047875" cy="5429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29" name="Line 173"/>
          <p:cNvSpPr>
            <a:spLocks noChangeShapeType="1"/>
          </p:cNvSpPr>
          <p:nvPr/>
        </p:nvSpPr>
        <p:spPr bwMode="auto">
          <a:xfrm>
            <a:off x="5815013" y="5541963"/>
            <a:ext cx="152400" cy="857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30" name="Line 174"/>
          <p:cNvSpPr>
            <a:spLocks noChangeShapeType="1"/>
          </p:cNvSpPr>
          <p:nvPr/>
        </p:nvSpPr>
        <p:spPr bwMode="auto">
          <a:xfrm flipV="1">
            <a:off x="5710238" y="5541963"/>
            <a:ext cx="133350" cy="3810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31" name="Line 175"/>
          <p:cNvSpPr>
            <a:spLocks noChangeShapeType="1"/>
          </p:cNvSpPr>
          <p:nvPr/>
        </p:nvSpPr>
        <p:spPr bwMode="auto">
          <a:xfrm>
            <a:off x="5538788" y="5551488"/>
            <a:ext cx="209550" cy="381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32" name="Line 176"/>
          <p:cNvSpPr>
            <a:spLocks noChangeShapeType="1"/>
          </p:cNvSpPr>
          <p:nvPr/>
        </p:nvSpPr>
        <p:spPr bwMode="auto">
          <a:xfrm flipH="1">
            <a:off x="5319713" y="5561013"/>
            <a:ext cx="238125" cy="6667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33" name="Line 177"/>
          <p:cNvSpPr>
            <a:spLocks noChangeShapeType="1"/>
          </p:cNvSpPr>
          <p:nvPr/>
        </p:nvSpPr>
        <p:spPr bwMode="auto">
          <a:xfrm flipH="1" flipV="1">
            <a:off x="5310188" y="5541963"/>
            <a:ext cx="114300" cy="476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34" name="Line 178"/>
          <p:cNvSpPr>
            <a:spLocks noChangeShapeType="1"/>
          </p:cNvSpPr>
          <p:nvPr/>
        </p:nvSpPr>
        <p:spPr bwMode="auto">
          <a:xfrm flipV="1">
            <a:off x="5329238" y="5218113"/>
            <a:ext cx="0" cy="342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35" name="AutoShape 179"/>
          <p:cNvSpPr>
            <a:spLocks noChangeArrowheads="1"/>
          </p:cNvSpPr>
          <p:nvPr/>
        </p:nvSpPr>
        <p:spPr bwMode="auto">
          <a:xfrm>
            <a:off x="5291138" y="5303838"/>
            <a:ext cx="76200" cy="66675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36" name="AutoShape 180"/>
          <p:cNvSpPr>
            <a:spLocks noChangeArrowheads="1"/>
          </p:cNvSpPr>
          <p:nvPr/>
        </p:nvSpPr>
        <p:spPr bwMode="auto">
          <a:xfrm>
            <a:off x="5281613" y="5380038"/>
            <a:ext cx="76200" cy="66675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37" name="Line 181"/>
          <p:cNvSpPr>
            <a:spLocks noChangeShapeType="1"/>
          </p:cNvSpPr>
          <p:nvPr/>
        </p:nvSpPr>
        <p:spPr bwMode="auto">
          <a:xfrm flipV="1">
            <a:off x="4643438" y="6111875"/>
            <a:ext cx="704850" cy="17145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438" name="Group 182"/>
          <p:cNvGrpSpPr>
            <a:grpSpLocks/>
          </p:cNvGrpSpPr>
          <p:nvPr/>
        </p:nvGrpSpPr>
        <p:grpSpPr bwMode="auto">
          <a:xfrm>
            <a:off x="5148263" y="6038850"/>
            <a:ext cx="104775" cy="161925"/>
            <a:chOff x="431" y="813"/>
            <a:chExt cx="11" cy="17"/>
          </a:xfrm>
        </p:grpSpPr>
        <p:sp>
          <p:nvSpPr>
            <p:cNvPr id="11573" name="Line 183"/>
            <p:cNvSpPr>
              <a:spLocks noChangeShapeType="1"/>
            </p:cNvSpPr>
            <p:nvPr/>
          </p:nvSpPr>
          <p:spPr bwMode="auto">
            <a:xfrm>
              <a:off x="431" y="816"/>
              <a:ext cx="0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4" name="Line 184"/>
            <p:cNvSpPr>
              <a:spLocks noChangeShapeType="1"/>
            </p:cNvSpPr>
            <p:nvPr/>
          </p:nvSpPr>
          <p:spPr bwMode="auto">
            <a:xfrm>
              <a:off x="441" y="813"/>
              <a:ext cx="0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5" name="Line 185"/>
            <p:cNvSpPr>
              <a:spLocks noChangeShapeType="1"/>
            </p:cNvSpPr>
            <p:nvPr/>
          </p:nvSpPr>
          <p:spPr bwMode="auto">
            <a:xfrm>
              <a:off x="431" y="818"/>
              <a:ext cx="11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6" name="Line 186"/>
            <p:cNvSpPr>
              <a:spLocks noChangeShapeType="1"/>
            </p:cNvSpPr>
            <p:nvPr/>
          </p:nvSpPr>
          <p:spPr bwMode="auto">
            <a:xfrm flipH="1">
              <a:off x="431" y="813"/>
              <a:ext cx="10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439" name="Group 187"/>
          <p:cNvGrpSpPr>
            <a:grpSpLocks/>
          </p:cNvGrpSpPr>
          <p:nvPr/>
        </p:nvGrpSpPr>
        <p:grpSpPr bwMode="auto">
          <a:xfrm>
            <a:off x="4986338" y="6065838"/>
            <a:ext cx="104775" cy="161925"/>
            <a:chOff x="431" y="813"/>
            <a:chExt cx="11" cy="17"/>
          </a:xfrm>
        </p:grpSpPr>
        <p:sp>
          <p:nvSpPr>
            <p:cNvPr id="11569" name="Line 188"/>
            <p:cNvSpPr>
              <a:spLocks noChangeShapeType="1"/>
            </p:cNvSpPr>
            <p:nvPr/>
          </p:nvSpPr>
          <p:spPr bwMode="auto">
            <a:xfrm>
              <a:off x="431" y="816"/>
              <a:ext cx="0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0" name="Line 189"/>
            <p:cNvSpPr>
              <a:spLocks noChangeShapeType="1"/>
            </p:cNvSpPr>
            <p:nvPr/>
          </p:nvSpPr>
          <p:spPr bwMode="auto">
            <a:xfrm>
              <a:off x="441" y="813"/>
              <a:ext cx="0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1" name="Line 190"/>
            <p:cNvSpPr>
              <a:spLocks noChangeShapeType="1"/>
            </p:cNvSpPr>
            <p:nvPr/>
          </p:nvSpPr>
          <p:spPr bwMode="auto">
            <a:xfrm>
              <a:off x="431" y="818"/>
              <a:ext cx="11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72" name="Line 191"/>
            <p:cNvSpPr>
              <a:spLocks noChangeShapeType="1"/>
            </p:cNvSpPr>
            <p:nvPr/>
          </p:nvSpPr>
          <p:spPr bwMode="auto">
            <a:xfrm flipH="1">
              <a:off x="431" y="813"/>
              <a:ext cx="10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440" name="Group 192"/>
          <p:cNvGrpSpPr>
            <a:grpSpLocks/>
          </p:cNvGrpSpPr>
          <p:nvPr/>
        </p:nvGrpSpPr>
        <p:grpSpPr bwMode="auto">
          <a:xfrm>
            <a:off x="4833938" y="6113463"/>
            <a:ext cx="104775" cy="161925"/>
            <a:chOff x="431" y="813"/>
            <a:chExt cx="11" cy="17"/>
          </a:xfrm>
        </p:grpSpPr>
        <p:sp>
          <p:nvSpPr>
            <p:cNvPr id="11565" name="Line 193"/>
            <p:cNvSpPr>
              <a:spLocks noChangeShapeType="1"/>
            </p:cNvSpPr>
            <p:nvPr/>
          </p:nvSpPr>
          <p:spPr bwMode="auto">
            <a:xfrm>
              <a:off x="431" y="816"/>
              <a:ext cx="0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66" name="Line 194"/>
            <p:cNvSpPr>
              <a:spLocks noChangeShapeType="1"/>
            </p:cNvSpPr>
            <p:nvPr/>
          </p:nvSpPr>
          <p:spPr bwMode="auto">
            <a:xfrm>
              <a:off x="441" y="813"/>
              <a:ext cx="0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67" name="Line 195"/>
            <p:cNvSpPr>
              <a:spLocks noChangeShapeType="1"/>
            </p:cNvSpPr>
            <p:nvPr/>
          </p:nvSpPr>
          <p:spPr bwMode="auto">
            <a:xfrm>
              <a:off x="431" y="818"/>
              <a:ext cx="11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68" name="Line 196"/>
            <p:cNvSpPr>
              <a:spLocks noChangeShapeType="1"/>
            </p:cNvSpPr>
            <p:nvPr/>
          </p:nvSpPr>
          <p:spPr bwMode="auto">
            <a:xfrm flipH="1">
              <a:off x="431" y="813"/>
              <a:ext cx="10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441" name="Line 197"/>
          <p:cNvSpPr>
            <a:spLocks noChangeShapeType="1"/>
          </p:cNvSpPr>
          <p:nvPr/>
        </p:nvSpPr>
        <p:spPr bwMode="auto">
          <a:xfrm>
            <a:off x="5076825" y="5895975"/>
            <a:ext cx="215900" cy="2159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42" name="Line 198"/>
          <p:cNvSpPr>
            <a:spLocks noChangeShapeType="1"/>
          </p:cNvSpPr>
          <p:nvPr/>
        </p:nvSpPr>
        <p:spPr bwMode="auto">
          <a:xfrm>
            <a:off x="5033963" y="6075363"/>
            <a:ext cx="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443" name="Group 199"/>
          <p:cNvGrpSpPr>
            <a:grpSpLocks/>
          </p:cNvGrpSpPr>
          <p:nvPr/>
        </p:nvGrpSpPr>
        <p:grpSpPr bwMode="auto">
          <a:xfrm>
            <a:off x="4948238" y="6008688"/>
            <a:ext cx="133350" cy="95250"/>
            <a:chOff x="522" y="838"/>
            <a:chExt cx="15" cy="14"/>
          </a:xfrm>
        </p:grpSpPr>
        <p:sp>
          <p:nvSpPr>
            <p:cNvPr id="11562" name="Arc 200"/>
            <p:cNvSpPr>
              <a:spLocks/>
            </p:cNvSpPr>
            <p:nvPr/>
          </p:nvSpPr>
          <p:spPr bwMode="auto">
            <a:xfrm>
              <a:off x="529" y="838"/>
              <a:ext cx="8" cy="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63" name="Arc 201"/>
            <p:cNvSpPr>
              <a:spLocks/>
            </p:cNvSpPr>
            <p:nvPr/>
          </p:nvSpPr>
          <p:spPr bwMode="auto">
            <a:xfrm flipH="1">
              <a:off x="523" y="839"/>
              <a:ext cx="7" cy="13"/>
            </a:xfrm>
            <a:custGeom>
              <a:avLst/>
              <a:gdLst>
                <a:gd name="T0" fmla="*/ 0 w 28430"/>
                <a:gd name="T1" fmla="*/ 0 h 21600"/>
                <a:gd name="T2" fmla="*/ 0 w 28430"/>
                <a:gd name="T3" fmla="*/ 0 h 21600"/>
                <a:gd name="T4" fmla="*/ 0 w 28430"/>
                <a:gd name="T5" fmla="*/ 0 h 21600"/>
                <a:gd name="T6" fmla="*/ 0 60000 65536"/>
                <a:gd name="T7" fmla="*/ 0 60000 65536"/>
                <a:gd name="T8" fmla="*/ 0 60000 65536"/>
                <a:gd name="T9" fmla="*/ 0 w 28430"/>
                <a:gd name="T10" fmla="*/ 0 h 21600"/>
                <a:gd name="T11" fmla="*/ 28430 w 2843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30" h="21600" fill="none" extrusionOk="0">
                  <a:moveTo>
                    <a:pt x="0" y="1108"/>
                  </a:moveTo>
                  <a:cubicBezTo>
                    <a:pt x="2202" y="374"/>
                    <a:pt x="4508" y="-1"/>
                    <a:pt x="6830" y="0"/>
                  </a:cubicBezTo>
                  <a:cubicBezTo>
                    <a:pt x="18759" y="0"/>
                    <a:pt x="28430" y="9670"/>
                    <a:pt x="28430" y="21600"/>
                  </a:cubicBezTo>
                </a:path>
                <a:path w="28430" h="21600" stroke="0" extrusionOk="0">
                  <a:moveTo>
                    <a:pt x="0" y="1108"/>
                  </a:moveTo>
                  <a:cubicBezTo>
                    <a:pt x="2202" y="374"/>
                    <a:pt x="4508" y="-1"/>
                    <a:pt x="6830" y="0"/>
                  </a:cubicBezTo>
                  <a:cubicBezTo>
                    <a:pt x="18759" y="0"/>
                    <a:pt x="28430" y="9670"/>
                    <a:pt x="28430" y="21600"/>
                  </a:cubicBezTo>
                  <a:lnTo>
                    <a:pt x="6830" y="21600"/>
                  </a:lnTo>
                  <a:lnTo>
                    <a:pt x="0" y="1108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64" name="Line 202"/>
            <p:cNvSpPr>
              <a:spLocks noChangeShapeType="1"/>
            </p:cNvSpPr>
            <p:nvPr/>
          </p:nvSpPr>
          <p:spPr bwMode="auto">
            <a:xfrm flipV="1">
              <a:off x="522" y="846"/>
              <a:ext cx="15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444" name="Line 203"/>
          <p:cNvSpPr>
            <a:spLocks noChangeShapeType="1"/>
          </p:cNvSpPr>
          <p:nvPr/>
        </p:nvSpPr>
        <p:spPr bwMode="auto">
          <a:xfrm>
            <a:off x="4652963" y="6246813"/>
            <a:ext cx="0" cy="3429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45" name="Line 204"/>
          <p:cNvSpPr>
            <a:spLocks noChangeShapeType="1"/>
          </p:cNvSpPr>
          <p:nvPr/>
        </p:nvSpPr>
        <p:spPr bwMode="auto">
          <a:xfrm>
            <a:off x="4427538" y="6038850"/>
            <a:ext cx="217487" cy="2174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46" name="Line 205"/>
          <p:cNvSpPr>
            <a:spLocks noChangeShapeType="1"/>
          </p:cNvSpPr>
          <p:nvPr/>
        </p:nvSpPr>
        <p:spPr bwMode="auto">
          <a:xfrm flipV="1">
            <a:off x="4427538" y="5319713"/>
            <a:ext cx="0" cy="742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47" name="AutoShape 206"/>
          <p:cNvSpPr>
            <a:spLocks noChangeArrowheads="1"/>
          </p:cNvSpPr>
          <p:nvPr/>
        </p:nvSpPr>
        <p:spPr bwMode="auto">
          <a:xfrm>
            <a:off x="4389438" y="5846763"/>
            <a:ext cx="76200" cy="76200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48" name="AutoShape 207"/>
          <p:cNvSpPr>
            <a:spLocks noChangeArrowheads="1"/>
          </p:cNvSpPr>
          <p:nvPr/>
        </p:nvSpPr>
        <p:spPr bwMode="auto">
          <a:xfrm>
            <a:off x="4389438" y="5741988"/>
            <a:ext cx="76200" cy="76200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49" name="Line 208"/>
          <p:cNvSpPr>
            <a:spLocks noChangeShapeType="1"/>
          </p:cNvSpPr>
          <p:nvPr/>
        </p:nvSpPr>
        <p:spPr bwMode="auto">
          <a:xfrm>
            <a:off x="5292725" y="6399213"/>
            <a:ext cx="2873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50" name="AutoShape 209"/>
          <p:cNvSpPr>
            <a:spLocks noChangeArrowheads="1"/>
          </p:cNvSpPr>
          <p:nvPr/>
        </p:nvSpPr>
        <p:spPr bwMode="auto">
          <a:xfrm>
            <a:off x="5651500" y="6183313"/>
            <a:ext cx="1873250" cy="287337"/>
          </a:xfrm>
          <a:prstGeom prst="wedgeRoundRectCallout">
            <a:avLst>
              <a:gd name="adj1" fmla="val -59917"/>
              <a:gd name="adj2" fmla="val 17954"/>
              <a:gd name="adj3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/>
              <a:t>From </a:t>
            </a:r>
            <a:r>
              <a:rPr lang="ko-KR" altLang="en-US" sz="1200"/>
              <a:t>인산주입 </a:t>
            </a:r>
            <a:r>
              <a:rPr lang="en-US" altLang="ko-KR" sz="1200"/>
              <a:t>Pump</a:t>
            </a:r>
          </a:p>
        </p:txBody>
      </p:sp>
      <p:sp>
        <p:nvSpPr>
          <p:cNvPr id="11451" name="Line 210"/>
          <p:cNvSpPr>
            <a:spLocks noChangeShapeType="1"/>
          </p:cNvSpPr>
          <p:nvPr/>
        </p:nvSpPr>
        <p:spPr bwMode="auto">
          <a:xfrm flipH="1" flipV="1">
            <a:off x="5214938" y="5751513"/>
            <a:ext cx="149225" cy="71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52" name="Oval 211"/>
          <p:cNvSpPr>
            <a:spLocks noChangeArrowheads="1"/>
          </p:cNvSpPr>
          <p:nvPr/>
        </p:nvSpPr>
        <p:spPr bwMode="auto">
          <a:xfrm>
            <a:off x="5076825" y="5607050"/>
            <a:ext cx="185738" cy="1539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r>
              <a:rPr lang="en-US" altLang="ko-KR"/>
              <a:t>T</a:t>
            </a:r>
          </a:p>
        </p:txBody>
      </p:sp>
      <p:sp>
        <p:nvSpPr>
          <p:cNvPr id="11453" name="AutoShape 212"/>
          <p:cNvSpPr>
            <a:spLocks noChangeArrowheads="1"/>
          </p:cNvSpPr>
          <p:nvPr/>
        </p:nvSpPr>
        <p:spPr bwMode="auto">
          <a:xfrm>
            <a:off x="5219700" y="6254750"/>
            <a:ext cx="144463" cy="71438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54" name="Line 213"/>
          <p:cNvSpPr>
            <a:spLocks noChangeShapeType="1"/>
          </p:cNvSpPr>
          <p:nvPr/>
        </p:nvSpPr>
        <p:spPr bwMode="auto">
          <a:xfrm>
            <a:off x="2471738" y="1808163"/>
            <a:ext cx="0" cy="190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55" name="Line 214"/>
          <p:cNvSpPr>
            <a:spLocks noChangeShapeType="1"/>
          </p:cNvSpPr>
          <p:nvPr/>
        </p:nvSpPr>
        <p:spPr bwMode="auto">
          <a:xfrm>
            <a:off x="2700338" y="1935163"/>
            <a:ext cx="0" cy="1905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56" name="Line 215"/>
          <p:cNvSpPr>
            <a:spLocks noChangeShapeType="1"/>
          </p:cNvSpPr>
          <p:nvPr/>
        </p:nvSpPr>
        <p:spPr bwMode="auto">
          <a:xfrm>
            <a:off x="2281238" y="1865313"/>
            <a:ext cx="171450" cy="114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57" name="Line 216"/>
          <p:cNvSpPr>
            <a:spLocks noChangeShapeType="1"/>
          </p:cNvSpPr>
          <p:nvPr/>
        </p:nvSpPr>
        <p:spPr bwMode="auto">
          <a:xfrm>
            <a:off x="2700338" y="2151063"/>
            <a:ext cx="161925" cy="104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458" name="Group 217"/>
          <p:cNvGrpSpPr>
            <a:grpSpLocks/>
          </p:cNvGrpSpPr>
          <p:nvPr/>
        </p:nvGrpSpPr>
        <p:grpSpPr bwMode="auto">
          <a:xfrm rot="7013774">
            <a:off x="2347913" y="1865313"/>
            <a:ext cx="76200" cy="133350"/>
            <a:chOff x="40" y="117"/>
            <a:chExt cx="8" cy="14"/>
          </a:xfrm>
        </p:grpSpPr>
        <p:sp>
          <p:nvSpPr>
            <p:cNvPr id="11560" name="AutoShape 218"/>
            <p:cNvSpPr>
              <a:spLocks noChangeArrowheads="1"/>
            </p:cNvSpPr>
            <p:nvPr/>
          </p:nvSpPr>
          <p:spPr bwMode="auto">
            <a:xfrm>
              <a:off x="40" y="117"/>
              <a:ext cx="8" cy="7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61" name="AutoShape 219"/>
            <p:cNvSpPr>
              <a:spLocks noChangeArrowheads="1"/>
            </p:cNvSpPr>
            <p:nvPr/>
          </p:nvSpPr>
          <p:spPr bwMode="auto">
            <a:xfrm>
              <a:off x="40" y="124"/>
              <a:ext cx="8" cy="7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459" name="Group 220"/>
          <p:cNvGrpSpPr>
            <a:grpSpLocks/>
          </p:cNvGrpSpPr>
          <p:nvPr/>
        </p:nvGrpSpPr>
        <p:grpSpPr bwMode="auto">
          <a:xfrm rot="7013774">
            <a:off x="2728913" y="2122488"/>
            <a:ext cx="76200" cy="133350"/>
            <a:chOff x="40" y="117"/>
            <a:chExt cx="8" cy="14"/>
          </a:xfrm>
        </p:grpSpPr>
        <p:sp>
          <p:nvSpPr>
            <p:cNvPr id="11558" name="AutoShape 221"/>
            <p:cNvSpPr>
              <a:spLocks noChangeArrowheads="1"/>
            </p:cNvSpPr>
            <p:nvPr/>
          </p:nvSpPr>
          <p:spPr bwMode="auto">
            <a:xfrm>
              <a:off x="40" y="117"/>
              <a:ext cx="8" cy="7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59" name="AutoShape 222"/>
            <p:cNvSpPr>
              <a:spLocks noChangeArrowheads="1"/>
            </p:cNvSpPr>
            <p:nvPr/>
          </p:nvSpPr>
          <p:spPr bwMode="auto">
            <a:xfrm>
              <a:off x="40" y="124"/>
              <a:ext cx="8" cy="7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460" name="Line 223"/>
          <p:cNvSpPr>
            <a:spLocks noChangeShapeType="1"/>
          </p:cNvSpPr>
          <p:nvPr/>
        </p:nvSpPr>
        <p:spPr bwMode="auto">
          <a:xfrm flipH="1">
            <a:off x="2268538" y="1874838"/>
            <a:ext cx="12700" cy="347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61" name="Line 224"/>
          <p:cNvSpPr>
            <a:spLocks noChangeShapeType="1"/>
          </p:cNvSpPr>
          <p:nvPr/>
        </p:nvSpPr>
        <p:spPr bwMode="auto">
          <a:xfrm>
            <a:off x="2843213" y="2295525"/>
            <a:ext cx="0" cy="190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462" name="Group 225"/>
          <p:cNvGrpSpPr>
            <a:grpSpLocks/>
          </p:cNvGrpSpPr>
          <p:nvPr/>
        </p:nvGrpSpPr>
        <p:grpSpPr bwMode="auto">
          <a:xfrm>
            <a:off x="3492500" y="2366963"/>
            <a:ext cx="358775" cy="635000"/>
            <a:chOff x="2200" y="1389"/>
            <a:chExt cx="226" cy="400"/>
          </a:xfrm>
        </p:grpSpPr>
        <p:sp>
          <p:nvSpPr>
            <p:cNvPr id="11555" name="Line 226"/>
            <p:cNvSpPr>
              <a:spLocks noChangeShapeType="1"/>
            </p:cNvSpPr>
            <p:nvPr/>
          </p:nvSpPr>
          <p:spPr bwMode="auto">
            <a:xfrm>
              <a:off x="2200" y="1389"/>
              <a:ext cx="226" cy="1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56" name="Line 227"/>
            <p:cNvSpPr>
              <a:spLocks noChangeShapeType="1"/>
            </p:cNvSpPr>
            <p:nvPr/>
          </p:nvSpPr>
          <p:spPr bwMode="auto">
            <a:xfrm>
              <a:off x="2426" y="1525"/>
              <a:ext cx="0" cy="2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57" name="AutoShape 228"/>
            <p:cNvSpPr>
              <a:spLocks noChangeArrowheads="1"/>
            </p:cNvSpPr>
            <p:nvPr/>
          </p:nvSpPr>
          <p:spPr bwMode="auto">
            <a:xfrm rot="7013774">
              <a:off x="2287" y="1437"/>
              <a:ext cx="48" cy="42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463" name="Line 229"/>
          <p:cNvSpPr>
            <a:spLocks noChangeShapeType="1"/>
          </p:cNvSpPr>
          <p:nvPr/>
        </p:nvSpPr>
        <p:spPr bwMode="auto">
          <a:xfrm>
            <a:off x="4957763" y="6189663"/>
            <a:ext cx="0" cy="466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464" name="Group 230"/>
          <p:cNvGrpSpPr>
            <a:grpSpLocks/>
          </p:cNvGrpSpPr>
          <p:nvPr/>
        </p:nvGrpSpPr>
        <p:grpSpPr bwMode="auto">
          <a:xfrm>
            <a:off x="4919663" y="6284913"/>
            <a:ext cx="57150" cy="219075"/>
            <a:chOff x="697" y="597"/>
            <a:chExt cx="6" cy="23"/>
          </a:xfrm>
        </p:grpSpPr>
        <p:sp>
          <p:nvSpPr>
            <p:cNvPr id="11552" name="AutoShape 231"/>
            <p:cNvSpPr>
              <a:spLocks noChangeArrowheads="1"/>
            </p:cNvSpPr>
            <p:nvPr/>
          </p:nvSpPr>
          <p:spPr bwMode="auto">
            <a:xfrm>
              <a:off x="697" y="597"/>
              <a:ext cx="6" cy="8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53" name="AutoShape 232"/>
            <p:cNvSpPr>
              <a:spLocks noChangeArrowheads="1"/>
            </p:cNvSpPr>
            <p:nvPr/>
          </p:nvSpPr>
          <p:spPr bwMode="auto">
            <a:xfrm>
              <a:off x="697" y="604"/>
              <a:ext cx="6" cy="8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54" name="AutoShape 233"/>
            <p:cNvSpPr>
              <a:spLocks noChangeArrowheads="1"/>
            </p:cNvSpPr>
            <p:nvPr/>
          </p:nvSpPr>
          <p:spPr bwMode="auto">
            <a:xfrm>
              <a:off x="697" y="612"/>
              <a:ext cx="6" cy="8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465" name="Group 234"/>
          <p:cNvGrpSpPr>
            <a:grpSpLocks/>
          </p:cNvGrpSpPr>
          <p:nvPr/>
        </p:nvGrpSpPr>
        <p:grpSpPr bwMode="auto">
          <a:xfrm>
            <a:off x="5724525" y="3303588"/>
            <a:ext cx="69850" cy="476250"/>
            <a:chOff x="3627" y="2003"/>
            <a:chExt cx="36" cy="300"/>
          </a:xfrm>
        </p:grpSpPr>
        <p:sp>
          <p:nvSpPr>
            <p:cNvPr id="11548" name="Line 235"/>
            <p:cNvSpPr>
              <a:spLocks noChangeShapeType="1"/>
            </p:cNvSpPr>
            <p:nvPr/>
          </p:nvSpPr>
          <p:spPr bwMode="auto">
            <a:xfrm>
              <a:off x="3651" y="2003"/>
              <a:ext cx="0" cy="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549" name="Group 236"/>
            <p:cNvGrpSpPr>
              <a:grpSpLocks/>
            </p:cNvGrpSpPr>
            <p:nvPr/>
          </p:nvGrpSpPr>
          <p:grpSpPr bwMode="auto">
            <a:xfrm>
              <a:off x="3627" y="2051"/>
              <a:ext cx="36" cy="96"/>
              <a:chOff x="695" y="294"/>
              <a:chExt cx="6" cy="16"/>
            </a:xfrm>
          </p:grpSpPr>
          <p:sp>
            <p:nvSpPr>
              <p:cNvPr id="11550" name="AutoShape 237"/>
              <p:cNvSpPr>
                <a:spLocks noChangeArrowheads="1"/>
              </p:cNvSpPr>
              <p:nvPr/>
            </p:nvSpPr>
            <p:spPr bwMode="auto">
              <a:xfrm>
                <a:off x="695" y="294"/>
                <a:ext cx="6" cy="8"/>
              </a:xfrm>
              <a:prstGeom prst="flowChartCollat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551" name="AutoShape 238"/>
              <p:cNvSpPr>
                <a:spLocks noChangeArrowheads="1"/>
              </p:cNvSpPr>
              <p:nvPr/>
            </p:nvSpPr>
            <p:spPr bwMode="auto">
              <a:xfrm>
                <a:off x="695" y="302"/>
                <a:ext cx="6" cy="8"/>
              </a:xfrm>
              <a:prstGeom prst="flowChartCollat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1466" name="AutoShape 239"/>
          <p:cNvSpPr>
            <a:spLocks noChangeArrowheads="1"/>
          </p:cNvSpPr>
          <p:nvPr/>
        </p:nvSpPr>
        <p:spPr bwMode="auto">
          <a:xfrm>
            <a:off x="4067175" y="3684588"/>
            <a:ext cx="1633538" cy="482600"/>
          </a:xfrm>
          <a:prstGeom prst="wedgeRoundRectCallout">
            <a:avLst>
              <a:gd name="adj1" fmla="val 54667"/>
              <a:gd name="adj2" fmla="val -65792"/>
              <a:gd name="adj3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/>
              <a:t>2nd-Pass </a:t>
            </a:r>
            <a:r>
              <a:rPr lang="ko-KR" altLang="en-US" sz="1200"/>
              <a:t>전벽</a:t>
            </a:r>
          </a:p>
          <a:p>
            <a:r>
              <a:rPr lang="ko-KR" altLang="en-US" sz="1200"/>
              <a:t>하부 </a:t>
            </a:r>
            <a:r>
              <a:rPr lang="en-US" altLang="ko-KR" sz="1200"/>
              <a:t>Header Drain</a:t>
            </a:r>
          </a:p>
        </p:txBody>
      </p:sp>
      <p:sp>
        <p:nvSpPr>
          <p:cNvPr id="11467" name="AutoShape 240"/>
          <p:cNvSpPr>
            <a:spLocks noChangeArrowheads="1"/>
          </p:cNvSpPr>
          <p:nvPr/>
        </p:nvSpPr>
        <p:spPr bwMode="auto">
          <a:xfrm>
            <a:off x="3995738" y="3014663"/>
            <a:ext cx="863600" cy="288925"/>
          </a:xfrm>
          <a:prstGeom prst="wedgeRoundRectCallout">
            <a:avLst>
              <a:gd name="adj1" fmla="val -64338"/>
              <a:gd name="adj2" fmla="val -123625"/>
              <a:gd name="adj3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/>
              <a:t>CBD V/V</a:t>
            </a:r>
          </a:p>
        </p:txBody>
      </p:sp>
      <p:sp>
        <p:nvSpPr>
          <p:cNvPr id="11468" name="Line 241"/>
          <p:cNvSpPr>
            <a:spLocks noChangeShapeType="1"/>
          </p:cNvSpPr>
          <p:nvPr/>
        </p:nvSpPr>
        <p:spPr bwMode="auto">
          <a:xfrm>
            <a:off x="7215188" y="5332413"/>
            <a:ext cx="0" cy="152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69" name="Line 242"/>
          <p:cNvSpPr>
            <a:spLocks noChangeShapeType="1"/>
          </p:cNvSpPr>
          <p:nvPr/>
        </p:nvSpPr>
        <p:spPr bwMode="auto">
          <a:xfrm>
            <a:off x="7205663" y="4989513"/>
            <a:ext cx="0" cy="2857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470" name="Group 243"/>
          <p:cNvGrpSpPr>
            <a:grpSpLocks/>
          </p:cNvGrpSpPr>
          <p:nvPr/>
        </p:nvGrpSpPr>
        <p:grpSpPr bwMode="auto">
          <a:xfrm>
            <a:off x="7167563" y="5056188"/>
            <a:ext cx="66675" cy="133350"/>
            <a:chOff x="592" y="861"/>
            <a:chExt cx="7" cy="14"/>
          </a:xfrm>
        </p:grpSpPr>
        <p:sp>
          <p:nvSpPr>
            <p:cNvPr id="11546" name="AutoShape 244"/>
            <p:cNvSpPr>
              <a:spLocks noChangeArrowheads="1"/>
            </p:cNvSpPr>
            <p:nvPr/>
          </p:nvSpPr>
          <p:spPr bwMode="auto">
            <a:xfrm>
              <a:off x="592" y="861"/>
              <a:ext cx="7" cy="7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47" name="AutoShape 245"/>
            <p:cNvSpPr>
              <a:spLocks noChangeArrowheads="1"/>
            </p:cNvSpPr>
            <p:nvPr/>
          </p:nvSpPr>
          <p:spPr bwMode="auto">
            <a:xfrm>
              <a:off x="592" y="868"/>
              <a:ext cx="7" cy="7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471" name="AutoShape 246"/>
          <p:cNvSpPr>
            <a:spLocks noChangeArrowheads="1"/>
          </p:cNvSpPr>
          <p:nvPr/>
        </p:nvSpPr>
        <p:spPr bwMode="auto">
          <a:xfrm>
            <a:off x="1995488" y="1503363"/>
            <a:ext cx="200025" cy="4679950"/>
          </a:xfrm>
          <a:prstGeom prst="can">
            <a:avLst>
              <a:gd name="adj" fmla="val 45927"/>
            </a:avLst>
          </a:prstGeom>
          <a:gradFill rotWithShape="0">
            <a:gsLst>
              <a:gs pos="0">
                <a:srgbClr val="3366FF"/>
              </a:gs>
              <a:gs pos="100000">
                <a:srgbClr val="182F76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72" name="AutoShape 247"/>
          <p:cNvSpPr>
            <a:spLocks noChangeArrowheads="1"/>
          </p:cNvSpPr>
          <p:nvPr/>
        </p:nvSpPr>
        <p:spPr bwMode="auto">
          <a:xfrm rot="-6239581">
            <a:off x="3181351" y="5918200"/>
            <a:ext cx="76200" cy="1038225"/>
          </a:xfrm>
          <a:prstGeom prst="can">
            <a:avLst>
              <a:gd name="adj" fmla="val 95817"/>
            </a:avLst>
          </a:prstGeom>
          <a:solidFill>
            <a:srgbClr val="FFFFFF"/>
          </a:solidFill>
          <a:ln w="1905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73" name="AutoShape 248"/>
          <p:cNvSpPr>
            <a:spLocks noChangeArrowheads="1"/>
          </p:cNvSpPr>
          <p:nvPr/>
        </p:nvSpPr>
        <p:spPr bwMode="auto">
          <a:xfrm>
            <a:off x="2700338" y="1935163"/>
            <a:ext cx="200025" cy="4679950"/>
          </a:xfrm>
          <a:prstGeom prst="can">
            <a:avLst>
              <a:gd name="adj" fmla="val 45927"/>
            </a:avLst>
          </a:prstGeom>
          <a:gradFill rotWithShape="0">
            <a:gsLst>
              <a:gs pos="0">
                <a:srgbClr val="3366FF"/>
              </a:gs>
              <a:gs pos="100000">
                <a:srgbClr val="182F76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74" name="AutoShape 249"/>
          <p:cNvSpPr>
            <a:spLocks noChangeArrowheads="1"/>
          </p:cNvSpPr>
          <p:nvPr/>
        </p:nvSpPr>
        <p:spPr bwMode="auto">
          <a:xfrm>
            <a:off x="1547813" y="2438400"/>
            <a:ext cx="1008062" cy="309563"/>
          </a:xfrm>
          <a:prstGeom prst="wedgeRoundRectCallout">
            <a:avLst>
              <a:gd name="adj1" fmla="val 20079"/>
              <a:gd name="adj2" fmla="val -108463"/>
              <a:gd name="adj3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/>
              <a:t>DrumDrain</a:t>
            </a:r>
          </a:p>
        </p:txBody>
      </p:sp>
      <p:sp>
        <p:nvSpPr>
          <p:cNvPr id="11475" name="AutoShape 250"/>
          <p:cNvSpPr>
            <a:spLocks noChangeArrowheads="1"/>
          </p:cNvSpPr>
          <p:nvPr/>
        </p:nvSpPr>
        <p:spPr bwMode="auto">
          <a:xfrm>
            <a:off x="7596188" y="5246688"/>
            <a:ext cx="1223962" cy="215900"/>
          </a:xfrm>
          <a:prstGeom prst="wedgeRoundRectCallout">
            <a:avLst>
              <a:gd name="adj1" fmla="val -80093"/>
              <a:gd name="adj2" fmla="val 39704"/>
              <a:gd name="adj3" fmla="val 16667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ko-KR" sz="1000"/>
              <a:t>ECO </a:t>
            </a:r>
            <a:r>
              <a:rPr lang="ko-KR" altLang="en-US" sz="1000"/>
              <a:t>입구 </a:t>
            </a:r>
            <a:r>
              <a:rPr lang="en-US" altLang="ko-KR" sz="1000"/>
              <a:t>Drain</a:t>
            </a:r>
          </a:p>
        </p:txBody>
      </p:sp>
      <p:sp>
        <p:nvSpPr>
          <p:cNvPr id="11476" name="Line 251"/>
          <p:cNvSpPr>
            <a:spLocks noChangeShapeType="1"/>
          </p:cNvSpPr>
          <p:nvPr/>
        </p:nvSpPr>
        <p:spPr bwMode="auto">
          <a:xfrm flipV="1">
            <a:off x="7308850" y="3086100"/>
            <a:ext cx="0" cy="144463"/>
          </a:xfrm>
          <a:prstGeom prst="line">
            <a:avLst/>
          </a:prstGeom>
          <a:noFill/>
          <a:ln w="127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77" name="Line 252"/>
          <p:cNvSpPr>
            <a:spLocks noChangeShapeType="1"/>
          </p:cNvSpPr>
          <p:nvPr/>
        </p:nvSpPr>
        <p:spPr bwMode="auto">
          <a:xfrm flipV="1">
            <a:off x="5724525" y="3230563"/>
            <a:ext cx="215900" cy="73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78" name="Line 253"/>
          <p:cNvSpPr>
            <a:spLocks noChangeShapeType="1"/>
          </p:cNvSpPr>
          <p:nvPr/>
        </p:nvSpPr>
        <p:spPr bwMode="auto">
          <a:xfrm flipV="1">
            <a:off x="7308850" y="3878263"/>
            <a:ext cx="0" cy="73025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479" name="Group 254"/>
          <p:cNvGrpSpPr>
            <a:grpSpLocks/>
          </p:cNvGrpSpPr>
          <p:nvPr/>
        </p:nvGrpSpPr>
        <p:grpSpPr bwMode="auto">
          <a:xfrm>
            <a:off x="7380288" y="2654300"/>
            <a:ext cx="57150" cy="476250"/>
            <a:chOff x="4713" y="1211"/>
            <a:chExt cx="36" cy="300"/>
          </a:xfrm>
        </p:grpSpPr>
        <p:sp>
          <p:nvSpPr>
            <p:cNvPr id="11542" name="Line 255"/>
            <p:cNvSpPr>
              <a:spLocks noChangeShapeType="1"/>
            </p:cNvSpPr>
            <p:nvPr/>
          </p:nvSpPr>
          <p:spPr bwMode="auto">
            <a:xfrm>
              <a:off x="4731" y="1211"/>
              <a:ext cx="0" cy="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543" name="Group 256"/>
            <p:cNvGrpSpPr>
              <a:grpSpLocks/>
            </p:cNvGrpSpPr>
            <p:nvPr/>
          </p:nvGrpSpPr>
          <p:grpSpPr bwMode="auto">
            <a:xfrm>
              <a:off x="4713" y="1283"/>
              <a:ext cx="36" cy="96"/>
              <a:chOff x="695" y="294"/>
              <a:chExt cx="6" cy="16"/>
            </a:xfrm>
          </p:grpSpPr>
          <p:sp>
            <p:nvSpPr>
              <p:cNvPr id="11544" name="AutoShape 257"/>
              <p:cNvSpPr>
                <a:spLocks noChangeArrowheads="1"/>
              </p:cNvSpPr>
              <p:nvPr/>
            </p:nvSpPr>
            <p:spPr bwMode="auto">
              <a:xfrm>
                <a:off x="695" y="294"/>
                <a:ext cx="6" cy="8"/>
              </a:xfrm>
              <a:prstGeom prst="flowChartCollat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545" name="AutoShape 258"/>
              <p:cNvSpPr>
                <a:spLocks noChangeArrowheads="1"/>
              </p:cNvSpPr>
              <p:nvPr/>
            </p:nvSpPr>
            <p:spPr bwMode="auto">
              <a:xfrm>
                <a:off x="695" y="302"/>
                <a:ext cx="6" cy="8"/>
              </a:xfrm>
              <a:prstGeom prst="flowChartCollat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1480" name="Line 259"/>
          <p:cNvSpPr>
            <a:spLocks noChangeShapeType="1"/>
          </p:cNvSpPr>
          <p:nvPr/>
        </p:nvSpPr>
        <p:spPr bwMode="auto">
          <a:xfrm>
            <a:off x="7235825" y="2222500"/>
            <a:ext cx="0" cy="730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81" name="Line 260"/>
          <p:cNvSpPr>
            <a:spLocks noChangeShapeType="1"/>
          </p:cNvSpPr>
          <p:nvPr/>
        </p:nvSpPr>
        <p:spPr bwMode="auto">
          <a:xfrm>
            <a:off x="7235825" y="1862138"/>
            <a:ext cx="0" cy="73025"/>
          </a:xfrm>
          <a:prstGeom prst="line">
            <a:avLst/>
          </a:prstGeom>
          <a:noFill/>
          <a:ln w="1905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482" name="Group 261"/>
          <p:cNvGrpSpPr>
            <a:grpSpLocks/>
          </p:cNvGrpSpPr>
          <p:nvPr/>
        </p:nvGrpSpPr>
        <p:grpSpPr bwMode="auto">
          <a:xfrm>
            <a:off x="7451725" y="4022725"/>
            <a:ext cx="57150" cy="476250"/>
            <a:chOff x="4713" y="1211"/>
            <a:chExt cx="36" cy="300"/>
          </a:xfrm>
        </p:grpSpPr>
        <p:sp>
          <p:nvSpPr>
            <p:cNvPr id="11538" name="Line 262"/>
            <p:cNvSpPr>
              <a:spLocks noChangeShapeType="1"/>
            </p:cNvSpPr>
            <p:nvPr/>
          </p:nvSpPr>
          <p:spPr bwMode="auto">
            <a:xfrm>
              <a:off x="4731" y="1211"/>
              <a:ext cx="0" cy="3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1539" name="Group 263"/>
            <p:cNvGrpSpPr>
              <a:grpSpLocks/>
            </p:cNvGrpSpPr>
            <p:nvPr/>
          </p:nvGrpSpPr>
          <p:grpSpPr bwMode="auto">
            <a:xfrm>
              <a:off x="4713" y="1283"/>
              <a:ext cx="36" cy="96"/>
              <a:chOff x="695" y="294"/>
              <a:chExt cx="6" cy="16"/>
            </a:xfrm>
          </p:grpSpPr>
          <p:sp>
            <p:nvSpPr>
              <p:cNvPr id="11540" name="AutoShape 264"/>
              <p:cNvSpPr>
                <a:spLocks noChangeArrowheads="1"/>
              </p:cNvSpPr>
              <p:nvPr/>
            </p:nvSpPr>
            <p:spPr bwMode="auto">
              <a:xfrm>
                <a:off x="695" y="294"/>
                <a:ext cx="6" cy="8"/>
              </a:xfrm>
              <a:prstGeom prst="flowChartCollat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541" name="AutoShape 265"/>
              <p:cNvSpPr>
                <a:spLocks noChangeArrowheads="1"/>
              </p:cNvSpPr>
              <p:nvPr/>
            </p:nvSpPr>
            <p:spPr bwMode="auto">
              <a:xfrm>
                <a:off x="695" y="302"/>
                <a:ext cx="6" cy="8"/>
              </a:xfrm>
              <a:prstGeom prst="flowChartCollat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</p:grpSp>
      </p:grpSp>
      <p:sp>
        <p:nvSpPr>
          <p:cNvPr id="11484" name="AutoShape 267"/>
          <p:cNvSpPr>
            <a:spLocks noChangeArrowheads="1"/>
          </p:cNvSpPr>
          <p:nvPr/>
        </p:nvSpPr>
        <p:spPr bwMode="auto">
          <a:xfrm rot="7258540">
            <a:off x="2467769" y="583407"/>
            <a:ext cx="450850" cy="2290762"/>
          </a:xfrm>
          <a:prstGeom prst="can">
            <a:avLst>
              <a:gd name="adj" fmla="val 79390"/>
            </a:avLst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540000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85" name="Text Box 268"/>
          <p:cNvSpPr txBox="1">
            <a:spLocks noChangeArrowheads="1"/>
          </p:cNvSpPr>
          <p:nvPr/>
        </p:nvSpPr>
        <p:spPr bwMode="auto">
          <a:xfrm>
            <a:off x="5076825" y="5586413"/>
            <a:ext cx="2159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800" b="1"/>
              <a:t>T</a:t>
            </a:r>
          </a:p>
        </p:txBody>
      </p:sp>
      <p:sp>
        <p:nvSpPr>
          <p:cNvPr id="11486" name="Line 269"/>
          <p:cNvSpPr>
            <a:spLocks noChangeShapeType="1"/>
          </p:cNvSpPr>
          <p:nvPr/>
        </p:nvSpPr>
        <p:spPr bwMode="auto">
          <a:xfrm>
            <a:off x="1331913" y="1069975"/>
            <a:ext cx="358775" cy="215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87" name="Line 270"/>
          <p:cNvSpPr>
            <a:spLocks noChangeShapeType="1"/>
          </p:cNvSpPr>
          <p:nvPr/>
        </p:nvSpPr>
        <p:spPr bwMode="auto">
          <a:xfrm flipH="1">
            <a:off x="1331913" y="1069975"/>
            <a:ext cx="0" cy="419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88" name="AutoShape 271"/>
          <p:cNvSpPr>
            <a:spLocks noChangeArrowheads="1"/>
          </p:cNvSpPr>
          <p:nvPr/>
        </p:nvSpPr>
        <p:spPr bwMode="auto">
          <a:xfrm rot="7013774">
            <a:off x="1470026" y="1146175"/>
            <a:ext cx="76200" cy="66675"/>
          </a:xfrm>
          <a:prstGeom prst="flowChartCollat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1489" name="AutoShape 272"/>
          <p:cNvSpPr>
            <a:spLocks noChangeArrowheads="1"/>
          </p:cNvSpPr>
          <p:nvPr/>
        </p:nvSpPr>
        <p:spPr bwMode="auto">
          <a:xfrm>
            <a:off x="3924300" y="4886325"/>
            <a:ext cx="936625" cy="300038"/>
          </a:xfrm>
          <a:prstGeom prst="wedgeRoundRectCallout">
            <a:avLst>
              <a:gd name="adj1" fmla="val 6440"/>
              <a:gd name="adj2" fmla="val 92329"/>
              <a:gd name="adj3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/>
              <a:t>To </a:t>
            </a:r>
            <a:r>
              <a:rPr lang="ko-KR" altLang="en-US" sz="1200"/>
              <a:t>감온수</a:t>
            </a:r>
          </a:p>
        </p:txBody>
      </p:sp>
      <p:sp>
        <p:nvSpPr>
          <p:cNvPr id="11490" name="Freeform 273"/>
          <p:cNvSpPr>
            <a:spLocks/>
          </p:cNvSpPr>
          <p:nvPr/>
        </p:nvSpPr>
        <p:spPr bwMode="auto">
          <a:xfrm>
            <a:off x="4643438" y="6543675"/>
            <a:ext cx="144462" cy="287338"/>
          </a:xfrm>
          <a:custGeom>
            <a:avLst/>
            <a:gdLst>
              <a:gd name="T0" fmla="*/ 0 w 91"/>
              <a:gd name="T1" fmla="*/ 0 h 90"/>
              <a:gd name="T2" fmla="*/ 2147483647 w 91"/>
              <a:gd name="T3" fmla="*/ 0 h 90"/>
              <a:gd name="T4" fmla="*/ 2147483647 w 91"/>
              <a:gd name="T5" fmla="*/ 2147483647 h 90"/>
              <a:gd name="T6" fmla="*/ 0 60000 65536"/>
              <a:gd name="T7" fmla="*/ 0 60000 65536"/>
              <a:gd name="T8" fmla="*/ 0 60000 65536"/>
              <a:gd name="T9" fmla="*/ 0 w 91"/>
              <a:gd name="T10" fmla="*/ 0 h 90"/>
              <a:gd name="T11" fmla="*/ 91 w 91"/>
              <a:gd name="T12" fmla="*/ 90 h 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" h="90">
                <a:moveTo>
                  <a:pt x="0" y="0"/>
                </a:moveTo>
                <a:lnTo>
                  <a:pt x="91" y="0"/>
                </a:lnTo>
                <a:lnTo>
                  <a:pt x="91" y="9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491" name="AutoShape 274"/>
          <p:cNvSpPr>
            <a:spLocks noChangeArrowheads="1"/>
          </p:cNvSpPr>
          <p:nvPr/>
        </p:nvSpPr>
        <p:spPr bwMode="auto">
          <a:xfrm>
            <a:off x="5205413" y="6537325"/>
            <a:ext cx="1728787" cy="282575"/>
          </a:xfrm>
          <a:prstGeom prst="wedgeRoundRectCallout">
            <a:avLst>
              <a:gd name="adj1" fmla="val -74060"/>
              <a:gd name="adj2" fmla="val -7866"/>
              <a:gd name="adj3" fmla="val 16667"/>
            </a:avLst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sz="1200"/>
              <a:t>To Sampling Rack</a:t>
            </a:r>
          </a:p>
        </p:txBody>
      </p:sp>
      <p:grpSp>
        <p:nvGrpSpPr>
          <p:cNvPr id="11492" name="Group 275"/>
          <p:cNvGrpSpPr>
            <a:grpSpLocks/>
          </p:cNvGrpSpPr>
          <p:nvPr/>
        </p:nvGrpSpPr>
        <p:grpSpPr bwMode="auto">
          <a:xfrm>
            <a:off x="4716463" y="6470650"/>
            <a:ext cx="47625" cy="114300"/>
            <a:chOff x="431" y="813"/>
            <a:chExt cx="11" cy="17"/>
          </a:xfrm>
        </p:grpSpPr>
        <p:sp>
          <p:nvSpPr>
            <p:cNvPr id="11534" name="Line 276"/>
            <p:cNvSpPr>
              <a:spLocks noChangeShapeType="1"/>
            </p:cNvSpPr>
            <p:nvPr/>
          </p:nvSpPr>
          <p:spPr bwMode="auto">
            <a:xfrm>
              <a:off x="431" y="816"/>
              <a:ext cx="0" cy="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35" name="Line 277"/>
            <p:cNvSpPr>
              <a:spLocks noChangeShapeType="1"/>
            </p:cNvSpPr>
            <p:nvPr/>
          </p:nvSpPr>
          <p:spPr bwMode="auto">
            <a:xfrm>
              <a:off x="441" y="813"/>
              <a:ext cx="0" cy="1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36" name="Line 278"/>
            <p:cNvSpPr>
              <a:spLocks noChangeShapeType="1"/>
            </p:cNvSpPr>
            <p:nvPr/>
          </p:nvSpPr>
          <p:spPr bwMode="auto">
            <a:xfrm>
              <a:off x="431" y="818"/>
              <a:ext cx="11" cy="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37" name="Line 279"/>
            <p:cNvSpPr>
              <a:spLocks noChangeShapeType="1"/>
            </p:cNvSpPr>
            <p:nvPr/>
          </p:nvSpPr>
          <p:spPr bwMode="auto">
            <a:xfrm flipH="1">
              <a:off x="431" y="813"/>
              <a:ext cx="10" cy="1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493" name="Line 280"/>
          <p:cNvSpPr>
            <a:spLocks noChangeShapeType="1"/>
          </p:cNvSpPr>
          <p:nvPr/>
        </p:nvSpPr>
        <p:spPr bwMode="auto">
          <a:xfrm flipV="1">
            <a:off x="7308850" y="4886325"/>
            <a:ext cx="288925" cy="71438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494" name="Group 281"/>
          <p:cNvGrpSpPr>
            <a:grpSpLocks/>
          </p:cNvGrpSpPr>
          <p:nvPr/>
        </p:nvGrpSpPr>
        <p:grpSpPr bwMode="auto">
          <a:xfrm>
            <a:off x="4954588" y="5857875"/>
            <a:ext cx="104775" cy="161925"/>
            <a:chOff x="431" y="813"/>
            <a:chExt cx="11" cy="17"/>
          </a:xfrm>
        </p:grpSpPr>
        <p:sp>
          <p:nvSpPr>
            <p:cNvPr id="11530" name="Line 282"/>
            <p:cNvSpPr>
              <a:spLocks noChangeShapeType="1"/>
            </p:cNvSpPr>
            <p:nvPr/>
          </p:nvSpPr>
          <p:spPr bwMode="auto">
            <a:xfrm>
              <a:off x="431" y="816"/>
              <a:ext cx="0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31" name="Line 283"/>
            <p:cNvSpPr>
              <a:spLocks noChangeShapeType="1"/>
            </p:cNvSpPr>
            <p:nvPr/>
          </p:nvSpPr>
          <p:spPr bwMode="auto">
            <a:xfrm>
              <a:off x="441" y="813"/>
              <a:ext cx="0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32" name="Line 284"/>
            <p:cNvSpPr>
              <a:spLocks noChangeShapeType="1"/>
            </p:cNvSpPr>
            <p:nvPr/>
          </p:nvSpPr>
          <p:spPr bwMode="auto">
            <a:xfrm>
              <a:off x="431" y="818"/>
              <a:ext cx="11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33" name="Line 285"/>
            <p:cNvSpPr>
              <a:spLocks noChangeShapeType="1"/>
            </p:cNvSpPr>
            <p:nvPr/>
          </p:nvSpPr>
          <p:spPr bwMode="auto">
            <a:xfrm flipH="1">
              <a:off x="431" y="813"/>
              <a:ext cx="10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495" name="Group 286"/>
          <p:cNvGrpSpPr>
            <a:grpSpLocks/>
          </p:cNvGrpSpPr>
          <p:nvPr/>
        </p:nvGrpSpPr>
        <p:grpSpPr bwMode="auto">
          <a:xfrm>
            <a:off x="4811713" y="5886450"/>
            <a:ext cx="104775" cy="161925"/>
            <a:chOff x="431" y="813"/>
            <a:chExt cx="11" cy="17"/>
          </a:xfrm>
        </p:grpSpPr>
        <p:sp>
          <p:nvSpPr>
            <p:cNvPr id="11526" name="Line 287"/>
            <p:cNvSpPr>
              <a:spLocks noChangeShapeType="1"/>
            </p:cNvSpPr>
            <p:nvPr/>
          </p:nvSpPr>
          <p:spPr bwMode="auto">
            <a:xfrm>
              <a:off x="431" y="816"/>
              <a:ext cx="0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27" name="Line 288"/>
            <p:cNvSpPr>
              <a:spLocks noChangeShapeType="1"/>
            </p:cNvSpPr>
            <p:nvPr/>
          </p:nvSpPr>
          <p:spPr bwMode="auto">
            <a:xfrm>
              <a:off x="441" y="813"/>
              <a:ext cx="0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28" name="Line 289"/>
            <p:cNvSpPr>
              <a:spLocks noChangeShapeType="1"/>
            </p:cNvSpPr>
            <p:nvPr/>
          </p:nvSpPr>
          <p:spPr bwMode="auto">
            <a:xfrm>
              <a:off x="431" y="818"/>
              <a:ext cx="11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29" name="Line 290"/>
            <p:cNvSpPr>
              <a:spLocks noChangeShapeType="1"/>
            </p:cNvSpPr>
            <p:nvPr/>
          </p:nvSpPr>
          <p:spPr bwMode="auto">
            <a:xfrm flipH="1">
              <a:off x="431" y="813"/>
              <a:ext cx="10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1496" name="Group 291"/>
          <p:cNvGrpSpPr>
            <a:grpSpLocks/>
          </p:cNvGrpSpPr>
          <p:nvPr/>
        </p:nvGrpSpPr>
        <p:grpSpPr bwMode="auto">
          <a:xfrm>
            <a:off x="4659313" y="5934075"/>
            <a:ext cx="104775" cy="161925"/>
            <a:chOff x="431" y="813"/>
            <a:chExt cx="11" cy="17"/>
          </a:xfrm>
        </p:grpSpPr>
        <p:sp>
          <p:nvSpPr>
            <p:cNvPr id="11522" name="Line 292"/>
            <p:cNvSpPr>
              <a:spLocks noChangeShapeType="1"/>
            </p:cNvSpPr>
            <p:nvPr/>
          </p:nvSpPr>
          <p:spPr bwMode="auto">
            <a:xfrm>
              <a:off x="431" y="816"/>
              <a:ext cx="0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23" name="Line 293"/>
            <p:cNvSpPr>
              <a:spLocks noChangeShapeType="1"/>
            </p:cNvSpPr>
            <p:nvPr/>
          </p:nvSpPr>
          <p:spPr bwMode="auto">
            <a:xfrm>
              <a:off x="441" y="813"/>
              <a:ext cx="0" cy="1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24" name="Line 294"/>
            <p:cNvSpPr>
              <a:spLocks noChangeShapeType="1"/>
            </p:cNvSpPr>
            <p:nvPr/>
          </p:nvSpPr>
          <p:spPr bwMode="auto">
            <a:xfrm>
              <a:off x="431" y="818"/>
              <a:ext cx="11" cy="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25" name="Line 295"/>
            <p:cNvSpPr>
              <a:spLocks noChangeShapeType="1"/>
            </p:cNvSpPr>
            <p:nvPr/>
          </p:nvSpPr>
          <p:spPr bwMode="auto">
            <a:xfrm flipH="1">
              <a:off x="431" y="813"/>
              <a:ext cx="10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497" name="Line 296"/>
          <p:cNvSpPr>
            <a:spLocks noChangeShapeType="1"/>
          </p:cNvSpPr>
          <p:nvPr/>
        </p:nvSpPr>
        <p:spPr bwMode="auto">
          <a:xfrm>
            <a:off x="4859338" y="5822950"/>
            <a:ext cx="0" cy="1444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498" name="Group 297"/>
          <p:cNvGrpSpPr>
            <a:grpSpLocks/>
          </p:cNvGrpSpPr>
          <p:nvPr/>
        </p:nvGrpSpPr>
        <p:grpSpPr bwMode="auto">
          <a:xfrm>
            <a:off x="4787900" y="5751513"/>
            <a:ext cx="133350" cy="95250"/>
            <a:chOff x="522" y="838"/>
            <a:chExt cx="15" cy="14"/>
          </a:xfrm>
        </p:grpSpPr>
        <p:sp>
          <p:nvSpPr>
            <p:cNvPr id="11519" name="Arc 298"/>
            <p:cNvSpPr>
              <a:spLocks/>
            </p:cNvSpPr>
            <p:nvPr/>
          </p:nvSpPr>
          <p:spPr bwMode="auto">
            <a:xfrm>
              <a:off x="529" y="838"/>
              <a:ext cx="8" cy="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20" name="Arc 299"/>
            <p:cNvSpPr>
              <a:spLocks/>
            </p:cNvSpPr>
            <p:nvPr/>
          </p:nvSpPr>
          <p:spPr bwMode="auto">
            <a:xfrm flipH="1">
              <a:off x="523" y="839"/>
              <a:ext cx="7" cy="13"/>
            </a:xfrm>
            <a:custGeom>
              <a:avLst/>
              <a:gdLst>
                <a:gd name="T0" fmla="*/ 0 w 28430"/>
                <a:gd name="T1" fmla="*/ 0 h 21600"/>
                <a:gd name="T2" fmla="*/ 0 w 28430"/>
                <a:gd name="T3" fmla="*/ 0 h 21600"/>
                <a:gd name="T4" fmla="*/ 0 w 28430"/>
                <a:gd name="T5" fmla="*/ 0 h 21600"/>
                <a:gd name="T6" fmla="*/ 0 60000 65536"/>
                <a:gd name="T7" fmla="*/ 0 60000 65536"/>
                <a:gd name="T8" fmla="*/ 0 60000 65536"/>
                <a:gd name="T9" fmla="*/ 0 w 28430"/>
                <a:gd name="T10" fmla="*/ 0 h 21600"/>
                <a:gd name="T11" fmla="*/ 28430 w 2843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430" h="21600" fill="none" extrusionOk="0">
                  <a:moveTo>
                    <a:pt x="0" y="1108"/>
                  </a:moveTo>
                  <a:cubicBezTo>
                    <a:pt x="2202" y="374"/>
                    <a:pt x="4508" y="-1"/>
                    <a:pt x="6830" y="0"/>
                  </a:cubicBezTo>
                  <a:cubicBezTo>
                    <a:pt x="18759" y="0"/>
                    <a:pt x="28430" y="9670"/>
                    <a:pt x="28430" y="21600"/>
                  </a:cubicBezTo>
                </a:path>
                <a:path w="28430" h="21600" stroke="0" extrusionOk="0">
                  <a:moveTo>
                    <a:pt x="0" y="1108"/>
                  </a:moveTo>
                  <a:cubicBezTo>
                    <a:pt x="2202" y="374"/>
                    <a:pt x="4508" y="-1"/>
                    <a:pt x="6830" y="0"/>
                  </a:cubicBezTo>
                  <a:cubicBezTo>
                    <a:pt x="18759" y="0"/>
                    <a:pt x="28430" y="9670"/>
                    <a:pt x="28430" y="21600"/>
                  </a:cubicBezTo>
                  <a:lnTo>
                    <a:pt x="6830" y="21600"/>
                  </a:lnTo>
                  <a:lnTo>
                    <a:pt x="0" y="1108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21" name="Line 300"/>
            <p:cNvSpPr>
              <a:spLocks noChangeShapeType="1"/>
            </p:cNvSpPr>
            <p:nvPr/>
          </p:nvSpPr>
          <p:spPr bwMode="auto">
            <a:xfrm flipV="1">
              <a:off x="522" y="846"/>
              <a:ext cx="15" cy="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1499" name="Line 301"/>
          <p:cNvSpPr>
            <a:spLocks noChangeShapeType="1"/>
          </p:cNvSpPr>
          <p:nvPr/>
        </p:nvSpPr>
        <p:spPr bwMode="auto">
          <a:xfrm>
            <a:off x="4572000" y="6038850"/>
            <a:ext cx="215900" cy="21590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500" name="Line 302"/>
          <p:cNvSpPr>
            <a:spLocks noChangeShapeType="1"/>
          </p:cNvSpPr>
          <p:nvPr/>
        </p:nvSpPr>
        <p:spPr bwMode="auto">
          <a:xfrm>
            <a:off x="5364163" y="5607050"/>
            <a:ext cx="0" cy="504825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501" name="Line 303"/>
          <p:cNvSpPr>
            <a:spLocks noChangeShapeType="1"/>
          </p:cNvSpPr>
          <p:nvPr/>
        </p:nvSpPr>
        <p:spPr bwMode="auto">
          <a:xfrm flipV="1">
            <a:off x="5292725" y="6111875"/>
            <a:ext cx="0" cy="2873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502" name="Line 304"/>
          <p:cNvSpPr>
            <a:spLocks noChangeShapeType="1"/>
          </p:cNvSpPr>
          <p:nvPr/>
        </p:nvSpPr>
        <p:spPr bwMode="auto">
          <a:xfrm>
            <a:off x="7264400" y="3303588"/>
            <a:ext cx="0" cy="3667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1503" name="Group 305"/>
          <p:cNvGrpSpPr>
            <a:grpSpLocks/>
          </p:cNvGrpSpPr>
          <p:nvPr/>
        </p:nvGrpSpPr>
        <p:grpSpPr bwMode="auto">
          <a:xfrm>
            <a:off x="7235825" y="3417888"/>
            <a:ext cx="57150" cy="152400"/>
            <a:chOff x="695" y="294"/>
            <a:chExt cx="6" cy="16"/>
          </a:xfrm>
        </p:grpSpPr>
        <p:sp>
          <p:nvSpPr>
            <p:cNvPr id="11517" name="AutoShape 306"/>
            <p:cNvSpPr>
              <a:spLocks noChangeArrowheads="1"/>
            </p:cNvSpPr>
            <p:nvPr/>
          </p:nvSpPr>
          <p:spPr bwMode="auto">
            <a:xfrm>
              <a:off x="695" y="294"/>
              <a:ext cx="6" cy="8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518" name="AutoShape 307"/>
            <p:cNvSpPr>
              <a:spLocks noChangeArrowheads="1"/>
            </p:cNvSpPr>
            <p:nvPr/>
          </p:nvSpPr>
          <p:spPr bwMode="auto">
            <a:xfrm>
              <a:off x="695" y="302"/>
              <a:ext cx="6" cy="8"/>
            </a:xfrm>
            <a:prstGeom prst="flowChartCollat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cxnSp>
        <p:nvCxnSpPr>
          <p:cNvPr id="11504" name="직선 연결선 308"/>
          <p:cNvCxnSpPr>
            <a:cxnSpLocks noChangeShapeType="1"/>
            <a:stCxn id="11398" idx="2"/>
          </p:cNvCxnSpPr>
          <p:nvPr/>
        </p:nvCxnSpPr>
        <p:spPr bwMode="auto">
          <a:xfrm>
            <a:off x="3348038" y="2654300"/>
            <a:ext cx="914400" cy="9144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05" name="직선 연결선 310"/>
          <p:cNvCxnSpPr>
            <a:cxnSpLocks noChangeShapeType="1"/>
            <a:stCxn id="11398" idx="2"/>
          </p:cNvCxnSpPr>
          <p:nvPr/>
        </p:nvCxnSpPr>
        <p:spPr bwMode="auto">
          <a:xfrm rot="5400000">
            <a:off x="1824038" y="4119562"/>
            <a:ext cx="2940050" cy="3492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06" name="직선 연결선 311"/>
          <p:cNvCxnSpPr>
            <a:cxnSpLocks noChangeShapeType="1"/>
          </p:cNvCxnSpPr>
          <p:nvPr/>
        </p:nvCxnSpPr>
        <p:spPr bwMode="auto">
          <a:xfrm rot="5400000">
            <a:off x="1895476" y="4106862"/>
            <a:ext cx="2940050" cy="3492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07" name="직선 연결선 312"/>
          <p:cNvCxnSpPr>
            <a:cxnSpLocks noChangeShapeType="1"/>
          </p:cNvCxnSpPr>
          <p:nvPr/>
        </p:nvCxnSpPr>
        <p:spPr bwMode="auto">
          <a:xfrm rot="5400000">
            <a:off x="1751807" y="4106068"/>
            <a:ext cx="2940050" cy="36513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08" name="직선 연결선 313"/>
          <p:cNvCxnSpPr>
            <a:cxnSpLocks noChangeShapeType="1"/>
          </p:cNvCxnSpPr>
          <p:nvPr/>
        </p:nvCxnSpPr>
        <p:spPr bwMode="auto">
          <a:xfrm rot="5400000">
            <a:off x="1967707" y="4106068"/>
            <a:ext cx="2940050" cy="36513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09" name="직선 연결선 315"/>
          <p:cNvCxnSpPr>
            <a:cxnSpLocks noChangeShapeType="1"/>
          </p:cNvCxnSpPr>
          <p:nvPr/>
        </p:nvCxnSpPr>
        <p:spPr bwMode="auto">
          <a:xfrm rot="5400000">
            <a:off x="2735262" y="5930901"/>
            <a:ext cx="792163" cy="144462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10" name="직선 연결선 316"/>
          <p:cNvCxnSpPr>
            <a:cxnSpLocks noChangeShapeType="1"/>
          </p:cNvCxnSpPr>
          <p:nvPr/>
        </p:nvCxnSpPr>
        <p:spPr bwMode="auto">
          <a:xfrm rot="5400000">
            <a:off x="2808287" y="5930901"/>
            <a:ext cx="792163" cy="144462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11" name="직선 연결선 317"/>
          <p:cNvCxnSpPr>
            <a:cxnSpLocks noChangeShapeType="1"/>
          </p:cNvCxnSpPr>
          <p:nvPr/>
        </p:nvCxnSpPr>
        <p:spPr bwMode="auto">
          <a:xfrm rot="5400000">
            <a:off x="2879725" y="5930900"/>
            <a:ext cx="792163" cy="144463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12" name="직선 연결선 318"/>
          <p:cNvCxnSpPr>
            <a:cxnSpLocks noChangeShapeType="1"/>
          </p:cNvCxnSpPr>
          <p:nvPr/>
        </p:nvCxnSpPr>
        <p:spPr bwMode="auto">
          <a:xfrm rot="5400000">
            <a:off x="2951956" y="5931694"/>
            <a:ext cx="792163" cy="142875"/>
          </a:xfrm>
          <a:prstGeom prst="line">
            <a:avLst/>
          </a:prstGeom>
          <a:noFill/>
          <a:ln w="28575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13" name="직선 연결선 320"/>
          <p:cNvCxnSpPr>
            <a:cxnSpLocks noChangeShapeType="1"/>
            <a:endCxn id="11398" idx="4"/>
          </p:cNvCxnSpPr>
          <p:nvPr/>
        </p:nvCxnSpPr>
        <p:spPr bwMode="auto">
          <a:xfrm rot="16200000" flipH="1">
            <a:off x="3138487" y="2433638"/>
            <a:ext cx="288925" cy="12700"/>
          </a:xfrm>
          <a:prstGeom prst="line">
            <a:avLst/>
          </a:prstGeom>
          <a:noFill/>
          <a:ln w="38100" algn="ctr">
            <a:solidFill>
              <a:schemeClr val="tx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14" name="직선 연결선 323"/>
          <p:cNvCxnSpPr>
            <a:cxnSpLocks noChangeShapeType="1"/>
            <a:stCxn id="11292" idx="0"/>
          </p:cNvCxnSpPr>
          <p:nvPr/>
        </p:nvCxnSpPr>
        <p:spPr bwMode="auto">
          <a:xfrm flipV="1">
            <a:off x="6254790" y="495301"/>
            <a:ext cx="261898" cy="514142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515" name="직선 화살표 연결선 326"/>
          <p:cNvCxnSpPr>
            <a:cxnSpLocks noChangeShapeType="1"/>
          </p:cNvCxnSpPr>
          <p:nvPr/>
        </p:nvCxnSpPr>
        <p:spPr bwMode="auto">
          <a:xfrm>
            <a:off x="6551866" y="504636"/>
            <a:ext cx="426784" cy="83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1" name="AutoShape 19"/>
          <p:cNvSpPr>
            <a:spLocks noChangeArrowheads="1"/>
          </p:cNvSpPr>
          <p:nvPr/>
        </p:nvSpPr>
        <p:spPr bwMode="auto">
          <a:xfrm rot="7235306">
            <a:off x="6496420" y="3227201"/>
            <a:ext cx="83313" cy="1375073"/>
          </a:xfrm>
          <a:prstGeom prst="can">
            <a:avLst>
              <a:gd name="adj" fmla="val 77681"/>
            </a:avLst>
          </a:prstGeom>
          <a:solidFill>
            <a:srgbClr val="FFFFFF"/>
          </a:solidFill>
          <a:ln w="1905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2" name="Line 4"/>
          <p:cNvSpPr>
            <a:spLocks noChangeShapeType="1"/>
          </p:cNvSpPr>
          <p:nvPr/>
        </p:nvSpPr>
        <p:spPr bwMode="auto">
          <a:xfrm flipV="1">
            <a:off x="6634163" y="792163"/>
            <a:ext cx="0" cy="3168650"/>
          </a:xfrm>
          <a:prstGeom prst="line">
            <a:avLst/>
          </a:prstGeom>
          <a:noFill/>
          <a:ln w="28575">
            <a:solidFill>
              <a:srgbClr val="33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23" name="AutoShape 19"/>
          <p:cNvSpPr>
            <a:spLocks noChangeArrowheads="1"/>
          </p:cNvSpPr>
          <p:nvPr/>
        </p:nvSpPr>
        <p:spPr bwMode="auto">
          <a:xfrm rot="7235306">
            <a:off x="6283373" y="61024"/>
            <a:ext cx="83946" cy="1183983"/>
          </a:xfrm>
          <a:prstGeom prst="can">
            <a:avLst>
              <a:gd name="adj" fmla="val 77681"/>
            </a:avLst>
          </a:prstGeom>
          <a:solidFill>
            <a:srgbClr val="FFFFFF"/>
          </a:solidFill>
          <a:ln w="1905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24" name="AutoShape 19"/>
          <p:cNvSpPr>
            <a:spLocks noChangeArrowheads="1"/>
          </p:cNvSpPr>
          <p:nvPr/>
        </p:nvSpPr>
        <p:spPr bwMode="auto">
          <a:xfrm rot="7235306">
            <a:off x="7157468" y="-62064"/>
            <a:ext cx="85421" cy="1220273"/>
          </a:xfrm>
          <a:prstGeom prst="can">
            <a:avLst>
              <a:gd name="adj" fmla="val 77681"/>
            </a:avLst>
          </a:prstGeom>
          <a:solidFill>
            <a:srgbClr val="FFFFFF"/>
          </a:solidFill>
          <a:ln w="19050">
            <a:solidFill>
              <a:srgbClr val="3366FF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Water flow circuit</a:t>
            </a:r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957451" y="1403350"/>
            <a:ext cx="7047037" cy="4632093"/>
            <a:chOff x="957451" y="1403350"/>
            <a:chExt cx="7047037" cy="4632093"/>
          </a:xfrm>
        </p:grpSpPr>
        <p:grpSp>
          <p:nvGrpSpPr>
            <p:cNvPr id="99" name="그룹 98"/>
            <p:cNvGrpSpPr/>
            <p:nvPr/>
          </p:nvGrpSpPr>
          <p:grpSpPr>
            <a:xfrm>
              <a:off x="1691680" y="1403350"/>
              <a:ext cx="5638283" cy="4603322"/>
              <a:chOff x="2952194" y="1514475"/>
              <a:chExt cx="5638283" cy="4603322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6858611" y="4365104"/>
                <a:ext cx="953749" cy="875838"/>
                <a:chOff x="6858611" y="4365104"/>
                <a:chExt cx="953749" cy="875838"/>
              </a:xfrm>
            </p:grpSpPr>
            <p:sp>
              <p:nvSpPr>
                <p:cNvPr id="93" name="직사각형 92"/>
                <p:cNvSpPr/>
                <p:nvPr/>
              </p:nvSpPr>
              <p:spPr bwMode="auto">
                <a:xfrm>
                  <a:off x="6858611" y="4365104"/>
                  <a:ext cx="953749" cy="875838"/>
                </a:xfrm>
                <a:prstGeom prst="rect">
                  <a:avLst/>
                </a:prstGeom>
                <a:solidFill>
                  <a:schemeClr val="accent1">
                    <a:alpha val="12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cxnSp>
              <p:nvCxnSpPr>
                <p:cNvPr id="95" name="직선 연결선 94"/>
                <p:cNvCxnSpPr/>
                <p:nvPr/>
              </p:nvCxnSpPr>
              <p:spPr bwMode="auto">
                <a:xfrm>
                  <a:off x="6858611" y="4365104"/>
                  <a:ext cx="953749" cy="87583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97" name="직선 연결선 96"/>
                <p:cNvCxnSpPr>
                  <a:stCxn id="72" idx="0"/>
                </p:cNvCxnSpPr>
                <p:nvPr/>
              </p:nvCxnSpPr>
              <p:spPr bwMode="auto">
                <a:xfrm flipH="1">
                  <a:off x="6906569" y="4405813"/>
                  <a:ext cx="887305" cy="83335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sp>
            <p:nvSpPr>
              <p:cNvPr id="5" name="AutoShape 6"/>
              <p:cNvSpPr>
                <a:spLocks noChangeArrowheads="1"/>
              </p:cNvSpPr>
              <p:nvPr/>
            </p:nvSpPr>
            <p:spPr bwMode="auto">
              <a:xfrm rot="7402263">
                <a:off x="5736940" y="2147930"/>
                <a:ext cx="144462" cy="687388"/>
              </a:xfrm>
              <a:prstGeom prst="can">
                <a:avLst>
                  <a:gd name="adj" fmla="val 88305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 rot="7402263">
                <a:off x="4473670" y="5377797"/>
                <a:ext cx="144463" cy="687387"/>
              </a:xfrm>
              <a:prstGeom prst="can">
                <a:avLst>
                  <a:gd name="adj" fmla="val 11919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AutoShape 11"/>
              <p:cNvSpPr>
                <a:spLocks noChangeArrowheads="1"/>
              </p:cNvSpPr>
              <p:nvPr/>
            </p:nvSpPr>
            <p:spPr bwMode="auto">
              <a:xfrm rot="7402263">
                <a:off x="5649808" y="5267266"/>
                <a:ext cx="144463" cy="687388"/>
              </a:xfrm>
              <a:prstGeom prst="can">
                <a:avLst>
                  <a:gd name="adj" fmla="val 11919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utoShape 12"/>
              <p:cNvSpPr>
                <a:spLocks noChangeArrowheads="1"/>
              </p:cNvSpPr>
              <p:nvPr/>
            </p:nvSpPr>
            <p:spPr bwMode="auto">
              <a:xfrm rot="16078916">
                <a:off x="5313613" y="5421226"/>
                <a:ext cx="142875" cy="935038"/>
              </a:xfrm>
              <a:prstGeom prst="can">
                <a:avLst>
                  <a:gd name="adj" fmla="val 109922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" name="AutoShape 13"/>
              <p:cNvSpPr>
                <a:spLocks noChangeArrowheads="1"/>
              </p:cNvSpPr>
              <p:nvPr/>
            </p:nvSpPr>
            <p:spPr bwMode="auto">
              <a:xfrm rot="16078916">
                <a:off x="4857198" y="4958363"/>
                <a:ext cx="136475" cy="914991"/>
              </a:xfrm>
              <a:prstGeom prst="can">
                <a:avLst>
                  <a:gd name="adj" fmla="val 12022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AutoShape 14"/>
              <p:cNvSpPr>
                <a:spLocks noChangeArrowheads="1"/>
              </p:cNvSpPr>
              <p:nvPr/>
            </p:nvSpPr>
            <p:spPr bwMode="auto">
              <a:xfrm rot="16078916">
                <a:off x="4853488" y="1859706"/>
                <a:ext cx="150812" cy="1079500"/>
              </a:xfrm>
              <a:prstGeom prst="can">
                <a:avLst>
                  <a:gd name="adj" fmla="val 12022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5" name="AutoShape 20"/>
              <p:cNvCxnSpPr>
                <a:cxnSpLocks noChangeShapeType="1"/>
                <a:stCxn id="32" idx="2"/>
                <a:endCxn id="10" idx="4"/>
              </p:cNvCxnSpPr>
              <p:nvPr/>
            </p:nvCxnSpPr>
            <p:spPr bwMode="auto">
              <a:xfrm flipH="1">
                <a:off x="5382535" y="3016612"/>
                <a:ext cx="18649" cy="280074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6" name="AutoShape 21"/>
              <p:cNvCxnSpPr>
                <a:cxnSpLocks noChangeShapeType="1"/>
                <a:stCxn id="12" idx="2"/>
                <a:endCxn id="11" idx="4"/>
              </p:cNvCxnSpPr>
              <p:nvPr/>
            </p:nvCxnSpPr>
            <p:spPr bwMode="auto">
              <a:xfrm flipH="1">
                <a:off x="4923033" y="2474815"/>
                <a:ext cx="8516" cy="287284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8" name="AutoShape 28"/>
              <p:cNvCxnSpPr>
                <a:cxnSpLocks noChangeShapeType="1"/>
                <a:stCxn id="8" idx="2"/>
              </p:cNvCxnSpPr>
              <p:nvPr/>
            </p:nvCxnSpPr>
            <p:spPr bwMode="auto">
              <a:xfrm flipV="1">
                <a:off x="4585633" y="2839226"/>
                <a:ext cx="29710" cy="2821942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2" name="AutoShape 15"/>
              <p:cNvSpPr>
                <a:spLocks noChangeArrowheads="1"/>
              </p:cNvSpPr>
              <p:nvPr/>
            </p:nvSpPr>
            <p:spPr bwMode="auto">
              <a:xfrm rot="16078916">
                <a:off x="5326409" y="2439601"/>
                <a:ext cx="144462" cy="1009650"/>
              </a:xfrm>
              <a:prstGeom prst="can">
                <a:avLst>
                  <a:gd name="adj" fmla="val 11739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3" name="Line 48"/>
              <p:cNvSpPr>
                <a:spLocks noChangeShapeType="1"/>
              </p:cNvSpPr>
              <p:nvPr/>
            </p:nvSpPr>
            <p:spPr bwMode="auto">
              <a:xfrm>
                <a:off x="4583113" y="248307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Line 49"/>
              <p:cNvSpPr>
                <a:spLocks noChangeShapeType="1"/>
              </p:cNvSpPr>
              <p:nvPr/>
            </p:nvSpPr>
            <p:spPr bwMode="auto">
              <a:xfrm>
                <a:off x="5293072" y="2448523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Line 50"/>
              <p:cNvSpPr>
                <a:spLocks noChangeShapeType="1"/>
              </p:cNvSpPr>
              <p:nvPr/>
            </p:nvSpPr>
            <p:spPr bwMode="auto">
              <a:xfrm>
                <a:off x="5148610" y="2996902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Line 51"/>
              <p:cNvSpPr>
                <a:spLocks noChangeShapeType="1"/>
              </p:cNvSpPr>
              <p:nvPr/>
            </p:nvSpPr>
            <p:spPr bwMode="auto">
              <a:xfrm>
                <a:off x="5651847" y="2996902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" name="Line 52"/>
              <p:cNvSpPr>
                <a:spLocks noChangeShapeType="1"/>
              </p:cNvSpPr>
              <p:nvPr/>
            </p:nvSpPr>
            <p:spPr bwMode="auto">
              <a:xfrm flipV="1">
                <a:off x="4655742" y="5541084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Line 53"/>
              <p:cNvSpPr>
                <a:spLocks noChangeShapeType="1"/>
              </p:cNvSpPr>
              <p:nvPr/>
            </p:nvSpPr>
            <p:spPr bwMode="auto">
              <a:xfrm flipV="1">
                <a:off x="4374377" y="5325184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" name="Line 54"/>
              <p:cNvSpPr>
                <a:spLocks noChangeShapeType="1"/>
              </p:cNvSpPr>
              <p:nvPr/>
            </p:nvSpPr>
            <p:spPr bwMode="auto">
              <a:xfrm flipV="1">
                <a:off x="4655160" y="2333653"/>
                <a:ext cx="1330487" cy="5190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" name="AutoShape 8"/>
              <p:cNvSpPr>
                <a:spLocks noChangeArrowheads="1"/>
              </p:cNvSpPr>
              <p:nvPr/>
            </p:nvSpPr>
            <p:spPr bwMode="auto">
              <a:xfrm>
                <a:off x="3488846" y="2651425"/>
                <a:ext cx="61129" cy="3225202"/>
              </a:xfrm>
              <a:prstGeom prst="can">
                <a:avLst>
                  <a:gd name="adj" fmla="val 12444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4" name="AutoShape 8"/>
              <p:cNvSpPr>
                <a:spLocks noChangeArrowheads="1"/>
              </p:cNvSpPr>
              <p:nvPr/>
            </p:nvSpPr>
            <p:spPr bwMode="auto">
              <a:xfrm>
                <a:off x="3064444" y="2375023"/>
                <a:ext cx="61129" cy="3225202"/>
              </a:xfrm>
              <a:prstGeom prst="can">
                <a:avLst>
                  <a:gd name="adj" fmla="val 12444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45" name="AutoShape 6"/>
              <p:cNvSpPr>
                <a:spLocks noChangeArrowheads="1"/>
              </p:cNvSpPr>
              <p:nvPr/>
            </p:nvSpPr>
            <p:spPr bwMode="auto">
              <a:xfrm rot="7402263">
                <a:off x="5920738" y="2034465"/>
                <a:ext cx="144462" cy="687388"/>
              </a:xfrm>
              <a:prstGeom prst="can">
                <a:avLst>
                  <a:gd name="adj" fmla="val 11919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53" name="Line 53"/>
              <p:cNvSpPr>
                <a:spLocks noChangeShapeType="1"/>
              </p:cNvSpPr>
              <p:nvPr/>
            </p:nvSpPr>
            <p:spPr bwMode="auto">
              <a:xfrm flipV="1">
                <a:off x="5580112" y="5217234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Line 53"/>
              <p:cNvSpPr>
                <a:spLocks noChangeShapeType="1"/>
              </p:cNvSpPr>
              <p:nvPr/>
            </p:nvSpPr>
            <p:spPr bwMode="auto">
              <a:xfrm flipV="1">
                <a:off x="5905696" y="5457527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cxnSp>
            <p:nvCxnSpPr>
              <p:cNvPr id="55" name="AutoShape 28"/>
              <p:cNvCxnSpPr>
                <a:cxnSpLocks noChangeShapeType="1"/>
                <a:stCxn id="9" idx="2"/>
              </p:cNvCxnSpPr>
              <p:nvPr/>
            </p:nvCxnSpPr>
            <p:spPr bwMode="auto">
              <a:xfrm flipV="1">
                <a:off x="5761771" y="2522940"/>
                <a:ext cx="15038" cy="30276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6" name="자유형 65"/>
              <p:cNvSpPr/>
              <p:nvPr/>
            </p:nvSpPr>
            <p:spPr bwMode="auto">
              <a:xfrm>
                <a:off x="3367088" y="1985963"/>
                <a:ext cx="1919287" cy="309562"/>
              </a:xfrm>
              <a:custGeom>
                <a:avLst/>
                <a:gdLst>
                  <a:gd name="connsiteX0" fmla="*/ 0 w 1919287"/>
                  <a:gd name="connsiteY0" fmla="*/ 71437 h 309562"/>
                  <a:gd name="connsiteX1" fmla="*/ 100012 w 1919287"/>
                  <a:gd name="connsiteY1" fmla="*/ 0 h 309562"/>
                  <a:gd name="connsiteX2" fmla="*/ 1919287 w 1919287"/>
                  <a:gd name="connsiteY2" fmla="*/ 14287 h 309562"/>
                  <a:gd name="connsiteX3" fmla="*/ 1909762 w 1919287"/>
                  <a:gd name="connsiteY3" fmla="*/ 309562 h 309562"/>
                  <a:gd name="connsiteX4" fmla="*/ 1909762 w 1919287"/>
                  <a:gd name="connsiteY4" fmla="*/ 309562 h 309562"/>
                  <a:gd name="connsiteX5" fmla="*/ 1909762 w 1919287"/>
                  <a:gd name="connsiteY5" fmla="*/ 309562 h 309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19287" h="309562">
                    <a:moveTo>
                      <a:pt x="0" y="71437"/>
                    </a:moveTo>
                    <a:lnTo>
                      <a:pt x="100012" y="0"/>
                    </a:lnTo>
                    <a:lnTo>
                      <a:pt x="1919287" y="14287"/>
                    </a:lnTo>
                    <a:lnTo>
                      <a:pt x="1909762" y="309562"/>
                    </a:lnTo>
                    <a:lnTo>
                      <a:pt x="1909762" y="309562"/>
                    </a:lnTo>
                    <a:lnTo>
                      <a:pt x="1909762" y="309562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7" name="자유형 66"/>
              <p:cNvSpPr/>
              <p:nvPr/>
            </p:nvSpPr>
            <p:spPr bwMode="auto">
              <a:xfrm>
                <a:off x="3486150" y="2062163"/>
                <a:ext cx="1062038" cy="266700"/>
              </a:xfrm>
              <a:custGeom>
                <a:avLst/>
                <a:gdLst>
                  <a:gd name="connsiteX0" fmla="*/ 0 w 1062038"/>
                  <a:gd name="connsiteY0" fmla="*/ 76200 h 266700"/>
                  <a:gd name="connsiteX1" fmla="*/ 76200 w 1062038"/>
                  <a:gd name="connsiteY1" fmla="*/ 0 h 266700"/>
                  <a:gd name="connsiteX2" fmla="*/ 1062038 w 1062038"/>
                  <a:gd name="connsiteY2" fmla="*/ 4762 h 266700"/>
                  <a:gd name="connsiteX3" fmla="*/ 1057275 w 1062038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2038" h="266700">
                    <a:moveTo>
                      <a:pt x="0" y="76200"/>
                    </a:moveTo>
                    <a:lnTo>
                      <a:pt x="76200" y="0"/>
                    </a:lnTo>
                    <a:lnTo>
                      <a:pt x="1062038" y="4762"/>
                    </a:lnTo>
                    <a:cubicBezTo>
                      <a:pt x="1060450" y="92075"/>
                      <a:pt x="1058863" y="179387"/>
                      <a:pt x="1057275" y="266700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9" name="자유형 68"/>
              <p:cNvSpPr/>
              <p:nvPr/>
            </p:nvSpPr>
            <p:spPr bwMode="auto">
              <a:xfrm>
                <a:off x="3524626" y="5699691"/>
                <a:ext cx="2141584" cy="418106"/>
              </a:xfrm>
              <a:custGeom>
                <a:avLst/>
                <a:gdLst>
                  <a:gd name="connsiteX0" fmla="*/ 0 w 2252663"/>
                  <a:gd name="connsiteY0" fmla="*/ 0 h 433388"/>
                  <a:gd name="connsiteX1" fmla="*/ 7144 w 2252663"/>
                  <a:gd name="connsiteY1" fmla="*/ 433388 h 433388"/>
                  <a:gd name="connsiteX2" fmla="*/ 2382 w 2252663"/>
                  <a:gd name="connsiteY2" fmla="*/ 423863 h 433388"/>
                  <a:gd name="connsiteX3" fmla="*/ 2252663 w 2252663"/>
                  <a:gd name="connsiteY3" fmla="*/ 419100 h 433388"/>
                  <a:gd name="connsiteX4" fmla="*/ 2250282 w 2252663"/>
                  <a:gd name="connsiteY4" fmla="*/ 261938 h 433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52663" h="433388">
                    <a:moveTo>
                      <a:pt x="0" y="0"/>
                    </a:moveTo>
                    <a:lnTo>
                      <a:pt x="7144" y="433388"/>
                    </a:lnTo>
                    <a:lnTo>
                      <a:pt x="2382" y="423863"/>
                    </a:lnTo>
                    <a:lnTo>
                      <a:pt x="2252663" y="419100"/>
                    </a:lnTo>
                    <a:cubicBezTo>
                      <a:pt x="2251869" y="366713"/>
                      <a:pt x="2251076" y="314325"/>
                      <a:pt x="2250282" y="261938"/>
                    </a:cubicBez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71" name="직선 화살표 연결선 70"/>
              <p:cNvCxnSpPr/>
              <p:nvPr/>
            </p:nvCxnSpPr>
            <p:spPr bwMode="auto">
              <a:xfrm flipV="1">
                <a:off x="5184442" y="5970865"/>
                <a:ext cx="0" cy="143996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2" name="AutoShape 11"/>
              <p:cNvSpPr>
                <a:spLocks noChangeArrowheads="1"/>
              </p:cNvSpPr>
              <p:nvPr/>
            </p:nvSpPr>
            <p:spPr bwMode="auto">
              <a:xfrm rot="7402263">
                <a:off x="7578421" y="3967785"/>
                <a:ext cx="144463" cy="687388"/>
              </a:xfrm>
              <a:prstGeom prst="can">
                <a:avLst>
                  <a:gd name="adj" fmla="val 11919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3" name="AutoShape 11"/>
              <p:cNvSpPr>
                <a:spLocks noChangeArrowheads="1"/>
              </p:cNvSpPr>
              <p:nvPr/>
            </p:nvSpPr>
            <p:spPr bwMode="auto">
              <a:xfrm rot="7402263">
                <a:off x="7721642" y="4894071"/>
                <a:ext cx="144463" cy="687388"/>
              </a:xfrm>
              <a:prstGeom prst="can">
                <a:avLst>
                  <a:gd name="adj" fmla="val 11919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75" name="직선 화살표 연결선 74"/>
              <p:cNvCxnSpPr>
                <a:endCxn id="73" idx="2"/>
              </p:cNvCxnSpPr>
              <p:nvPr/>
            </p:nvCxnSpPr>
            <p:spPr bwMode="auto">
              <a:xfrm flipH="1">
                <a:off x="7833605" y="5160571"/>
                <a:ext cx="756872" cy="16872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78" name="AutoShape 11"/>
              <p:cNvSpPr>
                <a:spLocks noChangeArrowheads="1"/>
              </p:cNvSpPr>
              <p:nvPr/>
            </p:nvSpPr>
            <p:spPr bwMode="auto">
              <a:xfrm rot="7402263">
                <a:off x="6828079" y="4000168"/>
                <a:ext cx="144463" cy="687388"/>
              </a:xfrm>
              <a:prstGeom prst="can">
                <a:avLst>
                  <a:gd name="adj" fmla="val 11919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79" name="AutoShape 11"/>
              <p:cNvSpPr>
                <a:spLocks noChangeArrowheads="1"/>
              </p:cNvSpPr>
              <p:nvPr/>
            </p:nvSpPr>
            <p:spPr bwMode="auto">
              <a:xfrm rot="7402263">
                <a:off x="6922514" y="1969485"/>
                <a:ext cx="144463" cy="687388"/>
              </a:xfrm>
              <a:prstGeom prst="can">
                <a:avLst>
                  <a:gd name="adj" fmla="val 11919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80" name="AutoShape 11"/>
              <p:cNvSpPr>
                <a:spLocks noChangeArrowheads="1"/>
              </p:cNvSpPr>
              <p:nvPr/>
            </p:nvSpPr>
            <p:spPr bwMode="auto">
              <a:xfrm rot="7402263">
                <a:off x="7683006" y="1931792"/>
                <a:ext cx="144463" cy="687388"/>
              </a:xfrm>
              <a:prstGeom prst="can">
                <a:avLst>
                  <a:gd name="adj" fmla="val 11919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82" name="직선 화살표 연결선 81"/>
              <p:cNvCxnSpPr>
                <a:stCxn id="78" idx="2"/>
                <a:endCxn id="79" idx="4"/>
              </p:cNvCxnSpPr>
              <p:nvPr/>
            </p:nvCxnSpPr>
            <p:spPr bwMode="auto">
              <a:xfrm flipV="1">
                <a:off x="6940042" y="2373501"/>
                <a:ext cx="14972" cy="191003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85" name="직선 화살표 연결선 84"/>
              <p:cNvCxnSpPr>
                <a:stCxn id="72" idx="2"/>
                <a:endCxn id="80" idx="4"/>
              </p:cNvCxnSpPr>
              <p:nvPr/>
            </p:nvCxnSpPr>
            <p:spPr bwMode="auto">
              <a:xfrm flipV="1">
                <a:off x="7690384" y="2335808"/>
                <a:ext cx="25122" cy="1915349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92" name="자유형 91"/>
              <p:cNvSpPr/>
              <p:nvPr/>
            </p:nvSpPr>
            <p:spPr bwMode="auto">
              <a:xfrm>
                <a:off x="3067050" y="1514475"/>
                <a:ext cx="3929063" cy="723900"/>
              </a:xfrm>
              <a:custGeom>
                <a:avLst/>
                <a:gdLst>
                  <a:gd name="connsiteX0" fmla="*/ 3914775 w 3929063"/>
                  <a:gd name="connsiteY0" fmla="*/ 700088 h 723900"/>
                  <a:gd name="connsiteX1" fmla="*/ 3929063 w 3929063"/>
                  <a:gd name="connsiteY1" fmla="*/ 0 h 723900"/>
                  <a:gd name="connsiteX2" fmla="*/ 0 w 3929063"/>
                  <a:gd name="connsiteY2" fmla="*/ 14288 h 723900"/>
                  <a:gd name="connsiteX3" fmla="*/ 4763 w 3929063"/>
                  <a:gd name="connsiteY3" fmla="*/ 495300 h 723900"/>
                  <a:gd name="connsiteX4" fmla="*/ 157163 w 3929063"/>
                  <a:gd name="connsiteY4" fmla="*/ 723900 h 723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9063" h="723900">
                    <a:moveTo>
                      <a:pt x="3914775" y="700088"/>
                    </a:moveTo>
                    <a:lnTo>
                      <a:pt x="3929063" y="0"/>
                    </a:lnTo>
                    <a:lnTo>
                      <a:pt x="0" y="14288"/>
                    </a:lnTo>
                    <a:cubicBezTo>
                      <a:pt x="1588" y="174625"/>
                      <a:pt x="3175" y="334963"/>
                      <a:pt x="4763" y="495300"/>
                    </a:cubicBezTo>
                    <a:lnTo>
                      <a:pt x="157163" y="723900"/>
                    </a:lnTo>
                  </a:path>
                </a:pathLst>
              </a:cu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4" name="AutoShape 4"/>
              <p:cNvSpPr>
                <a:spLocks noChangeArrowheads="1"/>
              </p:cNvSpPr>
              <p:nvPr/>
            </p:nvSpPr>
            <p:spPr bwMode="auto">
              <a:xfrm rot="7614932">
                <a:off x="3240325" y="1912174"/>
                <a:ext cx="431800" cy="1008062"/>
              </a:xfrm>
              <a:prstGeom prst="can">
                <a:avLst>
                  <a:gd name="adj" fmla="val 5836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6551846" y="4590761"/>
              <a:ext cx="1452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Economizer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51846" y="2993727"/>
              <a:ext cx="9653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Hanger</a:t>
              </a:r>
            </a:p>
            <a:p>
              <a:r>
                <a:rPr lang="en-US" altLang="ko-KR" dirty="0" smtClean="0"/>
                <a:t>tubes</a:t>
              </a:r>
              <a:endParaRPr lang="ko-KR" alt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45389" y="1757918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Drum</a:t>
              </a:r>
              <a:endParaRPr lang="ko-KR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57451" y="4065033"/>
              <a:ext cx="862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Down</a:t>
              </a:r>
            </a:p>
            <a:p>
              <a:r>
                <a:rPr lang="en-US" altLang="ko-KR" dirty="0" smtClean="0"/>
                <a:t>comer</a:t>
              </a:r>
              <a:endParaRPr lang="ko-KR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26309" y="4294688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Water wall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49580" y="5666111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Supplier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94300" y="1589227"/>
              <a:ext cx="7248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Riser</a:t>
              </a:r>
              <a:endParaRPr lang="ko-KR" altLang="en-US" dirty="0"/>
            </a:p>
          </p:txBody>
        </p:sp>
      </p:grpSp>
      <p:sp>
        <p:nvSpPr>
          <p:cNvPr id="56" name="AutoShape 10"/>
          <p:cNvSpPr>
            <a:spLocks noChangeArrowheads="1"/>
          </p:cNvSpPr>
          <p:nvPr/>
        </p:nvSpPr>
        <p:spPr bwMode="auto">
          <a:xfrm rot="7402263">
            <a:off x="1939625" y="5294720"/>
            <a:ext cx="144463" cy="687387"/>
          </a:xfrm>
          <a:prstGeom prst="can">
            <a:avLst>
              <a:gd name="adj" fmla="val 119198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068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4904" y="376368"/>
            <a:ext cx="78867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Internal Pipe louting (Water)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69873" y="2239610"/>
            <a:ext cx="1119351" cy="315310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059053" y="2649907"/>
            <a:ext cx="2157069" cy="20758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46753" y="2644407"/>
            <a:ext cx="1965878" cy="21308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059053" y="5100048"/>
            <a:ext cx="2157069" cy="20758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 rot="5400000">
            <a:off x="3844897" y="3825221"/>
            <a:ext cx="2145335" cy="20986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rot="5400000">
            <a:off x="4140323" y="3832232"/>
            <a:ext cx="2157069" cy="20758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895273" y="3445164"/>
            <a:ext cx="4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2189224" y="3429000"/>
            <a:ext cx="3072190" cy="717331"/>
          </a:xfrm>
          <a:custGeom>
            <a:avLst/>
            <a:gdLst>
              <a:gd name="connsiteX0" fmla="*/ 2672256 w 2672256"/>
              <a:gd name="connsiteY0" fmla="*/ 0 h 717331"/>
              <a:gd name="connsiteX1" fmla="*/ 2159876 w 2672256"/>
              <a:gd name="connsiteY1" fmla="*/ 15766 h 717331"/>
              <a:gd name="connsiteX2" fmla="*/ 1442545 w 2672256"/>
              <a:gd name="connsiteY2" fmla="*/ 717331 h 717331"/>
              <a:gd name="connsiteX3" fmla="*/ 0 w 2672256"/>
              <a:gd name="connsiteY3" fmla="*/ 709448 h 71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2256" h="717331">
                <a:moveTo>
                  <a:pt x="2672256" y="0"/>
                </a:moveTo>
                <a:lnTo>
                  <a:pt x="2159876" y="15766"/>
                </a:lnTo>
                <a:lnTo>
                  <a:pt x="1442545" y="717331"/>
                </a:lnTo>
                <a:lnTo>
                  <a:pt x="0" y="70944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flipV="1">
            <a:off x="2189224" y="3485992"/>
            <a:ext cx="3072190" cy="660337"/>
          </a:xfrm>
          <a:custGeom>
            <a:avLst/>
            <a:gdLst>
              <a:gd name="connsiteX0" fmla="*/ 2672256 w 2672256"/>
              <a:gd name="connsiteY0" fmla="*/ 0 h 717331"/>
              <a:gd name="connsiteX1" fmla="*/ 2159876 w 2672256"/>
              <a:gd name="connsiteY1" fmla="*/ 15766 h 717331"/>
              <a:gd name="connsiteX2" fmla="*/ 1442545 w 2672256"/>
              <a:gd name="connsiteY2" fmla="*/ 717331 h 717331"/>
              <a:gd name="connsiteX3" fmla="*/ 0 w 2672256"/>
              <a:gd name="connsiteY3" fmla="*/ 709448 h 71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72256" h="717331">
                <a:moveTo>
                  <a:pt x="2672256" y="0"/>
                </a:moveTo>
                <a:lnTo>
                  <a:pt x="2159876" y="15766"/>
                </a:lnTo>
                <a:lnTo>
                  <a:pt x="1442545" y="717331"/>
                </a:lnTo>
                <a:lnTo>
                  <a:pt x="0" y="709448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2170546" y="3168073"/>
            <a:ext cx="2706254" cy="1468582"/>
          </a:xfrm>
          <a:custGeom>
            <a:avLst/>
            <a:gdLst>
              <a:gd name="connsiteX0" fmla="*/ 2706254 w 2706254"/>
              <a:gd name="connsiteY0" fmla="*/ 1468582 h 1468582"/>
              <a:gd name="connsiteX1" fmla="*/ 914400 w 2706254"/>
              <a:gd name="connsiteY1" fmla="*/ 1468582 h 1468582"/>
              <a:gd name="connsiteX2" fmla="*/ 304800 w 2706254"/>
              <a:gd name="connsiteY2" fmla="*/ 0 h 1468582"/>
              <a:gd name="connsiteX3" fmla="*/ 0 w 2706254"/>
              <a:gd name="connsiteY3" fmla="*/ 0 h 146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6254" h="1468582">
                <a:moveTo>
                  <a:pt x="2706254" y="1468582"/>
                </a:moveTo>
                <a:lnTo>
                  <a:pt x="914400" y="1468582"/>
                </a:lnTo>
                <a:lnTo>
                  <a:pt x="304800" y="0"/>
                </a:lnTo>
                <a:lnTo>
                  <a:pt x="0" y="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 flipV="1">
            <a:off x="2152073" y="3071878"/>
            <a:ext cx="2706254" cy="1468582"/>
          </a:xfrm>
          <a:custGeom>
            <a:avLst/>
            <a:gdLst>
              <a:gd name="connsiteX0" fmla="*/ 2706254 w 2706254"/>
              <a:gd name="connsiteY0" fmla="*/ 1468582 h 1468582"/>
              <a:gd name="connsiteX1" fmla="*/ 914400 w 2706254"/>
              <a:gd name="connsiteY1" fmla="*/ 1468582 h 1468582"/>
              <a:gd name="connsiteX2" fmla="*/ 304800 w 2706254"/>
              <a:gd name="connsiteY2" fmla="*/ 0 h 1468582"/>
              <a:gd name="connsiteX3" fmla="*/ 0 w 2706254"/>
              <a:gd name="connsiteY3" fmla="*/ 0 h 146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6254" h="1468582">
                <a:moveTo>
                  <a:pt x="2706254" y="1468582"/>
                </a:moveTo>
                <a:lnTo>
                  <a:pt x="914400" y="1468582"/>
                </a:lnTo>
                <a:lnTo>
                  <a:pt x="304800" y="0"/>
                </a:lnTo>
                <a:lnTo>
                  <a:pt x="0" y="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2846752" y="5017844"/>
            <a:ext cx="1965878" cy="21308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자유형 21"/>
          <p:cNvSpPr/>
          <p:nvPr/>
        </p:nvSpPr>
        <p:spPr>
          <a:xfrm>
            <a:off x="2105891" y="4876800"/>
            <a:ext cx="1108364" cy="600364"/>
          </a:xfrm>
          <a:custGeom>
            <a:avLst/>
            <a:gdLst>
              <a:gd name="connsiteX0" fmla="*/ 1099127 w 1108364"/>
              <a:gd name="connsiteY0" fmla="*/ 341745 h 600364"/>
              <a:gd name="connsiteX1" fmla="*/ 1108364 w 1108364"/>
              <a:gd name="connsiteY1" fmla="*/ 600364 h 600364"/>
              <a:gd name="connsiteX2" fmla="*/ 720436 w 1108364"/>
              <a:gd name="connsiteY2" fmla="*/ 600364 h 600364"/>
              <a:gd name="connsiteX3" fmla="*/ 212436 w 1108364"/>
              <a:gd name="connsiteY3" fmla="*/ 0 h 600364"/>
              <a:gd name="connsiteX4" fmla="*/ 0 w 1108364"/>
              <a:gd name="connsiteY4" fmla="*/ 0 h 60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364" h="600364">
                <a:moveTo>
                  <a:pt x="1099127" y="341745"/>
                </a:moveTo>
                <a:lnTo>
                  <a:pt x="1108364" y="600364"/>
                </a:lnTo>
                <a:lnTo>
                  <a:pt x="720436" y="600364"/>
                </a:lnTo>
                <a:lnTo>
                  <a:pt x="212436" y="0"/>
                </a:lnTo>
                <a:lnTo>
                  <a:pt x="0" y="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 flipV="1">
            <a:off x="2103560" y="2379523"/>
            <a:ext cx="1108364" cy="600364"/>
          </a:xfrm>
          <a:custGeom>
            <a:avLst/>
            <a:gdLst>
              <a:gd name="connsiteX0" fmla="*/ 1099127 w 1108364"/>
              <a:gd name="connsiteY0" fmla="*/ 341745 h 600364"/>
              <a:gd name="connsiteX1" fmla="*/ 1108364 w 1108364"/>
              <a:gd name="connsiteY1" fmla="*/ 600364 h 600364"/>
              <a:gd name="connsiteX2" fmla="*/ 720436 w 1108364"/>
              <a:gd name="connsiteY2" fmla="*/ 600364 h 600364"/>
              <a:gd name="connsiteX3" fmla="*/ 212436 w 1108364"/>
              <a:gd name="connsiteY3" fmla="*/ 0 h 600364"/>
              <a:gd name="connsiteX4" fmla="*/ 0 w 1108364"/>
              <a:gd name="connsiteY4" fmla="*/ 0 h 600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8364" h="600364">
                <a:moveTo>
                  <a:pt x="1099127" y="341745"/>
                </a:moveTo>
                <a:lnTo>
                  <a:pt x="1108364" y="600364"/>
                </a:lnTo>
                <a:lnTo>
                  <a:pt x="720436" y="600364"/>
                </a:lnTo>
                <a:lnTo>
                  <a:pt x="212436" y="0"/>
                </a:lnTo>
                <a:lnTo>
                  <a:pt x="0" y="0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 rot="5400000">
            <a:off x="5602160" y="3860862"/>
            <a:ext cx="2157069" cy="20758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 rot="5400000">
            <a:off x="6567370" y="3864423"/>
            <a:ext cx="2157069" cy="20046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자유형 27"/>
          <p:cNvSpPr/>
          <p:nvPr/>
        </p:nvSpPr>
        <p:spPr>
          <a:xfrm>
            <a:off x="1783230" y="3279696"/>
            <a:ext cx="4849091" cy="1052945"/>
          </a:xfrm>
          <a:custGeom>
            <a:avLst/>
            <a:gdLst>
              <a:gd name="connsiteX0" fmla="*/ 4849091 w 4849091"/>
              <a:gd name="connsiteY0" fmla="*/ 0 h 1052945"/>
              <a:gd name="connsiteX1" fmla="*/ 4424219 w 4849091"/>
              <a:gd name="connsiteY1" fmla="*/ 9236 h 1052945"/>
              <a:gd name="connsiteX2" fmla="*/ 3879273 w 4849091"/>
              <a:gd name="connsiteY2" fmla="*/ 1052945 h 1052945"/>
              <a:gd name="connsiteX3" fmla="*/ 0 w 4849091"/>
              <a:gd name="connsiteY3" fmla="*/ 1043709 h 1052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49091" h="1052945">
                <a:moveTo>
                  <a:pt x="4849091" y="0"/>
                </a:moveTo>
                <a:lnTo>
                  <a:pt x="4424219" y="9236"/>
                </a:lnTo>
                <a:lnTo>
                  <a:pt x="3879273" y="1052945"/>
                </a:lnTo>
                <a:lnTo>
                  <a:pt x="0" y="1043709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자유형 29"/>
          <p:cNvSpPr/>
          <p:nvPr/>
        </p:nvSpPr>
        <p:spPr>
          <a:xfrm>
            <a:off x="1764146" y="3251200"/>
            <a:ext cx="5855854" cy="1071418"/>
          </a:xfrm>
          <a:custGeom>
            <a:avLst/>
            <a:gdLst>
              <a:gd name="connsiteX0" fmla="*/ 5855854 w 5855854"/>
              <a:gd name="connsiteY0" fmla="*/ 1071418 h 1071418"/>
              <a:gd name="connsiteX1" fmla="*/ 4451927 w 5855854"/>
              <a:gd name="connsiteY1" fmla="*/ 1071418 h 1071418"/>
              <a:gd name="connsiteX2" fmla="*/ 3879272 w 5855854"/>
              <a:gd name="connsiteY2" fmla="*/ 0 h 1071418"/>
              <a:gd name="connsiteX3" fmla="*/ 0 w 5855854"/>
              <a:gd name="connsiteY3" fmla="*/ 0 h 1071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55854" h="1071418">
                <a:moveTo>
                  <a:pt x="5855854" y="1071418"/>
                </a:moveTo>
                <a:lnTo>
                  <a:pt x="4451927" y="1071418"/>
                </a:lnTo>
                <a:lnTo>
                  <a:pt x="3879272" y="0"/>
                </a:lnTo>
                <a:lnTo>
                  <a:pt x="0" y="0"/>
                </a:ln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89903" y="567539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Drum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90821" y="572039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Combustor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76904" y="5720397"/>
            <a:ext cx="170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Convection pass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766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Steam flow in convection pass</a:t>
            </a:r>
            <a:endParaRPr lang="ko-KR" altLang="en-US" smtClean="0"/>
          </a:p>
        </p:txBody>
      </p:sp>
      <p:grpSp>
        <p:nvGrpSpPr>
          <p:cNvPr id="7" name="그룹 6"/>
          <p:cNvGrpSpPr/>
          <p:nvPr/>
        </p:nvGrpSpPr>
        <p:grpSpPr>
          <a:xfrm>
            <a:off x="1843956" y="1916113"/>
            <a:ext cx="5078645" cy="4171950"/>
            <a:chOff x="1843956" y="1916113"/>
            <a:chExt cx="5078645" cy="4171950"/>
          </a:xfrm>
        </p:grpSpPr>
        <p:grpSp>
          <p:nvGrpSpPr>
            <p:cNvPr id="12290" name="그룹 1"/>
            <p:cNvGrpSpPr>
              <a:grpSpLocks/>
            </p:cNvGrpSpPr>
            <p:nvPr/>
          </p:nvGrpSpPr>
          <p:grpSpPr bwMode="auto">
            <a:xfrm>
              <a:off x="2446338" y="1916113"/>
              <a:ext cx="3784600" cy="4171950"/>
              <a:chOff x="2411413" y="1125538"/>
              <a:chExt cx="3784600" cy="4171950"/>
            </a:xfrm>
          </p:grpSpPr>
          <p:sp>
            <p:nvSpPr>
              <p:cNvPr id="12292" name="AutoShape 4"/>
              <p:cNvSpPr>
                <a:spLocks noChangeArrowheads="1"/>
              </p:cNvSpPr>
              <p:nvPr/>
            </p:nvSpPr>
            <p:spPr bwMode="auto">
              <a:xfrm rot="7614932">
                <a:off x="2699544" y="1412082"/>
                <a:ext cx="431800" cy="1008062"/>
              </a:xfrm>
              <a:prstGeom prst="can">
                <a:avLst>
                  <a:gd name="adj" fmla="val 58364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293" name="AutoShape 6"/>
              <p:cNvSpPr>
                <a:spLocks noChangeArrowheads="1"/>
              </p:cNvSpPr>
              <p:nvPr/>
            </p:nvSpPr>
            <p:spPr bwMode="auto">
              <a:xfrm rot="7402263">
                <a:off x="4338638" y="1644650"/>
                <a:ext cx="144462" cy="687388"/>
              </a:xfrm>
              <a:prstGeom prst="can">
                <a:avLst>
                  <a:gd name="adj" fmla="val 119199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294" name="AutoShape 7"/>
              <p:cNvSpPr>
                <a:spLocks noChangeArrowheads="1"/>
              </p:cNvSpPr>
              <p:nvPr/>
            </p:nvSpPr>
            <p:spPr bwMode="auto">
              <a:xfrm rot="7402263">
                <a:off x="4330700" y="2579688"/>
                <a:ext cx="144463" cy="687387"/>
              </a:xfrm>
              <a:prstGeom prst="can">
                <a:avLst>
                  <a:gd name="adj" fmla="val 11919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295" name="AutoShape 8"/>
              <p:cNvSpPr>
                <a:spLocks noChangeArrowheads="1"/>
              </p:cNvSpPr>
              <p:nvPr/>
            </p:nvSpPr>
            <p:spPr bwMode="auto">
              <a:xfrm>
                <a:off x="3914775" y="1843088"/>
                <a:ext cx="142875" cy="863600"/>
              </a:xfrm>
              <a:prstGeom prst="can">
                <a:avLst>
                  <a:gd name="adj" fmla="val 12444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296" name="AutoShape 10"/>
              <p:cNvSpPr>
                <a:spLocks noChangeArrowheads="1"/>
              </p:cNvSpPr>
              <p:nvPr/>
            </p:nvSpPr>
            <p:spPr bwMode="auto">
              <a:xfrm rot="7402263">
                <a:off x="4267200" y="4525963"/>
                <a:ext cx="144463" cy="687387"/>
              </a:xfrm>
              <a:prstGeom prst="can">
                <a:avLst>
                  <a:gd name="adj" fmla="val 11919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297" name="AutoShape 11"/>
              <p:cNvSpPr>
                <a:spLocks noChangeArrowheads="1"/>
              </p:cNvSpPr>
              <p:nvPr/>
            </p:nvSpPr>
            <p:spPr bwMode="auto">
              <a:xfrm rot="7402263">
                <a:off x="5780087" y="4452938"/>
                <a:ext cx="144463" cy="687388"/>
              </a:xfrm>
              <a:prstGeom prst="can">
                <a:avLst>
                  <a:gd name="adj" fmla="val 119198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298" name="AutoShape 12"/>
              <p:cNvSpPr>
                <a:spLocks noChangeArrowheads="1"/>
              </p:cNvSpPr>
              <p:nvPr/>
            </p:nvSpPr>
            <p:spPr bwMode="auto">
              <a:xfrm rot="-5521084">
                <a:off x="5326856" y="4758532"/>
                <a:ext cx="142875" cy="935038"/>
              </a:xfrm>
              <a:prstGeom prst="can">
                <a:avLst>
                  <a:gd name="adj" fmla="val 109922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299" name="AutoShape 13"/>
              <p:cNvSpPr>
                <a:spLocks noChangeArrowheads="1"/>
              </p:cNvSpPr>
              <p:nvPr/>
            </p:nvSpPr>
            <p:spPr bwMode="auto">
              <a:xfrm rot="-5521084">
                <a:off x="4749006" y="3901282"/>
                <a:ext cx="150813" cy="1079500"/>
              </a:xfrm>
              <a:prstGeom prst="can">
                <a:avLst>
                  <a:gd name="adj" fmla="val 120226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00" name="AutoShape 14"/>
              <p:cNvSpPr>
                <a:spLocks noChangeArrowheads="1"/>
              </p:cNvSpPr>
              <p:nvPr/>
            </p:nvSpPr>
            <p:spPr bwMode="auto">
              <a:xfrm rot="-5521084">
                <a:off x="4749007" y="1019969"/>
                <a:ext cx="150812" cy="1079500"/>
              </a:xfrm>
              <a:prstGeom prst="can">
                <a:avLst>
                  <a:gd name="adj" fmla="val 12022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cxnSp>
            <p:nvCxnSpPr>
              <p:cNvPr id="12301" name="AutoShape 16"/>
              <p:cNvCxnSpPr>
                <a:cxnSpLocks noChangeShapeType="1"/>
                <a:stCxn id="12295" idx="3"/>
                <a:endCxn id="12294" idx="3"/>
              </p:cNvCxnSpPr>
              <p:nvPr/>
            </p:nvCxnSpPr>
            <p:spPr bwMode="auto">
              <a:xfrm rot="16200000" flipH="1">
                <a:off x="4037806" y="2655095"/>
                <a:ext cx="28575" cy="131762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02" name="AutoShape 18"/>
              <p:cNvCxnSpPr>
                <a:cxnSpLocks noChangeShapeType="1"/>
                <a:stCxn id="12295" idx="1"/>
                <a:endCxn id="12293" idx="3"/>
              </p:cNvCxnSpPr>
              <p:nvPr/>
            </p:nvCxnSpPr>
            <p:spPr bwMode="auto">
              <a:xfrm rot="-5400000">
                <a:off x="4034631" y="1751807"/>
                <a:ext cx="42863" cy="139700"/>
              </a:xfrm>
              <a:prstGeom prst="curved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03" name="AutoShape 20"/>
              <p:cNvCxnSpPr>
                <a:cxnSpLocks noChangeShapeType="1"/>
                <a:endCxn id="12298" idx="4"/>
              </p:cNvCxnSpPr>
              <p:nvPr/>
            </p:nvCxnSpPr>
            <p:spPr bwMode="auto">
              <a:xfrm>
                <a:off x="5364163" y="2133600"/>
                <a:ext cx="30162" cy="30226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04" name="AutoShape 21"/>
              <p:cNvCxnSpPr>
                <a:cxnSpLocks noChangeShapeType="1"/>
              </p:cNvCxnSpPr>
              <p:nvPr/>
            </p:nvCxnSpPr>
            <p:spPr bwMode="auto">
              <a:xfrm flipH="1">
                <a:off x="4932363" y="1628775"/>
                <a:ext cx="4762" cy="273208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05" name="AutoShape 26"/>
              <p:cNvCxnSpPr>
                <a:cxnSpLocks noChangeShapeType="1"/>
              </p:cNvCxnSpPr>
              <p:nvPr/>
            </p:nvCxnSpPr>
            <p:spPr bwMode="auto">
              <a:xfrm rot="10800000" flipV="1">
                <a:off x="4067175" y="4437063"/>
                <a:ext cx="231775" cy="220662"/>
              </a:xfrm>
              <a:prstGeom prst="curvedConnector3">
                <a:avLst>
                  <a:gd name="adj1" fmla="val 111644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06" name="AutoShape 28"/>
              <p:cNvCxnSpPr>
                <a:cxnSpLocks noChangeShapeType="1"/>
                <a:stCxn id="12296" idx="2"/>
                <a:endCxn id="12294" idx="4"/>
              </p:cNvCxnSpPr>
              <p:nvPr/>
            </p:nvCxnSpPr>
            <p:spPr bwMode="auto">
              <a:xfrm flipH="1" flipV="1">
                <a:off x="4365625" y="2984500"/>
                <a:ext cx="15875" cy="182562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2307" name="Freeform 30"/>
              <p:cNvSpPr>
                <a:spLocks/>
              </p:cNvSpPr>
              <p:nvPr/>
            </p:nvSpPr>
            <p:spPr bwMode="auto">
              <a:xfrm>
                <a:off x="2843213" y="1125538"/>
                <a:ext cx="2089150" cy="431800"/>
              </a:xfrm>
              <a:custGeom>
                <a:avLst/>
                <a:gdLst>
                  <a:gd name="T0" fmla="*/ 0 w 1225"/>
                  <a:gd name="T1" fmla="*/ 2147483647 h 272"/>
                  <a:gd name="T2" fmla="*/ 2147483647 w 1225"/>
                  <a:gd name="T3" fmla="*/ 0 h 272"/>
                  <a:gd name="T4" fmla="*/ 2147483647 w 1225"/>
                  <a:gd name="T5" fmla="*/ 0 h 272"/>
                  <a:gd name="T6" fmla="*/ 2147483647 w 1225"/>
                  <a:gd name="T7" fmla="*/ 2147483647 h 2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25"/>
                  <a:gd name="T13" fmla="*/ 0 h 272"/>
                  <a:gd name="T14" fmla="*/ 1225 w 1225"/>
                  <a:gd name="T15" fmla="*/ 272 h 2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25" h="272">
                    <a:moveTo>
                      <a:pt x="0" y="272"/>
                    </a:moveTo>
                    <a:lnTo>
                      <a:pt x="227" y="0"/>
                    </a:lnTo>
                    <a:lnTo>
                      <a:pt x="1225" y="0"/>
                    </a:lnTo>
                    <a:lnTo>
                      <a:pt x="1225" y="22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08" name="Freeform 33"/>
              <p:cNvSpPr>
                <a:spLocks/>
              </p:cNvSpPr>
              <p:nvPr/>
            </p:nvSpPr>
            <p:spPr bwMode="auto">
              <a:xfrm>
                <a:off x="3203575" y="1557338"/>
                <a:ext cx="2232025" cy="431800"/>
              </a:xfrm>
              <a:custGeom>
                <a:avLst/>
                <a:gdLst>
                  <a:gd name="T0" fmla="*/ 0 w 1406"/>
                  <a:gd name="T1" fmla="*/ 2147483647 h 272"/>
                  <a:gd name="T2" fmla="*/ 2147483647 w 1406"/>
                  <a:gd name="T3" fmla="*/ 0 h 272"/>
                  <a:gd name="T4" fmla="*/ 2147483647 w 1406"/>
                  <a:gd name="T5" fmla="*/ 0 h 272"/>
                  <a:gd name="T6" fmla="*/ 2147483647 w 1406"/>
                  <a:gd name="T7" fmla="*/ 2147483647 h 2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406"/>
                  <a:gd name="T13" fmla="*/ 0 h 272"/>
                  <a:gd name="T14" fmla="*/ 1406 w 1406"/>
                  <a:gd name="T15" fmla="*/ 272 h 2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406" h="272">
                    <a:moveTo>
                      <a:pt x="0" y="181"/>
                    </a:moveTo>
                    <a:lnTo>
                      <a:pt x="136" y="0"/>
                    </a:lnTo>
                    <a:lnTo>
                      <a:pt x="1406" y="0"/>
                    </a:lnTo>
                    <a:lnTo>
                      <a:pt x="1406" y="272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09" name="Freeform 34"/>
              <p:cNvSpPr>
                <a:spLocks/>
              </p:cNvSpPr>
              <p:nvPr/>
            </p:nvSpPr>
            <p:spPr bwMode="auto">
              <a:xfrm>
                <a:off x="4427538" y="1773238"/>
                <a:ext cx="1439862" cy="2951162"/>
              </a:xfrm>
              <a:custGeom>
                <a:avLst/>
                <a:gdLst>
                  <a:gd name="T0" fmla="*/ 0 w 907"/>
                  <a:gd name="T1" fmla="*/ 2147483647 h 1859"/>
                  <a:gd name="T2" fmla="*/ 2147483647 w 907"/>
                  <a:gd name="T3" fmla="*/ 0 h 1859"/>
                  <a:gd name="T4" fmla="*/ 2147483647 w 907"/>
                  <a:gd name="T5" fmla="*/ 0 h 1859"/>
                  <a:gd name="T6" fmla="*/ 2147483647 w 907"/>
                  <a:gd name="T7" fmla="*/ 2147483647 h 185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07"/>
                  <a:gd name="T13" fmla="*/ 0 h 1859"/>
                  <a:gd name="T14" fmla="*/ 907 w 907"/>
                  <a:gd name="T15" fmla="*/ 1859 h 185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07" h="1859">
                    <a:moveTo>
                      <a:pt x="0" y="90"/>
                    </a:moveTo>
                    <a:lnTo>
                      <a:pt x="227" y="0"/>
                    </a:lnTo>
                    <a:lnTo>
                      <a:pt x="907" y="0"/>
                    </a:lnTo>
                    <a:lnTo>
                      <a:pt x="907" y="1859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10" name="Freeform 38"/>
              <p:cNvSpPr>
                <a:spLocks/>
              </p:cNvSpPr>
              <p:nvPr/>
            </p:nvSpPr>
            <p:spPr bwMode="auto">
              <a:xfrm>
                <a:off x="4572000" y="5013325"/>
                <a:ext cx="431800" cy="227013"/>
              </a:xfrm>
              <a:custGeom>
                <a:avLst/>
                <a:gdLst>
                  <a:gd name="T0" fmla="*/ 2147483647 w 272"/>
                  <a:gd name="T1" fmla="*/ 2147483647 h 143"/>
                  <a:gd name="T2" fmla="*/ 2147483647 w 272"/>
                  <a:gd name="T3" fmla="*/ 2147483647 h 143"/>
                  <a:gd name="T4" fmla="*/ 2147483647 w 272"/>
                  <a:gd name="T5" fmla="*/ 2147483647 h 143"/>
                  <a:gd name="T6" fmla="*/ 0 w 272"/>
                  <a:gd name="T7" fmla="*/ 0 h 14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2"/>
                  <a:gd name="T13" fmla="*/ 0 h 143"/>
                  <a:gd name="T14" fmla="*/ 272 w 272"/>
                  <a:gd name="T15" fmla="*/ 143 h 14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2" h="143">
                    <a:moveTo>
                      <a:pt x="272" y="136"/>
                    </a:moveTo>
                    <a:cubicBezTo>
                      <a:pt x="268" y="139"/>
                      <a:pt x="265" y="143"/>
                      <a:pt x="227" y="136"/>
                    </a:cubicBezTo>
                    <a:cubicBezTo>
                      <a:pt x="189" y="129"/>
                      <a:pt x="83" y="114"/>
                      <a:pt x="45" y="91"/>
                    </a:cubicBezTo>
                    <a:cubicBezTo>
                      <a:pt x="7" y="68"/>
                      <a:pt x="7" y="15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11" name="Line 39"/>
              <p:cNvSpPr>
                <a:spLocks noChangeShapeType="1"/>
              </p:cNvSpPr>
              <p:nvPr/>
            </p:nvSpPr>
            <p:spPr bwMode="auto">
              <a:xfrm flipH="1">
                <a:off x="5219700" y="4652963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12" name="Line 41"/>
              <p:cNvSpPr>
                <a:spLocks noChangeShapeType="1"/>
              </p:cNvSpPr>
              <p:nvPr/>
            </p:nvSpPr>
            <p:spPr bwMode="auto">
              <a:xfrm flipH="1">
                <a:off x="5292725" y="4724400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13" name="Line 42"/>
              <p:cNvSpPr>
                <a:spLocks noChangeShapeType="1"/>
              </p:cNvSpPr>
              <p:nvPr/>
            </p:nvSpPr>
            <p:spPr bwMode="auto">
              <a:xfrm flipH="1">
                <a:off x="5364163" y="4797425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14" name="Line 43"/>
              <p:cNvSpPr>
                <a:spLocks noChangeShapeType="1"/>
              </p:cNvSpPr>
              <p:nvPr/>
            </p:nvSpPr>
            <p:spPr bwMode="auto">
              <a:xfrm flipH="1">
                <a:off x="5435600" y="4868863"/>
                <a:ext cx="4318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15" name="Line 44"/>
              <p:cNvSpPr>
                <a:spLocks noChangeShapeType="1"/>
              </p:cNvSpPr>
              <p:nvPr/>
            </p:nvSpPr>
            <p:spPr bwMode="auto">
              <a:xfrm>
                <a:off x="5219700" y="1557338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16" name="Line 45"/>
              <p:cNvSpPr>
                <a:spLocks noChangeShapeType="1"/>
              </p:cNvSpPr>
              <p:nvPr/>
            </p:nvSpPr>
            <p:spPr bwMode="auto">
              <a:xfrm>
                <a:off x="4716463" y="1125538"/>
                <a:ext cx="0" cy="3587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17" name="AutoShape 9"/>
              <p:cNvSpPr>
                <a:spLocks noChangeArrowheads="1"/>
              </p:cNvSpPr>
              <p:nvPr/>
            </p:nvSpPr>
            <p:spPr bwMode="auto">
              <a:xfrm>
                <a:off x="4716463" y="2276475"/>
                <a:ext cx="142875" cy="863600"/>
              </a:xfrm>
              <a:prstGeom prst="can">
                <a:avLst>
                  <a:gd name="adj" fmla="val 12444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18" name="Freeform 46"/>
              <p:cNvSpPr>
                <a:spLocks/>
              </p:cNvSpPr>
              <p:nvPr/>
            </p:nvSpPr>
            <p:spPr bwMode="auto">
              <a:xfrm>
                <a:off x="4643438" y="2133600"/>
                <a:ext cx="144462" cy="215900"/>
              </a:xfrm>
              <a:custGeom>
                <a:avLst/>
                <a:gdLst>
                  <a:gd name="T0" fmla="*/ 0 w 136"/>
                  <a:gd name="T1" fmla="*/ 0 h 136"/>
                  <a:gd name="T2" fmla="*/ 2147483647 w 136"/>
                  <a:gd name="T3" fmla="*/ 2147483647 h 136"/>
                  <a:gd name="T4" fmla="*/ 2147483647 w 136"/>
                  <a:gd name="T5" fmla="*/ 2147483647 h 136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136"/>
                  <a:gd name="T11" fmla="*/ 136 w 136"/>
                  <a:gd name="T12" fmla="*/ 136 h 1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136">
                    <a:moveTo>
                      <a:pt x="0" y="0"/>
                    </a:moveTo>
                    <a:cubicBezTo>
                      <a:pt x="34" y="11"/>
                      <a:pt x="68" y="22"/>
                      <a:pt x="91" y="45"/>
                    </a:cubicBezTo>
                    <a:cubicBezTo>
                      <a:pt x="114" y="68"/>
                      <a:pt x="129" y="121"/>
                      <a:pt x="136" y="1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19" name="Freeform 47"/>
              <p:cNvSpPr>
                <a:spLocks/>
              </p:cNvSpPr>
              <p:nvPr/>
            </p:nvSpPr>
            <p:spPr bwMode="auto">
              <a:xfrm>
                <a:off x="4572000" y="3068638"/>
                <a:ext cx="215900" cy="85725"/>
              </a:xfrm>
              <a:custGeom>
                <a:avLst/>
                <a:gdLst>
                  <a:gd name="T0" fmla="*/ 2147483647 w 136"/>
                  <a:gd name="T1" fmla="*/ 2147483647 h 54"/>
                  <a:gd name="T2" fmla="*/ 2147483647 w 136"/>
                  <a:gd name="T3" fmla="*/ 2147483647 h 54"/>
                  <a:gd name="T4" fmla="*/ 0 w 136"/>
                  <a:gd name="T5" fmla="*/ 0 h 54"/>
                  <a:gd name="T6" fmla="*/ 0 60000 65536"/>
                  <a:gd name="T7" fmla="*/ 0 60000 65536"/>
                  <a:gd name="T8" fmla="*/ 0 60000 65536"/>
                  <a:gd name="T9" fmla="*/ 0 w 136"/>
                  <a:gd name="T10" fmla="*/ 0 h 54"/>
                  <a:gd name="T11" fmla="*/ 136 w 136"/>
                  <a:gd name="T12" fmla="*/ 54 h 5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36" h="54">
                    <a:moveTo>
                      <a:pt x="136" y="46"/>
                    </a:moveTo>
                    <a:cubicBezTo>
                      <a:pt x="102" y="50"/>
                      <a:pt x="69" y="54"/>
                      <a:pt x="46" y="46"/>
                    </a:cubicBezTo>
                    <a:cubicBezTo>
                      <a:pt x="23" y="38"/>
                      <a:pt x="8" y="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20" name="AutoShape 15"/>
              <p:cNvSpPr>
                <a:spLocks noChangeArrowheads="1"/>
              </p:cNvSpPr>
              <p:nvPr/>
            </p:nvSpPr>
            <p:spPr bwMode="auto">
              <a:xfrm rot="-5521084">
                <a:off x="5291932" y="1556544"/>
                <a:ext cx="144462" cy="1009650"/>
              </a:xfrm>
              <a:prstGeom prst="can">
                <a:avLst>
                  <a:gd name="adj" fmla="val 11739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321" name="Line 48"/>
              <p:cNvSpPr>
                <a:spLocks noChangeShapeType="1"/>
              </p:cNvSpPr>
              <p:nvPr/>
            </p:nvSpPr>
            <p:spPr bwMode="auto">
              <a:xfrm>
                <a:off x="4643438" y="162877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22" name="Line 49"/>
              <p:cNvSpPr>
                <a:spLocks noChangeShapeType="1"/>
              </p:cNvSpPr>
              <p:nvPr/>
            </p:nvSpPr>
            <p:spPr bwMode="auto">
              <a:xfrm>
                <a:off x="5076825" y="1628775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23" name="Line 50"/>
              <p:cNvSpPr>
                <a:spLocks noChangeShapeType="1"/>
              </p:cNvSpPr>
              <p:nvPr/>
            </p:nvSpPr>
            <p:spPr bwMode="auto">
              <a:xfrm>
                <a:off x="5148263" y="2133600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24" name="Line 51"/>
              <p:cNvSpPr>
                <a:spLocks noChangeShapeType="1"/>
              </p:cNvSpPr>
              <p:nvPr/>
            </p:nvSpPr>
            <p:spPr bwMode="auto">
              <a:xfrm>
                <a:off x="5651500" y="2133600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25" name="Line 52"/>
              <p:cNvSpPr>
                <a:spLocks noChangeShapeType="1"/>
              </p:cNvSpPr>
              <p:nvPr/>
            </p:nvSpPr>
            <p:spPr bwMode="auto">
              <a:xfrm flipV="1">
                <a:off x="4500563" y="4724400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26" name="Line 53"/>
              <p:cNvSpPr>
                <a:spLocks noChangeShapeType="1"/>
              </p:cNvSpPr>
              <p:nvPr/>
            </p:nvSpPr>
            <p:spPr bwMode="auto">
              <a:xfrm flipV="1">
                <a:off x="4211638" y="4508500"/>
                <a:ext cx="0" cy="2159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27" name="Line 54"/>
              <p:cNvSpPr>
                <a:spLocks noChangeShapeType="1"/>
              </p:cNvSpPr>
              <p:nvPr/>
            </p:nvSpPr>
            <p:spPr bwMode="auto">
              <a:xfrm flipV="1">
                <a:off x="4572000" y="1916113"/>
                <a:ext cx="142875" cy="730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28" name="Line 55"/>
              <p:cNvSpPr>
                <a:spLocks noChangeShapeType="1"/>
              </p:cNvSpPr>
              <p:nvPr/>
            </p:nvSpPr>
            <p:spPr bwMode="auto">
              <a:xfrm flipV="1">
                <a:off x="4356100" y="1773238"/>
                <a:ext cx="144463" cy="714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843956" y="2114877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Drum</a:t>
              </a:r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5254625" y="4293096"/>
              <a:ext cx="1143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Side</a:t>
              </a:r>
              <a:r>
                <a:rPr lang="ko-KR" altLang="en-US" dirty="0" smtClean="0"/>
                <a:t> </a:t>
              </a:r>
              <a:r>
                <a:rPr lang="en-US" altLang="ko-KR" dirty="0" smtClean="0"/>
                <a:t>wall</a:t>
              </a:r>
              <a:endParaRPr lang="ko-KR" altLang="en-US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792773" y="4017591"/>
              <a:ext cx="1231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Front wall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60103" y="3617312"/>
              <a:ext cx="1162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Rear wall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479836" y="5381334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To coil</a:t>
              </a:r>
              <a:endParaRPr lang="ko-KR" altLang="en-US" dirty="0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4904" y="376368"/>
            <a:ext cx="7886700" cy="1325563"/>
          </a:xfrm>
        </p:spPr>
        <p:txBody>
          <a:bodyPr/>
          <a:lstStyle/>
          <a:p>
            <a:pPr algn="ctr"/>
            <a:r>
              <a:rPr lang="en-US" altLang="ko-KR" dirty="0" smtClean="0"/>
              <a:t>Internal Pipe louting (steam)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069873" y="2239610"/>
            <a:ext cx="1119351" cy="3153103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059053" y="2649907"/>
            <a:ext cx="2157069" cy="20758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2846753" y="2644407"/>
            <a:ext cx="1965878" cy="21308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6059053" y="5100048"/>
            <a:ext cx="2157069" cy="20758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 rot="5400000">
            <a:off x="3844897" y="3825221"/>
            <a:ext cx="2145335" cy="209869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 rot="5400000">
            <a:off x="4140323" y="3832232"/>
            <a:ext cx="2157069" cy="20758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H="1">
            <a:off x="4895273" y="3445164"/>
            <a:ext cx="47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모서리가 둥근 직사각형 20"/>
          <p:cNvSpPr/>
          <p:nvPr/>
        </p:nvSpPr>
        <p:spPr>
          <a:xfrm>
            <a:off x="2846752" y="5017844"/>
            <a:ext cx="1965878" cy="213082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 rot="5400000">
            <a:off x="5602160" y="3860862"/>
            <a:ext cx="2157069" cy="20758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 rot="5400000">
            <a:off x="6567370" y="3864423"/>
            <a:ext cx="2157069" cy="20046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389903" y="567539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Drum</a:t>
            </a:r>
            <a:endParaRPr lang="ko-KR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590821" y="572039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Combustor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576904" y="5720397"/>
            <a:ext cx="170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Convection pass</a:t>
            </a:r>
            <a:endParaRPr lang="ko-KR" altLang="en-US" dirty="0"/>
          </a:p>
        </p:txBody>
      </p:sp>
      <p:sp>
        <p:nvSpPr>
          <p:cNvPr id="17" name="자유형 16"/>
          <p:cNvSpPr/>
          <p:nvPr/>
        </p:nvSpPr>
        <p:spPr>
          <a:xfrm>
            <a:off x="1702676" y="2940269"/>
            <a:ext cx="5738648" cy="2301765"/>
          </a:xfrm>
          <a:custGeom>
            <a:avLst/>
            <a:gdLst>
              <a:gd name="connsiteX0" fmla="*/ 0 w 5738648"/>
              <a:gd name="connsiteY0" fmla="*/ 7883 h 2301765"/>
              <a:gd name="connsiteX1" fmla="*/ 4311869 w 5738648"/>
              <a:gd name="connsiteY1" fmla="*/ 0 h 2301765"/>
              <a:gd name="connsiteX2" fmla="*/ 4753303 w 5738648"/>
              <a:gd name="connsiteY2" fmla="*/ 1986455 h 2301765"/>
              <a:gd name="connsiteX3" fmla="*/ 5730765 w 5738648"/>
              <a:gd name="connsiteY3" fmla="*/ 1978572 h 2301765"/>
              <a:gd name="connsiteX4" fmla="*/ 5738648 w 5738648"/>
              <a:gd name="connsiteY4" fmla="*/ 2301765 h 230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8648" h="2301765">
                <a:moveTo>
                  <a:pt x="0" y="7883"/>
                </a:moveTo>
                <a:lnTo>
                  <a:pt x="4311869" y="0"/>
                </a:lnTo>
                <a:lnTo>
                  <a:pt x="4753303" y="1986455"/>
                </a:lnTo>
                <a:lnTo>
                  <a:pt x="5730765" y="1978572"/>
                </a:lnTo>
                <a:lnTo>
                  <a:pt x="5738648" y="2301765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 flipV="1">
            <a:off x="1688970" y="2750948"/>
            <a:ext cx="5738648" cy="2301765"/>
          </a:xfrm>
          <a:custGeom>
            <a:avLst/>
            <a:gdLst>
              <a:gd name="connsiteX0" fmla="*/ 0 w 5738648"/>
              <a:gd name="connsiteY0" fmla="*/ 7883 h 2301765"/>
              <a:gd name="connsiteX1" fmla="*/ 4311869 w 5738648"/>
              <a:gd name="connsiteY1" fmla="*/ 0 h 2301765"/>
              <a:gd name="connsiteX2" fmla="*/ 4753303 w 5738648"/>
              <a:gd name="connsiteY2" fmla="*/ 1986455 h 2301765"/>
              <a:gd name="connsiteX3" fmla="*/ 5730765 w 5738648"/>
              <a:gd name="connsiteY3" fmla="*/ 1978572 h 2301765"/>
              <a:gd name="connsiteX4" fmla="*/ 5738648 w 5738648"/>
              <a:gd name="connsiteY4" fmla="*/ 2301765 h 2301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38648" h="2301765">
                <a:moveTo>
                  <a:pt x="0" y="7883"/>
                </a:moveTo>
                <a:lnTo>
                  <a:pt x="4311869" y="0"/>
                </a:lnTo>
                <a:lnTo>
                  <a:pt x="4753303" y="1986455"/>
                </a:lnTo>
                <a:lnTo>
                  <a:pt x="5730765" y="1978572"/>
                </a:lnTo>
                <a:lnTo>
                  <a:pt x="5738648" y="2301765"/>
                </a:ln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525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33" name="그룹 32"/>
          <p:cNvGrpSpPr/>
          <p:nvPr/>
        </p:nvGrpSpPr>
        <p:grpSpPr>
          <a:xfrm>
            <a:off x="451625" y="2708920"/>
            <a:ext cx="7970402" cy="2593125"/>
            <a:chOff x="468313" y="2708920"/>
            <a:chExt cx="7970402" cy="2593125"/>
          </a:xfrm>
        </p:grpSpPr>
        <p:grpSp>
          <p:nvGrpSpPr>
            <p:cNvPr id="3" name="그룹 2"/>
            <p:cNvGrpSpPr/>
            <p:nvPr/>
          </p:nvGrpSpPr>
          <p:grpSpPr>
            <a:xfrm>
              <a:off x="468313" y="2708920"/>
              <a:ext cx="7970402" cy="2593125"/>
              <a:chOff x="820143" y="1571646"/>
              <a:chExt cx="9270153" cy="3025173"/>
            </a:xfrm>
          </p:grpSpPr>
          <p:grpSp>
            <p:nvGrpSpPr>
              <p:cNvPr id="4" name="그룹 3"/>
              <p:cNvGrpSpPr/>
              <p:nvPr/>
            </p:nvGrpSpPr>
            <p:grpSpPr>
              <a:xfrm>
                <a:off x="820143" y="1572483"/>
                <a:ext cx="5210304" cy="3024336"/>
                <a:chOff x="1305912" y="1556792"/>
                <a:chExt cx="5210304" cy="3024336"/>
              </a:xfrm>
            </p:grpSpPr>
            <p:sp>
              <p:nvSpPr>
                <p:cNvPr id="17" name="원통 16"/>
                <p:cNvSpPr/>
                <p:nvPr/>
              </p:nvSpPr>
              <p:spPr bwMode="auto">
                <a:xfrm rot="16200000">
                  <a:off x="3383868" y="1088740"/>
                  <a:ext cx="2664296" cy="3600400"/>
                </a:xfrm>
                <a:prstGeom prst="can">
                  <a:avLst/>
                </a:prstGeom>
                <a:solidFill>
                  <a:schemeClr val="accent1">
                    <a:alpha val="35000"/>
                  </a:scheme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cxnSp>
              <p:nvCxnSpPr>
                <p:cNvPr id="18" name="직선 연결선 17"/>
                <p:cNvCxnSpPr/>
                <p:nvPr/>
              </p:nvCxnSpPr>
              <p:spPr bwMode="auto">
                <a:xfrm>
                  <a:off x="2123728" y="4221088"/>
                  <a:ext cx="100811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직선 연결선 18"/>
                <p:cNvCxnSpPr/>
                <p:nvPr/>
              </p:nvCxnSpPr>
              <p:spPr bwMode="auto">
                <a:xfrm>
                  <a:off x="2089011" y="2852936"/>
                  <a:ext cx="100811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0" name="직선 연결선 19"/>
                <p:cNvCxnSpPr/>
                <p:nvPr/>
              </p:nvCxnSpPr>
              <p:spPr bwMode="auto">
                <a:xfrm>
                  <a:off x="1999807" y="3327415"/>
                  <a:ext cx="1008112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직선 연결선 20"/>
                <p:cNvCxnSpPr/>
                <p:nvPr/>
              </p:nvCxnSpPr>
              <p:spPr bwMode="auto">
                <a:xfrm>
                  <a:off x="2555776" y="2852936"/>
                  <a:ext cx="0" cy="1368152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 w="med" len="med"/>
                </a:ln>
                <a:effectLst/>
              </p:spPr>
            </p:cxnSp>
            <p:sp>
              <p:nvSpPr>
                <p:cNvPr id="22" name="TextBox 21"/>
                <p:cNvSpPr txBox="1"/>
                <p:nvPr/>
              </p:nvSpPr>
              <p:spPr>
                <a:xfrm>
                  <a:off x="2254513" y="3327415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R</a:t>
                  </a:r>
                  <a:endParaRPr lang="ko-KR" altLang="en-US" dirty="0"/>
                </a:p>
              </p:txBody>
            </p:sp>
            <p:cxnSp>
              <p:nvCxnSpPr>
                <p:cNvPr id="23" name="직선 연결선 22"/>
                <p:cNvCxnSpPr/>
                <p:nvPr/>
              </p:nvCxnSpPr>
              <p:spPr bwMode="auto">
                <a:xfrm>
                  <a:off x="3131840" y="4221087"/>
                  <a:ext cx="0" cy="360041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4" name="직선 연결선 23"/>
                <p:cNvCxnSpPr/>
                <p:nvPr/>
              </p:nvCxnSpPr>
              <p:spPr bwMode="auto">
                <a:xfrm>
                  <a:off x="6228184" y="4221088"/>
                  <a:ext cx="0" cy="36004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직선 연결선 24"/>
                <p:cNvCxnSpPr/>
                <p:nvPr/>
              </p:nvCxnSpPr>
              <p:spPr bwMode="auto">
                <a:xfrm>
                  <a:off x="3131840" y="4488172"/>
                  <a:ext cx="3096344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arrow" w="med" len="med"/>
                  <a:tailEnd type="arrow" w="med" len="med"/>
                </a:ln>
                <a:effectLst/>
              </p:spPr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4561166" y="4189865"/>
                  <a:ext cx="3097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L</a:t>
                  </a:r>
                  <a:endParaRPr lang="ko-KR" altLang="en-US" dirty="0"/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1305912" y="3175544"/>
                  <a:ext cx="825893" cy="4308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dirty="0" smtClean="0"/>
                    <a:t>LSL</a:t>
                  </a:r>
                  <a:endParaRPr lang="ko-KR" altLang="en-US" dirty="0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1337234" y="4031775"/>
                  <a:ext cx="705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LSLL</a:t>
                  </a:r>
                  <a:endParaRPr lang="ko-KR" altLang="en-US" dirty="0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1348184" y="2668270"/>
                  <a:ext cx="4716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NL</a:t>
                  </a:r>
                  <a:endParaRPr lang="ko-KR" altLang="en-US" dirty="0"/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6177597" y="1571646"/>
                <a:ext cx="3912699" cy="2774100"/>
                <a:chOff x="518153" y="2096852"/>
                <a:chExt cx="4125855" cy="2952328"/>
              </a:xfrm>
            </p:grpSpPr>
            <p:sp>
              <p:nvSpPr>
                <p:cNvPr id="6" name="타원 5"/>
                <p:cNvSpPr/>
                <p:nvPr/>
              </p:nvSpPr>
              <p:spPr bwMode="auto">
                <a:xfrm>
                  <a:off x="1763688" y="2096852"/>
                  <a:ext cx="2880320" cy="2952328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cxnSp>
              <p:nvCxnSpPr>
                <p:cNvPr id="7" name="직선 연결선 6"/>
                <p:cNvCxnSpPr>
                  <a:stCxn id="6" idx="2"/>
                  <a:endCxn id="6" idx="6"/>
                </p:cNvCxnSpPr>
                <p:nvPr/>
              </p:nvCxnSpPr>
              <p:spPr bwMode="auto">
                <a:xfrm>
                  <a:off x="1763688" y="3573016"/>
                  <a:ext cx="2880320" cy="0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8" name="직선 연결선 7"/>
                <p:cNvCxnSpPr>
                  <a:stCxn id="6" idx="0"/>
                  <a:endCxn id="6" idx="4"/>
                </p:cNvCxnSpPr>
                <p:nvPr/>
              </p:nvCxnSpPr>
              <p:spPr bwMode="auto">
                <a:xfrm>
                  <a:off x="3203848" y="2096852"/>
                  <a:ext cx="0" cy="2952328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9" name="TextBox 8"/>
                <p:cNvSpPr txBox="1"/>
                <p:nvPr/>
              </p:nvSpPr>
              <p:spPr>
                <a:xfrm>
                  <a:off x="557692" y="3254848"/>
                  <a:ext cx="9380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H = NL</a:t>
                  </a:r>
                  <a:endParaRPr lang="ko-KR" altLang="en-US" dirty="0"/>
                </a:p>
              </p:txBody>
            </p:sp>
            <p:sp>
              <p:nvSpPr>
                <p:cNvPr id="10" name="TextBox 9"/>
                <p:cNvSpPr txBox="1"/>
                <p:nvPr/>
              </p:nvSpPr>
              <p:spPr>
                <a:xfrm>
                  <a:off x="808671" y="4368845"/>
                  <a:ext cx="11721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H = LSLL</a:t>
                  </a:r>
                  <a:endParaRPr lang="ko-KR" altLang="en-US" dirty="0"/>
                </a:p>
              </p:txBody>
            </p:sp>
            <p:sp>
              <p:nvSpPr>
                <p:cNvPr id="11" name="TextBox 10"/>
                <p:cNvSpPr txBox="1"/>
                <p:nvPr/>
              </p:nvSpPr>
              <p:spPr>
                <a:xfrm>
                  <a:off x="2356120" y="3905180"/>
                  <a:ext cx="338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R</a:t>
                  </a:r>
                  <a:endParaRPr lang="ko-KR" altLang="en-US" dirty="0"/>
                </a:p>
              </p:txBody>
            </p:sp>
            <p:sp>
              <p:nvSpPr>
                <p:cNvPr id="12" name="원호 11"/>
                <p:cNvSpPr/>
                <p:nvPr/>
              </p:nvSpPr>
              <p:spPr bwMode="auto">
                <a:xfrm rot="9056528">
                  <a:off x="3000243" y="3641889"/>
                  <a:ext cx="336164" cy="336047"/>
                </a:xfrm>
                <a:prstGeom prst="arc">
                  <a:avLst>
                    <a:gd name="adj1" fmla="val 16233199"/>
                    <a:gd name="adj2" fmla="val 1673520"/>
                  </a:avLst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2520251" y="3544936"/>
                  <a:ext cx="2564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l-GR" altLang="ko-KR" dirty="0" smtClean="0"/>
                    <a:t>α</a:t>
                  </a:r>
                  <a:endParaRPr lang="ko-KR" altLang="en-US" dirty="0"/>
                </a:p>
              </p:txBody>
            </p:sp>
            <p:sp>
              <p:nvSpPr>
                <p:cNvPr id="14" name="이등변 삼각형 13"/>
                <p:cNvSpPr/>
                <p:nvPr/>
              </p:nvSpPr>
              <p:spPr bwMode="auto">
                <a:xfrm>
                  <a:off x="2197885" y="3573016"/>
                  <a:ext cx="2011926" cy="1024296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518153" y="3635828"/>
                  <a:ext cx="10470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H = LSL</a:t>
                  </a:r>
                  <a:endParaRPr lang="ko-KR" altLang="en-US" dirty="0"/>
                </a:p>
              </p:txBody>
            </p:sp>
            <p:sp>
              <p:nvSpPr>
                <p:cNvPr id="16" name="이등변 삼각형 15"/>
                <p:cNvSpPr/>
                <p:nvPr/>
              </p:nvSpPr>
              <p:spPr bwMode="auto">
                <a:xfrm>
                  <a:off x="1833153" y="3576204"/>
                  <a:ext cx="2742960" cy="350783"/>
                </a:xfrm>
                <a:prstGeom prst="triangle">
                  <a:avLst/>
                </a:prstGeom>
                <a:no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ko-KR" altLang="en-US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굴림" pitchFamily="50" charset="-127"/>
                    <a:ea typeface="굴림" pitchFamily="50" charset="-127"/>
                  </a:endParaRPr>
                </a:p>
              </p:txBody>
            </p:sp>
          </p:grpSp>
        </p:grpSp>
        <p:sp>
          <p:nvSpPr>
            <p:cNvPr id="31" name="원호 30"/>
            <p:cNvSpPr/>
            <p:nvPr/>
          </p:nvSpPr>
          <p:spPr bwMode="auto">
            <a:xfrm rot="9056528">
              <a:off x="6963767" y="3660136"/>
              <a:ext cx="280163" cy="677951"/>
            </a:xfrm>
            <a:prstGeom prst="arc">
              <a:avLst>
                <a:gd name="adj1" fmla="val 16233199"/>
                <a:gd name="adj2" fmla="val 1673520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64380" y="412302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dirty="0" smtClean="0"/>
                <a:t>β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09031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0263" y="300038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ko-KR" dirty="0" smtClean="0"/>
              <a:t>Boiler Units</a:t>
            </a:r>
            <a:endParaRPr lang="ko-KR" altLang="en-US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25538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Economizer; </a:t>
            </a:r>
            <a:r>
              <a:rPr lang="en-US" altLang="ko-KR" sz="2400" dirty="0" smtClean="0"/>
              <a:t>Feed water heater by the heat exchange of low temperature flue gas</a:t>
            </a:r>
          </a:p>
          <a:p>
            <a:pPr eaLnBrk="1" hangingPunct="1">
              <a:lnSpc>
                <a:spcPct val="90000"/>
              </a:lnSpc>
            </a:pPr>
            <a:endParaRPr lang="ko-K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Evaporator; </a:t>
            </a:r>
            <a:r>
              <a:rPr lang="en-US" altLang="ko-KR" sz="2400" dirty="0" smtClean="0"/>
              <a:t>Evaporating drum water installed at the hottest part in combustor</a:t>
            </a:r>
          </a:p>
          <a:p>
            <a:pPr eaLnBrk="1" hangingPunct="1">
              <a:lnSpc>
                <a:spcPct val="90000"/>
              </a:lnSpc>
            </a:pPr>
            <a:endParaRPr lang="ko-KR" alt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800" b="1" dirty="0"/>
              <a:t>S</a:t>
            </a:r>
            <a:r>
              <a:rPr lang="en-US" altLang="ko-KR" sz="2800" dirty="0" smtClean="0"/>
              <a:t>team drum; Separation of saturated </a:t>
            </a:r>
            <a:r>
              <a:rPr lang="en-US" altLang="ko-KR" sz="2400" dirty="0" smtClean="0"/>
              <a:t>steam from water-steam mixture 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ko-KR" sz="2800" dirty="0" smtClean="0"/>
              <a:t>Super heater; </a:t>
            </a:r>
            <a:r>
              <a:rPr lang="en-US" altLang="ko-KR" sz="2400" dirty="0" smtClean="0"/>
              <a:t>Further heating of saturated steam by heat exchange with hot flue gas</a:t>
            </a:r>
            <a:endParaRPr lang="ko-KR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545951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1216" y="290457"/>
            <a:ext cx="8229600" cy="1143000"/>
          </a:xfrm>
        </p:spPr>
        <p:txBody>
          <a:bodyPr/>
          <a:lstStyle/>
          <a:p>
            <a:r>
              <a:rPr lang="en-US" altLang="ko-KR" dirty="0" smtClean="0"/>
              <a:t>Drum</a:t>
            </a:r>
            <a:r>
              <a:rPr lang="ko-KR" altLang="en-US" dirty="0" smtClean="0"/>
              <a:t> </a:t>
            </a:r>
            <a:r>
              <a:rPr lang="en-US" altLang="ko-KR" dirty="0" smtClean="0"/>
              <a:t>hold up 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60642" y="4933719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dirty="0" smtClean="0"/>
              <a:t>Q: Why </a:t>
            </a:r>
            <a:r>
              <a:rPr lang="en-US" altLang="ko-KR" sz="2000" dirty="0"/>
              <a:t>boiler drums </a:t>
            </a:r>
            <a:r>
              <a:rPr lang="en-US" altLang="ko-KR" sz="2000" dirty="0" smtClean="0"/>
              <a:t>should </a:t>
            </a:r>
            <a:r>
              <a:rPr lang="en-US" altLang="ko-KR" sz="2000" dirty="0"/>
              <a:t>be designed to have a minimum hold up of liquid for a period of </a:t>
            </a:r>
            <a:r>
              <a:rPr lang="en-US" altLang="ko-KR" sz="2000" b="1" u="sng" dirty="0"/>
              <a:t>2 minutes</a:t>
            </a:r>
            <a:r>
              <a:rPr lang="en-US" altLang="ko-KR" sz="2000" b="1" dirty="0"/>
              <a:t> </a:t>
            </a:r>
            <a:r>
              <a:rPr lang="en-US" altLang="ko-KR" sz="2000" dirty="0"/>
              <a:t>between low level trip alarm and empty?</a:t>
            </a:r>
          </a:p>
          <a:p>
            <a:r>
              <a:rPr lang="en-US" altLang="ko-KR" sz="2000" dirty="0" smtClean="0"/>
              <a:t>A: This </a:t>
            </a:r>
            <a:r>
              <a:rPr lang="en-US" altLang="ko-KR" sz="2000" dirty="0"/>
              <a:t>time is needed </a:t>
            </a:r>
            <a:r>
              <a:rPr lang="en-US" altLang="ko-KR" sz="2000" dirty="0" smtClean="0"/>
              <a:t>for just starting </a:t>
            </a:r>
            <a:r>
              <a:rPr lang="en-US" altLang="ko-KR" sz="2000" dirty="0"/>
              <a:t>the spare feed </a:t>
            </a:r>
            <a:r>
              <a:rPr lang="en-US" altLang="ko-KR" sz="2000" dirty="0" smtClean="0"/>
              <a:t>pump.</a:t>
            </a:r>
            <a:endParaRPr lang="en-US" altLang="ko-KR" sz="20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31640" y="1556792"/>
            <a:ext cx="5184576" cy="3024336"/>
            <a:chOff x="1331640" y="1556792"/>
            <a:chExt cx="5184576" cy="3024336"/>
          </a:xfrm>
        </p:grpSpPr>
        <p:sp>
          <p:nvSpPr>
            <p:cNvPr id="4" name="원통 3"/>
            <p:cNvSpPr/>
            <p:nvPr/>
          </p:nvSpPr>
          <p:spPr bwMode="auto">
            <a:xfrm rot="16200000">
              <a:off x="3383868" y="1088740"/>
              <a:ext cx="2664296" cy="3600400"/>
            </a:xfrm>
            <a:prstGeom prst="can">
              <a:avLst/>
            </a:prstGeom>
            <a:solidFill>
              <a:schemeClr val="accent1">
                <a:alpha val="3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" name="직선 연결선 6"/>
            <p:cNvCxnSpPr/>
            <p:nvPr/>
          </p:nvCxnSpPr>
          <p:spPr bwMode="auto">
            <a:xfrm>
              <a:off x="2123728" y="4221088"/>
              <a:ext cx="10081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/>
            <p:nvPr/>
          </p:nvCxnSpPr>
          <p:spPr bwMode="auto">
            <a:xfrm>
              <a:off x="2089011" y="2852936"/>
              <a:ext cx="10081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/>
            <p:nvPr/>
          </p:nvCxnSpPr>
          <p:spPr bwMode="auto">
            <a:xfrm>
              <a:off x="1999807" y="3327415"/>
              <a:ext cx="100811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/>
            <p:cNvCxnSpPr/>
            <p:nvPr/>
          </p:nvCxnSpPr>
          <p:spPr bwMode="auto">
            <a:xfrm>
              <a:off x="2555776" y="2852936"/>
              <a:ext cx="0" cy="13681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2254513" y="3327415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cxnSp>
          <p:nvCxnSpPr>
            <p:cNvPr id="14" name="직선 연결선 13"/>
            <p:cNvCxnSpPr/>
            <p:nvPr/>
          </p:nvCxnSpPr>
          <p:spPr bwMode="auto">
            <a:xfrm>
              <a:off x="3131840" y="4221087"/>
              <a:ext cx="0" cy="36004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>
              <a:off x="6228184" y="4221088"/>
              <a:ext cx="0" cy="3600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직선 연결선 17"/>
            <p:cNvCxnSpPr/>
            <p:nvPr/>
          </p:nvCxnSpPr>
          <p:spPr bwMode="auto">
            <a:xfrm>
              <a:off x="3131840" y="4488172"/>
              <a:ext cx="309634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  <a:effectLst/>
          </p:spPr>
        </p:cxnSp>
        <p:sp>
          <p:nvSpPr>
            <p:cNvPr id="19" name="TextBox 18"/>
            <p:cNvSpPr txBox="1"/>
            <p:nvPr/>
          </p:nvSpPr>
          <p:spPr>
            <a:xfrm>
              <a:off x="4561166" y="418986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31640" y="3142749"/>
              <a:ext cx="5806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LSL</a:t>
              </a:r>
              <a:endParaRPr lang="ko-KR" alt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337234" y="4031775"/>
              <a:ext cx="705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LSLL</a:t>
              </a:r>
              <a:endParaRPr lang="ko-KR" alt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48184" y="266827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NL</a:t>
              </a:r>
              <a:endParaRPr lang="ko-KR" altLang="en-US" dirty="0"/>
            </a:p>
          </p:txBody>
        </p:sp>
      </p:grpSp>
      <p:cxnSp>
        <p:nvCxnSpPr>
          <p:cNvPr id="20" name="직선 연결선 19"/>
          <p:cNvCxnSpPr/>
          <p:nvPr/>
        </p:nvCxnSpPr>
        <p:spPr bwMode="auto">
          <a:xfrm>
            <a:off x="2089011" y="2668270"/>
            <a:ext cx="100811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직선 연결선 20"/>
          <p:cNvCxnSpPr/>
          <p:nvPr/>
        </p:nvCxnSpPr>
        <p:spPr bwMode="auto">
          <a:xfrm>
            <a:off x="2771800" y="2668270"/>
            <a:ext cx="0" cy="15481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1333011" y="248231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HSL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92280" y="2666984"/>
            <a:ext cx="16097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HSL; 105% R</a:t>
            </a:r>
          </a:p>
          <a:p>
            <a:r>
              <a:rPr lang="en-US" altLang="ko-KR" dirty="0" smtClean="0"/>
              <a:t>LSL; 95% R</a:t>
            </a:r>
          </a:p>
          <a:p>
            <a:r>
              <a:rPr lang="en-US" altLang="ko-KR" dirty="0" smtClean="0"/>
              <a:t>LSLL; 5% R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0959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Volume of water in Drum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85620" y="1933464"/>
                <a:ext cx="1741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620" y="1933464"/>
                <a:ext cx="1741631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748" r="-2448" b="-369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59777" y="2874297"/>
                <a:ext cx="39081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𝐿𝑆𝐿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777" y="2874297"/>
                <a:ext cx="3908100" cy="276999"/>
              </a:xfrm>
              <a:prstGeom prst="rect">
                <a:avLst/>
              </a:prstGeom>
              <a:blipFill rotWithShape="0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865101" y="2542380"/>
                <a:ext cx="20696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𝐿𝑆𝐿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101" y="2542380"/>
                <a:ext cx="206966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471" r="-3235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067327" y="5606766"/>
                <a:ext cx="1808765" cy="5787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𝐿𝑆𝐿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V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𝐿𝑆𝐿𝐿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327" y="5606766"/>
                <a:ext cx="1808765" cy="57874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627251" y="5597343"/>
                <a:ext cx="1358053" cy="7491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skw"/>
                                  <m:ctrlPr>
                                    <a:rPr lang="en-US" altLang="ko-K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altLang="ko-K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51" y="5597343"/>
                <a:ext cx="1358053" cy="74917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/>
          <p:cNvGrpSpPr/>
          <p:nvPr/>
        </p:nvGrpSpPr>
        <p:grpSpPr>
          <a:xfrm>
            <a:off x="812190" y="2127001"/>
            <a:ext cx="3837951" cy="2952328"/>
            <a:chOff x="806057" y="2096852"/>
            <a:chExt cx="3837951" cy="2952328"/>
          </a:xfrm>
        </p:grpSpPr>
        <p:sp>
          <p:nvSpPr>
            <p:cNvPr id="4" name="타원 3"/>
            <p:cNvSpPr/>
            <p:nvPr/>
          </p:nvSpPr>
          <p:spPr bwMode="auto">
            <a:xfrm>
              <a:off x="1763688" y="2096852"/>
              <a:ext cx="2880320" cy="295232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6" name="직선 연결선 5"/>
            <p:cNvCxnSpPr>
              <a:stCxn id="4" idx="2"/>
              <a:endCxn id="4" idx="6"/>
            </p:cNvCxnSpPr>
            <p:nvPr/>
          </p:nvCxnSpPr>
          <p:spPr bwMode="auto">
            <a:xfrm>
              <a:off x="1763688" y="3573016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>
              <a:stCxn id="4" idx="0"/>
              <a:endCxn id="4" idx="4"/>
            </p:cNvCxnSpPr>
            <p:nvPr/>
          </p:nvCxnSpPr>
          <p:spPr bwMode="auto">
            <a:xfrm>
              <a:off x="3203848" y="2096852"/>
              <a:ext cx="0" cy="29523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/>
            <p:cNvSpPr txBox="1"/>
            <p:nvPr/>
          </p:nvSpPr>
          <p:spPr>
            <a:xfrm>
              <a:off x="810056" y="3377718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 = NL</a:t>
              </a:r>
              <a:endParaRPr lang="ko-KR" alt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8671" y="4368845"/>
              <a:ext cx="117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 = LSLL</a:t>
              </a:r>
              <a:endParaRPr lang="ko-KR" alt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356120" y="390518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sp>
          <p:nvSpPr>
            <p:cNvPr id="23" name="원호 22"/>
            <p:cNvSpPr/>
            <p:nvPr/>
          </p:nvSpPr>
          <p:spPr bwMode="auto">
            <a:xfrm rot="9713691">
              <a:off x="3021875" y="3517777"/>
              <a:ext cx="336164" cy="352571"/>
            </a:xfrm>
            <a:prstGeom prst="arc">
              <a:avLst>
                <a:gd name="adj1" fmla="val 16830194"/>
                <a:gd name="adj2" fmla="val 32074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503188" y="3613610"/>
              <a:ext cx="253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dirty="0" smtClean="0"/>
                <a:t>α</a:t>
              </a:r>
              <a:endParaRPr lang="ko-KR" altLang="en-US" dirty="0"/>
            </a:p>
          </p:txBody>
        </p:sp>
        <p:sp>
          <p:nvSpPr>
            <p:cNvPr id="3" name="이등변 삼각형 2"/>
            <p:cNvSpPr/>
            <p:nvPr/>
          </p:nvSpPr>
          <p:spPr bwMode="auto">
            <a:xfrm>
              <a:off x="2197885" y="3573016"/>
              <a:ext cx="2011926" cy="1024296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06057" y="3675343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H = LSL</a:t>
              </a:r>
              <a:endParaRPr lang="ko-KR" altLang="en-US" dirty="0"/>
            </a:p>
          </p:txBody>
        </p:sp>
        <p:sp>
          <p:nvSpPr>
            <p:cNvPr id="28" name="이등변 삼각형 27"/>
            <p:cNvSpPr/>
            <p:nvPr/>
          </p:nvSpPr>
          <p:spPr bwMode="auto">
            <a:xfrm>
              <a:off x="1832368" y="3585920"/>
              <a:ext cx="2742960" cy="179984"/>
            </a:xfrm>
            <a:prstGeom prst="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96293" y="3228454"/>
                <a:ext cx="1705339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𝐿𝑆𝐿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6293" y="3228454"/>
                <a:ext cx="1705339" cy="393441"/>
              </a:xfrm>
              <a:prstGeom prst="rect">
                <a:avLst/>
              </a:prstGeom>
              <a:blipFill rotWithShape="0">
                <a:blip r:embed="rId7"/>
                <a:stretch>
                  <a:fillRect l="-3584" t="-10938" r="-7527"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123771" y="193346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[m3]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23771" y="255128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[m]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32184" y="32576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[rad]</a:t>
            </a:r>
            <a:endParaRPr lang="ko-KR" altLang="en-US" dirty="0"/>
          </a:p>
        </p:txBody>
      </p:sp>
      <p:sp>
        <p:nvSpPr>
          <p:cNvPr id="29" name="원호 28"/>
          <p:cNvSpPr/>
          <p:nvPr/>
        </p:nvSpPr>
        <p:spPr bwMode="auto">
          <a:xfrm rot="9085253">
            <a:off x="2823262" y="3153475"/>
            <a:ext cx="586448" cy="845882"/>
          </a:xfrm>
          <a:prstGeom prst="arc">
            <a:avLst>
              <a:gd name="adj1" fmla="val 16830194"/>
              <a:gd name="adj2" fmla="val 779307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40595" y="3930262"/>
            <a:ext cx="35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ko-KR" dirty="0" smtClean="0"/>
              <a:t>β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4828031" y="4058276"/>
                <a:ext cx="2293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𝐿𝑆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031" y="4058276"/>
                <a:ext cx="2293448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/>
              <p:cNvSpPr/>
              <p:nvPr/>
            </p:nvSpPr>
            <p:spPr>
              <a:xfrm>
                <a:off x="4828031" y="4391559"/>
                <a:ext cx="33383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𝐿𝑆𝐿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𝑠𝑖𝑛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031" y="4391559"/>
                <a:ext cx="3338350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6648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Drum calculation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060944" y="2586528"/>
          <a:ext cx="4759530" cy="2611755"/>
        </p:xfrm>
        <a:graphic>
          <a:graphicData uri="http://schemas.openxmlformats.org/drawingml/2006/table">
            <a:tbl>
              <a:tblPr/>
              <a:tblGrid>
                <a:gridCol w="210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6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8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9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8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45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 dirty="0">
                          <a:effectLst/>
                          <a:latin typeface="Arial" panose="020B0604020202020204" pitchFamily="34" charset="0"/>
                        </a:rPr>
                        <a:t>NO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effectLst/>
                          <a:latin typeface="Arial" panose="020B0604020202020204" pitchFamily="34" charset="0"/>
                        </a:rPr>
                        <a:t>Item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effectLst/>
                          <a:latin typeface="Arial" panose="020B0604020202020204" pitchFamily="34" charset="0"/>
                        </a:rPr>
                        <a:t>Sym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effectLst/>
                          <a:latin typeface="Arial" panose="020B0604020202020204" pitchFamily="34" charset="0"/>
                        </a:rPr>
                        <a:t>Unit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effectLst/>
                          <a:latin typeface="Arial" panose="020B0604020202020204" pitchFamily="34" charset="0"/>
                        </a:rPr>
                        <a:t>EQUATIONS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effectLst/>
                          <a:latin typeface="Arial" panose="020B0604020202020204" pitchFamily="34" charset="0"/>
                        </a:rPr>
                        <a:t>VALUE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effectLst/>
                          <a:latin typeface="Arial" panose="020B0604020202020204" pitchFamily="34" charset="0"/>
                        </a:rPr>
                        <a:t>Ref.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Drum 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1380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Drum Length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4500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Normal level volume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Posing angle of low level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deg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rad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0.52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sin </a:t>
                      </a:r>
                      <a:r>
                        <a:rPr lang="el-GR" sz="1200" b="0" i="0" u="none" strike="noStrike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α</a:t>
                      </a:r>
                      <a:endParaRPr lang="el-GR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0.5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cos </a:t>
                      </a:r>
                      <a:r>
                        <a:rPr lang="el-GR" sz="1200" b="0" i="0" u="none" strike="noStrike">
                          <a:effectLst/>
                          <a:latin typeface="Arial" panose="020B0604020202020204" pitchFamily="34" charset="0"/>
                        </a:rPr>
                        <a:t>α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Low level height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185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Low level volume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0.78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Volume difference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2.6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Water rate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ton/min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Water volume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m3/min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1.2677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hold up time NL to 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min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1200" b="0" i="0" u="none" strike="noStrike">
                          <a:effectLst/>
                          <a:latin typeface="Arial" panose="020B0604020202020204" pitchFamily="34" charset="0"/>
                        </a:rPr>
                        <a:t>2.04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200" b="0" i="0" u="none" strike="noStrike" dirty="0">
                          <a:effectLst/>
                          <a:latin typeface="Arial" panose="020B0604020202020204" pitchFamily="34" charset="0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683568" y="2600908"/>
            <a:ext cx="3302133" cy="2952328"/>
            <a:chOff x="683568" y="2600908"/>
            <a:chExt cx="3302133" cy="2952328"/>
          </a:xfrm>
        </p:grpSpPr>
        <p:sp>
          <p:nvSpPr>
            <p:cNvPr id="5" name="타원 4"/>
            <p:cNvSpPr/>
            <p:nvPr/>
          </p:nvSpPr>
          <p:spPr bwMode="auto">
            <a:xfrm>
              <a:off x="683568" y="2600908"/>
              <a:ext cx="2880320" cy="295232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6" name="직선 연결선 5"/>
            <p:cNvCxnSpPr>
              <a:stCxn id="5" idx="2"/>
              <a:endCxn id="5" idx="6"/>
            </p:cNvCxnSpPr>
            <p:nvPr/>
          </p:nvCxnSpPr>
          <p:spPr bwMode="auto">
            <a:xfrm>
              <a:off x="683568" y="4077072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/>
            <p:cNvCxnSpPr>
              <a:stCxn id="5" idx="0"/>
              <a:endCxn id="5" idx="4"/>
            </p:cNvCxnSpPr>
            <p:nvPr/>
          </p:nvCxnSpPr>
          <p:spPr bwMode="auto">
            <a:xfrm>
              <a:off x="2123728" y="2600908"/>
              <a:ext cx="0" cy="29523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endCxn id="5" idx="3"/>
            </p:cNvCxnSpPr>
            <p:nvPr/>
          </p:nvCxnSpPr>
          <p:spPr bwMode="auto">
            <a:xfrm flipH="1">
              <a:off x="1105381" y="4077072"/>
              <a:ext cx="1018347" cy="10438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/>
            <p:cNvCxnSpPr>
              <a:endCxn id="5" idx="5"/>
            </p:cNvCxnSpPr>
            <p:nvPr/>
          </p:nvCxnSpPr>
          <p:spPr bwMode="auto">
            <a:xfrm>
              <a:off x="2123728" y="4077072"/>
              <a:ext cx="1018347" cy="104380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/>
            <p:cNvCxnSpPr/>
            <p:nvPr/>
          </p:nvCxnSpPr>
          <p:spPr bwMode="auto">
            <a:xfrm>
              <a:off x="683568" y="5120878"/>
              <a:ext cx="28803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>
              <a:off x="2411331" y="3707740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R</a:t>
              </a:r>
              <a:endParaRPr lang="ko-KR" altLang="en-US" dirty="0"/>
            </a:p>
          </p:txBody>
        </p:sp>
        <p:sp>
          <p:nvSpPr>
            <p:cNvPr id="12" name="원호 11"/>
            <p:cNvSpPr/>
            <p:nvPr/>
          </p:nvSpPr>
          <p:spPr bwMode="auto">
            <a:xfrm rot="8064905">
              <a:off x="1939301" y="3906056"/>
              <a:ext cx="424910" cy="410337"/>
            </a:xfrm>
            <a:prstGeom prst="arc">
              <a:avLst>
                <a:gd name="adj1" fmla="val 19153760"/>
                <a:gd name="adj2" fmla="val 320742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08203" y="4253413"/>
              <a:ext cx="2564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altLang="ko-KR" dirty="0" smtClean="0"/>
                <a:t>α</a:t>
              </a:r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39131" y="3902789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N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19944" y="493621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L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6123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Drum</a:t>
            </a:r>
            <a:r>
              <a:rPr lang="ko-KR" altLang="en-US" dirty="0" smtClean="0"/>
              <a:t> </a:t>
            </a:r>
            <a:r>
              <a:rPr lang="en-US" altLang="ko-KR" dirty="0" smtClean="0"/>
              <a:t>internal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844824"/>
            <a:ext cx="524827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65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Drum</a:t>
            </a:r>
            <a:r>
              <a:rPr lang="ko-KR" altLang="en-US" smtClean="0"/>
              <a:t> </a:t>
            </a:r>
            <a:r>
              <a:rPr lang="en-US" altLang="ko-KR" smtClean="0"/>
              <a:t>level control</a:t>
            </a:r>
            <a:endParaRPr lang="ko-KR" altLang="en-US" smtClean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45" y="1436367"/>
            <a:ext cx="8424936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47864" y="450912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Drum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137376" y="43239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SH2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051720" y="4323919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SH1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4048" y="522920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ECO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20119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Down comer layout</a:t>
            </a:r>
            <a:endParaRPr lang="ko-KR" altLang="en-US" dirty="0"/>
          </a:p>
        </p:txBody>
      </p:sp>
      <p:sp>
        <p:nvSpPr>
          <p:cNvPr id="3" name="타원 2"/>
          <p:cNvSpPr/>
          <p:nvPr/>
        </p:nvSpPr>
        <p:spPr>
          <a:xfrm>
            <a:off x="2932386" y="1371484"/>
            <a:ext cx="1150468" cy="12097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435176" y="2576041"/>
            <a:ext cx="101417" cy="122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521674" y="5748291"/>
            <a:ext cx="2020331" cy="617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498757" y="5078887"/>
            <a:ext cx="45719" cy="6546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6157784" y="4808435"/>
            <a:ext cx="321276" cy="3055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157784" y="2332299"/>
            <a:ext cx="321276" cy="2996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4991567" y="5427032"/>
            <a:ext cx="50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Tee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3052120" y="3799101"/>
            <a:ext cx="484474" cy="11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3052120" y="3912268"/>
            <a:ext cx="106286" cy="746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3052120" y="4658497"/>
            <a:ext cx="484474" cy="1179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3435176" y="4776488"/>
            <a:ext cx="101417" cy="12230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6945052" y="4992130"/>
            <a:ext cx="45719" cy="951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479060" y="4927262"/>
            <a:ext cx="511711" cy="64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3536593" y="5937764"/>
            <a:ext cx="3454178" cy="70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498757" y="2602581"/>
            <a:ext cx="45719" cy="223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297919" y="2636323"/>
            <a:ext cx="45732" cy="2172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1997104" y="3641194"/>
            <a:ext cx="107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elbow(90deg)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029403" y="5981045"/>
            <a:ext cx="50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Tee</a:t>
            </a:r>
            <a:endParaRPr lang="ko-KR" altLang="en-US" dirty="0"/>
          </a:p>
        </p:txBody>
      </p:sp>
      <p:sp>
        <p:nvSpPr>
          <p:cNvPr id="51" name="모서리가 둥근 직사각형 50"/>
          <p:cNvSpPr/>
          <p:nvPr/>
        </p:nvSpPr>
        <p:spPr>
          <a:xfrm>
            <a:off x="5044648" y="4834903"/>
            <a:ext cx="906517" cy="231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모서리가 둥근 직사각형 51"/>
          <p:cNvSpPr/>
          <p:nvPr/>
        </p:nvSpPr>
        <p:spPr>
          <a:xfrm>
            <a:off x="5044176" y="2359144"/>
            <a:ext cx="906517" cy="231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3129055" y="1791671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Drum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69785" y="2859507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Down comer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74750" y="2012430"/>
            <a:ext cx="25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Evaporator upper header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783890" y="4465571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Evaporator lower header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601834" y="3597245"/>
            <a:ext cx="107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elbow(90deg)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656184" y="4530381"/>
            <a:ext cx="107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elbow(90deg)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993309" y="4627484"/>
            <a:ext cx="1075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elbow(90deg)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7267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Down comer pressure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3" name="원통 2"/>
          <p:cNvSpPr/>
          <p:nvPr/>
        </p:nvSpPr>
        <p:spPr>
          <a:xfrm>
            <a:off x="1781504" y="2380593"/>
            <a:ext cx="457200" cy="283779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원통 5"/>
          <p:cNvSpPr/>
          <p:nvPr/>
        </p:nvSpPr>
        <p:spPr>
          <a:xfrm rot="16200000">
            <a:off x="4280338" y="4564118"/>
            <a:ext cx="204952" cy="11035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원통 6"/>
          <p:cNvSpPr/>
          <p:nvPr/>
        </p:nvSpPr>
        <p:spPr>
          <a:xfrm rot="18110103">
            <a:off x="3155680" y="4288476"/>
            <a:ext cx="204952" cy="11035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원통 8"/>
          <p:cNvSpPr/>
          <p:nvPr/>
        </p:nvSpPr>
        <p:spPr>
          <a:xfrm rot="18110103">
            <a:off x="4616669" y="4158482"/>
            <a:ext cx="204952" cy="11035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원통 9"/>
          <p:cNvSpPr/>
          <p:nvPr/>
        </p:nvSpPr>
        <p:spPr>
          <a:xfrm rot="16200000">
            <a:off x="3376449" y="3782063"/>
            <a:ext cx="204952" cy="110358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2029810" y="4579304"/>
            <a:ext cx="4706007" cy="1395248"/>
          </a:xfrm>
          <a:custGeom>
            <a:avLst/>
            <a:gdLst>
              <a:gd name="connsiteX0" fmla="*/ 0 w 4706007"/>
              <a:gd name="connsiteY0" fmla="*/ 551793 h 1395248"/>
              <a:gd name="connsiteX1" fmla="*/ 1166648 w 4706007"/>
              <a:gd name="connsiteY1" fmla="*/ 1355834 h 1395248"/>
              <a:gd name="connsiteX2" fmla="*/ 4706007 w 4706007"/>
              <a:gd name="connsiteY2" fmla="*/ 1395248 h 1395248"/>
              <a:gd name="connsiteX3" fmla="*/ 3224048 w 4706007"/>
              <a:gd name="connsiteY3" fmla="*/ 764628 h 1395248"/>
              <a:gd name="connsiteX4" fmla="*/ 3255579 w 4706007"/>
              <a:gd name="connsiteY4" fmla="*/ 0 h 1395248"/>
              <a:gd name="connsiteX5" fmla="*/ 2711669 w 4706007"/>
              <a:gd name="connsiteY5" fmla="*/ 7883 h 1395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06007" h="1395248">
                <a:moveTo>
                  <a:pt x="0" y="551793"/>
                </a:moveTo>
                <a:lnTo>
                  <a:pt x="1166648" y="1355834"/>
                </a:lnTo>
                <a:lnTo>
                  <a:pt x="4706007" y="1395248"/>
                </a:lnTo>
                <a:lnTo>
                  <a:pt x="3224048" y="764628"/>
                </a:lnTo>
                <a:lnTo>
                  <a:pt x="3255579" y="0"/>
                </a:lnTo>
                <a:lnTo>
                  <a:pt x="2711669" y="7883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720502" y="5976792"/>
            <a:ext cx="107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90deg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82238" y="5976792"/>
            <a:ext cx="107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90deg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86301" y="4931244"/>
            <a:ext cx="107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90deg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19083" y="4340943"/>
            <a:ext cx="1075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90deg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754910" y="423138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925300" y="520171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400628" y="2027932"/>
            <a:ext cx="1385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Down comer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79374" y="5326754"/>
            <a:ext cx="2406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Evaportor</a:t>
            </a:r>
            <a:r>
              <a:rPr lang="en-US" altLang="ko-KR" dirty="0" smtClean="0"/>
              <a:t> lower header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23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Riser Pressure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264652" y="3037088"/>
            <a:ext cx="909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90deg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01885" y="417847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45deg</a:t>
            </a:r>
            <a:endParaRPr lang="ko-KR" altLang="en-US" dirty="0"/>
          </a:p>
        </p:txBody>
      </p:sp>
      <p:sp>
        <p:nvSpPr>
          <p:cNvPr id="22" name="원통 21"/>
          <p:cNvSpPr/>
          <p:nvPr/>
        </p:nvSpPr>
        <p:spPr>
          <a:xfrm rot="15086391">
            <a:off x="1351436" y="2401259"/>
            <a:ext cx="1292772" cy="2191407"/>
          </a:xfrm>
          <a:prstGeom prst="can">
            <a:avLst>
              <a:gd name="adj" fmla="val 4177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원통 22"/>
          <p:cNvSpPr/>
          <p:nvPr/>
        </p:nvSpPr>
        <p:spPr>
          <a:xfrm rot="14802055">
            <a:off x="7491542" y="3500286"/>
            <a:ext cx="338959" cy="1241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2049794" y="3436711"/>
            <a:ext cx="5391806" cy="717331"/>
          </a:xfrm>
          <a:custGeom>
            <a:avLst/>
            <a:gdLst>
              <a:gd name="connsiteX0" fmla="*/ 5383924 w 5391806"/>
              <a:gd name="connsiteY0" fmla="*/ 677917 h 717331"/>
              <a:gd name="connsiteX1" fmla="*/ 5391806 w 5391806"/>
              <a:gd name="connsiteY1" fmla="*/ 0 h 717331"/>
              <a:gd name="connsiteX2" fmla="*/ 4595648 w 5391806"/>
              <a:gd name="connsiteY2" fmla="*/ 0 h 717331"/>
              <a:gd name="connsiteX3" fmla="*/ 2483068 w 5391806"/>
              <a:gd name="connsiteY3" fmla="*/ 717331 h 717331"/>
              <a:gd name="connsiteX4" fmla="*/ 1797268 w 5391806"/>
              <a:gd name="connsiteY4" fmla="*/ 709448 h 717331"/>
              <a:gd name="connsiteX5" fmla="*/ 370489 w 5391806"/>
              <a:gd name="connsiteY5" fmla="*/ 701566 h 717331"/>
              <a:gd name="connsiteX6" fmla="*/ 0 w 5391806"/>
              <a:gd name="connsiteY6" fmla="*/ 520262 h 717331"/>
              <a:gd name="connsiteX7" fmla="*/ 0 w 5391806"/>
              <a:gd name="connsiteY7" fmla="*/ 520262 h 71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91806" h="717331">
                <a:moveTo>
                  <a:pt x="5383924" y="677917"/>
                </a:moveTo>
                <a:cubicBezTo>
                  <a:pt x="5386551" y="451945"/>
                  <a:pt x="5389179" y="225972"/>
                  <a:pt x="5391806" y="0"/>
                </a:cubicBezTo>
                <a:lnTo>
                  <a:pt x="4595648" y="0"/>
                </a:lnTo>
                <a:lnTo>
                  <a:pt x="2483068" y="717331"/>
                </a:lnTo>
                <a:lnTo>
                  <a:pt x="1797268" y="709448"/>
                </a:lnTo>
                <a:lnTo>
                  <a:pt x="370489" y="701566"/>
                </a:lnTo>
                <a:lnTo>
                  <a:pt x="0" y="520262"/>
                </a:lnTo>
                <a:lnTo>
                  <a:pt x="0" y="520262"/>
                </a:ln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891097" y="3189488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45deg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683960" y="4241387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45deg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69216" y="371982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in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936333" y="3872017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out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88291" y="2724727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Drum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03808" y="4522171"/>
            <a:ext cx="2539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Evaporator upper header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83363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Drum</a:t>
            </a:r>
            <a:r>
              <a:rPr lang="ko-KR" altLang="en-US" dirty="0" smtClean="0"/>
              <a:t> </a:t>
            </a:r>
            <a:r>
              <a:rPr lang="en-US" altLang="ko-KR" dirty="0" smtClean="0"/>
              <a:t>level gauge min. 2 set</a:t>
            </a:r>
          </a:p>
          <a:p>
            <a:r>
              <a:rPr lang="en-US" altLang="ko-KR" dirty="0" smtClean="0"/>
              <a:t>Drum is at saturated condition Temp. sensor not necessary</a:t>
            </a:r>
          </a:p>
          <a:p>
            <a:r>
              <a:rPr lang="en-US" altLang="ko-KR" dirty="0" smtClean="0"/>
              <a:t>Pressure part valves </a:t>
            </a:r>
          </a:p>
          <a:p>
            <a:pPr lvl="1"/>
            <a:r>
              <a:rPr lang="en-US" altLang="ko-KR" dirty="0"/>
              <a:t>S</a:t>
            </a:r>
            <a:r>
              <a:rPr lang="en-US" altLang="ko-KR" dirty="0" smtClean="0"/>
              <a:t>ingle valve up to 20bar</a:t>
            </a:r>
          </a:p>
          <a:p>
            <a:pPr lvl="1"/>
            <a:r>
              <a:rPr lang="en-US" altLang="ko-KR" dirty="0" smtClean="0"/>
              <a:t>Double valve over 40bar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597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Drain valve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 bwMode="auto">
          <a:xfrm>
            <a:off x="4597662" y="2729880"/>
            <a:ext cx="720080" cy="720080"/>
          </a:xfrm>
          <a:prstGeom prst="ellips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타원 4"/>
          <p:cNvSpPr/>
          <p:nvPr/>
        </p:nvSpPr>
        <p:spPr bwMode="auto">
          <a:xfrm>
            <a:off x="3131840" y="2708920"/>
            <a:ext cx="720080" cy="720080"/>
          </a:xfrm>
          <a:prstGeom prst="ellips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타원 5"/>
          <p:cNvSpPr/>
          <p:nvPr/>
        </p:nvSpPr>
        <p:spPr bwMode="auto">
          <a:xfrm>
            <a:off x="1656584" y="2705897"/>
            <a:ext cx="720080" cy="720080"/>
          </a:xfrm>
          <a:prstGeom prst="ellipse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" name="꺾인 연결선 7"/>
          <p:cNvCxnSpPr>
            <a:stCxn id="6" idx="4"/>
          </p:cNvCxnSpPr>
          <p:nvPr/>
        </p:nvCxnSpPr>
        <p:spPr bwMode="auto">
          <a:xfrm rot="16200000" flipH="1">
            <a:off x="3652841" y="1789760"/>
            <a:ext cx="1443182" cy="4715616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/>
          <p:cNvCxnSpPr>
            <a:stCxn id="5" idx="4"/>
          </p:cNvCxnSpPr>
          <p:nvPr/>
        </p:nvCxnSpPr>
        <p:spPr bwMode="auto">
          <a:xfrm>
            <a:off x="3491880" y="3429000"/>
            <a:ext cx="0" cy="14401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4993809" y="3429000"/>
            <a:ext cx="0" cy="14401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5490068" y="2920270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Headers</a:t>
            </a:r>
            <a:endParaRPr lang="ko-KR" altLang="en-US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872608" y="4039499"/>
            <a:ext cx="288032" cy="432048"/>
            <a:chOff x="7020272" y="4005833"/>
            <a:chExt cx="288032" cy="575295"/>
          </a:xfrm>
        </p:grpSpPr>
        <p:sp>
          <p:nvSpPr>
            <p:cNvPr id="17" name="이등변 삼각형 16"/>
            <p:cNvSpPr/>
            <p:nvPr/>
          </p:nvSpPr>
          <p:spPr bwMode="auto">
            <a:xfrm>
              <a:off x="7020272" y="4297660"/>
              <a:ext cx="288032" cy="283468"/>
            </a:xfrm>
            <a:prstGeom prst="triangl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9" name="이등변 삼각형 18"/>
            <p:cNvSpPr/>
            <p:nvPr/>
          </p:nvSpPr>
          <p:spPr bwMode="auto">
            <a:xfrm rot="10800000">
              <a:off x="7020272" y="4005833"/>
              <a:ext cx="288032" cy="283468"/>
            </a:xfrm>
            <a:prstGeom prst="triangl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3347864" y="4039499"/>
            <a:ext cx="288032" cy="432048"/>
            <a:chOff x="7020272" y="4005833"/>
            <a:chExt cx="288032" cy="575295"/>
          </a:xfrm>
        </p:grpSpPr>
        <p:sp>
          <p:nvSpPr>
            <p:cNvPr id="22" name="이등변 삼각형 21"/>
            <p:cNvSpPr/>
            <p:nvPr/>
          </p:nvSpPr>
          <p:spPr bwMode="auto">
            <a:xfrm>
              <a:off x="7020272" y="4297660"/>
              <a:ext cx="288032" cy="283468"/>
            </a:xfrm>
            <a:prstGeom prst="triangl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3" name="이등변 삼각형 22"/>
            <p:cNvSpPr/>
            <p:nvPr/>
          </p:nvSpPr>
          <p:spPr bwMode="auto">
            <a:xfrm rot="10800000">
              <a:off x="7020272" y="4005833"/>
              <a:ext cx="288032" cy="283468"/>
            </a:xfrm>
            <a:prstGeom prst="triangl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 rot="16200000">
            <a:off x="5573730" y="4633839"/>
            <a:ext cx="288032" cy="455356"/>
            <a:chOff x="7020272" y="4005833"/>
            <a:chExt cx="288032" cy="575295"/>
          </a:xfrm>
        </p:grpSpPr>
        <p:sp>
          <p:nvSpPr>
            <p:cNvPr id="25" name="이등변 삼각형 24"/>
            <p:cNvSpPr/>
            <p:nvPr/>
          </p:nvSpPr>
          <p:spPr bwMode="auto">
            <a:xfrm>
              <a:off x="7020272" y="4297660"/>
              <a:ext cx="288032" cy="283468"/>
            </a:xfrm>
            <a:prstGeom prst="triangl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6" name="이등변 삼각형 25"/>
            <p:cNvSpPr/>
            <p:nvPr/>
          </p:nvSpPr>
          <p:spPr bwMode="auto">
            <a:xfrm rot="10800000">
              <a:off x="7020272" y="4005833"/>
              <a:ext cx="288032" cy="283468"/>
            </a:xfrm>
            <a:prstGeom prst="triangl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4849793" y="4036360"/>
            <a:ext cx="288032" cy="432048"/>
            <a:chOff x="7020272" y="4005833"/>
            <a:chExt cx="288032" cy="575295"/>
          </a:xfrm>
        </p:grpSpPr>
        <p:sp>
          <p:nvSpPr>
            <p:cNvPr id="28" name="이등변 삼각형 27"/>
            <p:cNvSpPr/>
            <p:nvPr/>
          </p:nvSpPr>
          <p:spPr bwMode="auto">
            <a:xfrm>
              <a:off x="7020272" y="4297660"/>
              <a:ext cx="288032" cy="283468"/>
            </a:xfrm>
            <a:prstGeom prst="triangl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29" name="이등변 삼각형 28"/>
            <p:cNvSpPr/>
            <p:nvPr/>
          </p:nvSpPr>
          <p:spPr bwMode="auto">
            <a:xfrm rot="10800000">
              <a:off x="7020272" y="4005833"/>
              <a:ext cx="288032" cy="283468"/>
            </a:xfrm>
            <a:prstGeom prst="triangle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032257" y="5565255"/>
            <a:ext cx="3225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Equivalvent</a:t>
            </a:r>
            <a:r>
              <a:rPr lang="en-US" altLang="ko-KR" smtClean="0"/>
              <a:t> to Double </a:t>
            </a:r>
            <a:r>
              <a:rPr lang="en-US" altLang="ko-KR" dirty="0" smtClean="0"/>
              <a:t>drain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00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333375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altLang="ko-KR" b="1" dirty="0" smtClean="0">
                <a:effectLst>
                  <a:outerShdw blurRad="38100" dist="38100" dir="2700000" algn="tl">
                    <a:srgbClr val="000000"/>
                  </a:outerShdw>
                </a:effectLst>
              </a:rPr>
              <a:t>Water and steam line</a:t>
            </a:r>
            <a:endParaRPr lang="ko-KR" altLang="en-US" b="1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4819" name="Rectangle 5" descr="Brede diagonaal omhoog"/>
          <p:cNvSpPr>
            <a:spLocks noChangeArrowheads="1"/>
          </p:cNvSpPr>
          <p:nvPr/>
        </p:nvSpPr>
        <p:spPr bwMode="auto">
          <a:xfrm>
            <a:off x="5148263" y="4292600"/>
            <a:ext cx="1349375" cy="38735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0" name="Rectangle 6"/>
          <p:cNvSpPr>
            <a:spLocks noChangeArrowheads="1"/>
          </p:cNvSpPr>
          <p:nvPr/>
        </p:nvSpPr>
        <p:spPr bwMode="auto">
          <a:xfrm>
            <a:off x="6877050" y="3716338"/>
            <a:ext cx="1341438" cy="1081087"/>
          </a:xfrm>
          <a:prstGeom prst="rect">
            <a:avLst/>
          </a:prstGeom>
          <a:noFill/>
          <a:ln w="23813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1" name="Rectangle 7"/>
          <p:cNvSpPr>
            <a:spLocks noChangeArrowheads="1"/>
          </p:cNvSpPr>
          <p:nvPr/>
        </p:nvSpPr>
        <p:spPr bwMode="auto">
          <a:xfrm>
            <a:off x="5148263" y="3789363"/>
            <a:ext cx="1341437" cy="923925"/>
          </a:xfrm>
          <a:prstGeom prst="rect">
            <a:avLst/>
          </a:prstGeom>
          <a:noFill/>
          <a:ln w="23813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2" name="Freeform 8"/>
          <p:cNvSpPr>
            <a:spLocks/>
          </p:cNvSpPr>
          <p:nvPr/>
        </p:nvSpPr>
        <p:spPr bwMode="auto">
          <a:xfrm>
            <a:off x="992188" y="3756025"/>
            <a:ext cx="914400" cy="2444750"/>
          </a:xfrm>
          <a:custGeom>
            <a:avLst/>
            <a:gdLst>
              <a:gd name="T0" fmla="*/ 2147483647 w 576"/>
              <a:gd name="T1" fmla="*/ 0 h 1540"/>
              <a:gd name="T2" fmla="*/ 0 w 576"/>
              <a:gd name="T3" fmla="*/ 2147483647 h 1540"/>
              <a:gd name="T4" fmla="*/ 2147483647 w 576"/>
              <a:gd name="T5" fmla="*/ 2147483647 h 1540"/>
              <a:gd name="T6" fmla="*/ 2147483647 w 576"/>
              <a:gd name="T7" fmla="*/ 2147483647 h 15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76" h="1540">
                <a:moveTo>
                  <a:pt x="1" y="0"/>
                </a:moveTo>
                <a:lnTo>
                  <a:pt x="0" y="1540"/>
                </a:lnTo>
                <a:lnTo>
                  <a:pt x="576" y="1540"/>
                </a:lnTo>
                <a:lnTo>
                  <a:pt x="576" y="1457"/>
                </a:lnTo>
              </a:path>
            </a:pathLst>
          </a:custGeom>
          <a:noFill/>
          <a:ln w="23813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3" name="Rectangle 9"/>
          <p:cNvSpPr>
            <a:spLocks noChangeArrowheads="1"/>
          </p:cNvSpPr>
          <p:nvPr/>
        </p:nvSpPr>
        <p:spPr bwMode="auto">
          <a:xfrm rot="5400000">
            <a:off x="1341042" y="4543826"/>
            <a:ext cx="1627185" cy="1416844"/>
          </a:xfrm>
          <a:prstGeom prst="rect">
            <a:avLst/>
          </a:prstGeom>
          <a:solidFill>
            <a:srgbClr val="FFFFFF"/>
          </a:solidFill>
          <a:ln w="23813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ko-KR" dirty="0" smtClean="0"/>
              <a:t>Eva</a:t>
            </a:r>
            <a:endParaRPr lang="ko-KR" altLang="en-US" dirty="0"/>
          </a:p>
        </p:txBody>
      </p:sp>
      <p:sp>
        <p:nvSpPr>
          <p:cNvPr id="34824" name="Oval 10"/>
          <p:cNvSpPr>
            <a:spLocks noChangeArrowheads="1"/>
          </p:cNvSpPr>
          <p:nvPr/>
        </p:nvSpPr>
        <p:spPr bwMode="auto">
          <a:xfrm>
            <a:off x="539750" y="2590800"/>
            <a:ext cx="1150938" cy="1128713"/>
          </a:xfrm>
          <a:prstGeom prst="ellipse">
            <a:avLst/>
          </a:prstGeom>
          <a:solidFill>
            <a:srgbClr val="FFFFFF"/>
          </a:solidFill>
          <a:ln w="23813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825" name="Freeform 11"/>
          <p:cNvSpPr>
            <a:spLocks/>
          </p:cNvSpPr>
          <p:nvPr/>
        </p:nvSpPr>
        <p:spPr bwMode="auto">
          <a:xfrm>
            <a:off x="555625" y="3122613"/>
            <a:ext cx="1119188" cy="142875"/>
          </a:xfrm>
          <a:custGeom>
            <a:avLst/>
            <a:gdLst>
              <a:gd name="T0" fmla="*/ 2147483647 w 705"/>
              <a:gd name="T1" fmla="*/ 2147483647 h 90"/>
              <a:gd name="T2" fmla="*/ 2147483647 w 705"/>
              <a:gd name="T3" fmla="*/ 2147483647 h 90"/>
              <a:gd name="T4" fmla="*/ 2147483647 w 705"/>
              <a:gd name="T5" fmla="*/ 2147483647 h 90"/>
              <a:gd name="T6" fmla="*/ 2147483647 w 705"/>
              <a:gd name="T7" fmla="*/ 2147483647 h 90"/>
              <a:gd name="T8" fmla="*/ 2147483647 w 705"/>
              <a:gd name="T9" fmla="*/ 2147483647 h 90"/>
              <a:gd name="T10" fmla="*/ 2147483647 w 705"/>
              <a:gd name="T11" fmla="*/ 2147483647 h 90"/>
              <a:gd name="T12" fmla="*/ 2147483647 w 705"/>
              <a:gd name="T13" fmla="*/ 2147483647 h 90"/>
              <a:gd name="T14" fmla="*/ 2147483647 w 705"/>
              <a:gd name="T15" fmla="*/ 2147483647 h 90"/>
              <a:gd name="T16" fmla="*/ 2147483647 w 705"/>
              <a:gd name="T17" fmla="*/ 2147483647 h 90"/>
              <a:gd name="T18" fmla="*/ 2147483647 w 705"/>
              <a:gd name="T19" fmla="*/ 2147483647 h 90"/>
              <a:gd name="T20" fmla="*/ 2147483647 w 705"/>
              <a:gd name="T21" fmla="*/ 2147483647 h 90"/>
              <a:gd name="T22" fmla="*/ 2147483647 w 705"/>
              <a:gd name="T23" fmla="*/ 2147483647 h 90"/>
              <a:gd name="T24" fmla="*/ 2147483647 w 705"/>
              <a:gd name="T25" fmla="*/ 2147483647 h 90"/>
              <a:gd name="T26" fmla="*/ 2147483647 w 705"/>
              <a:gd name="T27" fmla="*/ 2147483647 h 90"/>
              <a:gd name="T28" fmla="*/ 2147483647 w 705"/>
              <a:gd name="T29" fmla="*/ 0 h 90"/>
              <a:gd name="T30" fmla="*/ 2147483647 w 705"/>
              <a:gd name="T31" fmla="*/ 2147483647 h 90"/>
              <a:gd name="T32" fmla="*/ 2147483647 w 705"/>
              <a:gd name="T33" fmla="*/ 2147483647 h 90"/>
              <a:gd name="T34" fmla="*/ 2147483647 w 705"/>
              <a:gd name="T35" fmla="*/ 2147483647 h 90"/>
              <a:gd name="T36" fmla="*/ 2147483647 w 705"/>
              <a:gd name="T37" fmla="*/ 2147483647 h 90"/>
              <a:gd name="T38" fmla="*/ 2147483647 w 705"/>
              <a:gd name="T39" fmla="*/ 2147483647 h 90"/>
              <a:gd name="T40" fmla="*/ 2147483647 w 705"/>
              <a:gd name="T41" fmla="*/ 2147483647 h 90"/>
              <a:gd name="T42" fmla="*/ 2147483647 w 705"/>
              <a:gd name="T43" fmla="*/ 2147483647 h 90"/>
              <a:gd name="T44" fmla="*/ 2147483647 w 705"/>
              <a:gd name="T45" fmla="*/ 2147483647 h 90"/>
              <a:gd name="T46" fmla="*/ 2147483647 w 705"/>
              <a:gd name="T47" fmla="*/ 2147483647 h 90"/>
              <a:gd name="T48" fmla="*/ 2147483647 w 705"/>
              <a:gd name="T49" fmla="*/ 2147483647 h 90"/>
              <a:gd name="T50" fmla="*/ 2147483647 w 705"/>
              <a:gd name="T51" fmla="*/ 2147483647 h 90"/>
              <a:gd name="T52" fmla="*/ 2147483647 w 705"/>
              <a:gd name="T53" fmla="*/ 2147483647 h 90"/>
              <a:gd name="T54" fmla="*/ 2147483647 w 705"/>
              <a:gd name="T55" fmla="*/ 2147483647 h 90"/>
              <a:gd name="T56" fmla="*/ 2147483647 w 705"/>
              <a:gd name="T57" fmla="*/ 2147483647 h 90"/>
              <a:gd name="T58" fmla="*/ 2147483647 w 705"/>
              <a:gd name="T59" fmla="*/ 2147483647 h 90"/>
              <a:gd name="T60" fmla="*/ 2147483647 w 705"/>
              <a:gd name="T61" fmla="*/ 2147483647 h 90"/>
              <a:gd name="T62" fmla="*/ 2147483647 w 705"/>
              <a:gd name="T63" fmla="*/ 2147483647 h 90"/>
              <a:gd name="T64" fmla="*/ 2147483647 w 705"/>
              <a:gd name="T65" fmla="*/ 2147483647 h 90"/>
              <a:gd name="T66" fmla="*/ 2147483647 w 705"/>
              <a:gd name="T67" fmla="*/ 2147483647 h 90"/>
              <a:gd name="T68" fmla="*/ 2147483647 w 705"/>
              <a:gd name="T69" fmla="*/ 2147483647 h 90"/>
              <a:gd name="T70" fmla="*/ 2147483647 w 705"/>
              <a:gd name="T71" fmla="*/ 2147483647 h 90"/>
              <a:gd name="T72" fmla="*/ 2147483647 w 705"/>
              <a:gd name="T73" fmla="*/ 2147483647 h 90"/>
              <a:gd name="T74" fmla="*/ 2147483647 w 705"/>
              <a:gd name="T75" fmla="*/ 2147483647 h 90"/>
              <a:gd name="T76" fmla="*/ 0 w 705"/>
              <a:gd name="T77" fmla="*/ 2147483647 h 90"/>
              <a:gd name="T78" fmla="*/ 2147483647 w 705"/>
              <a:gd name="T79" fmla="*/ 2147483647 h 90"/>
              <a:gd name="T80" fmla="*/ 2147483647 w 705"/>
              <a:gd name="T81" fmla="*/ 2147483647 h 90"/>
              <a:gd name="T82" fmla="*/ 2147483647 w 705"/>
              <a:gd name="T83" fmla="*/ 2147483647 h 90"/>
              <a:gd name="T84" fmla="*/ 2147483647 w 705"/>
              <a:gd name="T85" fmla="*/ 2147483647 h 90"/>
              <a:gd name="T86" fmla="*/ 2147483647 w 705"/>
              <a:gd name="T87" fmla="*/ 2147483647 h 90"/>
              <a:gd name="T88" fmla="*/ 2147483647 w 705"/>
              <a:gd name="T89" fmla="*/ 2147483647 h 90"/>
              <a:gd name="T90" fmla="*/ 2147483647 w 705"/>
              <a:gd name="T91" fmla="*/ 2147483647 h 90"/>
              <a:gd name="T92" fmla="*/ 2147483647 w 705"/>
              <a:gd name="T93" fmla="*/ 2147483647 h 90"/>
              <a:gd name="T94" fmla="*/ 2147483647 w 705"/>
              <a:gd name="T95" fmla="*/ 2147483647 h 90"/>
              <a:gd name="T96" fmla="*/ 2147483647 w 705"/>
              <a:gd name="T97" fmla="*/ 2147483647 h 9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705" h="90">
                <a:moveTo>
                  <a:pt x="29" y="29"/>
                </a:moveTo>
                <a:lnTo>
                  <a:pt x="51" y="24"/>
                </a:lnTo>
                <a:lnTo>
                  <a:pt x="68" y="22"/>
                </a:lnTo>
                <a:lnTo>
                  <a:pt x="87" y="19"/>
                </a:lnTo>
                <a:lnTo>
                  <a:pt x="102" y="22"/>
                </a:lnTo>
                <a:lnTo>
                  <a:pt x="133" y="31"/>
                </a:lnTo>
                <a:lnTo>
                  <a:pt x="150" y="36"/>
                </a:lnTo>
                <a:lnTo>
                  <a:pt x="172" y="46"/>
                </a:lnTo>
                <a:lnTo>
                  <a:pt x="192" y="34"/>
                </a:lnTo>
                <a:lnTo>
                  <a:pt x="216" y="24"/>
                </a:lnTo>
                <a:lnTo>
                  <a:pt x="226" y="17"/>
                </a:lnTo>
                <a:lnTo>
                  <a:pt x="235" y="14"/>
                </a:lnTo>
                <a:lnTo>
                  <a:pt x="245" y="14"/>
                </a:lnTo>
                <a:lnTo>
                  <a:pt x="257" y="14"/>
                </a:lnTo>
                <a:lnTo>
                  <a:pt x="267" y="19"/>
                </a:lnTo>
                <a:lnTo>
                  <a:pt x="282" y="24"/>
                </a:lnTo>
                <a:lnTo>
                  <a:pt x="311" y="34"/>
                </a:lnTo>
                <a:lnTo>
                  <a:pt x="323" y="39"/>
                </a:lnTo>
                <a:lnTo>
                  <a:pt x="333" y="41"/>
                </a:lnTo>
                <a:lnTo>
                  <a:pt x="340" y="46"/>
                </a:lnTo>
                <a:lnTo>
                  <a:pt x="342" y="46"/>
                </a:lnTo>
                <a:lnTo>
                  <a:pt x="386" y="41"/>
                </a:lnTo>
                <a:lnTo>
                  <a:pt x="427" y="39"/>
                </a:lnTo>
                <a:lnTo>
                  <a:pt x="474" y="34"/>
                </a:lnTo>
                <a:lnTo>
                  <a:pt x="515" y="29"/>
                </a:lnTo>
                <a:lnTo>
                  <a:pt x="527" y="24"/>
                </a:lnTo>
                <a:lnTo>
                  <a:pt x="537" y="14"/>
                </a:lnTo>
                <a:lnTo>
                  <a:pt x="547" y="5"/>
                </a:lnTo>
                <a:lnTo>
                  <a:pt x="559" y="0"/>
                </a:lnTo>
                <a:lnTo>
                  <a:pt x="566" y="0"/>
                </a:lnTo>
                <a:lnTo>
                  <a:pt x="578" y="2"/>
                </a:lnTo>
                <a:lnTo>
                  <a:pt x="590" y="7"/>
                </a:lnTo>
                <a:lnTo>
                  <a:pt x="605" y="12"/>
                </a:lnTo>
                <a:lnTo>
                  <a:pt x="622" y="17"/>
                </a:lnTo>
                <a:lnTo>
                  <a:pt x="637" y="22"/>
                </a:lnTo>
                <a:lnTo>
                  <a:pt x="649" y="27"/>
                </a:lnTo>
                <a:lnTo>
                  <a:pt x="656" y="29"/>
                </a:lnTo>
                <a:lnTo>
                  <a:pt x="666" y="27"/>
                </a:lnTo>
                <a:lnTo>
                  <a:pt x="673" y="24"/>
                </a:lnTo>
                <a:lnTo>
                  <a:pt x="692" y="22"/>
                </a:lnTo>
                <a:lnTo>
                  <a:pt x="697" y="19"/>
                </a:lnTo>
                <a:lnTo>
                  <a:pt x="702" y="17"/>
                </a:lnTo>
                <a:lnTo>
                  <a:pt x="705" y="14"/>
                </a:lnTo>
                <a:lnTo>
                  <a:pt x="700" y="14"/>
                </a:lnTo>
                <a:lnTo>
                  <a:pt x="688" y="14"/>
                </a:lnTo>
                <a:lnTo>
                  <a:pt x="671" y="17"/>
                </a:lnTo>
                <a:lnTo>
                  <a:pt x="634" y="24"/>
                </a:lnTo>
                <a:lnTo>
                  <a:pt x="593" y="34"/>
                </a:lnTo>
                <a:lnTo>
                  <a:pt x="549" y="44"/>
                </a:lnTo>
                <a:lnTo>
                  <a:pt x="508" y="56"/>
                </a:lnTo>
                <a:lnTo>
                  <a:pt x="464" y="70"/>
                </a:lnTo>
                <a:lnTo>
                  <a:pt x="427" y="80"/>
                </a:lnTo>
                <a:lnTo>
                  <a:pt x="413" y="85"/>
                </a:lnTo>
                <a:lnTo>
                  <a:pt x="401" y="90"/>
                </a:lnTo>
                <a:lnTo>
                  <a:pt x="369" y="75"/>
                </a:lnTo>
                <a:lnTo>
                  <a:pt x="338" y="61"/>
                </a:lnTo>
                <a:lnTo>
                  <a:pt x="306" y="44"/>
                </a:lnTo>
                <a:lnTo>
                  <a:pt x="272" y="29"/>
                </a:lnTo>
                <a:lnTo>
                  <a:pt x="250" y="36"/>
                </a:lnTo>
                <a:lnTo>
                  <a:pt x="233" y="44"/>
                </a:lnTo>
                <a:lnTo>
                  <a:pt x="216" y="51"/>
                </a:lnTo>
                <a:lnTo>
                  <a:pt x="206" y="53"/>
                </a:lnTo>
                <a:lnTo>
                  <a:pt x="197" y="58"/>
                </a:lnTo>
                <a:lnTo>
                  <a:pt x="187" y="61"/>
                </a:lnTo>
                <a:lnTo>
                  <a:pt x="172" y="61"/>
                </a:lnTo>
                <a:lnTo>
                  <a:pt x="158" y="61"/>
                </a:lnTo>
                <a:lnTo>
                  <a:pt x="148" y="61"/>
                </a:lnTo>
                <a:lnTo>
                  <a:pt x="133" y="58"/>
                </a:lnTo>
                <a:lnTo>
                  <a:pt x="119" y="56"/>
                </a:lnTo>
                <a:lnTo>
                  <a:pt x="97" y="51"/>
                </a:lnTo>
                <a:lnTo>
                  <a:pt x="73" y="51"/>
                </a:lnTo>
                <a:lnTo>
                  <a:pt x="43" y="46"/>
                </a:lnTo>
                <a:lnTo>
                  <a:pt x="36" y="44"/>
                </a:lnTo>
                <a:lnTo>
                  <a:pt x="29" y="41"/>
                </a:lnTo>
                <a:lnTo>
                  <a:pt x="12" y="34"/>
                </a:lnTo>
                <a:lnTo>
                  <a:pt x="5" y="34"/>
                </a:lnTo>
                <a:lnTo>
                  <a:pt x="0" y="31"/>
                </a:lnTo>
                <a:lnTo>
                  <a:pt x="0" y="29"/>
                </a:lnTo>
                <a:lnTo>
                  <a:pt x="14" y="31"/>
                </a:lnTo>
                <a:lnTo>
                  <a:pt x="29" y="36"/>
                </a:lnTo>
                <a:lnTo>
                  <a:pt x="43" y="44"/>
                </a:lnTo>
                <a:lnTo>
                  <a:pt x="58" y="46"/>
                </a:lnTo>
                <a:lnTo>
                  <a:pt x="80" y="46"/>
                </a:lnTo>
                <a:lnTo>
                  <a:pt x="107" y="41"/>
                </a:lnTo>
                <a:lnTo>
                  <a:pt x="150" y="34"/>
                </a:lnTo>
                <a:lnTo>
                  <a:pt x="197" y="24"/>
                </a:lnTo>
                <a:lnTo>
                  <a:pt x="245" y="14"/>
                </a:lnTo>
                <a:lnTo>
                  <a:pt x="277" y="22"/>
                </a:lnTo>
                <a:lnTo>
                  <a:pt x="308" y="24"/>
                </a:lnTo>
                <a:lnTo>
                  <a:pt x="340" y="24"/>
                </a:lnTo>
                <a:lnTo>
                  <a:pt x="374" y="24"/>
                </a:lnTo>
                <a:lnTo>
                  <a:pt x="403" y="22"/>
                </a:lnTo>
                <a:lnTo>
                  <a:pt x="435" y="14"/>
                </a:lnTo>
                <a:lnTo>
                  <a:pt x="500" y="0"/>
                </a:lnTo>
                <a:lnTo>
                  <a:pt x="539" y="12"/>
                </a:lnTo>
                <a:lnTo>
                  <a:pt x="578" y="22"/>
                </a:lnTo>
                <a:lnTo>
                  <a:pt x="615" y="27"/>
                </a:lnTo>
                <a:lnTo>
                  <a:pt x="656" y="29"/>
                </a:lnTo>
              </a:path>
            </a:pathLst>
          </a:custGeom>
          <a:noFill/>
          <a:ln w="23813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6" name="Line 12"/>
          <p:cNvSpPr>
            <a:spLocks noChangeShapeType="1"/>
          </p:cNvSpPr>
          <p:nvPr/>
        </p:nvSpPr>
        <p:spPr bwMode="auto">
          <a:xfrm>
            <a:off x="1704975" y="4446588"/>
            <a:ext cx="4763" cy="1619250"/>
          </a:xfrm>
          <a:prstGeom prst="line">
            <a:avLst/>
          </a:prstGeom>
          <a:noFill/>
          <a:ln w="23813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7" name="Line 13"/>
          <p:cNvSpPr>
            <a:spLocks noChangeShapeType="1"/>
          </p:cNvSpPr>
          <p:nvPr/>
        </p:nvSpPr>
        <p:spPr bwMode="auto">
          <a:xfrm>
            <a:off x="1936750" y="4446588"/>
            <a:ext cx="7938" cy="1619250"/>
          </a:xfrm>
          <a:prstGeom prst="line">
            <a:avLst/>
          </a:prstGeom>
          <a:noFill/>
          <a:ln w="23813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8" name="Line 14"/>
          <p:cNvSpPr>
            <a:spLocks noChangeShapeType="1"/>
          </p:cNvSpPr>
          <p:nvPr/>
        </p:nvSpPr>
        <p:spPr bwMode="auto">
          <a:xfrm>
            <a:off x="2171700" y="4446588"/>
            <a:ext cx="4763" cy="1619250"/>
          </a:xfrm>
          <a:prstGeom prst="line">
            <a:avLst/>
          </a:prstGeom>
          <a:noFill/>
          <a:ln w="23813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29" name="Line 15"/>
          <p:cNvSpPr>
            <a:spLocks noChangeShapeType="1"/>
          </p:cNvSpPr>
          <p:nvPr/>
        </p:nvSpPr>
        <p:spPr bwMode="auto">
          <a:xfrm>
            <a:off x="2403475" y="4446588"/>
            <a:ext cx="1588" cy="1619250"/>
          </a:xfrm>
          <a:prstGeom prst="line">
            <a:avLst/>
          </a:prstGeom>
          <a:noFill/>
          <a:ln w="23813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30" name="Freeform 16"/>
          <p:cNvSpPr>
            <a:spLocks noChangeArrowheads="1"/>
          </p:cNvSpPr>
          <p:nvPr/>
        </p:nvSpPr>
        <p:spPr bwMode="auto">
          <a:xfrm>
            <a:off x="1417638" y="3684588"/>
            <a:ext cx="463550" cy="754062"/>
          </a:xfrm>
          <a:custGeom>
            <a:avLst/>
            <a:gdLst>
              <a:gd name="T0" fmla="*/ 2147483647 w 133"/>
              <a:gd name="T1" fmla="*/ 2147483647 h 787"/>
              <a:gd name="T2" fmla="*/ 2147483647 w 133"/>
              <a:gd name="T3" fmla="*/ 0 h 787"/>
              <a:gd name="T4" fmla="*/ 0 w 133"/>
              <a:gd name="T5" fmla="*/ 0 h 7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" h="787">
                <a:moveTo>
                  <a:pt x="133" y="787"/>
                </a:moveTo>
                <a:lnTo>
                  <a:pt x="132" y="0"/>
                </a:lnTo>
                <a:lnTo>
                  <a:pt x="0" y="0"/>
                </a:lnTo>
              </a:path>
            </a:pathLst>
          </a:custGeom>
          <a:noFill/>
          <a:ln w="23876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31" name="Freeform 17"/>
          <p:cNvSpPr>
            <a:spLocks/>
          </p:cNvSpPr>
          <p:nvPr/>
        </p:nvSpPr>
        <p:spPr bwMode="auto">
          <a:xfrm>
            <a:off x="1011238" y="1922463"/>
            <a:ext cx="3716337" cy="668337"/>
          </a:xfrm>
          <a:custGeom>
            <a:avLst/>
            <a:gdLst>
              <a:gd name="T0" fmla="*/ 2147483647 w 2341"/>
              <a:gd name="T1" fmla="*/ 2147483647 h 421"/>
              <a:gd name="T2" fmla="*/ 0 w 2341"/>
              <a:gd name="T3" fmla="*/ 2147483647 h 421"/>
              <a:gd name="T4" fmla="*/ 2147483647 w 2341"/>
              <a:gd name="T5" fmla="*/ 2147483647 h 421"/>
              <a:gd name="T6" fmla="*/ 2147483647 w 2341"/>
              <a:gd name="T7" fmla="*/ 2147483647 h 421"/>
              <a:gd name="T8" fmla="*/ 2147483647 w 2341"/>
              <a:gd name="T9" fmla="*/ 2147483647 h 421"/>
              <a:gd name="T10" fmla="*/ 2147483647 w 2341"/>
              <a:gd name="T11" fmla="*/ 0 h 421"/>
              <a:gd name="T12" fmla="*/ 2147483647 w 2341"/>
              <a:gd name="T13" fmla="*/ 2147483647 h 421"/>
              <a:gd name="T14" fmla="*/ 2147483647 w 2341"/>
              <a:gd name="T15" fmla="*/ 2147483647 h 421"/>
              <a:gd name="T16" fmla="*/ 2147483647 w 2341"/>
              <a:gd name="T17" fmla="*/ 2147483647 h 421"/>
              <a:gd name="T18" fmla="*/ 2147483647 w 2341"/>
              <a:gd name="T19" fmla="*/ 2147483647 h 42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41" h="421">
                <a:moveTo>
                  <a:pt x="2" y="421"/>
                </a:moveTo>
                <a:lnTo>
                  <a:pt x="0" y="144"/>
                </a:lnTo>
                <a:lnTo>
                  <a:pt x="831" y="134"/>
                </a:lnTo>
                <a:lnTo>
                  <a:pt x="923" y="10"/>
                </a:lnTo>
                <a:lnTo>
                  <a:pt x="984" y="227"/>
                </a:lnTo>
                <a:lnTo>
                  <a:pt x="1089" y="0"/>
                </a:lnTo>
                <a:lnTo>
                  <a:pt x="1150" y="205"/>
                </a:lnTo>
                <a:lnTo>
                  <a:pt x="1242" y="144"/>
                </a:lnTo>
                <a:lnTo>
                  <a:pt x="2341" y="149"/>
                </a:lnTo>
                <a:lnTo>
                  <a:pt x="2341" y="261"/>
                </a:lnTo>
              </a:path>
            </a:pathLst>
          </a:custGeom>
          <a:noFill/>
          <a:ln w="23813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32" name="Freeform 18"/>
          <p:cNvSpPr>
            <a:spLocks/>
          </p:cNvSpPr>
          <p:nvPr/>
        </p:nvSpPr>
        <p:spPr bwMode="auto">
          <a:xfrm>
            <a:off x="4719638" y="2127250"/>
            <a:ext cx="698500" cy="927100"/>
          </a:xfrm>
          <a:custGeom>
            <a:avLst/>
            <a:gdLst>
              <a:gd name="T0" fmla="*/ 2147483647 w 440"/>
              <a:gd name="T1" fmla="*/ 0 h 584"/>
              <a:gd name="T2" fmla="*/ 0 w 440"/>
              <a:gd name="T3" fmla="*/ 2147483647 h 584"/>
              <a:gd name="T4" fmla="*/ 0 w 440"/>
              <a:gd name="T5" fmla="*/ 2147483647 h 584"/>
              <a:gd name="T6" fmla="*/ 2147483647 w 440"/>
              <a:gd name="T7" fmla="*/ 2147483647 h 584"/>
              <a:gd name="T8" fmla="*/ 2147483647 w 440"/>
              <a:gd name="T9" fmla="*/ 0 h 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40" h="584">
                <a:moveTo>
                  <a:pt x="440" y="0"/>
                </a:moveTo>
                <a:lnTo>
                  <a:pt x="0" y="146"/>
                </a:lnTo>
                <a:lnTo>
                  <a:pt x="0" y="438"/>
                </a:lnTo>
                <a:lnTo>
                  <a:pt x="440" y="584"/>
                </a:lnTo>
                <a:lnTo>
                  <a:pt x="440" y="0"/>
                </a:lnTo>
                <a:close/>
              </a:path>
            </a:pathLst>
          </a:custGeom>
          <a:solidFill>
            <a:srgbClr val="FFFFFF"/>
          </a:solidFill>
          <a:ln w="23813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833" name="Freeform 19"/>
          <p:cNvSpPr>
            <a:spLocks/>
          </p:cNvSpPr>
          <p:nvPr/>
        </p:nvSpPr>
        <p:spPr bwMode="auto">
          <a:xfrm>
            <a:off x="6343650" y="1895475"/>
            <a:ext cx="1157288" cy="1387475"/>
          </a:xfrm>
          <a:custGeom>
            <a:avLst/>
            <a:gdLst>
              <a:gd name="T0" fmla="*/ 2147483647 w 729"/>
              <a:gd name="T1" fmla="*/ 0 h 874"/>
              <a:gd name="T2" fmla="*/ 0 w 729"/>
              <a:gd name="T3" fmla="*/ 2147483647 h 874"/>
              <a:gd name="T4" fmla="*/ 0 w 729"/>
              <a:gd name="T5" fmla="*/ 2147483647 h 874"/>
              <a:gd name="T6" fmla="*/ 2147483647 w 729"/>
              <a:gd name="T7" fmla="*/ 2147483647 h 874"/>
              <a:gd name="T8" fmla="*/ 2147483647 w 729"/>
              <a:gd name="T9" fmla="*/ 0 h 8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29" h="874">
                <a:moveTo>
                  <a:pt x="729" y="0"/>
                </a:moveTo>
                <a:lnTo>
                  <a:pt x="0" y="217"/>
                </a:lnTo>
                <a:lnTo>
                  <a:pt x="0" y="655"/>
                </a:lnTo>
                <a:lnTo>
                  <a:pt x="729" y="874"/>
                </a:lnTo>
                <a:lnTo>
                  <a:pt x="729" y="0"/>
                </a:lnTo>
                <a:close/>
              </a:path>
            </a:pathLst>
          </a:custGeom>
          <a:solidFill>
            <a:srgbClr val="FFFFFF"/>
          </a:solidFill>
          <a:ln w="23813" cap="sq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834" name="Oval 21"/>
          <p:cNvSpPr>
            <a:spLocks noChangeArrowheads="1"/>
          </p:cNvSpPr>
          <p:nvPr/>
        </p:nvSpPr>
        <p:spPr bwMode="auto">
          <a:xfrm>
            <a:off x="3951288" y="4144963"/>
            <a:ext cx="301625" cy="366712"/>
          </a:xfrm>
          <a:prstGeom prst="ellipse">
            <a:avLst/>
          </a:prstGeom>
          <a:solidFill>
            <a:srgbClr val="FFFFFF"/>
          </a:solidFill>
          <a:ln w="23813" cap="sq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34835" name="Line 22"/>
          <p:cNvSpPr>
            <a:spLocks noChangeShapeType="1"/>
          </p:cNvSpPr>
          <p:nvPr/>
        </p:nvSpPr>
        <p:spPr bwMode="auto">
          <a:xfrm>
            <a:off x="4211638" y="4292600"/>
            <a:ext cx="925512" cy="3175"/>
          </a:xfrm>
          <a:prstGeom prst="line">
            <a:avLst/>
          </a:prstGeom>
          <a:noFill/>
          <a:ln w="23813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36" name="Line 23"/>
          <p:cNvSpPr>
            <a:spLocks noChangeShapeType="1"/>
          </p:cNvSpPr>
          <p:nvPr/>
        </p:nvSpPr>
        <p:spPr bwMode="auto">
          <a:xfrm>
            <a:off x="3948113" y="4325938"/>
            <a:ext cx="3175" cy="3175"/>
          </a:xfrm>
          <a:prstGeom prst="line">
            <a:avLst/>
          </a:prstGeom>
          <a:noFill/>
          <a:ln w="23813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37" name="Freeform 24"/>
          <p:cNvSpPr>
            <a:spLocks/>
          </p:cNvSpPr>
          <p:nvPr/>
        </p:nvSpPr>
        <p:spPr bwMode="auto">
          <a:xfrm>
            <a:off x="3948113" y="4202113"/>
            <a:ext cx="254000" cy="250825"/>
          </a:xfrm>
          <a:custGeom>
            <a:avLst/>
            <a:gdLst>
              <a:gd name="T0" fmla="*/ 2147483647 w 160"/>
              <a:gd name="T1" fmla="*/ 0 h 158"/>
              <a:gd name="T2" fmla="*/ 0 w 160"/>
              <a:gd name="T3" fmla="*/ 2147483647 h 158"/>
              <a:gd name="T4" fmla="*/ 2147483647 w 160"/>
              <a:gd name="T5" fmla="*/ 2147483647 h 158"/>
              <a:gd name="T6" fmla="*/ 2147483647 w 160"/>
              <a:gd name="T7" fmla="*/ 0 h 15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60" h="158">
                <a:moveTo>
                  <a:pt x="160" y="0"/>
                </a:moveTo>
                <a:lnTo>
                  <a:pt x="0" y="78"/>
                </a:lnTo>
                <a:lnTo>
                  <a:pt x="155" y="158"/>
                </a:lnTo>
                <a:lnTo>
                  <a:pt x="16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38" name="Line 25"/>
          <p:cNvSpPr>
            <a:spLocks noChangeShapeType="1"/>
          </p:cNvSpPr>
          <p:nvPr/>
        </p:nvSpPr>
        <p:spPr bwMode="auto">
          <a:xfrm>
            <a:off x="7500938" y="3290888"/>
            <a:ext cx="4762" cy="215900"/>
          </a:xfrm>
          <a:prstGeom prst="line">
            <a:avLst/>
          </a:prstGeom>
          <a:noFill/>
          <a:ln w="23813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39" name="Freeform 26"/>
          <p:cNvSpPr>
            <a:spLocks/>
          </p:cNvSpPr>
          <p:nvPr/>
        </p:nvSpPr>
        <p:spPr bwMode="auto">
          <a:xfrm>
            <a:off x="7373938" y="3498850"/>
            <a:ext cx="250825" cy="255588"/>
          </a:xfrm>
          <a:custGeom>
            <a:avLst/>
            <a:gdLst>
              <a:gd name="T0" fmla="*/ 0 w 158"/>
              <a:gd name="T1" fmla="*/ 0 h 161"/>
              <a:gd name="T2" fmla="*/ 2147483647 w 158"/>
              <a:gd name="T3" fmla="*/ 2147483647 h 161"/>
              <a:gd name="T4" fmla="*/ 2147483647 w 158"/>
              <a:gd name="T5" fmla="*/ 0 h 161"/>
              <a:gd name="T6" fmla="*/ 0 w 158"/>
              <a:gd name="T7" fmla="*/ 0 h 16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8" h="161">
                <a:moveTo>
                  <a:pt x="0" y="0"/>
                </a:moveTo>
                <a:lnTo>
                  <a:pt x="80" y="161"/>
                </a:lnTo>
                <a:lnTo>
                  <a:pt x="15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40" name="Rectangle 27"/>
          <p:cNvSpPr>
            <a:spLocks noChangeArrowheads="1"/>
          </p:cNvSpPr>
          <p:nvPr/>
        </p:nvSpPr>
        <p:spPr bwMode="auto">
          <a:xfrm>
            <a:off x="620713" y="1431925"/>
            <a:ext cx="1154112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41" name="Rectangle 28"/>
          <p:cNvSpPr>
            <a:spLocks noChangeArrowheads="1"/>
          </p:cNvSpPr>
          <p:nvPr/>
        </p:nvSpPr>
        <p:spPr bwMode="auto">
          <a:xfrm>
            <a:off x="611188" y="1341438"/>
            <a:ext cx="1062037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42" name="Rectangle 29"/>
          <p:cNvSpPr>
            <a:spLocks noChangeArrowheads="1"/>
          </p:cNvSpPr>
          <p:nvPr/>
        </p:nvSpPr>
        <p:spPr bwMode="auto">
          <a:xfrm>
            <a:off x="620713" y="1439863"/>
            <a:ext cx="6892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15913" indent="-315913" defTabSz="841375" eaLnBrk="0" latinLnBrk="0" hangingPunct="0"/>
            <a:r>
              <a:rPr kumimoji="0" lang="en-GB" altLang="ko-KR">
                <a:solidFill>
                  <a:srgbClr val="010000"/>
                </a:solidFill>
                <a:latin typeface="OfficinaSans-Book"/>
              </a:rPr>
              <a:t>50 bar</a:t>
            </a:r>
            <a:endParaRPr kumimoji="0" lang="en-GB" altLang="ko-KR">
              <a:latin typeface="OfficinaSans-Book"/>
            </a:endParaRPr>
          </a:p>
        </p:txBody>
      </p:sp>
      <p:sp>
        <p:nvSpPr>
          <p:cNvPr id="34843" name="Rectangle 30"/>
          <p:cNvSpPr>
            <a:spLocks noChangeArrowheads="1"/>
          </p:cNvSpPr>
          <p:nvPr/>
        </p:nvSpPr>
        <p:spPr bwMode="auto">
          <a:xfrm>
            <a:off x="611188" y="1773238"/>
            <a:ext cx="6508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15913" indent="-315913" defTabSz="841375" eaLnBrk="0" latinLnBrk="0" hangingPunct="0"/>
            <a:r>
              <a:rPr kumimoji="0" lang="en-GB" altLang="ko-KR">
                <a:solidFill>
                  <a:srgbClr val="010000"/>
                </a:solidFill>
                <a:latin typeface="OfficinaSans-Book"/>
              </a:rPr>
              <a:t>263°C</a:t>
            </a:r>
            <a:endParaRPr kumimoji="0" lang="en-GB" altLang="ko-KR">
              <a:latin typeface="OfficinaSans-Book"/>
            </a:endParaRPr>
          </a:p>
        </p:txBody>
      </p:sp>
      <p:sp>
        <p:nvSpPr>
          <p:cNvPr id="34844" name="Rectangle 31"/>
          <p:cNvSpPr>
            <a:spLocks noChangeArrowheads="1"/>
          </p:cNvSpPr>
          <p:nvPr/>
        </p:nvSpPr>
        <p:spPr bwMode="auto">
          <a:xfrm>
            <a:off x="3403600" y="1431925"/>
            <a:ext cx="1154113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45" name="Rectangle 32"/>
          <p:cNvSpPr>
            <a:spLocks noChangeArrowheads="1"/>
          </p:cNvSpPr>
          <p:nvPr/>
        </p:nvSpPr>
        <p:spPr bwMode="auto">
          <a:xfrm>
            <a:off x="3403600" y="1431925"/>
            <a:ext cx="106045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46" name="Rectangle 33"/>
          <p:cNvSpPr>
            <a:spLocks noChangeArrowheads="1"/>
          </p:cNvSpPr>
          <p:nvPr/>
        </p:nvSpPr>
        <p:spPr bwMode="auto">
          <a:xfrm>
            <a:off x="3403600" y="1439863"/>
            <a:ext cx="6892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15913" indent="-315913" defTabSz="841375" eaLnBrk="0" latinLnBrk="0" hangingPunct="0"/>
            <a:r>
              <a:rPr kumimoji="0" lang="en-GB" altLang="ko-KR">
                <a:solidFill>
                  <a:srgbClr val="000000"/>
                </a:solidFill>
                <a:latin typeface="OfficinaSans-Book"/>
              </a:rPr>
              <a:t>45 bar</a:t>
            </a:r>
            <a:endParaRPr kumimoji="0" lang="en-GB" altLang="ko-KR">
              <a:latin typeface="OfficinaSans-Book"/>
            </a:endParaRPr>
          </a:p>
        </p:txBody>
      </p:sp>
      <p:sp>
        <p:nvSpPr>
          <p:cNvPr id="34847" name="Rectangle 34"/>
          <p:cNvSpPr>
            <a:spLocks noChangeArrowheads="1"/>
          </p:cNvSpPr>
          <p:nvPr/>
        </p:nvSpPr>
        <p:spPr bwMode="auto">
          <a:xfrm>
            <a:off x="3403600" y="1776413"/>
            <a:ext cx="6508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15913" indent="-315913" defTabSz="841375" eaLnBrk="0" latinLnBrk="0" hangingPunct="0"/>
            <a:r>
              <a:rPr kumimoji="0" lang="en-GB" altLang="ko-KR">
                <a:solidFill>
                  <a:srgbClr val="000000"/>
                </a:solidFill>
                <a:latin typeface="OfficinaSans-Book"/>
              </a:rPr>
              <a:t>450°C</a:t>
            </a:r>
            <a:endParaRPr kumimoji="0" lang="en-GB" altLang="ko-KR">
              <a:latin typeface="OfficinaSans-Book"/>
            </a:endParaRPr>
          </a:p>
        </p:txBody>
      </p:sp>
      <p:sp>
        <p:nvSpPr>
          <p:cNvPr id="34848" name="Rectangle 35"/>
          <p:cNvSpPr>
            <a:spLocks noChangeArrowheads="1"/>
          </p:cNvSpPr>
          <p:nvPr/>
        </p:nvSpPr>
        <p:spPr bwMode="auto">
          <a:xfrm>
            <a:off x="5019675" y="1196975"/>
            <a:ext cx="1158875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49" name="Rectangle 36"/>
          <p:cNvSpPr>
            <a:spLocks noChangeArrowheads="1"/>
          </p:cNvSpPr>
          <p:nvPr/>
        </p:nvSpPr>
        <p:spPr bwMode="auto">
          <a:xfrm>
            <a:off x="4951413" y="1431925"/>
            <a:ext cx="917575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50" name="Rectangle 37"/>
          <p:cNvSpPr>
            <a:spLocks noChangeArrowheads="1"/>
          </p:cNvSpPr>
          <p:nvPr/>
        </p:nvSpPr>
        <p:spPr bwMode="auto">
          <a:xfrm>
            <a:off x="4951413" y="1436688"/>
            <a:ext cx="6892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15913" indent="-315913" defTabSz="841375" eaLnBrk="0" latinLnBrk="0" hangingPunct="0"/>
            <a:r>
              <a:rPr kumimoji="0" lang="en-GB" altLang="ko-KR">
                <a:solidFill>
                  <a:srgbClr val="000000"/>
                </a:solidFill>
                <a:latin typeface="OfficinaSans-Book"/>
              </a:rPr>
              <a:t>14 bar</a:t>
            </a:r>
            <a:endParaRPr kumimoji="0" lang="en-GB" altLang="ko-KR">
              <a:latin typeface="OfficinaSans-Book"/>
            </a:endParaRPr>
          </a:p>
        </p:txBody>
      </p:sp>
      <p:sp>
        <p:nvSpPr>
          <p:cNvPr id="34851" name="Rectangle 38"/>
          <p:cNvSpPr>
            <a:spLocks noChangeArrowheads="1"/>
          </p:cNvSpPr>
          <p:nvPr/>
        </p:nvSpPr>
        <p:spPr bwMode="auto">
          <a:xfrm>
            <a:off x="4951413" y="1771650"/>
            <a:ext cx="6508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15913" indent="-315913" defTabSz="841375" eaLnBrk="0" latinLnBrk="0" hangingPunct="0"/>
            <a:r>
              <a:rPr kumimoji="0" lang="en-GB" altLang="ko-KR">
                <a:solidFill>
                  <a:srgbClr val="000000"/>
                </a:solidFill>
                <a:latin typeface="OfficinaSans-Book"/>
              </a:rPr>
              <a:t>190°C</a:t>
            </a:r>
            <a:endParaRPr kumimoji="0" lang="en-GB" altLang="ko-KR">
              <a:latin typeface="OfficinaSans-Book"/>
            </a:endParaRPr>
          </a:p>
        </p:txBody>
      </p:sp>
      <p:sp>
        <p:nvSpPr>
          <p:cNvPr id="34852" name="Rectangle 39"/>
          <p:cNvSpPr>
            <a:spLocks noChangeArrowheads="1"/>
          </p:cNvSpPr>
          <p:nvPr/>
        </p:nvSpPr>
        <p:spPr bwMode="auto">
          <a:xfrm>
            <a:off x="6184900" y="1196975"/>
            <a:ext cx="1150938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53" name="Rectangle 40"/>
          <p:cNvSpPr>
            <a:spLocks noChangeArrowheads="1"/>
          </p:cNvSpPr>
          <p:nvPr/>
        </p:nvSpPr>
        <p:spPr bwMode="auto">
          <a:xfrm>
            <a:off x="5965825" y="1431925"/>
            <a:ext cx="868363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54" name="Rectangle 41"/>
          <p:cNvSpPr>
            <a:spLocks noChangeArrowheads="1"/>
          </p:cNvSpPr>
          <p:nvPr/>
        </p:nvSpPr>
        <p:spPr bwMode="auto">
          <a:xfrm>
            <a:off x="5965825" y="1436688"/>
            <a:ext cx="68929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15913" indent="-315913" defTabSz="841375" eaLnBrk="0" latinLnBrk="0" hangingPunct="0"/>
            <a:r>
              <a:rPr kumimoji="0" lang="en-GB" altLang="ko-KR">
                <a:solidFill>
                  <a:srgbClr val="000000"/>
                </a:solidFill>
                <a:latin typeface="OfficinaSans-Book"/>
              </a:rPr>
              <a:t>13 bar</a:t>
            </a:r>
            <a:endParaRPr kumimoji="0" lang="en-GB" altLang="ko-KR">
              <a:latin typeface="OfficinaSans-Book"/>
            </a:endParaRPr>
          </a:p>
        </p:txBody>
      </p:sp>
      <p:sp>
        <p:nvSpPr>
          <p:cNvPr id="34855" name="Rectangle 42"/>
          <p:cNvSpPr>
            <a:spLocks noChangeArrowheads="1"/>
          </p:cNvSpPr>
          <p:nvPr/>
        </p:nvSpPr>
        <p:spPr bwMode="auto">
          <a:xfrm>
            <a:off x="5965825" y="1771650"/>
            <a:ext cx="6508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15913" indent="-315913" defTabSz="841375" eaLnBrk="0" latinLnBrk="0" hangingPunct="0"/>
            <a:r>
              <a:rPr kumimoji="0" lang="en-GB" altLang="ko-KR">
                <a:solidFill>
                  <a:srgbClr val="000000"/>
                </a:solidFill>
                <a:latin typeface="OfficinaSans-Book"/>
              </a:rPr>
              <a:t>320°C</a:t>
            </a:r>
            <a:endParaRPr kumimoji="0" lang="en-GB" altLang="ko-KR">
              <a:latin typeface="OfficinaSans-Book"/>
            </a:endParaRPr>
          </a:p>
        </p:txBody>
      </p:sp>
      <p:sp>
        <p:nvSpPr>
          <p:cNvPr id="34856" name="Rectangle 43"/>
          <p:cNvSpPr>
            <a:spLocks noChangeArrowheads="1"/>
          </p:cNvSpPr>
          <p:nvPr/>
        </p:nvSpPr>
        <p:spPr bwMode="auto">
          <a:xfrm>
            <a:off x="7624763" y="3054350"/>
            <a:ext cx="54451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57" name="Rectangle 44"/>
          <p:cNvSpPr>
            <a:spLocks noChangeArrowheads="1"/>
          </p:cNvSpPr>
          <p:nvPr/>
        </p:nvSpPr>
        <p:spPr bwMode="auto">
          <a:xfrm>
            <a:off x="5292725" y="2852738"/>
            <a:ext cx="647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58" name="Rectangle 45"/>
          <p:cNvSpPr>
            <a:spLocks noChangeArrowheads="1"/>
          </p:cNvSpPr>
          <p:nvPr/>
        </p:nvSpPr>
        <p:spPr bwMode="auto">
          <a:xfrm>
            <a:off x="5491163" y="2892425"/>
            <a:ext cx="396875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59" name="Freeform 48" descr="Brede diagonaal omhoog"/>
          <p:cNvSpPr>
            <a:spLocks/>
          </p:cNvSpPr>
          <p:nvPr/>
        </p:nvSpPr>
        <p:spPr bwMode="auto">
          <a:xfrm>
            <a:off x="541338" y="3179763"/>
            <a:ext cx="1157287" cy="579437"/>
          </a:xfrm>
          <a:custGeom>
            <a:avLst/>
            <a:gdLst>
              <a:gd name="T0" fmla="*/ 0 w 729"/>
              <a:gd name="T1" fmla="*/ 0 h 365"/>
              <a:gd name="T2" fmla="*/ 2147483647 w 729"/>
              <a:gd name="T3" fmla="*/ 2147483647 h 365"/>
              <a:gd name="T4" fmla="*/ 2147483647 w 729"/>
              <a:gd name="T5" fmla="*/ 2147483647 h 365"/>
              <a:gd name="T6" fmla="*/ 2147483647 w 729"/>
              <a:gd name="T7" fmla="*/ 2147483647 h 365"/>
              <a:gd name="T8" fmla="*/ 2147483647 w 729"/>
              <a:gd name="T9" fmla="*/ 2147483647 h 365"/>
              <a:gd name="T10" fmla="*/ 2147483647 w 729"/>
              <a:gd name="T11" fmla="*/ 2147483647 h 365"/>
              <a:gd name="T12" fmla="*/ 2147483647 w 729"/>
              <a:gd name="T13" fmla="*/ 2147483647 h 365"/>
              <a:gd name="T14" fmla="*/ 2147483647 w 729"/>
              <a:gd name="T15" fmla="*/ 2147483647 h 365"/>
              <a:gd name="T16" fmla="*/ 2147483647 w 729"/>
              <a:gd name="T17" fmla="*/ 2147483647 h 365"/>
              <a:gd name="T18" fmla="*/ 2147483647 w 729"/>
              <a:gd name="T19" fmla="*/ 2147483647 h 365"/>
              <a:gd name="T20" fmla="*/ 2147483647 w 729"/>
              <a:gd name="T21" fmla="*/ 2147483647 h 365"/>
              <a:gd name="T22" fmla="*/ 2147483647 w 729"/>
              <a:gd name="T23" fmla="*/ 2147483647 h 365"/>
              <a:gd name="T24" fmla="*/ 2147483647 w 729"/>
              <a:gd name="T25" fmla="*/ 2147483647 h 365"/>
              <a:gd name="T26" fmla="*/ 2147483647 w 729"/>
              <a:gd name="T27" fmla="*/ 2147483647 h 365"/>
              <a:gd name="T28" fmla="*/ 2147483647 w 729"/>
              <a:gd name="T29" fmla="*/ 2147483647 h 365"/>
              <a:gd name="T30" fmla="*/ 2147483647 w 729"/>
              <a:gd name="T31" fmla="*/ 2147483647 h 365"/>
              <a:gd name="T32" fmla="*/ 2147483647 w 729"/>
              <a:gd name="T33" fmla="*/ 2147483647 h 365"/>
              <a:gd name="T34" fmla="*/ 2147483647 w 729"/>
              <a:gd name="T35" fmla="*/ 2147483647 h 365"/>
              <a:gd name="T36" fmla="*/ 2147483647 w 729"/>
              <a:gd name="T37" fmla="*/ 2147483647 h 365"/>
              <a:gd name="T38" fmla="*/ 2147483647 w 729"/>
              <a:gd name="T39" fmla="*/ 2147483647 h 365"/>
              <a:gd name="T40" fmla="*/ 2147483647 w 729"/>
              <a:gd name="T41" fmla="*/ 2147483647 h 365"/>
              <a:gd name="T42" fmla="*/ 2147483647 w 729"/>
              <a:gd name="T43" fmla="*/ 2147483647 h 365"/>
              <a:gd name="T44" fmla="*/ 2147483647 w 729"/>
              <a:gd name="T45" fmla="*/ 2147483647 h 365"/>
              <a:gd name="T46" fmla="*/ 2147483647 w 729"/>
              <a:gd name="T47" fmla="*/ 2147483647 h 365"/>
              <a:gd name="T48" fmla="*/ 2147483647 w 729"/>
              <a:gd name="T49" fmla="*/ 2147483647 h 365"/>
              <a:gd name="T50" fmla="*/ 2147483647 w 729"/>
              <a:gd name="T51" fmla="*/ 2147483647 h 365"/>
              <a:gd name="T52" fmla="*/ 2147483647 w 729"/>
              <a:gd name="T53" fmla="*/ 2147483647 h 365"/>
              <a:gd name="T54" fmla="*/ 2147483647 w 729"/>
              <a:gd name="T55" fmla="*/ 2147483647 h 365"/>
              <a:gd name="T56" fmla="*/ 2147483647 w 729"/>
              <a:gd name="T57" fmla="*/ 2147483647 h 365"/>
              <a:gd name="T58" fmla="*/ 2147483647 w 729"/>
              <a:gd name="T59" fmla="*/ 2147483647 h 365"/>
              <a:gd name="T60" fmla="*/ 2147483647 w 729"/>
              <a:gd name="T61" fmla="*/ 2147483647 h 365"/>
              <a:gd name="T62" fmla="*/ 2147483647 w 729"/>
              <a:gd name="T63" fmla="*/ 2147483647 h 365"/>
              <a:gd name="T64" fmla="*/ 2147483647 w 729"/>
              <a:gd name="T65" fmla="*/ 0 h 365"/>
              <a:gd name="T66" fmla="*/ 2147483647 w 729"/>
              <a:gd name="T67" fmla="*/ 2147483647 h 365"/>
              <a:gd name="T68" fmla="*/ 2147483647 w 729"/>
              <a:gd name="T69" fmla="*/ 2147483647 h 365"/>
              <a:gd name="T70" fmla="*/ 2147483647 w 729"/>
              <a:gd name="T71" fmla="*/ 2147483647 h 365"/>
              <a:gd name="T72" fmla="*/ 2147483647 w 729"/>
              <a:gd name="T73" fmla="*/ 2147483647 h 365"/>
              <a:gd name="T74" fmla="*/ 2147483647 w 729"/>
              <a:gd name="T75" fmla="*/ 2147483647 h 365"/>
              <a:gd name="T76" fmla="*/ 2147483647 w 729"/>
              <a:gd name="T77" fmla="*/ 2147483647 h 365"/>
              <a:gd name="T78" fmla="*/ 2147483647 w 729"/>
              <a:gd name="T79" fmla="*/ 2147483647 h 365"/>
              <a:gd name="T80" fmla="*/ 0 w 729"/>
              <a:gd name="T81" fmla="*/ 0 h 36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29" h="365">
                <a:moveTo>
                  <a:pt x="0" y="0"/>
                </a:moveTo>
                <a:lnTo>
                  <a:pt x="3" y="36"/>
                </a:lnTo>
                <a:lnTo>
                  <a:pt x="8" y="73"/>
                </a:lnTo>
                <a:lnTo>
                  <a:pt x="17" y="110"/>
                </a:lnTo>
                <a:lnTo>
                  <a:pt x="29" y="141"/>
                </a:lnTo>
                <a:lnTo>
                  <a:pt x="44" y="175"/>
                </a:lnTo>
                <a:lnTo>
                  <a:pt x="63" y="204"/>
                </a:lnTo>
                <a:lnTo>
                  <a:pt x="83" y="234"/>
                </a:lnTo>
                <a:lnTo>
                  <a:pt x="107" y="258"/>
                </a:lnTo>
                <a:lnTo>
                  <a:pt x="134" y="282"/>
                </a:lnTo>
                <a:lnTo>
                  <a:pt x="161" y="302"/>
                </a:lnTo>
                <a:lnTo>
                  <a:pt x="190" y="321"/>
                </a:lnTo>
                <a:lnTo>
                  <a:pt x="224" y="336"/>
                </a:lnTo>
                <a:lnTo>
                  <a:pt x="255" y="348"/>
                </a:lnTo>
                <a:lnTo>
                  <a:pt x="292" y="358"/>
                </a:lnTo>
                <a:lnTo>
                  <a:pt x="328" y="363"/>
                </a:lnTo>
                <a:lnTo>
                  <a:pt x="365" y="365"/>
                </a:lnTo>
                <a:lnTo>
                  <a:pt x="401" y="363"/>
                </a:lnTo>
                <a:lnTo>
                  <a:pt x="438" y="358"/>
                </a:lnTo>
                <a:lnTo>
                  <a:pt x="474" y="348"/>
                </a:lnTo>
                <a:lnTo>
                  <a:pt x="506" y="336"/>
                </a:lnTo>
                <a:lnTo>
                  <a:pt x="540" y="321"/>
                </a:lnTo>
                <a:lnTo>
                  <a:pt x="569" y="302"/>
                </a:lnTo>
                <a:lnTo>
                  <a:pt x="598" y="282"/>
                </a:lnTo>
                <a:lnTo>
                  <a:pt x="623" y="258"/>
                </a:lnTo>
                <a:lnTo>
                  <a:pt x="647" y="234"/>
                </a:lnTo>
                <a:lnTo>
                  <a:pt x="666" y="204"/>
                </a:lnTo>
                <a:lnTo>
                  <a:pt x="686" y="175"/>
                </a:lnTo>
                <a:lnTo>
                  <a:pt x="700" y="141"/>
                </a:lnTo>
                <a:lnTo>
                  <a:pt x="712" y="110"/>
                </a:lnTo>
                <a:lnTo>
                  <a:pt x="722" y="73"/>
                </a:lnTo>
                <a:lnTo>
                  <a:pt x="727" y="36"/>
                </a:lnTo>
                <a:lnTo>
                  <a:pt x="729" y="0"/>
                </a:lnTo>
                <a:lnTo>
                  <a:pt x="640" y="19"/>
                </a:lnTo>
                <a:lnTo>
                  <a:pt x="550" y="34"/>
                </a:lnTo>
                <a:lnTo>
                  <a:pt x="457" y="44"/>
                </a:lnTo>
                <a:lnTo>
                  <a:pt x="365" y="46"/>
                </a:lnTo>
                <a:lnTo>
                  <a:pt x="272" y="44"/>
                </a:lnTo>
                <a:lnTo>
                  <a:pt x="180" y="34"/>
                </a:lnTo>
                <a:lnTo>
                  <a:pt x="90" y="19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rgbClr val="000000"/>
            </a:fgClr>
            <a:bgClr>
              <a:srgbClr val="FFFFFF"/>
            </a:bgClr>
          </a:patt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60" name="Freeform 49"/>
          <p:cNvSpPr>
            <a:spLocks/>
          </p:cNvSpPr>
          <p:nvPr/>
        </p:nvSpPr>
        <p:spPr bwMode="auto">
          <a:xfrm>
            <a:off x="541338" y="3179763"/>
            <a:ext cx="1157287" cy="579437"/>
          </a:xfrm>
          <a:custGeom>
            <a:avLst/>
            <a:gdLst>
              <a:gd name="T0" fmla="*/ 0 w 729"/>
              <a:gd name="T1" fmla="*/ 0 h 365"/>
              <a:gd name="T2" fmla="*/ 2147483647 w 729"/>
              <a:gd name="T3" fmla="*/ 2147483647 h 365"/>
              <a:gd name="T4" fmla="*/ 2147483647 w 729"/>
              <a:gd name="T5" fmla="*/ 2147483647 h 365"/>
              <a:gd name="T6" fmla="*/ 2147483647 w 729"/>
              <a:gd name="T7" fmla="*/ 2147483647 h 365"/>
              <a:gd name="T8" fmla="*/ 2147483647 w 729"/>
              <a:gd name="T9" fmla="*/ 2147483647 h 365"/>
              <a:gd name="T10" fmla="*/ 2147483647 w 729"/>
              <a:gd name="T11" fmla="*/ 2147483647 h 365"/>
              <a:gd name="T12" fmla="*/ 2147483647 w 729"/>
              <a:gd name="T13" fmla="*/ 2147483647 h 365"/>
              <a:gd name="T14" fmla="*/ 2147483647 w 729"/>
              <a:gd name="T15" fmla="*/ 2147483647 h 365"/>
              <a:gd name="T16" fmla="*/ 2147483647 w 729"/>
              <a:gd name="T17" fmla="*/ 2147483647 h 365"/>
              <a:gd name="T18" fmla="*/ 2147483647 w 729"/>
              <a:gd name="T19" fmla="*/ 2147483647 h 365"/>
              <a:gd name="T20" fmla="*/ 2147483647 w 729"/>
              <a:gd name="T21" fmla="*/ 2147483647 h 365"/>
              <a:gd name="T22" fmla="*/ 2147483647 w 729"/>
              <a:gd name="T23" fmla="*/ 2147483647 h 365"/>
              <a:gd name="T24" fmla="*/ 2147483647 w 729"/>
              <a:gd name="T25" fmla="*/ 2147483647 h 365"/>
              <a:gd name="T26" fmla="*/ 2147483647 w 729"/>
              <a:gd name="T27" fmla="*/ 2147483647 h 365"/>
              <a:gd name="T28" fmla="*/ 2147483647 w 729"/>
              <a:gd name="T29" fmla="*/ 2147483647 h 365"/>
              <a:gd name="T30" fmla="*/ 2147483647 w 729"/>
              <a:gd name="T31" fmla="*/ 2147483647 h 365"/>
              <a:gd name="T32" fmla="*/ 2147483647 w 729"/>
              <a:gd name="T33" fmla="*/ 2147483647 h 365"/>
              <a:gd name="T34" fmla="*/ 2147483647 w 729"/>
              <a:gd name="T35" fmla="*/ 2147483647 h 365"/>
              <a:gd name="T36" fmla="*/ 2147483647 w 729"/>
              <a:gd name="T37" fmla="*/ 2147483647 h 365"/>
              <a:gd name="T38" fmla="*/ 2147483647 w 729"/>
              <a:gd name="T39" fmla="*/ 2147483647 h 365"/>
              <a:gd name="T40" fmla="*/ 2147483647 w 729"/>
              <a:gd name="T41" fmla="*/ 2147483647 h 365"/>
              <a:gd name="T42" fmla="*/ 2147483647 w 729"/>
              <a:gd name="T43" fmla="*/ 2147483647 h 365"/>
              <a:gd name="T44" fmla="*/ 2147483647 w 729"/>
              <a:gd name="T45" fmla="*/ 2147483647 h 365"/>
              <a:gd name="T46" fmla="*/ 2147483647 w 729"/>
              <a:gd name="T47" fmla="*/ 2147483647 h 365"/>
              <a:gd name="T48" fmla="*/ 2147483647 w 729"/>
              <a:gd name="T49" fmla="*/ 2147483647 h 365"/>
              <a:gd name="T50" fmla="*/ 2147483647 w 729"/>
              <a:gd name="T51" fmla="*/ 2147483647 h 365"/>
              <a:gd name="T52" fmla="*/ 2147483647 w 729"/>
              <a:gd name="T53" fmla="*/ 2147483647 h 365"/>
              <a:gd name="T54" fmla="*/ 2147483647 w 729"/>
              <a:gd name="T55" fmla="*/ 2147483647 h 365"/>
              <a:gd name="T56" fmla="*/ 2147483647 w 729"/>
              <a:gd name="T57" fmla="*/ 2147483647 h 365"/>
              <a:gd name="T58" fmla="*/ 2147483647 w 729"/>
              <a:gd name="T59" fmla="*/ 2147483647 h 365"/>
              <a:gd name="T60" fmla="*/ 2147483647 w 729"/>
              <a:gd name="T61" fmla="*/ 2147483647 h 365"/>
              <a:gd name="T62" fmla="*/ 2147483647 w 729"/>
              <a:gd name="T63" fmla="*/ 2147483647 h 365"/>
              <a:gd name="T64" fmla="*/ 2147483647 w 729"/>
              <a:gd name="T65" fmla="*/ 0 h 365"/>
              <a:gd name="T66" fmla="*/ 2147483647 w 729"/>
              <a:gd name="T67" fmla="*/ 2147483647 h 365"/>
              <a:gd name="T68" fmla="*/ 2147483647 w 729"/>
              <a:gd name="T69" fmla="*/ 2147483647 h 365"/>
              <a:gd name="T70" fmla="*/ 2147483647 w 729"/>
              <a:gd name="T71" fmla="*/ 2147483647 h 365"/>
              <a:gd name="T72" fmla="*/ 2147483647 w 729"/>
              <a:gd name="T73" fmla="*/ 2147483647 h 365"/>
              <a:gd name="T74" fmla="*/ 2147483647 w 729"/>
              <a:gd name="T75" fmla="*/ 2147483647 h 365"/>
              <a:gd name="T76" fmla="*/ 2147483647 w 729"/>
              <a:gd name="T77" fmla="*/ 2147483647 h 365"/>
              <a:gd name="T78" fmla="*/ 2147483647 w 729"/>
              <a:gd name="T79" fmla="*/ 2147483647 h 365"/>
              <a:gd name="T80" fmla="*/ 0 w 729"/>
              <a:gd name="T81" fmla="*/ 0 h 365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729" h="365">
                <a:moveTo>
                  <a:pt x="0" y="0"/>
                </a:moveTo>
                <a:lnTo>
                  <a:pt x="3" y="36"/>
                </a:lnTo>
                <a:lnTo>
                  <a:pt x="8" y="73"/>
                </a:lnTo>
                <a:lnTo>
                  <a:pt x="17" y="110"/>
                </a:lnTo>
                <a:lnTo>
                  <a:pt x="29" y="141"/>
                </a:lnTo>
                <a:lnTo>
                  <a:pt x="44" y="175"/>
                </a:lnTo>
                <a:lnTo>
                  <a:pt x="63" y="204"/>
                </a:lnTo>
                <a:lnTo>
                  <a:pt x="83" y="234"/>
                </a:lnTo>
                <a:lnTo>
                  <a:pt x="107" y="258"/>
                </a:lnTo>
                <a:lnTo>
                  <a:pt x="134" y="282"/>
                </a:lnTo>
                <a:lnTo>
                  <a:pt x="161" y="302"/>
                </a:lnTo>
                <a:lnTo>
                  <a:pt x="190" y="321"/>
                </a:lnTo>
                <a:lnTo>
                  <a:pt x="224" y="336"/>
                </a:lnTo>
                <a:lnTo>
                  <a:pt x="255" y="348"/>
                </a:lnTo>
                <a:lnTo>
                  <a:pt x="292" y="358"/>
                </a:lnTo>
                <a:lnTo>
                  <a:pt x="328" y="363"/>
                </a:lnTo>
                <a:lnTo>
                  <a:pt x="365" y="365"/>
                </a:lnTo>
                <a:lnTo>
                  <a:pt x="401" y="363"/>
                </a:lnTo>
                <a:lnTo>
                  <a:pt x="438" y="358"/>
                </a:lnTo>
                <a:lnTo>
                  <a:pt x="474" y="348"/>
                </a:lnTo>
                <a:lnTo>
                  <a:pt x="506" y="336"/>
                </a:lnTo>
                <a:lnTo>
                  <a:pt x="540" y="321"/>
                </a:lnTo>
                <a:lnTo>
                  <a:pt x="569" y="302"/>
                </a:lnTo>
                <a:lnTo>
                  <a:pt x="598" y="282"/>
                </a:lnTo>
                <a:lnTo>
                  <a:pt x="623" y="258"/>
                </a:lnTo>
                <a:lnTo>
                  <a:pt x="647" y="234"/>
                </a:lnTo>
                <a:lnTo>
                  <a:pt x="666" y="204"/>
                </a:lnTo>
                <a:lnTo>
                  <a:pt x="686" y="175"/>
                </a:lnTo>
                <a:lnTo>
                  <a:pt x="700" y="141"/>
                </a:lnTo>
                <a:lnTo>
                  <a:pt x="712" y="110"/>
                </a:lnTo>
                <a:lnTo>
                  <a:pt x="722" y="73"/>
                </a:lnTo>
                <a:lnTo>
                  <a:pt x="727" y="36"/>
                </a:lnTo>
                <a:lnTo>
                  <a:pt x="729" y="0"/>
                </a:lnTo>
                <a:lnTo>
                  <a:pt x="640" y="19"/>
                </a:lnTo>
                <a:lnTo>
                  <a:pt x="550" y="34"/>
                </a:lnTo>
                <a:lnTo>
                  <a:pt x="457" y="44"/>
                </a:lnTo>
                <a:lnTo>
                  <a:pt x="365" y="46"/>
                </a:lnTo>
                <a:lnTo>
                  <a:pt x="272" y="44"/>
                </a:lnTo>
                <a:lnTo>
                  <a:pt x="180" y="34"/>
                </a:lnTo>
                <a:lnTo>
                  <a:pt x="90" y="19"/>
                </a:lnTo>
                <a:lnTo>
                  <a:pt x="0" y="0"/>
                </a:lnTo>
                <a:close/>
              </a:path>
            </a:pathLst>
          </a:custGeom>
          <a:noFill/>
          <a:ln w="23813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61" name="Rectangle 50"/>
          <p:cNvSpPr>
            <a:spLocks noChangeArrowheads="1"/>
          </p:cNvSpPr>
          <p:nvPr/>
        </p:nvSpPr>
        <p:spPr bwMode="auto">
          <a:xfrm>
            <a:off x="2335213" y="1493838"/>
            <a:ext cx="801687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62" name="Rectangle 51"/>
          <p:cNvSpPr>
            <a:spLocks noChangeArrowheads="1"/>
          </p:cNvSpPr>
          <p:nvPr/>
        </p:nvSpPr>
        <p:spPr bwMode="auto">
          <a:xfrm>
            <a:off x="2041454" y="2256631"/>
            <a:ext cx="1298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15913" indent="-315913" defTabSz="841375" eaLnBrk="0" latinLnBrk="0" hangingPunct="0"/>
            <a:r>
              <a:rPr kumimoji="0" lang="en-US" altLang="ko-KR" dirty="0" err="1" smtClean="0">
                <a:solidFill>
                  <a:srgbClr val="000000"/>
                </a:solidFill>
                <a:latin typeface="OfficinaSans-Book"/>
              </a:rPr>
              <a:t>Superheater</a:t>
            </a:r>
            <a:endParaRPr kumimoji="0" lang="en-GB" dirty="0">
              <a:latin typeface="OfficinaSans-Book"/>
            </a:endParaRPr>
          </a:p>
        </p:txBody>
      </p:sp>
      <p:sp>
        <p:nvSpPr>
          <p:cNvPr id="34863" name="Rectangle 52"/>
          <p:cNvSpPr>
            <a:spLocks noChangeArrowheads="1"/>
          </p:cNvSpPr>
          <p:nvPr/>
        </p:nvSpPr>
        <p:spPr bwMode="auto">
          <a:xfrm>
            <a:off x="7505700" y="1339850"/>
            <a:ext cx="1160463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64" name="Rectangle 53"/>
          <p:cNvSpPr>
            <a:spLocks noChangeArrowheads="1"/>
          </p:cNvSpPr>
          <p:nvPr/>
        </p:nvSpPr>
        <p:spPr bwMode="auto">
          <a:xfrm>
            <a:off x="7505700" y="1343025"/>
            <a:ext cx="7662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15913" indent="-315913" defTabSz="841375" eaLnBrk="0" latinLnBrk="0" hangingPunct="0"/>
            <a:r>
              <a:rPr kumimoji="0" lang="en-GB" altLang="ko-KR">
                <a:solidFill>
                  <a:srgbClr val="000000"/>
                </a:solidFill>
                <a:latin typeface="OfficinaSans-Book"/>
              </a:rPr>
              <a:t>0.1 bar</a:t>
            </a:r>
            <a:endParaRPr kumimoji="0" lang="en-GB" altLang="ko-KR">
              <a:latin typeface="OfficinaSans-Book"/>
            </a:endParaRPr>
          </a:p>
        </p:txBody>
      </p:sp>
      <p:sp>
        <p:nvSpPr>
          <p:cNvPr id="34865" name="Rectangle 54"/>
          <p:cNvSpPr>
            <a:spLocks noChangeArrowheads="1"/>
          </p:cNvSpPr>
          <p:nvPr/>
        </p:nvSpPr>
        <p:spPr bwMode="auto">
          <a:xfrm>
            <a:off x="7505700" y="1674813"/>
            <a:ext cx="5177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15913" indent="-315913" defTabSz="841375" eaLnBrk="0" latinLnBrk="0" hangingPunct="0"/>
            <a:r>
              <a:rPr kumimoji="0" lang="en-GB" altLang="ko-KR">
                <a:solidFill>
                  <a:srgbClr val="000000"/>
                </a:solidFill>
                <a:latin typeface="OfficinaSans-Book"/>
              </a:rPr>
              <a:t>45°C</a:t>
            </a:r>
            <a:endParaRPr kumimoji="0" lang="en-GB" altLang="ko-KR">
              <a:latin typeface="OfficinaSans-Book"/>
            </a:endParaRPr>
          </a:p>
        </p:txBody>
      </p:sp>
      <p:sp>
        <p:nvSpPr>
          <p:cNvPr id="34866" name="Rectangle 55"/>
          <p:cNvSpPr>
            <a:spLocks noChangeArrowheads="1"/>
          </p:cNvSpPr>
          <p:nvPr/>
        </p:nvSpPr>
        <p:spPr bwMode="auto">
          <a:xfrm>
            <a:off x="5219700" y="4797425"/>
            <a:ext cx="119904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15913" indent="-315913" defTabSz="841375" eaLnBrk="0" latinLnBrk="0" hangingPunct="0"/>
            <a:r>
              <a:rPr kumimoji="0" lang="en-US" altLang="ko-KR" dirty="0" smtClean="0">
                <a:latin typeface="OfficinaSans-Book"/>
              </a:rPr>
              <a:t>De-aerator</a:t>
            </a:r>
            <a:endParaRPr kumimoji="0" lang="ko-KR" altLang="en-US" dirty="0">
              <a:latin typeface="OfficinaSans-Book"/>
            </a:endParaRPr>
          </a:p>
        </p:txBody>
      </p:sp>
      <p:sp>
        <p:nvSpPr>
          <p:cNvPr id="34867" name="Line 56"/>
          <p:cNvSpPr>
            <a:spLocks noChangeShapeType="1"/>
          </p:cNvSpPr>
          <p:nvPr/>
        </p:nvSpPr>
        <p:spPr bwMode="auto">
          <a:xfrm>
            <a:off x="4427538" y="2565400"/>
            <a:ext cx="3673475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dash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68" name="Text Box 57"/>
          <p:cNvSpPr txBox="1">
            <a:spLocks noChangeArrowheads="1"/>
          </p:cNvSpPr>
          <p:nvPr/>
        </p:nvSpPr>
        <p:spPr bwMode="auto">
          <a:xfrm>
            <a:off x="8080375" y="2330450"/>
            <a:ext cx="7216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 smtClean="0"/>
              <a:t>Elec.</a:t>
            </a:r>
            <a:endParaRPr lang="ko-KR" altLang="en-US" dirty="0"/>
          </a:p>
        </p:txBody>
      </p:sp>
      <p:sp>
        <p:nvSpPr>
          <p:cNvPr id="34869" name="Freeform 58"/>
          <p:cNvSpPr>
            <a:spLocks/>
          </p:cNvSpPr>
          <p:nvPr/>
        </p:nvSpPr>
        <p:spPr bwMode="auto">
          <a:xfrm flipV="1">
            <a:off x="2627313" y="3933825"/>
            <a:ext cx="930275" cy="431800"/>
          </a:xfrm>
          <a:custGeom>
            <a:avLst/>
            <a:gdLst>
              <a:gd name="T0" fmla="*/ 0 w 586"/>
              <a:gd name="T1" fmla="*/ 2147483647 h 669"/>
              <a:gd name="T2" fmla="*/ 0 w 586"/>
              <a:gd name="T3" fmla="*/ 2147483647 h 669"/>
              <a:gd name="T4" fmla="*/ 2147483647 w 586"/>
              <a:gd name="T5" fmla="*/ 2147483647 h 669"/>
              <a:gd name="T6" fmla="*/ 2147483647 w 586"/>
              <a:gd name="T7" fmla="*/ 2147483647 h 669"/>
              <a:gd name="T8" fmla="*/ 2147483647 w 586"/>
              <a:gd name="T9" fmla="*/ 2147483647 h 669"/>
              <a:gd name="T10" fmla="*/ 2147483647 w 586"/>
              <a:gd name="T11" fmla="*/ 2147483647 h 669"/>
              <a:gd name="T12" fmla="*/ 2147483647 w 586"/>
              <a:gd name="T13" fmla="*/ 0 h 6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6" h="669">
                <a:moveTo>
                  <a:pt x="0" y="75"/>
                </a:moveTo>
                <a:lnTo>
                  <a:pt x="0" y="645"/>
                </a:lnTo>
                <a:lnTo>
                  <a:pt x="160" y="348"/>
                </a:lnTo>
                <a:lnTo>
                  <a:pt x="282" y="669"/>
                </a:lnTo>
                <a:lnTo>
                  <a:pt x="442" y="355"/>
                </a:lnTo>
                <a:lnTo>
                  <a:pt x="586" y="608"/>
                </a:lnTo>
                <a:lnTo>
                  <a:pt x="586" y="0"/>
                </a:lnTo>
              </a:path>
            </a:pathLst>
          </a:custGeom>
          <a:noFill/>
          <a:ln w="23813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70" name="Line 59"/>
          <p:cNvSpPr>
            <a:spLocks noChangeShapeType="1"/>
          </p:cNvSpPr>
          <p:nvPr/>
        </p:nvSpPr>
        <p:spPr bwMode="auto">
          <a:xfrm>
            <a:off x="3563938" y="4365625"/>
            <a:ext cx="576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71" name="Text Box 60"/>
          <p:cNvSpPr txBox="1">
            <a:spLocks noChangeArrowheads="1"/>
          </p:cNvSpPr>
          <p:nvPr/>
        </p:nvSpPr>
        <p:spPr bwMode="auto">
          <a:xfrm>
            <a:off x="2287905" y="3469481"/>
            <a:ext cx="1908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 smtClean="0"/>
              <a:t>Economizer</a:t>
            </a:r>
            <a:endParaRPr lang="ko-KR" altLang="en-US" dirty="0"/>
          </a:p>
        </p:txBody>
      </p:sp>
      <p:sp>
        <p:nvSpPr>
          <p:cNvPr id="34872" name="Rectangle 61"/>
          <p:cNvSpPr>
            <a:spLocks noChangeArrowheads="1"/>
          </p:cNvSpPr>
          <p:nvPr/>
        </p:nvSpPr>
        <p:spPr bwMode="auto">
          <a:xfrm>
            <a:off x="4211638" y="3573463"/>
            <a:ext cx="65081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315913" indent="-315913" defTabSz="841375" eaLnBrk="0" latinLnBrk="0" hangingPunct="0"/>
            <a:r>
              <a:rPr kumimoji="0" lang="en-GB" altLang="ko-KR" dirty="0">
                <a:solidFill>
                  <a:srgbClr val="010000"/>
                </a:solidFill>
                <a:latin typeface="OfficinaSans-Book"/>
              </a:rPr>
              <a:t>143°C</a:t>
            </a:r>
            <a:endParaRPr kumimoji="0" lang="en-GB" altLang="ko-KR" dirty="0">
              <a:latin typeface="OfficinaSans-Book"/>
            </a:endParaRPr>
          </a:p>
        </p:txBody>
      </p:sp>
      <p:sp>
        <p:nvSpPr>
          <p:cNvPr id="34873" name="Freeform 63"/>
          <p:cNvSpPr>
            <a:spLocks/>
          </p:cNvSpPr>
          <p:nvPr/>
        </p:nvSpPr>
        <p:spPr bwMode="auto">
          <a:xfrm rot="5400000">
            <a:off x="7446169" y="3723482"/>
            <a:ext cx="930275" cy="1062037"/>
          </a:xfrm>
          <a:custGeom>
            <a:avLst/>
            <a:gdLst>
              <a:gd name="T0" fmla="*/ 0 w 586"/>
              <a:gd name="T1" fmla="*/ 2147483647 h 669"/>
              <a:gd name="T2" fmla="*/ 0 w 586"/>
              <a:gd name="T3" fmla="*/ 2147483647 h 669"/>
              <a:gd name="T4" fmla="*/ 2147483647 w 586"/>
              <a:gd name="T5" fmla="*/ 2147483647 h 669"/>
              <a:gd name="T6" fmla="*/ 2147483647 w 586"/>
              <a:gd name="T7" fmla="*/ 2147483647 h 669"/>
              <a:gd name="T8" fmla="*/ 2147483647 w 586"/>
              <a:gd name="T9" fmla="*/ 2147483647 h 669"/>
              <a:gd name="T10" fmla="*/ 2147483647 w 586"/>
              <a:gd name="T11" fmla="*/ 2147483647 h 669"/>
              <a:gd name="T12" fmla="*/ 2147483647 w 586"/>
              <a:gd name="T13" fmla="*/ 0 h 6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86" h="669">
                <a:moveTo>
                  <a:pt x="0" y="75"/>
                </a:moveTo>
                <a:lnTo>
                  <a:pt x="0" y="645"/>
                </a:lnTo>
                <a:lnTo>
                  <a:pt x="160" y="348"/>
                </a:lnTo>
                <a:lnTo>
                  <a:pt x="282" y="669"/>
                </a:lnTo>
                <a:lnTo>
                  <a:pt x="442" y="355"/>
                </a:lnTo>
                <a:lnTo>
                  <a:pt x="586" y="608"/>
                </a:lnTo>
                <a:lnTo>
                  <a:pt x="586" y="0"/>
                </a:lnTo>
              </a:path>
            </a:pathLst>
          </a:custGeom>
          <a:noFill/>
          <a:ln w="23813" cap="sq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4874" name="Line 64"/>
          <p:cNvSpPr>
            <a:spLocks noChangeShapeType="1"/>
          </p:cNvSpPr>
          <p:nvPr/>
        </p:nvSpPr>
        <p:spPr bwMode="auto">
          <a:xfrm flipH="1">
            <a:off x="6443663" y="4221163"/>
            <a:ext cx="504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4875" name="Text Box 65"/>
          <p:cNvSpPr txBox="1">
            <a:spLocks noChangeArrowheads="1"/>
          </p:cNvSpPr>
          <p:nvPr/>
        </p:nvSpPr>
        <p:spPr bwMode="auto">
          <a:xfrm>
            <a:off x="7092950" y="4868863"/>
            <a:ext cx="13596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 smtClean="0"/>
              <a:t>Condenser</a:t>
            </a:r>
            <a:endParaRPr lang="ko-KR" altLang="en-US" dirty="0"/>
          </a:p>
        </p:txBody>
      </p:sp>
      <p:sp>
        <p:nvSpPr>
          <p:cNvPr id="34876" name="Text Box 66"/>
          <p:cNvSpPr txBox="1">
            <a:spLocks noChangeArrowheads="1"/>
          </p:cNvSpPr>
          <p:nvPr/>
        </p:nvSpPr>
        <p:spPr bwMode="auto">
          <a:xfrm>
            <a:off x="692806" y="2661592"/>
            <a:ext cx="758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dirty="0" smtClean="0"/>
              <a:t>Drum</a:t>
            </a:r>
            <a:endParaRPr lang="ko-KR" altLang="en-US" dirty="0"/>
          </a:p>
        </p:txBody>
      </p:sp>
      <p:sp>
        <p:nvSpPr>
          <p:cNvPr id="34877" name="자유형 1"/>
          <p:cNvSpPr>
            <a:spLocks/>
          </p:cNvSpPr>
          <p:nvPr/>
        </p:nvSpPr>
        <p:spPr bwMode="auto">
          <a:xfrm>
            <a:off x="1695450" y="3284538"/>
            <a:ext cx="931863" cy="1065212"/>
          </a:xfrm>
          <a:custGeom>
            <a:avLst/>
            <a:gdLst>
              <a:gd name="T0" fmla="*/ 930695 w 932155"/>
              <a:gd name="T1" fmla="*/ 1064780 h 1065320"/>
              <a:gd name="T2" fmla="*/ 354552 w 932155"/>
              <a:gd name="T3" fmla="*/ 1047035 h 1065320"/>
              <a:gd name="T4" fmla="*/ 363414 w 932155"/>
              <a:gd name="T5" fmla="*/ 8873 h 1065320"/>
              <a:gd name="T6" fmla="*/ 0 w 932155"/>
              <a:gd name="T7" fmla="*/ 0 h 10653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32155" h="1065320">
                <a:moveTo>
                  <a:pt x="932155" y="1065320"/>
                </a:moveTo>
                <a:lnTo>
                  <a:pt x="355107" y="1047565"/>
                </a:lnTo>
                <a:lnTo>
                  <a:pt x="363984" y="8878"/>
                </a:lnTo>
                <a:lnTo>
                  <a:pt x="0" y="0"/>
                </a:ln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cxnSp>
        <p:nvCxnSpPr>
          <p:cNvPr id="34878" name="직선 화살표 연결선 3"/>
          <p:cNvCxnSpPr>
            <a:cxnSpLocks noChangeShapeType="1"/>
          </p:cNvCxnSpPr>
          <p:nvPr/>
        </p:nvCxnSpPr>
        <p:spPr bwMode="auto">
          <a:xfrm>
            <a:off x="5418138" y="3082925"/>
            <a:ext cx="0" cy="73501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7648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CBD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227471" y="1957946"/>
            <a:ext cx="6483264" cy="2551174"/>
            <a:chOff x="1227471" y="1957946"/>
            <a:chExt cx="6483264" cy="2551174"/>
          </a:xfrm>
        </p:grpSpPr>
        <p:sp>
          <p:nvSpPr>
            <p:cNvPr id="4" name="TextBox 3"/>
            <p:cNvSpPr txBox="1"/>
            <p:nvPr/>
          </p:nvSpPr>
          <p:spPr>
            <a:xfrm>
              <a:off x="1259632" y="3140968"/>
              <a:ext cx="1287532" cy="92333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Flash tank</a:t>
              </a:r>
            </a:p>
            <a:p>
              <a:r>
                <a:rPr lang="en-US" altLang="ko-KR" dirty="0" smtClean="0"/>
                <a:t>5bara</a:t>
              </a:r>
            </a:p>
            <a:p>
              <a:r>
                <a:rPr lang="en-US" altLang="ko-KR" dirty="0" smtClean="0"/>
                <a:t>151℃</a:t>
              </a:r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491880" y="3140968"/>
              <a:ext cx="1898277" cy="92333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Blow down tank</a:t>
              </a:r>
            </a:p>
            <a:p>
              <a:r>
                <a:rPr lang="en-US" altLang="ko-KR" dirty="0" smtClean="0"/>
                <a:t>1bara</a:t>
              </a:r>
            </a:p>
            <a:p>
              <a:r>
                <a:rPr lang="en-US" altLang="ko-KR" dirty="0" smtClean="0"/>
                <a:t>100</a:t>
              </a:r>
              <a:r>
                <a:rPr lang="en-US" altLang="ko-KR" dirty="0"/>
                <a:t> ℃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420546" y="4085970"/>
              <a:ext cx="2040943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Blowdown cooler</a:t>
              </a:r>
              <a:endParaRPr lang="ko-KR" altLang="en-US" dirty="0"/>
            </a:p>
          </p:txBody>
        </p:sp>
        <p:cxnSp>
          <p:nvCxnSpPr>
            <p:cNvPr id="8" name="직선 화살표 연결선 7"/>
            <p:cNvCxnSpPr>
              <a:stCxn id="4" idx="3"/>
              <a:endCxn id="5" idx="1"/>
            </p:cNvCxnSpPr>
            <p:nvPr/>
          </p:nvCxnSpPr>
          <p:spPr bwMode="auto">
            <a:xfrm>
              <a:off x="2547164" y="3602633"/>
              <a:ext cx="944716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직선 화살표 연결선 11"/>
            <p:cNvCxnSpPr>
              <a:stCxn id="5" idx="0"/>
            </p:cNvCxnSpPr>
            <p:nvPr/>
          </p:nvCxnSpPr>
          <p:spPr bwMode="auto">
            <a:xfrm flipH="1" flipV="1">
              <a:off x="4441018" y="2636912"/>
              <a:ext cx="1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>
              <a:off x="3709888" y="1957946"/>
              <a:ext cx="14622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Evaporation</a:t>
              </a:r>
            </a:p>
            <a:p>
              <a:r>
                <a:rPr lang="en-US" altLang="ko-KR" dirty="0" smtClean="0"/>
                <a:t>(Vent)</a:t>
              </a:r>
              <a:endParaRPr lang="ko-KR" altLang="en-US" dirty="0"/>
            </a:p>
          </p:txBody>
        </p:sp>
        <p:cxnSp>
          <p:nvCxnSpPr>
            <p:cNvPr id="15" name="직선 화살표 연결선 14"/>
            <p:cNvCxnSpPr>
              <a:stCxn id="4" idx="0"/>
            </p:cNvCxnSpPr>
            <p:nvPr/>
          </p:nvCxnSpPr>
          <p:spPr bwMode="auto">
            <a:xfrm flipV="1">
              <a:off x="1903398" y="2636912"/>
              <a:ext cx="0" cy="50405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>
              <a:off x="1227471" y="1969934"/>
              <a:ext cx="146226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Evaporation</a:t>
              </a:r>
            </a:p>
            <a:p>
              <a:r>
                <a:rPr lang="en-US" altLang="ko-KR" dirty="0" smtClean="0"/>
                <a:t>(Recover)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 bwMode="auto">
            <a:xfrm>
              <a:off x="3275856" y="2888940"/>
              <a:ext cx="2880320" cy="1620180"/>
            </a:xfrm>
            <a:prstGeom prst="rect">
              <a:avLst/>
            </a:prstGeom>
            <a:solidFill>
              <a:schemeClr val="accent1">
                <a:alpha val="1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11" name="직선 화살표 연결선 10"/>
            <p:cNvCxnSpPr/>
            <p:nvPr/>
          </p:nvCxnSpPr>
          <p:spPr bwMode="auto">
            <a:xfrm>
              <a:off x="5390157" y="3648800"/>
              <a:ext cx="1414091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6884868" y="346413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Drain</a:t>
              </a:r>
              <a:r>
                <a:rPr lang="ko-KR" altLang="en-US" dirty="0" smtClean="0"/>
                <a:t> </a:t>
              </a:r>
              <a:endParaRPr lang="ko-KR" altLang="en-US" dirty="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259632" y="1403350"/>
            <a:ext cx="6681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Continuous Blow down to remove silicate and recover water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48471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ECO -&gt; Drum -&gt; SH</a:t>
            </a:r>
            <a:endParaRPr lang="ko-KR" altLang="en-US" smtClean="0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"/>
          <a:stretch>
            <a:fillRect/>
          </a:stretch>
        </p:blipFill>
        <p:spPr bwMode="auto">
          <a:xfrm>
            <a:off x="0" y="1931988"/>
            <a:ext cx="9123363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11960" y="314096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Drum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244408" y="306896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ECO</a:t>
            </a:r>
            <a:endParaRPr lang="ko-KR" alt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148064" y="3933056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W/W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63" y="242088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1</a:t>
            </a:r>
            <a:r>
              <a:rPr lang="en-US" altLang="ko-KR" b="1" baseline="30000" dirty="0" smtClean="0"/>
              <a:t>st</a:t>
            </a:r>
            <a:r>
              <a:rPr lang="en-US" altLang="ko-KR" b="1" dirty="0" smtClean="0"/>
              <a:t> S/H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Text Box 38"/>
          <p:cNvSpPr txBox="1">
            <a:spLocks noChangeArrowheads="1"/>
          </p:cNvSpPr>
          <p:nvPr/>
        </p:nvSpPr>
        <p:spPr bwMode="auto">
          <a:xfrm>
            <a:off x="7164388" y="6381750"/>
            <a:ext cx="18383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Combustor wall</a:t>
            </a:r>
          </a:p>
        </p:txBody>
      </p:sp>
      <p:sp>
        <p:nvSpPr>
          <p:cNvPr id="16386" name="Oval 4"/>
          <p:cNvSpPr>
            <a:spLocks noChangeArrowheads="1"/>
          </p:cNvSpPr>
          <p:nvPr/>
        </p:nvSpPr>
        <p:spPr bwMode="auto">
          <a:xfrm>
            <a:off x="2432670" y="2199730"/>
            <a:ext cx="431800" cy="431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87" name="Line 13"/>
          <p:cNvSpPr>
            <a:spLocks noChangeShapeType="1"/>
          </p:cNvSpPr>
          <p:nvPr/>
        </p:nvSpPr>
        <p:spPr bwMode="auto">
          <a:xfrm>
            <a:off x="2000870" y="241563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88" name="Oval 14"/>
          <p:cNvSpPr>
            <a:spLocks noChangeArrowheads="1"/>
          </p:cNvSpPr>
          <p:nvPr/>
        </p:nvSpPr>
        <p:spPr bwMode="auto">
          <a:xfrm>
            <a:off x="3151808" y="2199730"/>
            <a:ext cx="431800" cy="431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89" name="Oval 15"/>
          <p:cNvSpPr>
            <a:spLocks noChangeArrowheads="1"/>
          </p:cNvSpPr>
          <p:nvPr/>
        </p:nvSpPr>
        <p:spPr bwMode="auto">
          <a:xfrm>
            <a:off x="3872533" y="2199730"/>
            <a:ext cx="431800" cy="431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0" name="Oval 16"/>
          <p:cNvSpPr>
            <a:spLocks noChangeArrowheads="1"/>
          </p:cNvSpPr>
          <p:nvPr/>
        </p:nvSpPr>
        <p:spPr bwMode="auto">
          <a:xfrm>
            <a:off x="1783383" y="2847430"/>
            <a:ext cx="431800" cy="431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1" name="Oval 17"/>
          <p:cNvSpPr>
            <a:spLocks noChangeArrowheads="1"/>
          </p:cNvSpPr>
          <p:nvPr/>
        </p:nvSpPr>
        <p:spPr bwMode="auto">
          <a:xfrm>
            <a:off x="1783383" y="3639592"/>
            <a:ext cx="431800" cy="431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2" name="Oval 19"/>
          <p:cNvSpPr>
            <a:spLocks noChangeArrowheads="1"/>
          </p:cNvSpPr>
          <p:nvPr/>
        </p:nvSpPr>
        <p:spPr bwMode="auto">
          <a:xfrm>
            <a:off x="1783383" y="4360317"/>
            <a:ext cx="431800" cy="4318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16393" name="Line 20"/>
          <p:cNvSpPr>
            <a:spLocks noChangeShapeType="1"/>
          </p:cNvSpPr>
          <p:nvPr/>
        </p:nvSpPr>
        <p:spPr bwMode="auto">
          <a:xfrm>
            <a:off x="2000870" y="2415630"/>
            <a:ext cx="0" cy="431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4" name="Text Box 21"/>
          <p:cNvSpPr txBox="1">
            <a:spLocks noChangeArrowheads="1"/>
          </p:cNvSpPr>
          <p:nvPr/>
        </p:nvSpPr>
        <p:spPr bwMode="auto">
          <a:xfrm>
            <a:off x="2772395" y="1556792"/>
            <a:ext cx="47484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/>
              <a:t>0.05 + </a:t>
            </a:r>
            <a:r>
              <a:rPr lang="en-US" altLang="ko-KR" dirty="0" smtClean="0"/>
              <a:t>0.09 </a:t>
            </a:r>
            <a:r>
              <a:rPr lang="en-US" altLang="ko-KR" dirty="0"/>
              <a:t>x 44 +0.0635 + 0.05 = 4.0355</a:t>
            </a:r>
          </a:p>
        </p:txBody>
      </p:sp>
      <p:sp>
        <p:nvSpPr>
          <p:cNvPr id="16395" name="Line 23"/>
          <p:cNvSpPr>
            <a:spLocks noChangeShapeType="1"/>
          </p:cNvSpPr>
          <p:nvPr/>
        </p:nvSpPr>
        <p:spPr bwMode="auto">
          <a:xfrm>
            <a:off x="1567483" y="2847430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6" name="Line 25"/>
          <p:cNvSpPr>
            <a:spLocks noChangeShapeType="1"/>
          </p:cNvSpPr>
          <p:nvPr/>
        </p:nvSpPr>
        <p:spPr bwMode="auto">
          <a:xfrm>
            <a:off x="1567483" y="2415630"/>
            <a:ext cx="4333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7" name="Line 26"/>
          <p:cNvSpPr>
            <a:spLocks noChangeShapeType="1"/>
          </p:cNvSpPr>
          <p:nvPr/>
        </p:nvSpPr>
        <p:spPr bwMode="auto">
          <a:xfrm>
            <a:off x="1783383" y="241563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398" name="Text Box 27"/>
          <p:cNvSpPr txBox="1">
            <a:spLocks noChangeArrowheads="1"/>
          </p:cNvSpPr>
          <p:nvPr/>
        </p:nvSpPr>
        <p:spPr bwMode="auto">
          <a:xfrm>
            <a:off x="1043608" y="2420392"/>
            <a:ext cx="65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/>
              <a:t>0.05</a:t>
            </a:r>
          </a:p>
        </p:txBody>
      </p:sp>
      <p:sp>
        <p:nvSpPr>
          <p:cNvPr id="16399" name="Line 29"/>
          <p:cNvSpPr>
            <a:spLocks noChangeShapeType="1"/>
          </p:cNvSpPr>
          <p:nvPr/>
        </p:nvSpPr>
        <p:spPr bwMode="auto">
          <a:xfrm flipV="1">
            <a:off x="2432670" y="198383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0" name="Line 30"/>
          <p:cNvSpPr>
            <a:spLocks noChangeShapeType="1"/>
          </p:cNvSpPr>
          <p:nvPr/>
        </p:nvSpPr>
        <p:spPr bwMode="auto">
          <a:xfrm flipV="1">
            <a:off x="2000870" y="1694905"/>
            <a:ext cx="0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1" name="Line 31"/>
          <p:cNvSpPr>
            <a:spLocks noChangeShapeType="1"/>
          </p:cNvSpPr>
          <p:nvPr/>
        </p:nvSpPr>
        <p:spPr bwMode="auto">
          <a:xfrm>
            <a:off x="2000870" y="2199730"/>
            <a:ext cx="43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2" name="Text Box 32"/>
          <p:cNvSpPr txBox="1">
            <a:spLocks noChangeArrowheads="1"/>
          </p:cNvSpPr>
          <p:nvPr/>
        </p:nvSpPr>
        <p:spPr bwMode="auto">
          <a:xfrm>
            <a:off x="2359645" y="1839367"/>
            <a:ext cx="655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/>
              <a:t>0.05</a:t>
            </a:r>
          </a:p>
        </p:txBody>
      </p:sp>
      <p:sp>
        <p:nvSpPr>
          <p:cNvPr id="16403" name="Line 33"/>
          <p:cNvSpPr>
            <a:spLocks noChangeShapeType="1"/>
          </p:cNvSpPr>
          <p:nvPr/>
        </p:nvSpPr>
        <p:spPr bwMode="auto">
          <a:xfrm>
            <a:off x="2864470" y="2415630"/>
            <a:ext cx="287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4" name="Line 34"/>
          <p:cNvSpPr>
            <a:spLocks noChangeShapeType="1"/>
          </p:cNvSpPr>
          <p:nvPr/>
        </p:nvSpPr>
        <p:spPr bwMode="auto">
          <a:xfrm>
            <a:off x="3583608" y="2415630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5" name="Line 35"/>
          <p:cNvSpPr>
            <a:spLocks noChangeShapeType="1"/>
          </p:cNvSpPr>
          <p:nvPr/>
        </p:nvSpPr>
        <p:spPr bwMode="auto">
          <a:xfrm>
            <a:off x="2000870" y="3279230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6" name="Line 36"/>
          <p:cNvSpPr>
            <a:spLocks noChangeShapeType="1"/>
          </p:cNvSpPr>
          <p:nvPr/>
        </p:nvSpPr>
        <p:spPr bwMode="auto">
          <a:xfrm>
            <a:off x="2000870" y="4071392"/>
            <a:ext cx="0" cy="2889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7" name="Line 37"/>
          <p:cNvSpPr>
            <a:spLocks noChangeShapeType="1"/>
          </p:cNvSpPr>
          <p:nvPr/>
        </p:nvSpPr>
        <p:spPr bwMode="auto">
          <a:xfrm flipV="1">
            <a:off x="2143745" y="2560092"/>
            <a:ext cx="36195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6409" name="Line 39"/>
          <p:cNvSpPr>
            <a:spLocks noChangeShapeType="1"/>
          </p:cNvSpPr>
          <p:nvPr/>
        </p:nvSpPr>
        <p:spPr bwMode="auto">
          <a:xfrm>
            <a:off x="2000870" y="1910805"/>
            <a:ext cx="5832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Water</a:t>
            </a:r>
            <a:r>
              <a:rPr lang="ko-KR" altLang="en-US" dirty="0"/>
              <a:t> </a:t>
            </a:r>
            <a:r>
              <a:rPr lang="en-US" altLang="ko-KR" dirty="0"/>
              <a:t>wall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 rot="5400000">
            <a:off x="5471814" y="2164012"/>
            <a:ext cx="2520950" cy="2592387"/>
            <a:chOff x="4715098" y="2331248"/>
            <a:chExt cx="2520950" cy="2592387"/>
          </a:xfrm>
        </p:grpSpPr>
        <p:sp>
          <p:nvSpPr>
            <p:cNvPr id="28" name="Oval 4"/>
            <p:cNvSpPr>
              <a:spLocks noChangeArrowheads="1"/>
            </p:cNvSpPr>
            <p:nvPr/>
          </p:nvSpPr>
          <p:spPr bwMode="auto">
            <a:xfrm>
              <a:off x="5364385" y="2331248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4932585" y="2547148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Oval 14"/>
            <p:cNvSpPr>
              <a:spLocks noChangeArrowheads="1"/>
            </p:cNvSpPr>
            <p:nvPr/>
          </p:nvSpPr>
          <p:spPr bwMode="auto">
            <a:xfrm>
              <a:off x="6083523" y="2331248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1" name="Oval 15"/>
            <p:cNvSpPr>
              <a:spLocks noChangeArrowheads="1"/>
            </p:cNvSpPr>
            <p:nvPr/>
          </p:nvSpPr>
          <p:spPr bwMode="auto">
            <a:xfrm>
              <a:off x="6804248" y="2331248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2" name="Oval 16"/>
            <p:cNvSpPr>
              <a:spLocks noChangeArrowheads="1"/>
            </p:cNvSpPr>
            <p:nvPr/>
          </p:nvSpPr>
          <p:spPr bwMode="auto">
            <a:xfrm>
              <a:off x="4715098" y="2978948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3" name="Oval 17"/>
            <p:cNvSpPr>
              <a:spLocks noChangeArrowheads="1"/>
            </p:cNvSpPr>
            <p:nvPr/>
          </p:nvSpPr>
          <p:spPr bwMode="auto">
            <a:xfrm>
              <a:off x="4715098" y="3771110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4715098" y="4491835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35" name="Line 20"/>
            <p:cNvSpPr>
              <a:spLocks noChangeShapeType="1"/>
            </p:cNvSpPr>
            <p:nvPr/>
          </p:nvSpPr>
          <p:spPr bwMode="auto">
            <a:xfrm>
              <a:off x="4932585" y="254714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26"/>
            <p:cNvSpPr>
              <a:spLocks noChangeShapeType="1"/>
            </p:cNvSpPr>
            <p:nvPr/>
          </p:nvSpPr>
          <p:spPr bwMode="auto">
            <a:xfrm>
              <a:off x="4715098" y="2547148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4932585" y="2331248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>
              <a:off x="5796185" y="2547148"/>
              <a:ext cx="287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>
              <a:off x="6515323" y="2547148"/>
              <a:ext cx="2889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35"/>
            <p:cNvSpPr>
              <a:spLocks noChangeShapeType="1"/>
            </p:cNvSpPr>
            <p:nvPr/>
          </p:nvSpPr>
          <p:spPr bwMode="auto">
            <a:xfrm>
              <a:off x="4932585" y="3410748"/>
              <a:ext cx="0" cy="360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4932585" y="4202910"/>
              <a:ext cx="0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 flipV="1">
              <a:off x="5075460" y="2691610"/>
              <a:ext cx="361950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5" name="그룹 44"/>
          <p:cNvGrpSpPr/>
          <p:nvPr/>
        </p:nvGrpSpPr>
        <p:grpSpPr>
          <a:xfrm rot="16200000">
            <a:off x="2454966" y="4105216"/>
            <a:ext cx="1361610" cy="2735412"/>
            <a:chOff x="4715098" y="2331248"/>
            <a:chExt cx="1368425" cy="2592387"/>
          </a:xfrm>
        </p:grpSpPr>
        <p:sp>
          <p:nvSpPr>
            <p:cNvPr id="46" name="Oval 4"/>
            <p:cNvSpPr>
              <a:spLocks noChangeArrowheads="1"/>
            </p:cNvSpPr>
            <p:nvPr/>
          </p:nvSpPr>
          <p:spPr bwMode="auto">
            <a:xfrm>
              <a:off x="5364385" y="2331248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47" name="Line 13"/>
            <p:cNvSpPr>
              <a:spLocks noChangeShapeType="1"/>
            </p:cNvSpPr>
            <p:nvPr/>
          </p:nvSpPr>
          <p:spPr bwMode="auto">
            <a:xfrm>
              <a:off x="4932585" y="2547148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Oval 16"/>
            <p:cNvSpPr>
              <a:spLocks noChangeArrowheads="1"/>
            </p:cNvSpPr>
            <p:nvPr/>
          </p:nvSpPr>
          <p:spPr bwMode="auto">
            <a:xfrm>
              <a:off x="4715098" y="2978948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1" name="Oval 17"/>
            <p:cNvSpPr>
              <a:spLocks noChangeArrowheads="1"/>
            </p:cNvSpPr>
            <p:nvPr/>
          </p:nvSpPr>
          <p:spPr bwMode="auto">
            <a:xfrm>
              <a:off x="4715098" y="3771110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2" name="Oval 19"/>
            <p:cNvSpPr>
              <a:spLocks noChangeArrowheads="1"/>
            </p:cNvSpPr>
            <p:nvPr/>
          </p:nvSpPr>
          <p:spPr bwMode="auto">
            <a:xfrm>
              <a:off x="4715098" y="4491835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53" name="Line 20"/>
            <p:cNvSpPr>
              <a:spLocks noChangeShapeType="1"/>
            </p:cNvSpPr>
            <p:nvPr/>
          </p:nvSpPr>
          <p:spPr bwMode="auto">
            <a:xfrm>
              <a:off x="4932585" y="254714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Line 26"/>
            <p:cNvSpPr>
              <a:spLocks noChangeShapeType="1"/>
            </p:cNvSpPr>
            <p:nvPr/>
          </p:nvSpPr>
          <p:spPr bwMode="auto">
            <a:xfrm>
              <a:off x="4715098" y="2547148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Line 31"/>
            <p:cNvSpPr>
              <a:spLocks noChangeShapeType="1"/>
            </p:cNvSpPr>
            <p:nvPr/>
          </p:nvSpPr>
          <p:spPr bwMode="auto">
            <a:xfrm>
              <a:off x="4932585" y="2331248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Line 33"/>
            <p:cNvSpPr>
              <a:spLocks noChangeShapeType="1"/>
            </p:cNvSpPr>
            <p:nvPr/>
          </p:nvSpPr>
          <p:spPr bwMode="auto">
            <a:xfrm>
              <a:off x="5796185" y="2547148"/>
              <a:ext cx="287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Line 35"/>
            <p:cNvSpPr>
              <a:spLocks noChangeShapeType="1"/>
            </p:cNvSpPr>
            <p:nvPr/>
          </p:nvSpPr>
          <p:spPr bwMode="auto">
            <a:xfrm>
              <a:off x="4932585" y="3410748"/>
              <a:ext cx="0" cy="360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Line 36"/>
            <p:cNvSpPr>
              <a:spLocks noChangeShapeType="1"/>
            </p:cNvSpPr>
            <p:nvPr/>
          </p:nvSpPr>
          <p:spPr bwMode="auto">
            <a:xfrm>
              <a:off x="4932585" y="4202910"/>
              <a:ext cx="0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Line 37"/>
            <p:cNvSpPr>
              <a:spLocks noChangeShapeType="1"/>
            </p:cNvSpPr>
            <p:nvPr/>
          </p:nvSpPr>
          <p:spPr bwMode="auto">
            <a:xfrm flipV="1">
              <a:off x="5075460" y="2691610"/>
              <a:ext cx="361950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1" name="그룹 60"/>
          <p:cNvGrpSpPr/>
          <p:nvPr/>
        </p:nvGrpSpPr>
        <p:grpSpPr>
          <a:xfrm rot="5400000" flipH="1">
            <a:off x="5955995" y="4064430"/>
            <a:ext cx="1443182" cy="2735412"/>
            <a:chOff x="4715098" y="2331248"/>
            <a:chExt cx="1368425" cy="2592387"/>
          </a:xfrm>
        </p:grpSpPr>
        <p:sp>
          <p:nvSpPr>
            <p:cNvPr id="62" name="Oval 4"/>
            <p:cNvSpPr>
              <a:spLocks noChangeArrowheads="1"/>
            </p:cNvSpPr>
            <p:nvPr/>
          </p:nvSpPr>
          <p:spPr bwMode="auto">
            <a:xfrm>
              <a:off x="5364385" y="2331248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>
              <a:off x="4932585" y="2547148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Oval 16"/>
            <p:cNvSpPr>
              <a:spLocks noChangeArrowheads="1"/>
            </p:cNvSpPr>
            <p:nvPr/>
          </p:nvSpPr>
          <p:spPr bwMode="auto">
            <a:xfrm>
              <a:off x="4715098" y="2978948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5" name="Oval 17"/>
            <p:cNvSpPr>
              <a:spLocks noChangeArrowheads="1"/>
            </p:cNvSpPr>
            <p:nvPr/>
          </p:nvSpPr>
          <p:spPr bwMode="auto">
            <a:xfrm>
              <a:off x="4715098" y="3771110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6" name="Oval 19"/>
            <p:cNvSpPr>
              <a:spLocks noChangeArrowheads="1"/>
            </p:cNvSpPr>
            <p:nvPr/>
          </p:nvSpPr>
          <p:spPr bwMode="auto">
            <a:xfrm>
              <a:off x="4715098" y="4491835"/>
              <a:ext cx="431800" cy="43180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endParaRPr lang="ko-KR" altLang="en-US"/>
            </a:p>
          </p:txBody>
        </p:sp>
        <p:sp>
          <p:nvSpPr>
            <p:cNvPr id="67" name="Line 20"/>
            <p:cNvSpPr>
              <a:spLocks noChangeShapeType="1"/>
            </p:cNvSpPr>
            <p:nvPr/>
          </p:nvSpPr>
          <p:spPr bwMode="auto">
            <a:xfrm>
              <a:off x="4932585" y="2547148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8" name="Line 26"/>
            <p:cNvSpPr>
              <a:spLocks noChangeShapeType="1"/>
            </p:cNvSpPr>
            <p:nvPr/>
          </p:nvSpPr>
          <p:spPr bwMode="auto">
            <a:xfrm>
              <a:off x="4715098" y="2547148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Line 31"/>
            <p:cNvSpPr>
              <a:spLocks noChangeShapeType="1"/>
            </p:cNvSpPr>
            <p:nvPr/>
          </p:nvSpPr>
          <p:spPr bwMode="auto">
            <a:xfrm>
              <a:off x="4932585" y="2331248"/>
              <a:ext cx="431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0" name="Line 33"/>
            <p:cNvSpPr>
              <a:spLocks noChangeShapeType="1"/>
            </p:cNvSpPr>
            <p:nvPr/>
          </p:nvSpPr>
          <p:spPr bwMode="auto">
            <a:xfrm>
              <a:off x="5796185" y="2547148"/>
              <a:ext cx="287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1" name="Line 35"/>
            <p:cNvSpPr>
              <a:spLocks noChangeShapeType="1"/>
            </p:cNvSpPr>
            <p:nvPr/>
          </p:nvSpPr>
          <p:spPr bwMode="auto">
            <a:xfrm>
              <a:off x="4932585" y="3410748"/>
              <a:ext cx="0" cy="360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Line 36"/>
            <p:cNvSpPr>
              <a:spLocks noChangeShapeType="1"/>
            </p:cNvSpPr>
            <p:nvPr/>
          </p:nvSpPr>
          <p:spPr bwMode="auto">
            <a:xfrm>
              <a:off x="4932585" y="4202910"/>
              <a:ext cx="0" cy="2889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 flipV="1">
              <a:off x="5075460" y="2691610"/>
              <a:ext cx="361950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cxnSp>
        <p:nvCxnSpPr>
          <p:cNvPr id="6" name="직선 연결선 5"/>
          <p:cNvCxnSpPr/>
          <p:nvPr/>
        </p:nvCxnSpPr>
        <p:spPr bwMode="auto">
          <a:xfrm flipH="1">
            <a:off x="4644008" y="2199730"/>
            <a:ext cx="432048" cy="404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직선 연결선 75"/>
          <p:cNvCxnSpPr/>
          <p:nvPr/>
        </p:nvCxnSpPr>
        <p:spPr bwMode="auto">
          <a:xfrm flipH="1">
            <a:off x="4917107" y="2236483"/>
            <a:ext cx="432048" cy="404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Line 34"/>
          <p:cNvSpPr>
            <a:spLocks noChangeShapeType="1"/>
          </p:cNvSpPr>
          <p:nvPr/>
        </p:nvSpPr>
        <p:spPr bwMode="auto">
          <a:xfrm>
            <a:off x="4304333" y="2415630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78" name="Line 34"/>
          <p:cNvSpPr>
            <a:spLocks noChangeShapeType="1"/>
          </p:cNvSpPr>
          <p:nvPr/>
        </p:nvSpPr>
        <p:spPr bwMode="auto">
          <a:xfrm>
            <a:off x="4528741" y="5924358"/>
            <a:ext cx="2889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79" name="직선 연결선 78"/>
          <p:cNvCxnSpPr/>
          <p:nvPr/>
        </p:nvCxnSpPr>
        <p:spPr bwMode="auto">
          <a:xfrm flipH="1">
            <a:off x="4713051" y="5615085"/>
            <a:ext cx="432048" cy="404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0" name="직선 연결선 79"/>
          <p:cNvCxnSpPr/>
          <p:nvPr/>
        </p:nvCxnSpPr>
        <p:spPr bwMode="auto">
          <a:xfrm flipH="1">
            <a:off x="4996137" y="5651838"/>
            <a:ext cx="432048" cy="4040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4333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147707"/>
            <a:ext cx="8229600" cy="1143000"/>
          </a:xfrm>
        </p:spPr>
        <p:txBody>
          <a:bodyPr/>
          <a:lstStyle/>
          <a:p>
            <a:r>
              <a:rPr lang="en-US" altLang="ko-KR" sz="4000" dirty="0" smtClean="0"/>
              <a:t>Convection Pass Cage Wall S/H</a:t>
            </a:r>
            <a:endParaRPr lang="ko-KR" altLang="en-US" sz="4000" dirty="0"/>
          </a:p>
        </p:txBody>
      </p:sp>
      <p:grpSp>
        <p:nvGrpSpPr>
          <p:cNvPr id="9" name="그룹 8"/>
          <p:cNvGrpSpPr/>
          <p:nvPr/>
        </p:nvGrpSpPr>
        <p:grpSpPr>
          <a:xfrm>
            <a:off x="1619672" y="1340768"/>
            <a:ext cx="6715691" cy="5119275"/>
            <a:chOff x="862486" y="1473898"/>
            <a:chExt cx="6715691" cy="5119275"/>
          </a:xfrm>
        </p:grpSpPr>
        <p:sp>
          <p:nvSpPr>
            <p:cNvPr id="24584" name="Text Box 10"/>
            <p:cNvSpPr txBox="1">
              <a:spLocks noChangeArrowheads="1"/>
            </p:cNvSpPr>
            <p:nvPr/>
          </p:nvSpPr>
          <p:spPr bwMode="auto">
            <a:xfrm rot="5400000">
              <a:off x="5073331" y="4285793"/>
              <a:ext cx="38925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dirty="0"/>
                <a:t>0.05 + 0.1 x 34 +0.04+0.05 = 3.54</a:t>
              </a:r>
            </a:p>
          </p:txBody>
        </p:sp>
        <p:sp>
          <p:nvSpPr>
            <p:cNvPr id="24586" name="Line 12"/>
            <p:cNvSpPr>
              <a:spLocks noChangeShapeType="1"/>
            </p:cNvSpPr>
            <p:nvPr/>
          </p:nvSpPr>
          <p:spPr bwMode="auto">
            <a:xfrm rot="5400000" flipV="1">
              <a:off x="5943443" y="2337165"/>
              <a:ext cx="633079" cy="63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88" name="Text Box 14"/>
            <p:cNvSpPr txBox="1">
              <a:spLocks noChangeArrowheads="1"/>
            </p:cNvSpPr>
            <p:nvPr/>
          </p:nvSpPr>
          <p:spPr bwMode="auto">
            <a:xfrm rot="5400000">
              <a:off x="6112345" y="2168263"/>
              <a:ext cx="65563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dirty="0"/>
                <a:t>0.05</a:t>
              </a:r>
            </a:p>
          </p:txBody>
        </p:sp>
        <p:sp>
          <p:nvSpPr>
            <p:cNvPr id="24590" name="Line 16"/>
            <p:cNvSpPr>
              <a:spLocks noChangeShapeType="1"/>
            </p:cNvSpPr>
            <p:nvPr/>
          </p:nvSpPr>
          <p:spPr bwMode="auto">
            <a:xfrm rot="5400000" flipV="1">
              <a:off x="6623522" y="2296518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597" name="Line 25"/>
            <p:cNvSpPr>
              <a:spLocks noChangeShapeType="1"/>
            </p:cNvSpPr>
            <p:nvPr/>
          </p:nvSpPr>
          <p:spPr bwMode="auto">
            <a:xfrm rot="5400000">
              <a:off x="4840673" y="4485809"/>
              <a:ext cx="3742950" cy="399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4" name="그룹 3"/>
            <p:cNvGrpSpPr/>
            <p:nvPr/>
          </p:nvGrpSpPr>
          <p:grpSpPr>
            <a:xfrm>
              <a:off x="3886673" y="2223493"/>
              <a:ext cx="2808287" cy="2762524"/>
              <a:chOff x="3886673" y="2223493"/>
              <a:chExt cx="2808287" cy="2762524"/>
            </a:xfrm>
          </p:grpSpPr>
          <p:sp>
            <p:nvSpPr>
              <p:cNvPr id="24578" name="Oval 2"/>
              <p:cNvSpPr>
                <a:spLocks noChangeArrowheads="1"/>
              </p:cNvSpPr>
              <p:nvPr/>
            </p:nvSpPr>
            <p:spPr bwMode="auto">
              <a:xfrm rot="5400000">
                <a:off x="6047260" y="3160118"/>
                <a:ext cx="360362" cy="36036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4579" name="Line 3"/>
              <p:cNvSpPr>
                <a:spLocks noChangeShapeType="1"/>
              </p:cNvSpPr>
              <p:nvPr/>
            </p:nvSpPr>
            <p:spPr bwMode="auto">
              <a:xfrm rot="5400000">
                <a:off x="6047260" y="2872781"/>
                <a:ext cx="431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80" name="Oval 6"/>
              <p:cNvSpPr>
                <a:spLocks noChangeArrowheads="1"/>
              </p:cNvSpPr>
              <p:nvPr/>
            </p:nvSpPr>
            <p:spPr bwMode="auto">
              <a:xfrm rot="5400000">
                <a:off x="5399560" y="2439394"/>
                <a:ext cx="431800" cy="4318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4581" name="Oval 7"/>
              <p:cNvSpPr>
                <a:spLocks noChangeArrowheads="1"/>
              </p:cNvSpPr>
              <p:nvPr/>
            </p:nvSpPr>
            <p:spPr bwMode="auto">
              <a:xfrm rot="5400000">
                <a:off x="4607398" y="2439394"/>
                <a:ext cx="431800" cy="4318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4582" name="Oval 8"/>
              <p:cNvSpPr>
                <a:spLocks noChangeArrowheads="1"/>
              </p:cNvSpPr>
              <p:nvPr/>
            </p:nvSpPr>
            <p:spPr bwMode="auto">
              <a:xfrm rot="5400000">
                <a:off x="3886673" y="2439394"/>
                <a:ext cx="431800" cy="4318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4583" name="Line 9"/>
              <p:cNvSpPr>
                <a:spLocks noChangeShapeType="1"/>
              </p:cNvSpPr>
              <p:nvPr/>
            </p:nvSpPr>
            <p:spPr bwMode="auto">
              <a:xfrm rot="5400000">
                <a:off x="6047260" y="2440981"/>
                <a:ext cx="0" cy="431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85" name="Line 11"/>
              <p:cNvSpPr>
                <a:spLocks noChangeShapeType="1"/>
              </p:cNvSpPr>
              <p:nvPr/>
            </p:nvSpPr>
            <p:spPr bwMode="auto">
              <a:xfrm rot="5400000">
                <a:off x="5614666" y="2440187"/>
                <a:ext cx="4333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87" name="Line 13"/>
              <p:cNvSpPr>
                <a:spLocks noChangeShapeType="1"/>
              </p:cNvSpPr>
              <p:nvPr/>
            </p:nvSpPr>
            <p:spPr bwMode="auto">
              <a:xfrm rot="5400000">
                <a:off x="6047260" y="2223494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89" name="Line 15"/>
              <p:cNvSpPr>
                <a:spLocks noChangeShapeType="1"/>
              </p:cNvSpPr>
              <p:nvPr/>
            </p:nvSpPr>
            <p:spPr bwMode="auto">
              <a:xfrm rot="5400000" flipV="1">
                <a:off x="6479060" y="2944219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91" name="Line 17"/>
              <p:cNvSpPr>
                <a:spLocks noChangeShapeType="1"/>
              </p:cNvSpPr>
              <p:nvPr/>
            </p:nvSpPr>
            <p:spPr bwMode="auto">
              <a:xfrm rot="5400000">
                <a:off x="6227441" y="2908500"/>
                <a:ext cx="5032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92" name="Text Box 18"/>
              <p:cNvSpPr txBox="1">
                <a:spLocks noChangeArrowheads="1"/>
              </p:cNvSpPr>
              <p:nvPr/>
            </p:nvSpPr>
            <p:spPr bwMode="auto">
              <a:xfrm rot="5400000">
                <a:off x="6183785" y="3376019"/>
                <a:ext cx="65563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0.05</a:t>
                </a:r>
              </a:p>
            </p:txBody>
          </p:sp>
          <p:sp>
            <p:nvSpPr>
              <p:cNvPr id="24593" name="Line 21"/>
              <p:cNvSpPr>
                <a:spLocks noChangeShapeType="1"/>
              </p:cNvSpPr>
              <p:nvPr/>
            </p:nvSpPr>
            <p:spPr bwMode="auto">
              <a:xfrm rot="5400000">
                <a:off x="5219379" y="2476700"/>
                <a:ext cx="0" cy="3603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94" name="Line 22"/>
              <p:cNvSpPr>
                <a:spLocks noChangeShapeType="1"/>
              </p:cNvSpPr>
              <p:nvPr/>
            </p:nvSpPr>
            <p:spPr bwMode="auto">
              <a:xfrm rot="5400000">
                <a:off x="4462935" y="2512418"/>
                <a:ext cx="0" cy="2889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95" name="Line 23"/>
              <p:cNvSpPr>
                <a:spLocks noChangeShapeType="1"/>
              </p:cNvSpPr>
              <p:nvPr/>
            </p:nvSpPr>
            <p:spPr bwMode="auto">
              <a:xfrm rot="5400000" flipV="1">
                <a:off x="5758335" y="2801343"/>
                <a:ext cx="361950" cy="3587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598" name="Oval 26"/>
              <p:cNvSpPr>
                <a:spLocks noChangeArrowheads="1"/>
              </p:cNvSpPr>
              <p:nvPr/>
            </p:nvSpPr>
            <p:spPr bwMode="auto">
              <a:xfrm rot="5400000">
                <a:off x="6075041" y="4625654"/>
                <a:ext cx="360362" cy="36036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4599" name="Oval 31"/>
              <p:cNvSpPr>
                <a:spLocks noChangeArrowheads="1"/>
              </p:cNvSpPr>
              <p:nvPr/>
            </p:nvSpPr>
            <p:spPr bwMode="auto">
              <a:xfrm rot="5400000">
                <a:off x="6047260" y="3952281"/>
                <a:ext cx="360363" cy="36036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4600" name="Line 36"/>
              <p:cNvSpPr>
                <a:spLocks noChangeShapeType="1"/>
              </p:cNvSpPr>
              <p:nvPr/>
            </p:nvSpPr>
            <p:spPr bwMode="auto">
              <a:xfrm rot="5400000">
                <a:off x="6047260" y="3736381"/>
                <a:ext cx="43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4601" name="Line 37"/>
              <p:cNvSpPr>
                <a:spLocks noChangeShapeType="1"/>
              </p:cNvSpPr>
              <p:nvPr/>
            </p:nvSpPr>
            <p:spPr bwMode="auto">
              <a:xfrm rot="5400000">
                <a:off x="6104274" y="4466768"/>
                <a:ext cx="313010" cy="47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4602" name="Text Box 38"/>
            <p:cNvSpPr txBox="1">
              <a:spLocks noChangeArrowheads="1"/>
            </p:cNvSpPr>
            <p:nvPr/>
          </p:nvSpPr>
          <p:spPr bwMode="auto">
            <a:xfrm rot="5400000">
              <a:off x="7050333" y="4258351"/>
              <a:ext cx="688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dirty="0" err="1"/>
                <a:t>Dept</a:t>
              </a:r>
              <a:endParaRPr lang="en-US" altLang="ko-KR" dirty="0"/>
            </a:p>
          </p:txBody>
        </p:sp>
        <p:sp>
          <p:nvSpPr>
            <p:cNvPr id="24603" name="Line 40"/>
            <p:cNvSpPr>
              <a:spLocks noChangeShapeType="1"/>
            </p:cNvSpPr>
            <p:nvPr/>
          </p:nvSpPr>
          <p:spPr bwMode="auto">
            <a:xfrm rot="5400000">
              <a:off x="3783357" y="-359138"/>
              <a:ext cx="5500" cy="49836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604" name="Text Box 41"/>
            <p:cNvSpPr txBox="1">
              <a:spLocks noChangeArrowheads="1"/>
            </p:cNvSpPr>
            <p:nvPr/>
          </p:nvSpPr>
          <p:spPr bwMode="auto">
            <a:xfrm>
              <a:off x="2209322" y="1763220"/>
              <a:ext cx="3490913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dirty="0"/>
                <a:t>0.05+0.1x38+0.045+0.05=3.94</a:t>
              </a:r>
            </a:p>
          </p:txBody>
        </p:sp>
        <p:sp>
          <p:nvSpPr>
            <p:cNvPr id="24605" name="Text Box 42"/>
            <p:cNvSpPr txBox="1">
              <a:spLocks noChangeArrowheads="1"/>
            </p:cNvSpPr>
            <p:nvPr/>
          </p:nvSpPr>
          <p:spPr bwMode="auto">
            <a:xfrm>
              <a:off x="3471230" y="1473898"/>
              <a:ext cx="784225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dirty="0"/>
                <a:t>Width</a:t>
              </a:r>
            </a:p>
          </p:txBody>
        </p:sp>
        <p:grpSp>
          <p:nvGrpSpPr>
            <p:cNvPr id="32" name="그룹 31"/>
            <p:cNvGrpSpPr/>
            <p:nvPr/>
          </p:nvGrpSpPr>
          <p:grpSpPr>
            <a:xfrm flipH="1">
              <a:off x="862486" y="2223493"/>
              <a:ext cx="2808287" cy="2734601"/>
              <a:chOff x="3886673" y="2223493"/>
              <a:chExt cx="2808287" cy="2734601"/>
            </a:xfrm>
          </p:grpSpPr>
          <p:sp>
            <p:nvSpPr>
              <p:cNvPr id="33" name="Oval 2"/>
              <p:cNvSpPr>
                <a:spLocks noChangeArrowheads="1"/>
              </p:cNvSpPr>
              <p:nvPr/>
            </p:nvSpPr>
            <p:spPr bwMode="auto">
              <a:xfrm rot="5400000">
                <a:off x="6047260" y="3160118"/>
                <a:ext cx="360362" cy="36036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4" name="Line 3"/>
              <p:cNvSpPr>
                <a:spLocks noChangeShapeType="1"/>
              </p:cNvSpPr>
              <p:nvPr/>
            </p:nvSpPr>
            <p:spPr bwMode="auto">
              <a:xfrm rot="5400000">
                <a:off x="6047260" y="2872781"/>
                <a:ext cx="431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Oval 6"/>
              <p:cNvSpPr>
                <a:spLocks noChangeArrowheads="1"/>
              </p:cNvSpPr>
              <p:nvPr/>
            </p:nvSpPr>
            <p:spPr bwMode="auto">
              <a:xfrm rot="5400000">
                <a:off x="5399560" y="2439394"/>
                <a:ext cx="431800" cy="4318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6" name="Oval 7"/>
              <p:cNvSpPr>
                <a:spLocks noChangeArrowheads="1"/>
              </p:cNvSpPr>
              <p:nvPr/>
            </p:nvSpPr>
            <p:spPr bwMode="auto">
              <a:xfrm rot="5400000">
                <a:off x="4607398" y="2439394"/>
                <a:ext cx="431800" cy="4318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7" name="Oval 8"/>
              <p:cNvSpPr>
                <a:spLocks noChangeArrowheads="1"/>
              </p:cNvSpPr>
              <p:nvPr/>
            </p:nvSpPr>
            <p:spPr bwMode="auto">
              <a:xfrm rot="5400000">
                <a:off x="3886673" y="2439394"/>
                <a:ext cx="431800" cy="4318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38" name="Line 9"/>
              <p:cNvSpPr>
                <a:spLocks noChangeShapeType="1"/>
              </p:cNvSpPr>
              <p:nvPr/>
            </p:nvSpPr>
            <p:spPr bwMode="auto">
              <a:xfrm rot="5400000">
                <a:off x="6047260" y="2440981"/>
                <a:ext cx="0" cy="431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 rot="5400000">
                <a:off x="5614666" y="2440187"/>
                <a:ext cx="4333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Line 13"/>
              <p:cNvSpPr>
                <a:spLocks noChangeShapeType="1"/>
              </p:cNvSpPr>
              <p:nvPr/>
            </p:nvSpPr>
            <p:spPr bwMode="auto">
              <a:xfrm rot="5400000">
                <a:off x="6047260" y="2223494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" name="Line 15"/>
              <p:cNvSpPr>
                <a:spLocks noChangeShapeType="1"/>
              </p:cNvSpPr>
              <p:nvPr/>
            </p:nvSpPr>
            <p:spPr bwMode="auto">
              <a:xfrm rot="5400000" flipV="1">
                <a:off x="6479060" y="2944219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" name="Line 17"/>
              <p:cNvSpPr>
                <a:spLocks noChangeShapeType="1"/>
              </p:cNvSpPr>
              <p:nvPr/>
            </p:nvSpPr>
            <p:spPr bwMode="auto">
              <a:xfrm rot="5400000">
                <a:off x="6227441" y="2908500"/>
                <a:ext cx="5032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" name="Text Box 18"/>
              <p:cNvSpPr txBox="1">
                <a:spLocks noChangeArrowheads="1"/>
              </p:cNvSpPr>
              <p:nvPr/>
            </p:nvSpPr>
            <p:spPr bwMode="auto">
              <a:xfrm rot="5400000">
                <a:off x="6183785" y="3376019"/>
                <a:ext cx="65563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0.05</a:t>
                </a:r>
              </a:p>
            </p:txBody>
          </p:sp>
          <p:sp>
            <p:nvSpPr>
              <p:cNvPr id="44" name="Line 21"/>
              <p:cNvSpPr>
                <a:spLocks noChangeShapeType="1"/>
              </p:cNvSpPr>
              <p:nvPr/>
            </p:nvSpPr>
            <p:spPr bwMode="auto">
              <a:xfrm rot="5400000">
                <a:off x="5219379" y="2476700"/>
                <a:ext cx="0" cy="36036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 rot="5400000">
                <a:off x="4462935" y="2512418"/>
                <a:ext cx="0" cy="28892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6" name="Line 23"/>
              <p:cNvSpPr>
                <a:spLocks noChangeShapeType="1"/>
              </p:cNvSpPr>
              <p:nvPr/>
            </p:nvSpPr>
            <p:spPr bwMode="auto">
              <a:xfrm rot="5400000" flipV="1">
                <a:off x="5758335" y="2801343"/>
                <a:ext cx="361950" cy="3587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" name="Oval 26"/>
              <p:cNvSpPr>
                <a:spLocks noChangeArrowheads="1"/>
              </p:cNvSpPr>
              <p:nvPr/>
            </p:nvSpPr>
            <p:spPr bwMode="auto">
              <a:xfrm rot="5400000">
                <a:off x="6056658" y="4597731"/>
                <a:ext cx="360362" cy="36036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48" name="Oval 31"/>
              <p:cNvSpPr>
                <a:spLocks noChangeArrowheads="1"/>
              </p:cNvSpPr>
              <p:nvPr/>
            </p:nvSpPr>
            <p:spPr bwMode="auto">
              <a:xfrm rot="5400000">
                <a:off x="6047260" y="3952281"/>
                <a:ext cx="360363" cy="36036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49" name="Line 36"/>
              <p:cNvSpPr>
                <a:spLocks noChangeShapeType="1"/>
              </p:cNvSpPr>
              <p:nvPr/>
            </p:nvSpPr>
            <p:spPr bwMode="auto">
              <a:xfrm rot="5400000">
                <a:off x="6047260" y="3736381"/>
                <a:ext cx="43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Line 37"/>
              <p:cNvSpPr>
                <a:spLocks noChangeShapeType="1"/>
              </p:cNvSpPr>
              <p:nvPr/>
            </p:nvSpPr>
            <p:spPr bwMode="auto">
              <a:xfrm rot="5400000">
                <a:off x="6120617" y="4455188"/>
                <a:ext cx="28508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51" name="그룹 50"/>
            <p:cNvGrpSpPr/>
            <p:nvPr/>
          </p:nvGrpSpPr>
          <p:grpSpPr>
            <a:xfrm rot="16200000" flipH="1" flipV="1">
              <a:off x="4519929" y="4339873"/>
              <a:ext cx="1582738" cy="2832412"/>
              <a:chOff x="5112222" y="2223493"/>
              <a:chExt cx="1582738" cy="2832412"/>
            </a:xfrm>
          </p:grpSpPr>
          <p:sp>
            <p:nvSpPr>
              <p:cNvPr id="52" name="Oval 2"/>
              <p:cNvSpPr>
                <a:spLocks noChangeArrowheads="1"/>
              </p:cNvSpPr>
              <p:nvPr/>
            </p:nvSpPr>
            <p:spPr bwMode="auto">
              <a:xfrm rot="5400000">
                <a:off x="6047260" y="3160118"/>
                <a:ext cx="360362" cy="36036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53" name="Line 3"/>
              <p:cNvSpPr>
                <a:spLocks noChangeShapeType="1"/>
              </p:cNvSpPr>
              <p:nvPr/>
            </p:nvSpPr>
            <p:spPr bwMode="auto">
              <a:xfrm rot="5400000">
                <a:off x="6047260" y="2872781"/>
                <a:ext cx="431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Oval 6"/>
              <p:cNvSpPr>
                <a:spLocks noChangeArrowheads="1"/>
              </p:cNvSpPr>
              <p:nvPr/>
            </p:nvSpPr>
            <p:spPr bwMode="auto">
              <a:xfrm rot="5400000">
                <a:off x="5363841" y="2426034"/>
                <a:ext cx="431800" cy="4318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57" name="Line 9"/>
              <p:cNvSpPr>
                <a:spLocks noChangeShapeType="1"/>
              </p:cNvSpPr>
              <p:nvPr/>
            </p:nvSpPr>
            <p:spPr bwMode="auto">
              <a:xfrm rot="5400000">
                <a:off x="6047260" y="2440981"/>
                <a:ext cx="0" cy="431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8" name="Line 11"/>
              <p:cNvSpPr>
                <a:spLocks noChangeShapeType="1"/>
              </p:cNvSpPr>
              <p:nvPr/>
            </p:nvSpPr>
            <p:spPr bwMode="auto">
              <a:xfrm rot="5400000">
                <a:off x="5614666" y="2440187"/>
                <a:ext cx="4333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9" name="Line 13"/>
              <p:cNvSpPr>
                <a:spLocks noChangeShapeType="1"/>
              </p:cNvSpPr>
              <p:nvPr/>
            </p:nvSpPr>
            <p:spPr bwMode="auto">
              <a:xfrm rot="5400000">
                <a:off x="6047260" y="2223494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Line 15"/>
              <p:cNvSpPr>
                <a:spLocks noChangeShapeType="1"/>
              </p:cNvSpPr>
              <p:nvPr/>
            </p:nvSpPr>
            <p:spPr bwMode="auto">
              <a:xfrm rot="5400000" flipV="1">
                <a:off x="6479060" y="2944219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Line 17"/>
              <p:cNvSpPr>
                <a:spLocks noChangeShapeType="1"/>
              </p:cNvSpPr>
              <p:nvPr/>
            </p:nvSpPr>
            <p:spPr bwMode="auto">
              <a:xfrm rot="5400000">
                <a:off x="6227441" y="2908500"/>
                <a:ext cx="5032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" name="Text Box 18"/>
              <p:cNvSpPr txBox="1">
                <a:spLocks noChangeArrowheads="1"/>
              </p:cNvSpPr>
              <p:nvPr/>
            </p:nvSpPr>
            <p:spPr bwMode="auto">
              <a:xfrm rot="16200000">
                <a:off x="6183785" y="3376019"/>
                <a:ext cx="65563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/>
                  <a:t>0.05</a:t>
                </a:r>
              </a:p>
            </p:txBody>
          </p:sp>
          <p:sp>
            <p:nvSpPr>
              <p:cNvPr id="63" name="Line 21"/>
              <p:cNvSpPr>
                <a:spLocks noChangeShapeType="1"/>
              </p:cNvSpPr>
              <p:nvPr/>
            </p:nvSpPr>
            <p:spPr bwMode="auto">
              <a:xfrm rot="5400000">
                <a:off x="5255891" y="2513212"/>
                <a:ext cx="0" cy="2873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5" name="Line 23"/>
              <p:cNvSpPr>
                <a:spLocks noChangeShapeType="1"/>
              </p:cNvSpPr>
              <p:nvPr/>
            </p:nvSpPr>
            <p:spPr bwMode="auto">
              <a:xfrm rot="5400000" flipV="1">
                <a:off x="5758335" y="2801343"/>
                <a:ext cx="361950" cy="3587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" name="Oval 26"/>
              <p:cNvSpPr>
                <a:spLocks noChangeArrowheads="1"/>
              </p:cNvSpPr>
              <p:nvPr/>
            </p:nvSpPr>
            <p:spPr bwMode="auto">
              <a:xfrm rot="5400000">
                <a:off x="6082153" y="4695542"/>
                <a:ext cx="360362" cy="36036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67" name="Oval 31"/>
              <p:cNvSpPr>
                <a:spLocks noChangeArrowheads="1"/>
              </p:cNvSpPr>
              <p:nvPr/>
            </p:nvSpPr>
            <p:spPr bwMode="auto">
              <a:xfrm rot="5400000">
                <a:off x="6047260" y="3952281"/>
                <a:ext cx="360363" cy="36036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68" name="Line 36"/>
              <p:cNvSpPr>
                <a:spLocks noChangeShapeType="1"/>
              </p:cNvSpPr>
              <p:nvPr/>
            </p:nvSpPr>
            <p:spPr bwMode="auto">
              <a:xfrm rot="5400000">
                <a:off x="6047260" y="3736381"/>
                <a:ext cx="43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9" name="Line 37"/>
              <p:cNvSpPr>
                <a:spLocks noChangeShapeType="1"/>
              </p:cNvSpPr>
              <p:nvPr/>
            </p:nvSpPr>
            <p:spPr bwMode="auto">
              <a:xfrm rot="5400000">
                <a:off x="6082980" y="4492825"/>
                <a:ext cx="360361" cy="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0" name="그룹 69"/>
            <p:cNvGrpSpPr/>
            <p:nvPr/>
          </p:nvGrpSpPr>
          <p:grpSpPr>
            <a:xfrm rot="5400000" flipV="1">
              <a:off x="1452404" y="4431471"/>
              <a:ext cx="1582738" cy="2740666"/>
              <a:chOff x="5112222" y="2223493"/>
              <a:chExt cx="1582738" cy="2740666"/>
            </a:xfrm>
          </p:grpSpPr>
          <p:sp>
            <p:nvSpPr>
              <p:cNvPr id="71" name="Oval 2"/>
              <p:cNvSpPr>
                <a:spLocks noChangeArrowheads="1"/>
              </p:cNvSpPr>
              <p:nvPr/>
            </p:nvSpPr>
            <p:spPr bwMode="auto">
              <a:xfrm rot="5400000">
                <a:off x="6047260" y="3160118"/>
                <a:ext cx="360362" cy="36036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2" name="Line 3"/>
              <p:cNvSpPr>
                <a:spLocks noChangeShapeType="1"/>
              </p:cNvSpPr>
              <p:nvPr/>
            </p:nvSpPr>
            <p:spPr bwMode="auto">
              <a:xfrm rot="5400000">
                <a:off x="6047260" y="2872781"/>
                <a:ext cx="431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3" name="Oval 6"/>
              <p:cNvSpPr>
                <a:spLocks noChangeArrowheads="1"/>
              </p:cNvSpPr>
              <p:nvPr/>
            </p:nvSpPr>
            <p:spPr bwMode="auto">
              <a:xfrm rot="5400000">
                <a:off x="5363841" y="2426034"/>
                <a:ext cx="431800" cy="431800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74" name="Line 9"/>
              <p:cNvSpPr>
                <a:spLocks noChangeShapeType="1"/>
              </p:cNvSpPr>
              <p:nvPr/>
            </p:nvSpPr>
            <p:spPr bwMode="auto">
              <a:xfrm rot="5400000">
                <a:off x="6047260" y="2440981"/>
                <a:ext cx="0" cy="4318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5" name="Line 11"/>
              <p:cNvSpPr>
                <a:spLocks noChangeShapeType="1"/>
              </p:cNvSpPr>
              <p:nvPr/>
            </p:nvSpPr>
            <p:spPr bwMode="auto">
              <a:xfrm rot="5400000">
                <a:off x="5614666" y="2440187"/>
                <a:ext cx="4333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6" name="Line 13"/>
              <p:cNvSpPr>
                <a:spLocks noChangeShapeType="1"/>
              </p:cNvSpPr>
              <p:nvPr/>
            </p:nvSpPr>
            <p:spPr bwMode="auto">
              <a:xfrm rot="5400000">
                <a:off x="6047260" y="2223494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7" name="Line 15"/>
              <p:cNvSpPr>
                <a:spLocks noChangeShapeType="1"/>
              </p:cNvSpPr>
              <p:nvPr/>
            </p:nvSpPr>
            <p:spPr bwMode="auto">
              <a:xfrm rot="5400000" flipV="1">
                <a:off x="6479060" y="2944219"/>
                <a:ext cx="0" cy="431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8" name="Line 17"/>
              <p:cNvSpPr>
                <a:spLocks noChangeShapeType="1"/>
              </p:cNvSpPr>
              <p:nvPr/>
            </p:nvSpPr>
            <p:spPr bwMode="auto">
              <a:xfrm rot="5400000">
                <a:off x="6227441" y="2908500"/>
                <a:ext cx="5032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79" name="Text Box 18"/>
              <p:cNvSpPr txBox="1">
                <a:spLocks noChangeArrowheads="1"/>
              </p:cNvSpPr>
              <p:nvPr/>
            </p:nvSpPr>
            <p:spPr bwMode="auto">
              <a:xfrm rot="16200000">
                <a:off x="6183785" y="3376019"/>
                <a:ext cx="655638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dirty="0"/>
                  <a:t>0.05</a:t>
                </a:r>
              </a:p>
            </p:txBody>
          </p:sp>
          <p:sp>
            <p:nvSpPr>
              <p:cNvPr id="80" name="Line 21"/>
              <p:cNvSpPr>
                <a:spLocks noChangeShapeType="1"/>
              </p:cNvSpPr>
              <p:nvPr/>
            </p:nvSpPr>
            <p:spPr bwMode="auto">
              <a:xfrm rot="5400000">
                <a:off x="5255891" y="2513212"/>
                <a:ext cx="0" cy="28733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1" name="Line 23"/>
              <p:cNvSpPr>
                <a:spLocks noChangeShapeType="1"/>
              </p:cNvSpPr>
              <p:nvPr/>
            </p:nvSpPr>
            <p:spPr bwMode="auto">
              <a:xfrm rot="5400000" flipV="1">
                <a:off x="5758335" y="2801343"/>
                <a:ext cx="361950" cy="35877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" name="Oval 26"/>
              <p:cNvSpPr>
                <a:spLocks noChangeArrowheads="1"/>
              </p:cNvSpPr>
              <p:nvPr/>
            </p:nvSpPr>
            <p:spPr bwMode="auto">
              <a:xfrm rot="5400000">
                <a:off x="6047260" y="4603796"/>
                <a:ext cx="360362" cy="36036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83" name="Oval 31"/>
              <p:cNvSpPr>
                <a:spLocks noChangeArrowheads="1"/>
              </p:cNvSpPr>
              <p:nvPr/>
            </p:nvSpPr>
            <p:spPr bwMode="auto">
              <a:xfrm rot="5400000">
                <a:off x="6047260" y="3952281"/>
                <a:ext cx="360363" cy="360363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84" name="Line 36"/>
              <p:cNvSpPr>
                <a:spLocks noChangeShapeType="1"/>
              </p:cNvSpPr>
              <p:nvPr/>
            </p:nvSpPr>
            <p:spPr bwMode="auto">
              <a:xfrm rot="5400000">
                <a:off x="6047260" y="3736381"/>
                <a:ext cx="431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" name="Line 37"/>
              <p:cNvSpPr>
                <a:spLocks noChangeShapeType="1"/>
              </p:cNvSpPr>
              <p:nvPr/>
            </p:nvSpPr>
            <p:spPr bwMode="auto">
              <a:xfrm rot="5400000">
                <a:off x="6124970" y="4450835"/>
                <a:ext cx="27638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cxnSp>
          <p:nvCxnSpPr>
            <p:cNvPr id="6" name="직선 연결선 5"/>
            <p:cNvCxnSpPr/>
            <p:nvPr/>
          </p:nvCxnSpPr>
          <p:spPr bwMode="auto">
            <a:xfrm flipH="1">
              <a:off x="3505361" y="2439393"/>
              <a:ext cx="412268" cy="5413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직선 연결선 87"/>
            <p:cNvCxnSpPr/>
            <p:nvPr/>
          </p:nvCxnSpPr>
          <p:spPr bwMode="auto">
            <a:xfrm flipH="1">
              <a:off x="3714700" y="2402882"/>
              <a:ext cx="412268" cy="5413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직선 연결선 88"/>
            <p:cNvCxnSpPr/>
            <p:nvPr/>
          </p:nvCxnSpPr>
          <p:spPr bwMode="auto">
            <a:xfrm flipH="1">
              <a:off x="3442415" y="5846376"/>
              <a:ext cx="412268" cy="5413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직선 연결선 89"/>
            <p:cNvCxnSpPr/>
            <p:nvPr/>
          </p:nvCxnSpPr>
          <p:spPr bwMode="auto">
            <a:xfrm flipH="1">
              <a:off x="3651754" y="5809865"/>
              <a:ext cx="412268" cy="5413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/>
            <p:cNvCxnSpPr>
              <a:endCxn id="34" idx="0"/>
            </p:cNvCxnSpPr>
            <p:nvPr/>
          </p:nvCxnSpPr>
          <p:spPr bwMode="auto">
            <a:xfrm>
              <a:off x="1294284" y="2023801"/>
              <a:ext cx="2" cy="6330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492748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그룹 59"/>
          <p:cNvGrpSpPr>
            <a:grpSpLocks/>
          </p:cNvGrpSpPr>
          <p:nvPr/>
        </p:nvGrpSpPr>
        <p:grpSpPr bwMode="auto">
          <a:xfrm>
            <a:off x="6427788" y="923925"/>
            <a:ext cx="1463675" cy="5507038"/>
            <a:chOff x="6427788" y="923925"/>
            <a:chExt cx="1463675" cy="5507038"/>
          </a:xfrm>
        </p:grpSpPr>
        <p:sp>
          <p:nvSpPr>
            <p:cNvPr id="13349" name="Freeform 2"/>
            <p:cNvSpPr>
              <a:spLocks/>
            </p:cNvSpPr>
            <p:nvPr/>
          </p:nvSpPr>
          <p:spPr bwMode="auto">
            <a:xfrm>
              <a:off x="6694488" y="2724150"/>
              <a:ext cx="914400" cy="2955925"/>
            </a:xfrm>
            <a:custGeom>
              <a:avLst/>
              <a:gdLst>
                <a:gd name="T0" fmla="*/ 2147483647 w 624"/>
                <a:gd name="T1" fmla="*/ 0 h 1862"/>
                <a:gd name="T2" fmla="*/ 2147483647 w 624"/>
                <a:gd name="T3" fmla="*/ 2147483647 h 1862"/>
                <a:gd name="T4" fmla="*/ 2147483647 w 624"/>
                <a:gd name="T5" fmla="*/ 2147483647 h 1862"/>
                <a:gd name="T6" fmla="*/ 2147483647 w 624"/>
                <a:gd name="T7" fmla="*/ 2147483647 h 1862"/>
                <a:gd name="T8" fmla="*/ 0 w 624"/>
                <a:gd name="T9" fmla="*/ 2147483647 h 1862"/>
                <a:gd name="T10" fmla="*/ 0 w 624"/>
                <a:gd name="T11" fmla="*/ 0 h 186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24"/>
                <a:gd name="T19" fmla="*/ 0 h 1862"/>
                <a:gd name="T20" fmla="*/ 624 w 624"/>
                <a:gd name="T21" fmla="*/ 1862 h 186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24" h="1862">
                  <a:moveTo>
                    <a:pt x="624" y="0"/>
                  </a:moveTo>
                  <a:lnTo>
                    <a:pt x="624" y="1740"/>
                  </a:lnTo>
                  <a:lnTo>
                    <a:pt x="408" y="1860"/>
                  </a:lnTo>
                  <a:lnTo>
                    <a:pt x="207" y="1862"/>
                  </a:lnTo>
                  <a:lnTo>
                    <a:pt x="0" y="1746"/>
                  </a:lnTo>
                  <a:lnTo>
                    <a:pt x="0" y="0"/>
                  </a:lnTo>
                </a:path>
              </a:pathLst>
            </a:custGeom>
            <a:solidFill>
              <a:srgbClr val="CC99FF">
                <a:alpha val="59999"/>
              </a:srgbClr>
            </a:solidFill>
            <a:ln w="31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0" name="Freeform 3"/>
            <p:cNvSpPr>
              <a:spLocks/>
            </p:cNvSpPr>
            <p:nvPr/>
          </p:nvSpPr>
          <p:spPr bwMode="auto">
            <a:xfrm>
              <a:off x="6702425" y="923925"/>
              <a:ext cx="923925" cy="1800225"/>
            </a:xfrm>
            <a:custGeom>
              <a:avLst/>
              <a:gdLst>
                <a:gd name="T0" fmla="*/ 0 w 589"/>
                <a:gd name="T1" fmla="*/ 2147483647 h 1636"/>
                <a:gd name="T2" fmla="*/ 0 w 589"/>
                <a:gd name="T3" fmla="*/ 2147483647 h 1636"/>
                <a:gd name="T4" fmla="*/ 2147483647 w 589"/>
                <a:gd name="T5" fmla="*/ 2147483647 h 1636"/>
                <a:gd name="T6" fmla="*/ 2147483647 w 589"/>
                <a:gd name="T7" fmla="*/ 0 h 1636"/>
                <a:gd name="T8" fmla="*/ 2147483647 w 589"/>
                <a:gd name="T9" fmla="*/ 2147483647 h 16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9"/>
                <a:gd name="T16" fmla="*/ 0 h 1636"/>
                <a:gd name="T17" fmla="*/ 589 w 589"/>
                <a:gd name="T18" fmla="*/ 1636 h 16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9" h="1636">
                  <a:moveTo>
                    <a:pt x="0" y="1636"/>
                  </a:moveTo>
                  <a:lnTo>
                    <a:pt x="0" y="472"/>
                  </a:lnTo>
                  <a:lnTo>
                    <a:pt x="6" y="3"/>
                  </a:lnTo>
                  <a:lnTo>
                    <a:pt x="589" y="0"/>
                  </a:lnTo>
                  <a:lnTo>
                    <a:pt x="582" y="1630"/>
                  </a:lnTo>
                </a:path>
              </a:pathLst>
            </a:custGeom>
            <a:solidFill>
              <a:srgbClr val="FF99CC"/>
            </a:solidFill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1" name="Oval 5"/>
            <p:cNvSpPr>
              <a:spLocks noChangeArrowheads="1"/>
            </p:cNvSpPr>
            <p:nvPr/>
          </p:nvSpPr>
          <p:spPr bwMode="auto">
            <a:xfrm>
              <a:off x="7737475" y="1235075"/>
              <a:ext cx="65088" cy="714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2" name="Freeform 6"/>
            <p:cNvSpPr>
              <a:spLocks/>
            </p:cNvSpPr>
            <p:nvPr/>
          </p:nvSpPr>
          <p:spPr bwMode="auto">
            <a:xfrm>
              <a:off x="6738938" y="1306513"/>
              <a:ext cx="1031875" cy="277812"/>
            </a:xfrm>
            <a:custGeom>
              <a:avLst/>
              <a:gdLst>
                <a:gd name="T0" fmla="*/ 2147483647 w 704"/>
                <a:gd name="T1" fmla="*/ 0 h 175"/>
                <a:gd name="T2" fmla="*/ 2147483647 w 704"/>
                <a:gd name="T3" fmla="*/ 2147483647 h 175"/>
                <a:gd name="T4" fmla="*/ 2147483647 w 704"/>
                <a:gd name="T5" fmla="*/ 2147483647 h 175"/>
                <a:gd name="T6" fmla="*/ 2147483647 w 704"/>
                <a:gd name="T7" fmla="*/ 2147483647 h 175"/>
                <a:gd name="T8" fmla="*/ 2147483647 w 704"/>
                <a:gd name="T9" fmla="*/ 2147483647 h 175"/>
                <a:gd name="T10" fmla="*/ 2147483647 w 704"/>
                <a:gd name="T11" fmla="*/ 2147483647 h 175"/>
                <a:gd name="T12" fmla="*/ 0 w 704"/>
                <a:gd name="T13" fmla="*/ 2147483647 h 175"/>
                <a:gd name="T14" fmla="*/ 0 w 704"/>
                <a:gd name="T15" fmla="*/ 2147483647 h 175"/>
                <a:gd name="T16" fmla="*/ 2147483647 w 704"/>
                <a:gd name="T17" fmla="*/ 2147483647 h 175"/>
                <a:gd name="T18" fmla="*/ 2147483647 w 704"/>
                <a:gd name="T19" fmla="*/ 2147483647 h 1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4"/>
                <a:gd name="T31" fmla="*/ 0 h 175"/>
                <a:gd name="T32" fmla="*/ 704 w 704"/>
                <a:gd name="T33" fmla="*/ 175 h 1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4" h="175">
                  <a:moveTo>
                    <a:pt x="704" y="0"/>
                  </a:moveTo>
                  <a:lnTo>
                    <a:pt x="704" y="43"/>
                  </a:lnTo>
                  <a:lnTo>
                    <a:pt x="2" y="44"/>
                  </a:lnTo>
                  <a:lnTo>
                    <a:pt x="2" y="75"/>
                  </a:lnTo>
                  <a:lnTo>
                    <a:pt x="587" y="75"/>
                  </a:lnTo>
                  <a:lnTo>
                    <a:pt x="587" y="106"/>
                  </a:lnTo>
                  <a:lnTo>
                    <a:pt x="0" y="105"/>
                  </a:lnTo>
                  <a:lnTo>
                    <a:pt x="0" y="134"/>
                  </a:lnTo>
                  <a:lnTo>
                    <a:pt x="587" y="134"/>
                  </a:lnTo>
                  <a:lnTo>
                    <a:pt x="587" y="175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3" name="Oval 12"/>
            <p:cNvSpPr>
              <a:spLocks noChangeArrowheads="1"/>
            </p:cNvSpPr>
            <p:nvPr/>
          </p:nvSpPr>
          <p:spPr bwMode="auto">
            <a:xfrm>
              <a:off x="7737475" y="1873250"/>
              <a:ext cx="65088" cy="714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4" name="Freeform 13"/>
            <p:cNvSpPr>
              <a:spLocks/>
            </p:cNvSpPr>
            <p:nvPr/>
          </p:nvSpPr>
          <p:spPr bwMode="auto">
            <a:xfrm>
              <a:off x="6737350" y="1579563"/>
              <a:ext cx="1033463" cy="298450"/>
            </a:xfrm>
            <a:custGeom>
              <a:avLst/>
              <a:gdLst>
                <a:gd name="T0" fmla="*/ 2147483647 w 705"/>
                <a:gd name="T1" fmla="*/ 0 h 188"/>
                <a:gd name="T2" fmla="*/ 2147483647 w 705"/>
                <a:gd name="T3" fmla="*/ 2147483647 h 188"/>
                <a:gd name="T4" fmla="*/ 2147483647 w 705"/>
                <a:gd name="T5" fmla="*/ 2147483647 h 188"/>
                <a:gd name="T6" fmla="*/ 2147483647 w 705"/>
                <a:gd name="T7" fmla="*/ 2147483647 h 188"/>
                <a:gd name="T8" fmla="*/ 2147483647 w 705"/>
                <a:gd name="T9" fmla="*/ 2147483647 h 188"/>
                <a:gd name="T10" fmla="*/ 2147483647 w 705"/>
                <a:gd name="T11" fmla="*/ 2147483647 h 188"/>
                <a:gd name="T12" fmla="*/ 2147483647 w 705"/>
                <a:gd name="T13" fmla="*/ 2147483647 h 188"/>
                <a:gd name="T14" fmla="*/ 0 w 705"/>
                <a:gd name="T15" fmla="*/ 2147483647 h 188"/>
                <a:gd name="T16" fmla="*/ 0 w 705"/>
                <a:gd name="T17" fmla="*/ 2147483647 h 188"/>
                <a:gd name="T18" fmla="*/ 2147483647 w 705"/>
                <a:gd name="T19" fmla="*/ 2147483647 h 188"/>
                <a:gd name="T20" fmla="*/ 2147483647 w 705"/>
                <a:gd name="T21" fmla="*/ 2147483647 h 1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5"/>
                <a:gd name="T34" fmla="*/ 0 h 188"/>
                <a:gd name="T35" fmla="*/ 705 w 705"/>
                <a:gd name="T36" fmla="*/ 188 h 1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5" h="188">
                  <a:moveTo>
                    <a:pt x="583" y="0"/>
                  </a:moveTo>
                  <a:lnTo>
                    <a:pt x="588" y="56"/>
                  </a:lnTo>
                  <a:lnTo>
                    <a:pt x="585" y="56"/>
                  </a:lnTo>
                  <a:lnTo>
                    <a:pt x="1" y="58"/>
                  </a:lnTo>
                  <a:lnTo>
                    <a:pt x="1" y="86"/>
                  </a:lnTo>
                  <a:lnTo>
                    <a:pt x="586" y="86"/>
                  </a:lnTo>
                  <a:lnTo>
                    <a:pt x="585" y="115"/>
                  </a:lnTo>
                  <a:lnTo>
                    <a:pt x="0" y="115"/>
                  </a:lnTo>
                  <a:lnTo>
                    <a:pt x="0" y="145"/>
                  </a:lnTo>
                  <a:lnTo>
                    <a:pt x="705" y="145"/>
                  </a:lnTo>
                  <a:lnTo>
                    <a:pt x="705" y="18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5" name="Freeform 14"/>
            <p:cNvSpPr>
              <a:spLocks/>
            </p:cNvSpPr>
            <p:nvPr/>
          </p:nvSpPr>
          <p:spPr bwMode="auto">
            <a:xfrm>
              <a:off x="6721475" y="3449638"/>
              <a:ext cx="863600" cy="508000"/>
            </a:xfrm>
            <a:custGeom>
              <a:avLst/>
              <a:gdLst>
                <a:gd name="T0" fmla="*/ 2147483647 w 589"/>
                <a:gd name="T1" fmla="*/ 0 h 320"/>
                <a:gd name="T2" fmla="*/ 2147483647 w 589"/>
                <a:gd name="T3" fmla="*/ 2147483647 h 320"/>
                <a:gd name="T4" fmla="*/ 2147483647 w 589"/>
                <a:gd name="T5" fmla="*/ 2147483647 h 320"/>
                <a:gd name="T6" fmla="*/ 2147483647 w 589"/>
                <a:gd name="T7" fmla="*/ 2147483647 h 320"/>
                <a:gd name="T8" fmla="*/ 2147483647 w 589"/>
                <a:gd name="T9" fmla="*/ 2147483647 h 320"/>
                <a:gd name="T10" fmla="*/ 2147483647 w 589"/>
                <a:gd name="T11" fmla="*/ 2147483647 h 320"/>
                <a:gd name="T12" fmla="*/ 2147483647 w 589"/>
                <a:gd name="T13" fmla="*/ 2147483647 h 320"/>
                <a:gd name="T14" fmla="*/ 2147483647 w 589"/>
                <a:gd name="T15" fmla="*/ 2147483647 h 320"/>
                <a:gd name="T16" fmla="*/ 2147483647 w 589"/>
                <a:gd name="T17" fmla="*/ 2147483647 h 320"/>
                <a:gd name="T18" fmla="*/ 2147483647 w 589"/>
                <a:gd name="T19" fmla="*/ 2147483647 h 320"/>
                <a:gd name="T20" fmla="*/ 2147483647 w 589"/>
                <a:gd name="T21" fmla="*/ 2147483647 h 320"/>
                <a:gd name="T22" fmla="*/ 2147483647 w 589"/>
                <a:gd name="T23" fmla="*/ 2147483647 h 320"/>
                <a:gd name="T24" fmla="*/ 2147483647 w 589"/>
                <a:gd name="T25" fmla="*/ 2147483647 h 320"/>
                <a:gd name="T26" fmla="*/ 2147483647 w 589"/>
                <a:gd name="T27" fmla="*/ 2147483647 h 320"/>
                <a:gd name="T28" fmla="*/ 2147483647 w 589"/>
                <a:gd name="T29" fmla="*/ 2147483647 h 320"/>
                <a:gd name="T30" fmla="*/ 2147483647 w 589"/>
                <a:gd name="T31" fmla="*/ 2147483647 h 320"/>
                <a:gd name="T32" fmla="*/ 2147483647 w 589"/>
                <a:gd name="T33" fmla="*/ 2147483647 h 320"/>
                <a:gd name="T34" fmla="*/ 0 w 589"/>
                <a:gd name="T35" fmla="*/ 2147483647 h 32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589"/>
                <a:gd name="T55" fmla="*/ 0 h 320"/>
                <a:gd name="T56" fmla="*/ 589 w 589"/>
                <a:gd name="T57" fmla="*/ 320 h 32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589" h="320">
                  <a:moveTo>
                    <a:pt x="2" y="0"/>
                  </a:moveTo>
                  <a:lnTo>
                    <a:pt x="2" y="33"/>
                  </a:lnTo>
                  <a:lnTo>
                    <a:pt x="587" y="33"/>
                  </a:lnTo>
                  <a:lnTo>
                    <a:pt x="587" y="60"/>
                  </a:lnTo>
                  <a:lnTo>
                    <a:pt x="3" y="60"/>
                  </a:lnTo>
                  <a:lnTo>
                    <a:pt x="3" y="88"/>
                  </a:lnTo>
                  <a:lnTo>
                    <a:pt x="589" y="87"/>
                  </a:lnTo>
                  <a:lnTo>
                    <a:pt x="589" y="113"/>
                  </a:lnTo>
                  <a:lnTo>
                    <a:pt x="3" y="113"/>
                  </a:lnTo>
                  <a:lnTo>
                    <a:pt x="3" y="139"/>
                  </a:lnTo>
                  <a:lnTo>
                    <a:pt x="589" y="139"/>
                  </a:lnTo>
                  <a:lnTo>
                    <a:pt x="589" y="168"/>
                  </a:lnTo>
                  <a:lnTo>
                    <a:pt x="2" y="168"/>
                  </a:lnTo>
                  <a:lnTo>
                    <a:pt x="3" y="198"/>
                  </a:lnTo>
                  <a:lnTo>
                    <a:pt x="588" y="196"/>
                  </a:lnTo>
                  <a:lnTo>
                    <a:pt x="588" y="227"/>
                  </a:lnTo>
                  <a:lnTo>
                    <a:pt x="1" y="228"/>
                  </a:lnTo>
                  <a:lnTo>
                    <a:pt x="0" y="32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6" name="Freeform 15"/>
            <p:cNvSpPr>
              <a:spLocks/>
            </p:cNvSpPr>
            <p:nvPr/>
          </p:nvSpPr>
          <p:spPr bwMode="auto">
            <a:xfrm>
              <a:off x="6719888" y="2963863"/>
              <a:ext cx="863600" cy="508000"/>
            </a:xfrm>
            <a:custGeom>
              <a:avLst/>
              <a:gdLst>
                <a:gd name="T0" fmla="*/ 2147483647 w 589"/>
                <a:gd name="T1" fmla="*/ 0 h 361"/>
                <a:gd name="T2" fmla="*/ 2147483647 w 589"/>
                <a:gd name="T3" fmla="*/ 0 h 361"/>
                <a:gd name="T4" fmla="*/ 2147483647 w 589"/>
                <a:gd name="T5" fmla="*/ 2147483647 h 361"/>
                <a:gd name="T6" fmla="*/ 2147483647 w 589"/>
                <a:gd name="T7" fmla="*/ 2147483647 h 361"/>
                <a:gd name="T8" fmla="*/ 2147483647 w 589"/>
                <a:gd name="T9" fmla="*/ 2147483647 h 361"/>
                <a:gd name="T10" fmla="*/ 2147483647 w 589"/>
                <a:gd name="T11" fmla="*/ 2147483647 h 361"/>
                <a:gd name="T12" fmla="*/ 2147483647 w 589"/>
                <a:gd name="T13" fmla="*/ 2147483647 h 361"/>
                <a:gd name="T14" fmla="*/ 2147483647 w 589"/>
                <a:gd name="T15" fmla="*/ 2147483647 h 361"/>
                <a:gd name="T16" fmla="*/ 2147483647 w 589"/>
                <a:gd name="T17" fmla="*/ 2147483647 h 361"/>
                <a:gd name="T18" fmla="*/ 2147483647 w 589"/>
                <a:gd name="T19" fmla="*/ 2147483647 h 361"/>
                <a:gd name="T20" fmla="*/ 2147483647 w 589"/>
                <a:gd name="T21" fmla="*/ 2147483647 h 361"/>
                <a:gd name="T22" fmla="*/ 2147483647 w 589"/>
                <a:gd name="T23" fmla="*/ 2147483647 h 361"/>
                <a:gd name="T24" fmla="*/ 2147483647 w 589"/>
                <a:gd name="T25" fmla="*/ 2147483647 h 361"/>
                <a:gd name="T26" fmla="*/ 2147483647 w 589"/>
                <a:gd name="T27" fmla="*/ 2147483647 h 361"/>
                <a:gd name="T28" fmla="*/ 2147483647 w 589"/>
                <a:gd name="T29" fmla="*/ 2147483647 h 361"/>
                <a:gd name="T30" fmla="*/ 2147483647 w 589"/>
                <a:gd name="T31" fmla="*/ 2147483647 h 361"/>
                <a:gd name="T32" fmla="*/ 2147483647 w 589"/>
                <a:gd name="T33" fmla="*/ 2147483647 h 361"/>
                <a:gd name="T34" fmla="*/ 2147483647 w 589"/>
                <a:gd name="T35" fmla="*/ 2147483647 h 361"/>
                <a:gd name="T36" fmla="*/ 0 w 589"/>
                <a:gd name="T37" fmla="*/ 2147483647 h 36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89"/>
                <a:gd name="T58" fmla="*/ 0 h 361"/>
                <a:gd name="T59" fmla="*/ 589 w 589"/>
                <a:gd name="T60" fmla="*/ 361 h 36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89" h="361">
                  <a:moveTo>
                    <a:pt x="588" y="0"/>
                  </a:moveTo>
                  <a:lnTo>
                    <a:pt x="2" y="0"/>
                  </a:lnTo>
                  <a:lnTo>
                    <a:pt x="2" y="37"/>
                  </a:lnTo>
                  <a:lnTo>
                    <a:pt x="587" y="37"/>
                  </a:lnTo>
                  <a:lnTo>
                    <a:pt x="587" y="68"/>
                  </a:lnTo>
                  <a:lnTo>
                    <a:pt x="3" y="68"/>
                  </a:lnTo>
                  <a:lnTo>
                    <a:pt x="3" y="99"/>
                  </a:lnTo>
                  <a:lnTo>
                    <a:pt x="589" y="98"/>
                  </a:lnTo>
                  <a:lnTo>
                    <a:pt x="589" y="127"/>
                  </a:lnTo>
                  <a:lnTo>
                    <a:pt x="3" y="127"/>
                  </a:lnTo>
                  <a:lnTo>
                    <a:pt x="3" y="157"/>
                  </a:lnTo>
                  <a:lnTo>
                    <a:pt x="589" y="157"/>
                  </a:lnTo>
                  <a:lnTo>
                    <a:pt x="589" y="189"/>
                  </a:lnTo>
                  <a:lnTo>
                    <a:pt x="2" y="190"/>
                  </a:lnTo>
                  <a:lnTo>
                    <a:pt x="3" y="223"/>
                  </a:lnTo>
                  <a:lnTo>
                    <a:pt x="588" y="221"/>
                  </a:lnTo>
                  <a:lnTo>
                    <a:pt x="588" y="256"/>
                  </a:lnTo>
                  <a:lnTo>
                    <a:pt x="1" y="257"/>
                  </a:lnTo>
                  <a:lnTo>
                    <a:pt x="0" y="361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7" name="Freeform 16"/>
            <p:cNvSpPr>
              <a:spLocks/>
            </p:cNvSpPr>
            <p:nvPr/>
          </p:nvSpPr>
          <p:spPr bwMode="auto">
            <a:xfrm>
              <a:off x="6721475" y="3932238"/>
              <a:ext cx="862013" cy="361950"/>
            </a:xfrm>
            <a:custGeom>
              <a:avLst/>
              <a:gdLst>
                <a:gd name="T0" fmla="*/ 2147483647 w 588"/>
                <a:gd name="T1" fmla="*/ 0 h 228"/>
                <a:gd name="T2" fmla="*/ 2147483647 w 588"/>
                <a:gd name="T3" fmla="*/ 2147483647 h 228"/>
                <a:gd name="T4" fmla="*/ 2147483647 w 588"/>
                <a:gd name="T5" fmla="*/ 2147483647 h 228"/>
                <a:gd name="T6" fmla="*/ 2147483647 w 588"/>
                <a:gd name="T7" fmla="*/ 2147483647 h 228"/>
                <a:gd name="T8" fmla="*/ 2147483647 w 588"/>
                <a:gd name="T9" fmla="*/ 2147483647 h 228"/>
                <a:gd name="T10" fmla="*/ 2147483647 w 588"/>
                <a:gd name="T11" fmla="*/ 2147483647 h 228"/>
                <a:gd name="T12" fmla="*/ 2147483647 w 588"/>
                <a:gd name="T13" fmla="*/ 2147483647 h 228"/>
                <a:gd name="T14" fmla="*/ 2147483647 w 588"/>
                <a:gd name="T15" fmla="*/ 2147483647 h 228"/>
                <a:gd name="T16" fmla="*/ 2147483647 w 588"/>
                <a:gd name="T17" fmla="*/ 2147483647 h 228"/>
                <a:gd name="T18" fmla="*/ 2147483647 w 588"/>
                <a:gd name="T19" fmla="*/ 2147483647 h 228"/>
                <a:gd name="T20" fmla="*/ 2147483647 w 588"/>
                <a:gd name="T21" fmla="*/ 2147483647 h 228"/>
                <a:gd name="T22" fmla="*/ 2147483647 w 588"/>
                <a:gd name="T23" fmla="*/ 2147483647 h 228"/>
                <a:gd name="T24" fmla="*/ 2147483647 w 588"/>
                <a:gd name="T25" fmla="*/ 2147483647 h 228"/>
                <a:gd name="T26" fmla="*/ 2147483647 w 588"/>
                <a:gd name="T27" fmla="*/ 2147483647 h 228"/>
                <a:gd name="T28" fmla="*/ 2147483647 w 588"/>
                <a:gd name="T29" fmla="*/ 2147483647 h 228"/>
                <a:gd name="T30" fmla="*/ 2147483647 w 588"/>
                <a:gd name="T31" fmla="*/ 2147483647 h 228"/>
                <a:gd name="T32" fmla="*/ 0 w 588"/>
                <a:gd name="T33" fmla="*/ 2147483647 h 22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88"/>
                <a:gd name="T52" fmla="*/ 0 h 228"/>
                <a:gd name="T53" fmla="*/ 588 w 588"/>
                <a:gd name="T54" fmla="*/ 228 h 22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88" h="228">
                  <a:moveTo>
                    <a:pt x="1" y="0"/>
                  </a:moveTo>
                  <a:lnTo>
                    <a:pt x="1" y="33"/>
                  </a:lnTo>
                  <a:lnTo>
                    <a:pt x="586" y="33"/>
                  </a:lnTo>
                  <a:lnTo>
                    <a:pt x="586" y="60"/>
                  </a:lnTo>
                  <a:lnTo>
                    <a:pt x="2" y="60"/>
                  </a:lnTo>
                  <a:lnTo>
                    <a:pt x="2" y="88"/>
                  </a:lnTo>
                  <a:lnTo>
                    <a:pt x="588" y="87"/>
                  </a:lnTo>
                  <a:lnTo>
                    <a:pt x="588" y="113"/>
                  </a:lnTo>
                  <a:lnTo>
                    <a:pt x="2" y="113"/>
                  </a:lnTo>
                  <a:lnTo>
                    <a:pt x="2" y="139"/>
                  </a:lnTo>
                  <a:lnTo>
                    <a:pt x="588" y="139"/>
                  </a:lnTo>
                  <a:lnTo>
                    <a:pt x="588" y="168"/>
                  </a:lnTo>
                  <a:lnTo>
                    <a:pt x="1" y="168"/>
                  </a:lnTo>
                  <a:lnTo>
                    <a:pt x="2" y="198"/>
                  </a:lnTo>
                  <a:lnTo>
                    <a:pt x="587" y="196"/>
                  </a:lnTo>
                  <a:lnTo>
                    <a:pt x="587" y="227"/>
                  </a:lnTo>
                  <a:lnTo>
                    <a:pt x="0" y="228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8" name="Oval 45"/>
            <p:cNvSpPr>
              <a:spLocks noChangeArrowheads="1"/>
            </p:cNvSpPr>
            <p:nvPr/>
          </p:nvSpPr>
          <p:spPr bwMode="auto">
            <a:xfrm>
              <a:off x="7135813" y="1212850"/>
              <a:ext cx="66675" cy="71438"/>
            </a:xfrm>
            <a:prstGeom prst="ellipse">
              <a:avLst/>
            </a:prstGeom>
            <a:solidFill>
              <a:srgbClr val="FF66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59" name="Oval 47"/>
            <p:cNvSpPr>
              <a:spLocks noChangeArrowheads="1"/>
            </p:cNvSpPr>
            <p:nvPr/>
          </p:nvSpPr>
          <p:spPr bwMode="auto">
            <a:xfrm>
              <a:off x="7138988" y="1852613"/>
              <a:ext cx="66675" cy="71437"/>
            </a:xfrm>
            <a:prstGeom prst="ellipse">
              <a:avLst/>
            </a:prstGeom>
            <a:solidFill>
              <a:srgbClr val="FF66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0" name="Oval 51"/>
            <p:cNvSpPr>
              <a:spLocks noChangeArrowheads="1"/>
            </p:cNvSpPr>
            <p:nvPr/>
          </p:nvSpPr>
          <p:spPr bwMode="auto">
            <a:xfrm>
              <a:off x="7121525" y="3382963"/>
              <a:ext cx="66675" cy="71437"/>
            </a:xfrm>
            <a:prstGeom prst="ellipse">
              <a:avLst/>
            </a:prstGeom>
            <a:solidFill>
              <a:srgbClr val="FF66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1" name="Oval 53"/>
            <p:cNvSpPr>
              <a:spLocks noChangeArrowheads="1"/>
            </p:cNvSpPr>
            <p:nvPr/>
          </p:nvSpPr>
          <p:spPr bwMode="auto">
            <a:xfrm>
              <a:off x="7126288" y="3862388"/>
              <a:ext cx="65087" cy="71437"/>
            </a:xfrm>
            <a:prstGeom prst="ellipse">
              <a:avLst/>
            </a:prstGeom>
            <a:solidFill>
              <a:srgbClr val="FF66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2" name="Oval 61"/>
            <p:cNvSpPr>
              <a:spLocks noChangeArrowheads="1"/>
            </p:cNvSpPr>
            <p:nvPr/>
          </p:nvSpPr>
          <p:spPr bwMode="auto">
            <a:xfrm>
              <a:off x="7312025" y="1555750"/>
              <a:ext cx="66675" cy="71438"/>
            </a:xfrm>
            <a:prstGeom prst="ellipse">
              <a:avLst/>
            </a:prstGeom>
            <a:solidFill>
              <a:srgbClr val="FF66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3" name="Oval 5"/>
            <p:cNvSpPr>
              <a:spLocks noChangeArrowheads="1"/>
            </p:cNvSpPr>
            <p:nvPr/>
          </p:nvSpPr>
          <p:spPr bwMode="auto">
            <a:xfrm>
              <a:off x="7735888" y="1892300"/>
              <a:ext cx="65087" cy="714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4" name="Freeform 6"/>
            <p:cNvSpPr>
              <a:spLocks/>
            </p:cNvSpPr>
            <p:nvPr/>
          </p:nvSpPr>
          <p:spPr bwMode="auto">
            <a:xfrm>
              <a:off x="6737350" y="1963738"/>
              <a:ext cx="1031875" cy="277812"/>
            </a:xfrm>
            <a:custGeom>
              <a:avLst/>
              <a:gdLst>
                <a:gd name="T0" fmla="*/ 2147483647 w 704"/>
                <a:gd name="T1" fmla="*/ 0 h 175"/>
                <a:gd name="T2" fmla="*/ 2147483647 w 704"/>
                <a:gd name="T3" fmla="*/ 2147483647 h 175"/>
                <a:gd name="T4" fmla="*/ 2147483647 w 704"/>
                <a:gd name="T5" fmla="*/ 2147483647 h 175"/>
                <a:gd name="T6" fmla="*/ 2147483647 w 704"/>
                <a:gd name="T7" fmla="*/ 2147483647 h 175"/>
                <a:gd name="T8" fmla="*/ 2147483647 w 704"/>
                <a:gd name="T9" fmla="*/ 2147483647 h 175"/>
                <a:gd name="T10" fmla="*/ 2147483647 w 704"/>
                <a:gd name="T11" fmla="*/ 2147483647 h 175"/>
                <a:gd name="T12" fmla="*/ 0 w 704"/>
                <a:gd name="T13" fmla="*/ 2147483647 h 175"/>
                <a:gd name="T14" fmla="*/ 0 w 704"/>
                <a:gd name="T15" fmla="*/ 2147483647 h 175"/>
                <a:gd name="T16" fmla="*/ 2147483647 w 704"/>
                <a:gd name="T17" fmla="*/ 2147483647 h 175"/>
                <a:gd name="T18" fmla="*/ 2147483647 w 704"/>
                <a:gd name="T19" fmla="*/ 2147483647 h 17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704"/>
                <a:gd name="T31" fmla="*/ 0 h 175"/>
                <a:gd name="T32" fmla="*/ 704 w 704"/>
                <a:gd name="T33" fmla="*/ 175 h 17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704" h="175">
                  <a:moveTo>
                    <a:pt x="704" y="0"/>
                  </a:moveTo>
                  <a:lnTo>
                    <a:pt x="704" y="43"/>
                  </a:lnTo>
                  <a:lnTo>
                    <a:pt x="2" y="44"/>
                  </a:lnTo>
                  <a:lnTo>
                    <a:pt x="2" y="75"/>
                  </a:lnTo>
                  <a:lnTo>
                    <a:pt x="587" y="75"/>
                  </a:lnTo>
                  <a:lnTo>
                    <a:pt x="587" y="106"/>
                  </a:lnTo>
                  <a:lnTo>
                    <a:pt x="0" y="105"/>
                  </a:lnTo>
                  <a:lnTo>
                    <a:pt x="0" y="134"/>
                  </a:lnTo>
                  <a:lnTo>
                    <a:pt x="587" y="134"/>
                  </a:lnTo>
                  <a:lnTo>
                    <a:pt x="587" y="175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5" name="Oval 12"/>
            <p:cNvSpPr>
              <a:spLocks noChangeArrowheads="1"/>
            </p:cNvSpPr>
            <p:nvPr/>
          </p:nvSpPr>
          <p:spPr bwMode="auto">
            <a:xfrm>
              <a:off x="7735888" y="2530475"/>
              <a:ext cx="65087" cy="7143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6" name="Freeform 13"/>
            <p:cNvSpPr>
              <a:spLocks/>
            </p:cNvSpPr>
            <p:nvPr/>
          </p:nvSpPr>
          <p:spPr bwMode="auto">
            <a:xfrm>
              <a:off x="6735763" y="2236788"/>
              <a:ext cx="1033462" cy="298450"/>
            </a:xfrm>
            <a:custGeom>
              <a:avLst/>
              <a:gdLst>
                <a:gd name="T0" fmla="*/ 2147483647 w 705"/>
                <a:gd name="T1" fmla="*/ 0 h 188"/>
                <a:gd name="T2" fmla="*/ 2147483647 w 705"/>
                <a:gd name="T3" fmla="*/ 2147483647 h 188"/>
                <a:gd name="T4" fmla="*/ 2147483647 w 705"/>
                <a:gd name="T5" fmla="*/ 2147483647 h 188"/>
                <a:gd name="T6" fmla="*/ 2147483647 w 705"/>
                <a:gd name="T7" fmla="*/ 2147483647 h 188"/>
                <a:gd name="T8" fmla="*/ 2147483647 w 705"/>
                <a:gd name="T9" fmla="*/ 2147483647 h 188"/>
                <a:gd name="T10" fmla="*/ 2147483647 w 705"/>
                <a:gd name="T11" fmla="*/ 2147483647 h 188"/>
                <a:gd name="T12" fmla="*/ 2147483647 w 705"/>
                <a:gd name="T13" fmla="*/ 2147483647 h 188"/>
                <a:gd name="T14" fmla="*/ 0 w 705"/>
                <a:gd name="T15" fmla="*/ 2147483647 h 188"/>
                <a:gd name="T16" fmla="*/ 0 w 705"/>
                <a:gd name="T17" fmla="*/ 2147483647 h 188"/>
                <a:gd name="T18" fmla="*/ 2147483647 w 705"/>
                <a:gd name="T19" fmla="*/ 2147483647 h 188"/>
                <a:gd name="T20" fmla="*/ 2147483647 w 705"/>
                <a:gd name="T21" fmla="*/ 2147483647 h 18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705"/>
                <a:gd name="T34" fmla="*/ 0 h 188"/>
                <a:gd name="T35" fmla="*/ 705 w 705"/>
                <a:gd name="T36" fmla="*/ 188 h 18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705" h="188">
                  <a:moveTo>
                    <a:pt x="583" y="0"/>
                  </a:moveTo>
                  <a:lnTo>
                    <a:pt x="588" y="56"/>
                  </a:lnTo>
                  <a:lnTo>
                    <a:pt x="585" y="56"/>
                  </a:lnTo>
                  <a:lnTo>
                    <a:pt x="1" y="58"/>
                  </a:lnTo>
                  <a:lnTo>
                    <a:pt x="1" y="86"/>
                  </a:lnTo>
                  <a:lnTo>
                    <a:pt x="586" y="86"/>
                  </a:lnTo>
                  <a:lnTo>
                    <a:pt x="585" y="115"/>
                  </a:lnTo>
                  <a:lnTo>
                    <a:pt x="0" y="115"/>
                  </a:lnTo>
                  <a:lnTo>
                    <a:pt x="0" y="145"/>
                  </a:lnTo>
                  <a:lnTo>
                    <a:pt x="705" y="145"/>
                  </a:lnTo>
                  <a:lnTo>
                    <a:pt x="705" y="188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7" name="Oval 45"/>
            <p:cNvSpPr>
              <a:spLocks noChangeArrowheads="1"/>
            </p:cNvSpPr>
            <p:nvPr/>
          </p:nvSpPr>
          <p:spPr bwMode="auto">
            <a:xfrm>
              <a:off x="7134225" y="1870075"/>
              <a:ext cx="66675" cy="71438"/>
            </a:xfrm>
            <a:prstGeom prst="ellipse">
              <a:avLst/>
            </a:prstGeom>
            <a:solidFill>
              <a:srgbClr val="FF66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8" name="Oval 47"/>
            <p:cNvSpPr>
              <a:spLocks noChangeArrowheads="1"/>
            </p:cNvSpPr>
            <p:nvPr/>
          </p:nvSpPr>
          <p:spPr bwMode="auto">
            <a:xfrm>
              <a:off x="7137400" y="2509838"/>
              <a:ext cx="66675" cy="71437"/>
            </a:xfrm>
            <a:prstGeom prst="ellipse">
              <a:avLst/>
            </a:prstGeom>
            <a:solidFill>
              <a:srgbClr val="FF66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69" name="Oval 61"/>
            <p:cNvSpPr>
              <a:spLocks noChangeArrowheads="1"/>
            </p:cNvSpPr>
            <p:nvPr/>
          </p:nvSpPr>
          <p:spPr bwMode="auto">
            <a:xfrm>
              <a:off x="7310438" y="2212975"/>
              <a:ext cx="66675" cy="71438"/>
            </a:xfrm>
            <a:prstGeom prst="ellipse">
              <a:avLst/>
            </a:prstGeom>
            <a:solidFill>
              <a:srgbClr val="FF66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3370" name="그룹 57"/>
            <p:cNvGrpSpPr>
              <a:grpSpLocks/>
            </p:cNvGrpSpPr>
            <p:nvPr/>
          </p:nvGrpSpPr>
          <p:grpSpPr bwMode="auto">
            <a:xfrm>
              <a:off x="6427788" y="4564063"/>
              <a:ext cx="1463675" cy="1866900"/>
              <a:chOff x="5795963" y="1412875"/>
              <a:chExt cx="1944687" cy="3024188"/>
            </a:xfrm>
          </p:grpSpPr>
          <p:sp>
            <p:nvSpPr>
              <p:cNvPr id="83" name="사다리꼴 82"/>
              <p:cNvSpPr/>
              <p:nvPr/>
            </p:nvSpPr>
            <p:spPr>
              <a:xfrm rot="16200000">
                <a:off x="5328114" y="3176513"/>
                <a:ext cx="1368085" cy="288960"/>
              </a:xfrm>
              <a:prstGeom prst="trapezoid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 bwMode="auto">
              <a:xfrm>
                <a:off x="6156636" y="1412875"/>
                <a:ext cx="1223339" cy="3024188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6156636" y="2636951"/>
                <a:ext cx="1223339" cy="576036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6156636" y="1844902"/>
                <a:ext cx="1223339" cy="576036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6156636" y="3429000"/>
                <a:ext cx="1223339" cy="576036"/>
              </a:xfrm>
              <a:prstGeom prst="rect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8" name="사다리꼴 87"/>
              <p:cNvSpPr/>
              <p:nvPr/>
            </p:nvSpPr>
            <p:spPr>
              <a:xfrm rot="5400000">
                <a:off x="6840414" y="2384464"/>
                <a:ext cx="1368085" cy="288962"/>
              </a:xfrm>
              <a:prstGeom prst="trapezoid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89" name="사다리꼴 88"/>
              <p:cNvSpPr/>
              <p:nvPr/>
            </p:nvSpPr>
            <p:spPr bwMode="auto">
              <a:xfrm rot="16200000">
                <a:off x="5688282" y="1952583"/>
                <a:ext cx="576036" cy="360673"/>
              </a:xfrm>
              <a:prstGeom prst="trapezoid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sp>
            <p:nvSpPr>
              <p:cNvPr id="90" name="사다리꼴 89"/>
              <p:cNvSpPr/>
              <p:nvPr/>
            </p:nvSpPr>
            <p:spPr bwMode="auto">
              <a:xfrm rot="5400000">
                <a:off x="7272295" y="3536680"/>
                <a:ext cx="576036" cy="360675"/>
              </a:xfrm>
              <a:prstGeom prst="trapezoid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/>
              </a:p>
            </p:txBody>
          </p:sp>
          <p:cxnSp>
            <p:nvCxnSpPr>
              <p:cNvPr id="13379" name="직선 연결선 40"/>
              <p:cNvCxnSpPr>
                <a:cxnSpLocks noChangeShapeType="1"/>
                <a:stCxn id="89" idx="2"/>
                <a:endCxn id="86" idx="3"/>
              </p:cNvCxnSpPr>
              <p:nvPr/>
            </p:nvCxnSpPr>
            <p:spPr bwMode="auto">
              <a:xfrm>
                <a:off x="6156325" y="2133600"/>
                <a:ext cx="12239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80" name="직선 연결선 42"/>
              <p:cNvCxnSpPr>
                <a:cxnSpLocks noChangeShapeType="1"/>
              </p:cNvCxnSpPr>
              <p:nvPr/>
            </p:nvCxnSpPr>
            <p:spPr bwMode="auto">
              <a:xfrm>
                <a:off x="6156325" y="1989138"/>
                <a:ext cx="12239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81" name="직선 연결선 44"/>
              <p:cNvCxnSpPr>
                <a:cxnSpLocks noChangeShapeType="1"/>
              </p:cNvCxnSpPr>
              <p:nvPr/>
            </p:nvCxnSpPr>
            <p:spPr bwMode="auto">
              <a:xfrm>
                <a:off x="6156325" y="2276475"/>
                <a:ext cx="12239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82" name="직선 연결선 54"/>
              <p:cNvCxnSpPr>
                <a:cxnSpLocks noChangeShapeType="1"/>
              </p:cNvCxnSpPr>
              <p:nvPr/>
            </p:nvCxnSpPr>
            <p:spPr bwMode="auto">
              <a:xfrm>
                <a:off x="6156325" y="2060575"/>
                <a:ext cx="12239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83" name="직선 연결선 56"/>
              <p:cNvCxnSpPr>
                <a:cxnSpLocks noChangeShapeType="1"/>
              </p:cNvCxnSpPr>
              <p:nvPr/>
            </p:nvCxnSpPr>
            <p:spPr bwMode="auto">
              <a:xfrm>
                <a:off x="6156325" y="2205038"/>
                <a:ext cx="12239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84" name="직선 연결선 57"/>
              <p:cNvCxnSpPr>
                <a:cxnSpLocks noChangeShapeType="1"/>
              </p:cNvCxnSpPr>
              <p:nvPr/>
            </p:nvCxnSpPr>
            <p:spPr bwMode="auto">
              <a:xfrm>
                <a:off x="6156325" y="2349500"/>
                <a:ext cx="12239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85" name="직선 연결선 64"/>
              <p:cNvCxnSpPr>
                <a:cxnSpLocks noChangeShapeType="1"/>
              </p:cNvCxnSpPr>
              <p:nvPr/>
            </p:nvCxnSpPr>
            <p:spPr bwMode="auto">
              <a:xfrm>
                <a:off x="6156325" y="2924175"/>
                <a:ext cx="1223963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86" name="직선 연결선 65"/>
              <p:cNvCxnSpPr>
                <a:cxnSpLocks noChangeShapeType="1"/>
              </p:cNvCxnSpPr>
              <p:nvPr/>
            </p:nvCxnSpPr>
            <p:spPr bwMode="auto">
              <a:xfrm>
                <a:off x="6156325" y="2781300"/>
                <a:ext cx="12239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87" name="직선 연결선 69"/>
              <p:cNvCxnSpPr>
                <a:cxnSpLocks noChangeShapeType="1"/>
              </p:cNvCxnSpPr>
              <p:nvPr/>
            </p:nvCxnSpPr>
            <p:spPr bwMode="auto">
              <a:xfrm>
                <a:off x="6156325" y="3068638"/>
                <a:ext cx="12239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88" name="직선 연결선 70"/>
              <p:cNvCxnSpPr>
                <a:cxnSpLocks noChangeShapeType="1"/>
              </p:cNvCxnSpPr>
              <p:nvPr/>
            </p:nvCxnSpPr>
            <p:spPr bwMode="auto">
              <a:xfrm>
                <a:off x="6156325" y="2852738"/>
                <a:ext cx="12239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89" name="직선 연결선 71"/>
              <p:cNvCxnSpPr>
                <a:cxnSpLocks noChangeShapeType="1"/>
              </p:cNvCxnSpPr>
              <p:nvPr/>
            </p:nvCxnSpPr>
            <p:spPr bwMode="auto">
              <a:xfrm>
                <a:off x="6156325" y="2997200"/>
                <a:ext cx="12239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90" name="직선 연결선 72"/>
              <p:cNvCxnSpPr>
                <a:cxnSpLocks noChangeShapeType="1"/>
              </p:cNvCxnSpPr>
              <p:nvPr/>
            </p:nvCxnSpPr>
            <p:spPr bwMode="auto">
              <a:xfrm>
                <a:off x="6156325" y="3141663"/>
                <a:ext cx="12239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91" name="직선 연결선 73"/>
              <p:cNvCxnSpPr>
                <a:cxnSpLocks noChangeShapeType="1"/>
              </p:cNvCxnSpPr>
              <p:nvPr/>
            </p:nvCxnSpPr>
            <p:spPr bwMode="auto">
              <a:xfrm>
                <a:off x="6156325" y="3644900"/>
                <a:ext cx="1223963" cy="1588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92" name="직선 연결선 76"/>
              <p:cNvCxnSpPr>
                <a:cxnSpLocks noChangeShapeType="1"/>
              </p:cNvCxnSpPr>
              <p:nvPr/>
            </p:nvCxnSpPr>
            <p:spPr bwMode="auto">
              <a:xfrm>
                <a:off x="6156325" y="3500438"/>
                <a:ext cx="12239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93" name="직선 연결선 78"/>
              <p:cNvCxnSpPr>
                <a:cxnSpLocks noChangeShapeType="1"/>
              </p:cNvCxnSpPr>
              <p:nvPr/>
            </p:nvCxnSpPr>
            <p:spPr bwMode="auto">
              <a:xfrm>
                <a:off x="6156325" y="3789363"/>
                <a:ext cx="12239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94" name="직선 연결선 81"/>
              <p:cNvCxnSpPr>
                <a:cxnSpLocks noChangeShapeType="1"/>
              </p:cNvCxnSpPr>
              <p:nvPr/>
            </p:nvCxnSpPr>
            <p:spPr bwMode="auto">
              <a:xfrm>
                <a:off x="6156325" y="3573463"/>
                <a:ext cx="12239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95" name="직선 연결선 82"/>
              <p:cNvCxnSpPr>
                <a:cxnSpLocks noChangeShapeType="1"/>
              </p:cNvCxnSpPr>
              <p:nvPr/>
            </p:nvCxnSpPr>
            <p:spPr bwMode="auto">
              <a:xfrm>
                <a:off x="6156325" y="3716338"/>
                <a:ext cx="12239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96" name="직선 연결선 83"/>
              <p:cNvCxnSpPr>
                <a:cxnSpLocks noChangeShapeType="1"/>
              </p:cNvCxnSpPr>
              <p:nvPr/>
            </p:nvCxnSpPr>
            <p:spPr bwMode="auto">
              <a:xfrm>
                <a:off x="6156325" y="3860800"/>
                <a:ext cx="1223963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1331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3200" dirty="0" smtClean="0"/>
              <a:t>Super heater</a:t>
            </a:r>
            <a:endParaRPr lang="en-US" altLang="ko-KR" sz="3200" dirty="0"/>
          </a:p>
        </p:txBody>
      </p:sp>
      <p:grpSp>
        <p:nvGrpSpPr>
          <p:cNvPr id="13316" name="Group 34"/>
          <p:cNvGrpSpPr>
            <a:grpSpLocks/>
          </p:cNvGrpSpPr>
          <p:nvPr/>
        </p:nvGrpSpPr>
        <p:grpSpPr bwMode="auto">
          <a:xfrm>
            <a:off x="687167" y="2010569"/>
            <a:ext cx="3960812" cy="3386137"/>
            <a:chOff x="1746" y="617"/>
            <a:chExt cx="2495" cy="2133"/>
          </a:xfrm>
        </p:grpSpPr>
        <p:sp>
          <p:nvSpPr>
            <p:cNvPr id="13319" name="Line 2"/>
            <p:cNvSpPr>
              <a:spLocks noChangeShapeType="1"/>
            </p:cNvSpPr>
            <p:nvPr/>
          </p:nvSpPr>
          <p:spPr bwMode="auto">
            <a:xfrm>
              <a:off x="1746" y="617"/>
              <a:ext cx="0" cy="2042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0" name="Line 3"/>
            <p:cNvSpPr>
              <a:spLocks noChangeShapeType="1"/>
            </p:cNvSpPr>
            <p:nvPr/>
          </p:nvSpPr>
          <p:spPr bwMode="auto">
            <a:xfrm>
              <a:off x="4241" y="617"/>
              <a:ext cx="0" cy="2133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21" name="Oval 4"/>
            <p:cNvSpPr>
              <a:spLocks noChangeArrowheads="1"/>
            </p:cNvSpPr>
            <p:nvPr/>
          </p:nvSpPr>
          <p:spPr bwMode="auto">
            <a:xfrm>
              <a:off x="1973" y="935"/>
              <a:ext cx="181" cy="18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2" name="Oval 5"/>
            <p:cNvSpPr>
              <a:spLocks noChangeArrowheads="1"/>
            </p:cNvSpPr>
            <p:nvPr/>
          </p:nvSpPr>
          <p:spPr bwMode="auto">
            <a:xfrm>
              <a:off x="1973" y="1253"/>
              <a:ext cx="181" cy="18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3" name="Oval 6"/>
            <p:cNvSpPr>
              <a:spLocks noChangeArrowheads="1"/>
            </p:cNvSpPr>
            <p:nvPr/>
          </p:nvSpPr>
          <p:spPr bwMode="auto">
            <a:xfrm>
              <a:off x="2381" y="935"/>
              <a:ext cx="181" cy="18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4" name="Oval 7"/>
            <p:cNvSpPr>
              <a:spLocks noChangeArrowheads="1"/>
            </p:cNvSpPr>
            <p:nvPr/>
          </p:nvSpPr>
          <p:spPr bwMode="auto">
            <a:xfrm>
              <a:off x="2381" y="1253"/>
              <a:ext cx="181" cy="18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5" name="Oval 8"/>
            <p:cNvSpPr>
              <a:spLocks noChangeArrowheads="1"/>
            </p:cNvSpPr>
            <p:nvPr/>
          </p:nvSpPr>
          <p:spPr bwMode="auto">
            <a:xfrm>
              <a:off x="2789" y="935"/>
              <a:ext cx="181" cy="18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6" name="Oval 9"/>
            <p:cNvSpPr>
              <a:spLocks noChangeArrowheads="1"/>
            </p:cNvSpPr>
            <p:nvPr/>
          </p:nvSpPr>
          <p:spPr bwMode="auto">
            <a:xfrm>
              <a:off x="2789" y="1253"/>
              <a:ext cx="181" cy="18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7" name="Oval 10"/>
            <p:cNvSpPr>
              <a:spLocks noChangeArrowheads="1"/>
            </p:cNvSpPr>
            <p:nvPr/>
          </p:nvSpPr>
          <p:spPr bwMode="auto">
            <a:xfrm>
              <a:off x="3470" y="935"/>
              <a:ext cx="181" cy="18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8" name="Oval 11"/>
            <p:cNvSpPr>
              <a:spLocks noChangeArrowheads="1"/>
            </p:cNvSpPr>
            <p:nvPr/>
          </p:nvSpPr>
          <p:spPr bwMode="auto">
            <a:xfrm>
              <a:off x="3833" y="935"/>
              <a:ext cx="181" cy="18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29" name="Line 12"/>
            <p:cNvSpPr>
              <a:spLocks noChangeShapeType="1"/>
            </p:cNvSpPr>
            <p:nvPr/>
          </p:nvSpPr>
          <p:spPr bwMode="auto">
            <a:xfrm>
              <a:off x="1973" y="844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0" name="Line 13"/>
            <p:cNvSpPr>
              <a:spLocks noChangeShapeType="1"/>
            </p:cNvSpPr>
            <p:nvPr/>
          </p:nvSpPr>
          <p:spPr bwMode="auto">
            <a:xfrm>
              <a:off x="4014" y="844"/>
              <a:ext cx="0" cy="6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1" name="Line 14"/>
            <p:cNvSpPr>
              <a:spLocks noChangeShapeType="1"/>
            </p:cNvSpPr>
            <p:nvPr/>
          </p:nvSpPr>
          <p:spPr bwMode="auto">
            <a:xfrm>
              <a:off x="1746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2" name="Line 15"/>
            <p:cNvSpPr>
              <a:spLocks noChangeShapeType="1"/>
            </p:cNvSpPr>
            <p:nvPr/>
          </p:nvSpPr>
          <p:spPr bwMode="auto">
            <a:xfrm>
              <a:off x="4014" y="1434"/>
              <a:ext cx="22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3" name="Line 16"/>
            <p:cNvSpPr>
              <a:spLocks noChangeShapeType="1"/>
            </p:cNvSpPr>
            <p:nvPr/>
          </p:nvSpPr>
          <p:spPr bwMode="auto">
            <a:xfrm>
              <a:off x="3016" y="1298"/>
              <a:ext cx="45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4" name="Text Box 17"/>
            <p:cNvSpPr txBox="1">
              <a:spLocks noChangeArrowheads="1"/>
            </p:cNvSpPr>
            <p:nvPr/>
          </p:nvSpPr>
          <p:spPr bwMode="auto">
            <a:xfrm>
              <a:off x="1791" y="1570"/>
              <a:ext cx="3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0.1</a:t>
              </a:r>
            </a:p>
          </p:txBody>
        </p:sp>
        <p:sp>
          <p:nvSpPr>
            <p:cNvPr id="13335" name="Text Box 18"/>
            <p:cNvSpPr txBox="1">
              <a:spLocks noChangeArrowheads="1"/>
            </p:cNvSpPr>
            <p:nvPr/>
          </p:nvSpPr>
          <p:spPr bwMode="auto">
            <a:xfrm>
              <a:off x="3878" y="1524"/>
              <a:ext cx="33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0.1</a:t>
              </a:r>
            </a:p>
          </p:txBody>
        </p:sp>
        <p:sp>
          <p:nvSpPr>
            <p:cNvPr id="13336" name="Line 19"/>
            <p:cNvSpPr>
              <a:spLocks noChangeShapeType="1"/>
            </p:cNvSpPr>
            <p:nvPr/>
          </p:nvSpPr>
          <p:spPr bwMode="auto">
            <a:xfrm>
              <a:off x="1973" y="1434"/>
              <a:ext cx="20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7" name="Line 21"/>
            <p:cNvSpPr>
              <a:spLocks noChangeShapeType="1"/>
            </p:cNvSpPr>
            <p:nvPr/>
          </p:nvSpPr>
          <p:spPr bwMode="auto">
            <a:xfrm>
              <a:off x="1746" y="1887"/>
              <a:ext cx="24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8" name="Line 22"/>
            <p:cNvSpPr>
              <a:spLocks noChangeShapeType="1"/>
            </p:cNvSpPr>
            <p:nvPr/>
          </p:nvSpPr>
          <p:spPr bwMode="auto">
            <a:xfrm>
              <a:off x="2381" y="844"/>
              <a:ext cx="0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39" name="Line 23"/>
            <p:cNvSpPr>
              <a:spLocks noChangeShapeType="1"/>
            </p:cNvSpPr>
            <p:nvPr/>
          </p:nvSpPr>
          <p:spPr bwMode="auto">
            <a:xfrm>
              <a:off x="1973" y="88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0" name="Text Box 24"/>
            <p:cNvSpPr txBox="1">
              <a:spLocks noChangeArrowheads="1"/>
            </p:cNvSpPr>
            <p:nvPr/>
          </p:nvSpPr>
          <p:spPr bwMode="auto">
            <a:xfrm>
              <a:off x="2018" y="663"/>
              <a:ext cx="45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0.09</a:t>
              </a:r>
            </a:p>
          </p:txBody>
        </p:sp>
        <p:sp>
          <p:nvSpPr>
            <p:cNvPr id="13341" name="Line 25"/>
            <p:cNvSpPr>
              <a:spLocks noChangeShapeType="1"/>
            </p:cNvSpPr>
            <p:nvPr/>
          </p:nvSpPr>
          <p:spPr bwMode="auto">
            <a:xfrm>
              <a:off x="2789" y="935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2" name="Line 26"/>
            <p:cNvSpPr>
              <a:spLocks noChangeShapeType="1"/>
            </p:cNvSpPr>
            <p:nvPr/>
          </p:nvSpPr>
          <p:spPr bwMode="auto">
            <a:xfrm>
              <a:off x="2789" y="1253"/>
              <a:ext cx="31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3" name="Line 27"/>
            <p:cNvSpPr>
              <a:spLocks noChangeShapeType="1"/>
            </p:cNvSpPr>
            <p:nvPr/>
          </p:nvSpPr>
          <p:spPr bwMode="auto">
            <a:xfrm>
              <a:off x="3016" y="935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4" name="Text Box 28"/>
            <p:cNvSpPr txBox="1">
              <a:spLocks noChangeArrowheads="1"/>
            </p:cNvSpPr>
            <p:nvPr/>
          </p:nvSpPr>
          <p:spPr bwMode="auto">
            <a:xfrm>
              <a:off x="3061" y="935"/>
              <a:ext cx="36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0.1</a:t>
              </a:r>
            </a:p>
          </p:txBody>
        </p:sp>
        <p:sp>
          <p:nvSpPr>
            <p:cNvPr id="13345" name="Oval 30"/>
            <p:cNvSpPr>
              <a:spLocks noChangeArrowheads="1"/>
            </p:cNvSpPr>
            <p:nvPr/>
          </p:nvSpPr>
          <p:spPr bwMode="auto">
            <a:xfrm>
              <a:off x="3473" y="1253"/>
              <a:ext cx="181" cy="18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46" name="Oval 31"/>
            <p:cNvSpPr>
              <a:spLocks noChangeArrowheads="1"/>
            </p:cNvSpPr>
            <p:nvPr/>
          </p:nvSpPr>
          <p:spPr bwMode="auto">
            <a:xfrm>
              <a:off x="3833" y="1253"/>
              <a:ext cx="181" cy="181"/>
            </a:xfrm>
            <a:prstGeom prst="ellipse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347" name="Line 32"/>
            <p:cNvSpPr>
              <a:spLocks noChangeShapeType="1"/>
            </p:cNvSpPr>
            <p:nvPr/>
          </p:nvSpPr>
          <p:spPr bwMode="auto">
            <a:xfrm>
              <a:off x="1746" y="799"/>
              <a:ext cx="22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348" name="Line 33"/>
            <p:cNvSpPr>
              <a:spLocks noChangeShapeType="1"/>
            </p:cNvSpPr>
            <p:nvPr/>
          </p:nvSpPr>
          <p:spPr bwMode="auto">
            <a:xfrm>
              <a:off x="4014" y="845"/>
              <a:ext cx="22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3317" name="타원형 설명선 59"/>
          <p:cNvSpPr>
            <a:spLocks noChangeArrowheads="1"/>
          </p:cNvSpPr>
          <p:nvPr/>
        </p:nvSpPr>
        <p:spPr bwMode="auto">
          <a:xfrm>
            <a:off x="6218238" y="1292225"/>
            <a:ext cx="1944687" cy="1584325"/>
          </a:xfrm>
          <a:prstGeom prst="wedgeEllipseCallout">
            <a:avLst>
              <a:gd name="adj1" fmla="val -103921"/>
              <a:gd name="adj2" fmla="val 63944"/>
            </a:avLst>
          </a:prstGeom>
          <a:solidFill>
            <a:schemeClr val="accent1">
              <a:alpha val="3098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266836" y="2243652"/>
            <a:ext cx="4328320" cy="3519211"/>
            <a:chOff x="2404268" y="1268413"/>
            <a:chExt cx="4328320" cy="3519211"/>
          </a:xfrm>
        </p:grpSpPr>
        <p:sp>
          <p:nvSpPr>
            <p:cNvPr id="2" name="타원 1"/>
            <p:cNvSpPr/>
            <p:nvPr/>
          </p:nvSpPr>
          <p:spPr>
            <a:xfrm>
              <a:off x="2411413" y="1268413"/>
              <a:ext cx="1439862" cy="1439862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3" name="타원 2"/>
            <p:cNvSpPr/>
            <p:nvPr/>
          </p:nvSpPr>
          <p:spPr>
            <a:xfrm>
              <a:off x="5292725" y="1268413"/>
              <a:ext cx="1439863" cy="1439862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2404268" y="3347761"/>
              <a:ext cx="1439863" cy="1439863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163248" y="1885156"/>
              <a:ext cx="0" cy="2182536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132138" y="1773238"/>
              <a:ext cx="0" cy="215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562475" y="1776413"/>
              <a:ext cx="0" cy="217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2" name="TextBox 19"/>
            <p:cNvSpPr txBox="1">
              <a:spLocks noChangeArrowheads="1"/>
            </p:cNvSpPr>
            <p:nvPr/>
          </p:nvSpPr>
          <p:spPr bwMode="auto">
            <a:xfrm>
              <a:off x="3880644" y="1586382"/>
              <a:ext cx="450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dirty="0" smtClean="0"/>
                <a:t>50</a:t>
              </a:r>
              <a:endParaRPr lang="ko-KR" altLang="en-US" sz="1800" dirty="0"/>
            </a:p>
          </p:txBody>
        </p:sp>
        <p:sp>
          <p:nvSpPr>
            <p:cNvPr id="35853" name="TextBox 20"/>
            <p:cNvSpPr txBox="1">
              <a:spLocks noChangeArrowheads="1"/>
            </p:cNvSpPr>
            <p:nvPr/>
          </p:nvSpPr>
          <p:spPr bwMode="auto">
            <a:xfrm>
              <a:off x="3327444" y="2806122"/>
              <a:ext cx="450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dirty="0" smtClean="0"/>
                <a:t>90</a:t>
              </a:r>
              <a:endParaRPr lang="ko-KR" altLang="en-US" sz="1800" dirty="0"/>
            </a:p>
          </p:txBody>
        </p:sp>
        <p:cxnSp>
          <p:nvCxnSpPr>
            <p:cNvPr id="24" name="직선 연결선 23"/>
            <p:cNvCxnSpPr>
              <a:stCxn id="4" idx="2"/>
              <a:endCxn id="4" idx="6"/>
            </p:cNvCxnSpPr>
            <p:nvPr/>
          </p:nvCxnSpPr>
          <p:spPr>
            <a:xfrm>
              <a:off x="2404268" y="4067693"/>
              <a:ext cx="1439863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6" name="TextBox 24"/>
            <p:cNvSpPr txBox="1">
              <a:spLocks noChangeArrowheads="1"/>
            </p:cNvSpPr>
            <p:nvPr/>
          </p:nvSpPr>
          <p:spPr bwMode="auto">
            <a:xfrm>
              <a:off x="3102062" y="4146831"/>
              <a:ext cx="450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dirty="0" smtClean="0"/>
                <a:t>38</a:t>
              </a:r>
              <a:endParaRPr lang="ko-KR" altLang="en-US" sz="1800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132138" y="1916113"/>
              <a:ext cx="1423987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" idx="6"/>
              <a:endCxn id="3" idx="2"/>
            </p:cNvCxnSpPr>
            <p:nvPr/>
          </p:nvCxnSpPr>
          <p:spPr>
            <a:xfrm>
              <a:off x="3851275" y="1989138"/>
              <a:ext cx="1441450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62" name="TextBox 33"/>
          <p:cNvSpPr txBox="1">
            <a:spLocks noChangeArrowheads="1"/>
          </p:cNvSpPr>
          <p:nvPr/>
        </p:nvSpPr>
        <p:spPr bwMode="auto">
          <a:xfrm>
            <a:off x="6300787" y="6397968"/>
            <a:ext cx="27174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/>
              <a:t>Super heater tube </a:t>
            </a:r>
            <a:r>
              <a:rPr lang="en-US" altLang="ko-KR" sz="1800" dirty="0"/>
              <a:t>array</a:t>
            </a:r>
            <a:endParaRPr lang="ko-KR" altLang="en-US" sz="1800" dirty="0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Super heater</a:t>
            </a:r>
            <a:r>
              <a:rPr lang="ko-KR" altLang="en-US" dirty="0" smtClean="0"/>
              <a:t> </a:t>
            </a:r>
            <a:r>
              <a:rPr lang="en-US" altLang="ko-KR" dirty="0" smtClean="0"/>
              <a:t>tube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252440" y="4265335"/>
            <a:ext cx="1439863" cy="1439863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27994" y="29786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62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8225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4"/>
          <p:cNvSpPr txBox="1">
            <a:spLocks noChangeArrowheads="1"/>
          </p:cNvSpPr>
          <p:nvPr/>
        </p:nvSpPr>
        <p:spPr bwMode="auto">
          <a:xfrm>
            <a:off x="7380288" y="6308725"/>
            <a:ext cx="145264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dirty="0" smtClean="0"/>
              <a:t>Economizer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1054750" y="381923"/>
            <a:ext cx="5764571" cy="6050426"/>
            <a:chOff x="1054750" y="381923"/>
            <a:chExt cx="5764571" cy="6050426"/>
          </a:xfrm>
        </p:grpSpPr>
        <p:sp>
          <p:nvSpPr>
            <p:cNvPr id="27652" name="Line 3"/>
            <p:cNvSpPr>
              <a:spLocks noChangeShapeType="1"/>
            </p:cNvSpPr>
            <p:nvPr/>
          </p:nvSpPr>
          <p:spPr bwMode="auto">
            <a:xfrm rot="5400000">
              <a:off x="5554880" y="1357112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3" name="Line 9"/>
            <p:cNvSpPr>
              <a:spLocks noChangeShapeType="1"/>
            </p:cNvSpPr>
            <p:nvPr/>
          </p:nvSpPr>
          <p:spPr bwMode="auto">
            <a:xfrm rot="5400000">
              <a:off x="5554880" y="925312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5" name="Line 11"/>
            <p:cNvSpPr>
              <a:spLocks noChangeShapeType="1"/>
            </p:cNvSpPr>
            <p:nvPr/>
          </p:nvSpPr>
          <p:spPr bwMode="auto">
            <a:xfrm rot="5400000">
              <a:off x="5159592" y="961825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6" name="Line 12"/>
            <p:cNvSpPr>
              <a:spLocks noChangeShapeType="1"/>
            </p:cNvSpPr>
            <p:nvPr/>
          </p:nvSpPr>
          <p:spPr bwMode="auto">
            <a:xfrm rot="5400000" flipV="1">
              <a:off x="5591392" y="961825"/>
              <a:ext cx="3587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7" name="Line 13"/>
            <p:cNvSpPr>
              <a:spLocks noChangeShapeType="1"/>
            </p:cNvSpPr>
            <p:nvPr/>
          </p:nvSpPr>
          <p:spPr bwMode="auto">
            <a:xfrm rot="5400000">
              <a:off x="5564405" y="796724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58" name="Text Box 14"/>
            <p:cNvSpPr txBox="1">
              <a:spLocks noChangeArrowheads="1"/>
            </p:cNvSpPr>
            <p:nvPr/>
          </p:nvSpPr>
          <p:spPr bwMode="auto">
            <a:xfrm>
              <a:off x="5253255" y="701474"/>
              <a:ext cx="6556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0.05</a:t>
              </a:r>
            </a:p>
          </p:txBody>
        </p:sp>
        <p:sp>
          <p:nvSpPr>
            <p:cNvPr id="27659" name="Line 15"/>
            <p:cNvSpPr>
              <a:spLocks noChangeShapeType="1"/>
            </p:cNvSpPr>
            <p:nvPr/>
          </p:nvSpPr>
          <p:spPr bwMode="auto">
            <a:xfrm rot="5400000" flipV="1">
              <a:off x="5986680" y="1428549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0" name="Line 16"/>
            <p:cNvSpPr>
              <a:spLocks noChangeShapeType="1"/>
            </p:cNvSpPr>
            <p:nvPr/>
          </p:nvSpPr>
          <p:spPr bwMode="auto">
            <a:xfrm rot="5400000" flipV="1">
              <a:off x="6131143" y="780849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1" name="Line 17"/>
            <p:cNvSpPr>
              <a:spLocks noChangeShapeType="1"/>
            </p:cNvSpPr>
            <p:nvPr/>
          </p:nvSpPr>
          <p:spPr bwMode="auto">
            <a:xfrm rot="5400000">
              <a:off x="5658861" y="1397593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2" name="Text Box 18"/>
            <p:cNvSpPr txBox="1">
              <a:spLocks noChangeArrowheads="1"/>
            </p:cNvSpPr>
            <p:nvPr/>
          </p:nvSpPr>
          <p:spPr bwMode="auto">
            <a:xfrm>
              <a:off x="5634255" y="1193599"/>
              <a:ext cx="6556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0.05</a:t>
              </a:r>
            </a:p>
          </p:txBody>
        </p:sp>
        <p:sp>
          <p:nvSpPr>
            <p:cNvPr id="27663" name="Line 21"/>
            <p:cNvSpPr>
              <a:spLocks noChangeShapeType="1"/>
            </p:cNvSpPr>
            <p:nvPr/>
          </p:nvSpPr>
          <p:spPr bwMode="auto">
            <a:xfrm rot="5400000">
              <a:off x="4726999" y="961031"/>
              <a:ext cx="0" cy="360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4" name="Line 22"/>
            <p:cNvSpPr>
              <a:spLocks noChangeShapeType="1"/>
            </p:cNvSpPr>
            <p:nvPr/>
          </p:nvSpPr>
          <p:spPr bwMode="auto">
            <a:xfrm rot="5400000">
              <a:off x="4005480" y="960237"/>
              <a:ext cx="1588" cy="360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5" name="Line 23"/>
            <p:cNvSpPr>
              <a:spLocks noChangeShapeType="1"/>
            </p:cNvSpPr>
            <p:nvPr/>
          </p:nvSpPr>
          <p:spPr bwMode="auto">
            <a:xfrm rot="5400000" flipV="1">
              <a:off x="5364486" y="1212650"/>
              <a:ext cx="361950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6" name="Line 25"/>
            <p:cNvSpPr>
              <a:spLocks noChangeShapeType="1"/>
            </p:cNvSpPr>
            <p:nvPr/>
          </p:nvSpPr>
          <p:spPr bwMode="auto">
            <a:xfrm rot="5400000">
              <a:off x="3684805" y="3732012"/>
              <a:ext cx="518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69" name="Line 36"/>
            <p:cNvSpPr>
              <a:spLocks noChangeShapeType="1"/>
            </p:cNvSpPr>
            <p:nvPr/>
          </p:nvSpPr>
          <p:spPr bwMode="auto">
            <a:xfrm rot="5400000">
              <a:off x="5554880" y="2220712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0" name="Line 37"/>
            <p:cNvSpPr>
              <a:spLocks noChangeShapeType="1"/>
            </p:cNvSpPr>
            <p:nvPr/>
          </p:nvSpPr>
          <p:spPr bwMode="auto">
            <a:xfrm rot="5400000">
              <a:off x="5554880" y="3012874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1" name="Line 40"/>
            <p:cNvSpPr>
              <a:spLocks noChangeShapeType="1"/>
            </p:cNvSpPr>
            <p:nvPr/>
          </p:nvSpPr>
          <p:spPr bwMode="auto">
            <a:xfrm rot="5400000">
              <a:off x="3412765" y="-1575578"/>
              <a:ext cx="2" cy="4716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2" name="Text Box 42"/>
            <p:cNvSpPr txBox="1">
              <a:spLocks noChangeArrowheads="1"/>
            </p:cNvSpPr>
            <p:nvPr/>
          </p:nvSpPr>
          <p:spPr bwMode="auto">
            <a:xfrm>
              <a:off x="2279868" y="5786237"/>
              <a:ext cx="1990725" cy="646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/>
                <a:t>Depth(Side Wall)</a:t>
              </a:r>
              <a:endParaRPr lang="ko-KR" altLang="en-US"/>
            </a:p>
            <a:p>
              <a:pPr eaLnBrk="1" hangingPunct="1"/>
              <a:endParaRPr lang="en-US" altLang="ko-KR"/>
            </a:p>
          </p:txBody>
        </p:sp>
        <p:sp>
          <p:nvSpPr>
            <p:cNvPr id="27700" name="Line 3"/>
            <p:cNvSpPr>
              <a:spLocks noChangeShapeType="1"/>
            </p:cNvSpPr>
            <p:nvPr/>
          </p:nvSpPr>
          <p:spPr bwMode="auto">
            <a:xfrm rot="5400000" flipH="1">
              <a:off x="5594567" y="6111675"/>
              <a:ext cx="431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1" name="Line 9"/>
            <p:cNvSpPr>
              <a:spLocks noChangeShapeType="1"/>
            </p:cNvSpPr>
            <p:nvPr/>
          </p:nvSpPr>
          <p:spPr bwMode="auto">
            <a:xfrm rot="5400000" flipH="1">
              <a:off x="5594567" y="6111675"/>
              <a:ext cx="0" cy="43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2" name="Line 13"/>
            <p:cNvSpPr>
              <a:spLocks noChangeShapeType="1"/>
            </p:cNvSpPr>
            <p:nvPr/>
          </p:nvSpPr>
          <p:spPr bwMode="auto">
            <a:xfrm rot="5400000" flipH="1">
              <a:off x="5594567" y="6202679"/>
              <a:ext cx="0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3" name="Line 17"/>
            <p:cNvSpPr>
              <a:spLocks noChangeShapeType="1"/>
            </p:cNvSpPr>
            <p:nvPr/>
          </p:nvSpPr>
          <p:spPr bwMode="auto">
            <a:xfrm rot="5400000" flipH="1">
              <a:off x="5662830" y="6111675"/>
              <a:ext cx="5032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4" name="Line 21"/>
            <p:cNvSpPr>
              <a:spLocks noChangeShapeType="1"/>
            </p:cNvSpPr>
            <p:nvPr/>
          </p:nvSpPr>
          <p:spPr bwMode="auto">
            <a:xfrm rot="5400000" flipH="1">
              <a:off x="4766686" y="6147394"/>
              <a:ext cx="0" cy="360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5" name="Line 22"/>
            <p:cNvSpPr>
              <a:spLocks noChangeShapeType="1"/>
            </p:cNvSpPr>
            <p:nvPr/>
          </p:nvSpPr>
          <p:spPr bwMode="auto">
            <a:xfrm rot="5400000" flipH="1">
              <a:off x="4045167" y="6148187"/>
              <a:ext cx="1587" cy="3603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6" name="Line 23"/>
            <p:cNvSpPr>
              <a:spLocks noChangeShapeType="1"/>
            </p:cNvSpPr>
            <p:nvPr/>
          </p:nvSpPr>
          <p:spPr bwMode="auto">
            <a:xfrm rot="5400000" flipH="1" flipV="1">
              <a:off x="5409645" y="5940816"/>
              <a:ext cx="361950" cy="3587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09" name="Line 36"/>
            <p:cNvSpPr>
              <a:spLocks noChangeShapeType="1"/>
            </p:cNvSpPr>
            <p:nvPr/>
          </p:nvSpPr>
          <p:spPr bwMode="auto">
            <a:xfrm rot="5400000" flipH="1">
              <a:off x="5594567" y="5248075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710" name="Line 37"/>
            <p:cNvSpPr>
              <a:spLocks noChangeShapeType="1"/>
            </p:cNvSpPr>
            <p:nvPr/>
          </p:nvSpPr>
          <p:spPr bwMode="auto">
            <a:xfrm rot="5400000" flipH="1">
              <a:off x="5594567" y="4455911"/>
              <a:ext cx="431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77" name="Line 16"/>
            <p:cNvSpPr>
              <a:spLocks noChangeShapeType="1"/>
            </p:cNvSpPr>
            <p:nvPr/>
          </p:nvSpPr>
          <p:spPr bwMode="auto">
            <a:xfrm rot="5400000" flipV="1">
              <a:off x="6202581" y="5991024"/>
              <a:ext cx="0" cy="7207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682" name="TextBox 4"/>
            <p:cNvSpPr txBox="1">
              <a:spLocks noChangeArrowheads="1"/>
            </p:cNvSpPr>
            <p:nvPr/>
          </p:nvSpPr>
          <p:spPr bwMode="auto">
            <a:xfrm>
              <a:off x="1550376" y="381923"/>
              <a:ext cx="231185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dirty="0" smtClean="0"/>
                <a:t>Depth(Side) = 4.4m</a:t>
              </a:r>
              <a:endParaRPr lang="ko-KR" altLang="en-US" dirty="0"/>
            </a:p>
          </p:txBody>
        </p:sp>
        <p:sp>
          <p:nvSpPr>
            <p:cNvPr id="27693" name="TextBox 8"/>
            <p:cNvSpPr txBox="1">
              <a:spLocks noChangeArrowheads="1"/>
            </p:cNvSpPr>
            <p:nvPr/>
          </p:nvSpPr>
          <p:spPr bwMode="auto">
            <a:xfrm rot="5400000">
              <a:off x="4730448" y="3646584"/>
              <a:ext cx="3808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/>
              <a:r>
                <a:rPr lang="en-US" altLang="ko-KR" dirty="0" smtClean="0"/>
                <a:t>0.1+54x0.08+0.03+0.1 =4.55m</a:t>
              </a:r>
              <a:endParaRPr lang="ko-KR" altLang="en-US" dirty="0"/>
            </a:p>
          </p:txBody>
        </p:sp>
        <p:sp>
          <p:nvSpPr>
            <p:cNvPr id="27695" name="Line 17"/>
            <p:cNvSpPr>
              <a:spLocks noChangeShapeType="1"/>
            </p:cNvSpPr>
            <p:nvPr/>
          </p:nvSpPr>
          <p:spPr bwMode="auto">
            <a:xfrm rot="5400000" flipV="1">
              <a:off x="3680636" y="1440257"/>
              <a:ext cx="549671" cy="79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" name="그룹 1"/>
            <p:cNvGrpSpPr/>
            <p:nvPr/>
          </p:nvGrpSpPr>
          <p:grpSpPr>
            <a:xfrm rot="16200000">
              <a:off x="1202774" y="1665001"/>
              <a:ext cx="3963989" cy="4072114"/>
              <a:chOff x="841375" y="1824037"/>
              <a:chExt cx="3963989" cy="4072114"/>
            </a:xfrm>
          </p:grpSpPr>
          <p:sp>
            <p:nvSpPr>
              <p:cNvPr id="6" name="직사각형 5"/>
              <p:cNvSpPr/>
              <p:nvPr/>
            </p:nvSpPr>
            <p:spPr>
              <a:xfrm rot="16200000">
                <a:off x="-1096712" y="3779839"/>
                <a:ext cx="4056062" cy="157163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16200000">
                <a:off x="-790710" y="3781471"/>
                <a:ext cx="4056062" cy="173298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2" name="직사각형 131"/>
              <p:cNvSpPr/>
              <p:nvPr/>
            </p:nvSpPr>
            <p:spPr>
              <a:xfrm rot="16200000">
                <a:off x="2697166" y="3771901"/>
                <a:ext cx="4056062" cy="160335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3" name="직사각형 132"/>
              <p:cNvSpPr/>
              <p:nvPr/>
            </p:nvSpPr>
            <p:spPr>
              <a:xfrm rot="16200000">
                <a:off x="-474798" y="3787156"/>
                <a:ext cx="4056062" cy="161927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4" name="직사각형 133"/>
              <p:cNvSpPr/>
              <p:nvPr/>
            </p:nvSpPr>
            <p:spPr>
              <a:xfrm rot="16200000">
                <a:off x="-161923" y="3783981"/>
                <a:ext cx="4056062" cy="168277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35" name="직사각형 134"/>
              <p:cNvSpPr/>
              <p:nvPr/>
            </p:nvSpPr>
            <p:spPr>
              <a:xfrm rot="16200000">
                <a:off x="122742" y="3772298"/>
                <a:ext cx="4056062" cy="159540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7690" name="Line 16"/>
              <p:cNvSpPr>
                <a:spLocks noChangeShapeType="1"/>
              </p:cNvSpPr>
              <p:nvPr/>
            </p:nvSpPr>
            <p:spPr bwMode="auto">
              <a:xfrm flipV="1">
                <a:off x="4805363" y="3684588"/>
                <a:ext cx="0" cy="720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691" name="Line 25"/>
              <p:cNvSpPr>
                <a:spLocks noChangeShapeType="1"/>
              </p:cNvSpPr>
              <p:nvPr/>
            </p:nvSpPr>
            <p:spPr bwMode="auto">
              <a:xfrm>
                <a:off x="841375" y="3995738"/>
                <a:ext cx="39639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7692" name="TextBox 6"/>
              <p:cNvSpPr txBox="1">
                <a:spLocks noChangeArrowheads="1"/>
              </p:cNvSpPr>
              <p:nvPr/>
            </p:nvSpPr>
            <p:spPr bwMode="auto">
              <a:xfrm rot="10800000">
                <a:off x="2068516" y="4035983"/>
                <a:ext cx="255284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dirty="0" smtClean="0"/>
                  <a:t>54x0.08+0.03=4.35m</a:t>
                </a:r>
                <a:endParaRPr lang="ko-KR" altLang="en-US" dirty="0"/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3383398" y="1360287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0.1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cxnSp>
          <p:nvCxnSpPr>
            <p:cNvPr id="5" name="직선 연결선 4"/>
            <p:cNvCxnSpPr/>
            <p:nvPr/>
          </p:nvCxnSpPr>
          <p:spPr>
            <a:xfrm>
              <a:off x="5226566" y="5248075"/>
              <a:ext cx="615652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215082" y="4939858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0.1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72" name="Line 40"/>
            <p:cNvSpPr>
              <a:spLocks noChangeShapeType="1"/>
            </p:cNvSpPr>
            <p:nvPr/>
          </p:nvSpPr>
          <p:spPr bwMode="auto">
            <a:xfrm rot="5400000" flipH="1">
              <a:off x="3160804" y="2302536"/>
              <a:ext cx="10080" cy="40778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79868" y="3924553"/>
              <a:ext cx="817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4.2m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32815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reeform 2"/>
          <p:cNvSpPr>
            <a:spLocks/>
          </p:cNvSpPr>
          <p:nvPr/>
        </p:nvSpPr>
        <p:spPr bwMode="auto">
          <a:xfrm>
            <a:off x="695325" y="601663"/>
            <a:ext cx="3900488" cy="433387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39" name="Freeform 3"/>
          <p:cNvSpPr>
            <a:spLocks/>
          </p:cNvSpPr>
          <p:nvPr/>
        </p:nvSpPr>
        <p:spPr bwMode="auto">
          <a:xfrm flipH="1" flipV="1">
            <a:off x="828675" y="1012825"/>
            <a:ext cx="2832100" cy="433388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898525" y="1012825"/>
            <a:ext cx="2638425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1" name="Freeform 5"/>
          <p:cNvSpPr>
            <a:spLocks/>
          </p:cNvSpPr>
          <p:nvPr/>
        </p:nvSpPr>
        <p:spPr bwMode="auto">
          <a:xfrm flipV="1">
            <a:off x="684213" y="1423988"/>
            <a:ext cx="2832100" cy="433387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2" name="Freeform 6"/>
          <p:cNvSpPr>
            <a:spLocks/>
          </p:cNvSpPr>
          <p:nvPr/>
        </p:nvSpPr>
        <p:spPr bwMode="auto">
          <a:xfrm flipH="1" flipV="1">
            <a:off x="828675" y="1835150"/>
            <a:ext cx="2832100" cy="433388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3" name="Freeform 7"/>
          <p:cNvSpPr>
            <a:spLocks/>
          </p:cNvSpPr>
          <p:nvPr/>
        </p:nvSpPr>
        <p:spPr bwMode="auto">
          <a:xfrm flipV="1">
            <a:off x="684213" y="2247900"/>
            <a:ext cx="2832100" cy="433388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4" name="Freeform 8"/>
          <p:cNvSpPr>
            <a:spLocks/>
          </p:cNvSpPr>
          <p:nvPr/>
        </p:nvSpPr>
        <p:spPr bwMode="auto">
          <a:xfrm flipH="1" flipV="1">
            <a:off x="828675" y="2659063"/>
            <a:ext cx="2832100" cy="433387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5" name="Freeform 9"/>
          <p:cNvSpPr>
            <a:spLocks/>
          </p:cNvSpPr>
          <p:nvPr/>
        </p:nvSpPr>
        <p:spPr bwMode="auto">
          <a:xfrm flipV="1">
            <a:off x="684213" y="3068638"/>
            <a:ext cx="2832100" cy="434975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6" name="Freeform 10"/>
          <p:cNvSpPr>
            <a:spLocks/>
          </p:cNvSpPr>
          <p:nvPr/>
        </p:nvSpPr>
        <p:spPr bwMode="auto">
          <a:xfrm flipH="1" flipV="1">
            <a:off x="828675" y="3479800"/>
            <a:ext cx="2832100" cy="434975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7" name="Freeform 11"/>
          <p:cNvSpPr>
            <a:spLocks/>
          </p:cNvSpPr>
          <p:nvPr/>
        </p:nvSpPr>
        <p:spPr bwMode="auto">
          <a:xfrm flipV="1">
            <a:off x="684213" y="3890963"/>
            <a:ext cx="2832100" cy="433387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8" name="Freeform 12"/>
          <p:cNvSpPr>
            <a:spLocks/>
          </p:cNvSpPr>
          <p:nvPr/>
        </p:nvSpPr>
        <p:spPr bwMode="auto">
          <a:xfrm flipH="1" flipV="1">
            <a:off x="828675" y="4302125"/>
            <a:ext cx="2832100" cy="433388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49" name="Freeform 13"/>
          <p:cNvSpPr>
            <a:spLocks/>
          </p:cNvSpPr>
          <p:nvPr/>
        </p:nvSpPr>
        <p:spPr bwMode="auto">
          <a:xfrm flipV="1">
            <a:off x="684213" y="4714875"/>
            <a:ext cx="2832100" cy="433388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0" name="Freeform 14"/>
          <p:cNvSpPr>
            <a:spLocks/>
          </p:cNvSpPr>
          <p:nvPr/>
        </p:nvSpPr>
        <p:spPr bwMode="auto">
          <a:xfrm flipH="1" flipV="1">
            <a:off x="828675" y="5126038"/>
            <a:ext cx="2832100" cy="433387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1" name="Freeform 15"/>
          <p:cNvSpPr>
            <a:spLocks/>
          </p:cNvSpPr>
          <p:nvPr/>
        </p:nvSpPr>
        <p:spPr bwMode="auto">
          <a:xfrm flipV="1">
            <a:off x="684213" y="5537200"/>
            <a:ext cx="2832100" cy="433388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2" name="Arc 16"/>
          <p:cNvSpPr>
            <a:spLocks/>
          </p:cNvSpPr>
          <p:nvPr/>
        </p:nvSpPr>
        <p:spPr bwMode="auto">
          <a:xfrm>
            <a:off x="3538538" y="5948363"/>
            <a:ext cx="214312" cy="2730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>
            <a:off x="3752850" y="6221413"/>
            <a:ext cx="0" cy="41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4" name="Freeform 18"/>
          <p:cNvSpPr>
            <a:spLocks/>
          </p:cNvSpPr>
          <p:nvPr/>
        </p:nvSpPr>
        <p:spPr bwMode="auto">
          <a:xfrm>
            <a:off x="727075" y="836613"/>
            <a:ext cx="3940175" cy="414337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55" name="Freeform 19"/>
          <p:cNvSpPr>
            <a:spLocks/>
          </p:cNvSpPr>
          <p:nvPr/>
        </p:nvSpPr>
        <p:spPr bwMode="auto">
          <a:xfrm flipH="1" flipV="1">
            <a:off x="871538" y="1249363"/>
            <a:ext cx="2860675" cy="412750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900113" y="1227138"/>
            <a:ext cx="2665412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57" name="Freeform 21"/>
          <p:cNvSpPr>
            <a:spLocks/>
          </p:cNvSpPr>
          <p:nvPr/>
        </p:nvSpPr>
        <p:spPr bwMode="auto">
          <a:xfrm flipV="1">
            <a:off x="727075" y="1660525"/>
            <a:ext cx="2860675" cy="414338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58" name="Freeform 22"/>
          <p:cNvSpPr>
            <a:spLocks/>
          </p:cNvSpPr>
          <p:nvPr/>
        </p:nvSpPr>
        <p:spPr bwMode="auto">
          <a:xfrm flipH="1" flipV="1">
            <a:off x="871538" y="2073275"/>
            <a:ext cx="2860675" cy="412750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59" name="Freeform 23"/>
          <p:cNvSpPr>
            <a:spLocks/>
          </p:cNvSpPr>
          <p:nvPr/>
        </p:nvSpPr>
        <p:spPr bwMode="auto">
          <a:xfrm flipV="1">
            <a:off x="727075" y="2486025"/>
            <a:ext cx="2860675" cy="414338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60" name="Freeform 24"/>
          <p:cNvSpPr>
            <a:spLocks/>
          </p:cNvSpPr>
          <p:nvPr/>
        </p:nvSpPr>
        <p:spPr bwMode="auto">
          <a:xfrm flipH="1" flipV="1">
            <a:off x="871538" y="2898775"/>
            <a:ext cx="2860675" cy="414338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61" name="Freeform 25"/>
          <p:cNvSpPr>
            <a:spLocks/>
          </p:cNvSpPr>
          <p:nvPr/>
        </p:nvSpPr>
        <p:spPr bwMode="auto">
          <a:xfrm flipV="1">
            <a:off x="727075" y="3311525"/>
            <a:ext cx="2860675" cy="412750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62" name="Freeform 26"/>
          <p:cNvSpPr>
            <a:spLocks/>
          </p:cNvSpPr>
          <p:nvPr/>
        </p:nvSpPr>
        <p:spPr bwMode="auto">
          <a:xfrm flipH="1" flipV="1">
            <a:off x="871538" y="3722688"/>
            <a:ext cx="2860675" cy="414337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63" name="Freeform 27"/>
          <p:cNvSpPr>
            <a:spLocks/>
          </p:cNvSpPr>
          <p:nvPr/>
        </p:nvSpPr>
        <p:spPr bwMode="auto">
          <a:xfrm flipV="1">
            <a:off x="727075" y="4135438"/>
            <a:ext cx="2860675" cy="414337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64" name="Freeform 28"/>
          <p:cNvSpPr>
            <a:spLocks/>
          </p:cNvSpPr>
          <p:nvPr/>
        </p:nvSpPr>
        <p:spPr bwMode="auto">
          <a:xfrm flipH="1" flipV="1">
            <a:off x="871538" y="4548188"/>
            <a:ext cx="2860675" cy="412750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65" name="Freeform 29"/>
          <p:cNvSpPr>
            <a:spLocks/>
          </p:cNvSpPr>
          <p:nvPr/>
        </p:nvSpPr>
        <p:spPr bwMode="auto">
          <a:xfrm flipV="1">
            <a:off x="755650" y="5013325"/>
            <a:ext cx="2860675" cy="414338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66" name="Freeform 30"/>
          <p:cNvSpPr>
            <a:spLocks/>
          </p:cNvSpPr>
          <p:nvPr/>
        </p:nvSpPr>
        <p:spPr bwMode="auto">
          <a:xfrm flipH="1" flipV="1">
            <a:off x="871538" y="5373688"/>
            <a:ext cx="2860675" cy="412750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67" name="Freeform 31"/>
          <p:cNvSpPr>
            <a:spLocks/>
          </p:cNvSpPr>
          <p:nvPr/>
        </p:nvSpPr>
        <p:spPr bwMode="auto">
          <a:xfrm flipV="1">
            <a:off x="755650" y="5764213"/>
            <a:ext cx="2860675" cy="414337"/>
          </a:xfrm>
          <a:custGeom>
            <a:avLst/>
            <a:gdLst>
              <a:gd name="T0" fmla="*/ 2147483647 w 2482"/>
              <a:gd name="T1" fmla="*/ 2147483647 h 287"/>
              <a:gd name="T2" fmla="*/ 2147483647 w 2482"/>
              <a:gd name="T3" fmla="*/ 2147483647 h 287"/>
              <a:gd name="T4" fmla="*/ 2147483647 w 2482"/>
              <a:gd name="T5" fmla="*/ 2147483647 h 287"/>
              <a:gd name="T6" fmla="*/ 2147483647 w 2482"/>
              <a:gd name="T7" fmla="*/ 2147483647 h 287"/>
              <a:gd name="T8" fmla="*/ 2147483647 w 2482"/>
              <a:gd name="T9" fmla="*/ 2147483647 h 287"/>
              <a:gd name="T10" fmla="*/ 2147483647 w 2482"/>
              <a:gd name="T11" fmla="*/ 2147483647 h 287"/>
              <a:gd name="T12" fmla="*/ 2147483647 w 2482"/>
              <a:gd name="T13" fmla="*/ 2147483647 h 287"/>
              <a:gd name="T14" fmla="*/ 2147483647 w 2482"/>
              <a:gd name="T15" fmla="*/ 2147483647 h 287"/>
              <a:gd name="T16" fmla="*/ 2147483647 w 2482"/>
              <a:gd name="T17" fmla="*/ 2147483647 h 287"/>
              <a:gd name="T18" fmla="*/ 2147483647 w 2482"/>
              <a:gd name="T19" fmla="*/ 2147483647 h 287"/>
              <a:gd name="T20" fmla="*/ 2147483647 w 2482"/>
              <a:gd name="T21" fmla="*/ 2147483647 h 287"/>
              <a:gd name="T22" fmla="*/ 2147483647 w 2482"/>
              <a:gd name="T23" fmla="*/ 2147483647 h 287"/>
              <a:gd name="T24" fmla="*/ 2147483647 w 2482"/>
              <a:gd name="T25" fmla="*/ 2147483647 h 287"/>
              <a:gd name="T26" fmla="*/ 2147483647 w 2482"/>
              <a:gd name="T27" fmla="*/ 2147483647 h 287"/>
              <a:gd name="T28" fmla="*/ 2147483647 w 2482"/>
              <a:gd name="T29" fmla="*/ 2147483647 h 287"/>
              <a:gd name="T30" fmla="*/ 2147483647 w 2482"/>
              <a:gd name="T31" fmla="*/ 2147483647 h 287"/>
              <a:gd name="T32" fmla="*/ 2147483647 w 2482"/>
              <a:gd name="T33" fmla="*/ 2147483647 h 287"/>
              <a:gd name="T34" fmla="*/ 2147483647 w 2482"/>
              <a:gd name="T35" fmla="*/ 2147483647 h 287"/>
              <a:gd name="T36" fmla="*/ 2147483647 w 2482"/>
              <a:gd name="T37" fmla="*/ 2147483647 h 287"/>
              <a:gd name="T38" fmla="*/ 2147483647 w 2482"/>
              <a:gd name="T39" fmla="*/ 2147483647 h 287"/>
              <a:gd name="T40" fmla="*/ 2147483647 w 2482"/>
              <a:gd name="T41" fmla="*/ 2147483647 h 287"/>
              <a:gd name="T42" fmla="*/ 2147483647 w 2482"/>
              <a:gd name="T43" fmla="*/ 2147483647 h 287"/>
              <a:gd name="T44" fmla="*/ 2147483647 w 2482"/>
              <a:gd name="T45" fmla="*/ 2147483647 h 287"/>
              <a:gd name="T46" fmla="*/ 2147483647 w 2482"/>
              <a:gd name="T47" fmla="*/ 2147483647 h 287"/>
              <a:gd name="T48" fmla="*/ 2147483647 w 2482"/>
              <a:gd name="T49" fmla="*/ 2147483647 h 287"/>
              <a:gd name="T50" fmla="*/ 2147483647 w 2482"/>
              <a:gd name="T51" fmla="*/ 2147483647 h 287"/>
              <a:gd name="T52" fmla="*/ 2147483647 w 2482"/>
              <a:gd name="T53" fmla="*/ 2147483647 h 287"/>
              <a:gd name="T54" fmla="*/ 2147483647 w 2482"/>
              <a:gd name="T55" fmla="*/ 2147483647 h 287"/>
              <a:gd name="T56" fmla="*/ 2147483647 w 2482"/>
              <a:gd name="T57" fmla="*/ 2147483647 h 287"/>
              <a:gd name="T58" fmla="*/ 2147483647 w 2482"/>
              <a:gd name="T59" fmla="*/ 2147483647 h 287"/>
              <a:gd name="T60" fmla="*/ 2147483647 w 2482"/>
              <a:gd name="T61" fmla="*/ 2147483647 h 287"/>
              <a:gd name="T62" fmla="*/ 2147483647 w 2482"/>
              <a:gd name="T63" fmla="*/ 2147483647 h 287"/>
              <a:gd name="T64" fmla="*/ 2147483647 w 2482"/>
              <a:gd name="T65" fmla="*/ 2147483647 h 287"/>
              <a:gd name="T66" fmla="*/ 2147483647 w 2482"/>
              <a:gd name="T67" fmla="*/ 2147483647 h 287"/>
              <a:gd name="T68" fmla="*/ 2147483647 w 2482"/>
              <a:gd name="T69" fmla="*/ 2147483647 h 287"/>
              <a:gd name="T70" fmla="*/ 2147483647 w 2482"/>
              <a:gd name="T71" fmla="*/ 2147483647 h 287"/>
              <a:gd name="T72" fmla="*/ 2147483647 w 2482"/>
              <a:gd name="T73" fmla="*/ 2147483647 h 287"/>
              <a:gd name="T74" fmla="*/ 2147483647 w 2482"/>
              <a:gd name="T75" fmla="*/ 2147483647 h 287"/>
              <a:gd name="T76" fmla="*/ 2147483647 w 2482"/>
              <a:gd name="T77" fmla="*/ 2147483647 h 287"/>
              <a:gd name="T78" fmla="*/ 2147483647 w 2482"/>
              <a:gd name="T79" fmla="*/ 2147483647 h 287"/>
              <a:gd name="T80" fmla="*/ 2147483647 w 2482"/>
              <a:gd name="T81" fmla="*/ 2147483647 h 287"/>
              <a:gd name="T82" fmla="*/ 2147483647 w 2482"/>
              <a:gd name="T83" fmla="*/ 2147483647 h 287"/>
              <a:gd name="T84" fmla="*/ 2147483647 w 2482"/>
              <a:gd name="T85" fmla="*/ 2147483647 h 287"/>
              <a:gd name="T86" fmla="*/ 2147483647 w 2482"/>
              <a:gd name="T87" fmla="*/ 2147483647 h 287"/>
              <a:gd name="T88" fmla="*/ 2147483647 w 2482"/>
              <a:gd name="T89" fmla="*/ 2147483647 h 287"/>
              <a:gd name="T90" fmla="*/ 2147483647 w 2482"/>
              <a:gd name="T91" fmla="*/ 2147483647 h 287"/>
              <a:gd name="T92" fmla="*/ 2147483647 w 2482"/>
              <a:gd name="T93" fmla="*/ 2147483647 h 287"/>
              <a:gd name="T94" fmla="*/ 2147483647 w 2482"/>
              <a:gd name="T95" fmla="*/ 2147483647 h 287"/>
              <a:gd name="T96" fmla="*/ 2147483647 w 2482"/>
              <a:gd name="T97" fmla="*/ 2147483647 h 287"/>
              <a:gd name="T98" fmla="*/ 2147483647 w 2482"/>
              <a:gd name="T99" fmla="*/ 2147483647 h 287"/>
              <a:gd name="T100" fmla="*/ 2147483647 w 2482"/>
              <a:gd name="T101" fmla="*/ 2147483647 h 287"/>
              <a:gd name="T102" fmla="*/ 2147483647 w 2482"/>
              <a:gd name="T103" fmla="*/ 2147483647 h 287"/>
              <a:gd name="T104" fmla="*/ 2147483647 w 2482"/>
              <a:gd name="T105" fmla="*/ 2147483647 h 287"/>
              <a:gd name="T106" fmla="*/ 2147483647 w 2482"/>
              <a:gd name="T107" fmla="*/ 2147483647 h 287"/>
              <a:gd name="T108" fmla="*/ 2147483647 w 2482"/>
              <a:gd name="T109" fmla="*/ 2147483647 h 287"/>
              <a:gd name="T110" fmla="*/ 2147483647 w 2482"/>
              <a:gd name="T111" fmla="*/ 2147483647 h 287"/>
              <a:gd name="T112" fmla="*/ 2147483647 w 2482"/>
              <a:gd name="T113" fmla="*/ 2147483647 h 287"/>
              <a:gd name="T114" fmla="*/ 2147483647 w 2482"/>
              <a:gd name="T115" fmla="*/ 2147483647 h 287"/>
              <a:gd name="T116" fmla="*/ 2147483647 w 2482"/>
              <a:gd name="T117" fmla="*/ 2147483647 h 287"/>
              <a:gd name="T118" fmla="*/ 2147483647 w 2482"/>
              <a:gd name="T119" fmla="*/ 2147483647 h 287"/>
              <a:gd name="T120" fmla="*/ 2147483647 w 2482"/>
              <a:gd name="T121" fmla="*/ 2147483647 h 287"/>
              <a:gd name="T122" fmla="*/ 2147483647 w 2482"/>
              <a:gd name="T123" fmla="*/ 2147483647 h 28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2482"/>
              <a:gd name="T187" fmla="*/ 0 h 287"/>
              <a:gd name="T188" fmla="*/ 2482 w 2482"/>
              <a:gd name="T189" fmla="*/ 287 h 287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2482" h="287">
                <a:moveTo>
                  <a:pt x="140" y="262"/>
                </a:moveTo>
                <a:lnTo>
                  <a:pt x="131" y="262"/>
                </a:lnTo>
                <a:lnTo>
                  <a:pt x="136" y="264"/>
                </a:lnTo>
                <a:lnTo>
                  <a:pt x="129" y="260"/>
                </a:lnTo>
                <a:lnTo>
                  <a:pt x="117" y="260"/>
                </a:lnTo>
                <a:lnTo>
                  <a:pt x="122" y="262"/>
                </a:lnTo>
                <a:lnTo>
                  <a:pt x="115" y="258"/>
                </a:lnTo>
                <a:lnTo>
                  <a:pt x="104" y="258"/>
                </a:lnTo>
                <a:lnTo>
                  <a:pt x="111" y="262"/>
                </a:lnTo>
                <a:lnTo>
                  <a:pt x="106" y="256"/>
                </a:lnTo>
                <a:lnTo>
                  <a:pt x="97" y="256"/>
                </a:lnTo>
                <a:lnTo>
                  <a:pt x="102" y="258"/>
                </a:lnTo>
                <a:lnTo>
                  <a:pt x="95" y="254"/>
                </a:lnTo>
                <a:lnTo>
                  <a:pt x="92" y="254"/>
                </a:lnTo>
                <a:lnTo>
                  <a:pt x="99" y="258"/>
                </a:lnTo>
                <a:lnTo>
                  <a:pt x="93" y="252"/>
                </a:lnTo>
                <a:lnTo>
                  <a:pt x="84" y="252"/>
                </a:lnTo>
                <a:lnTo>
                  <a:pt x="92" y="256"/>
                </a:lnTo>
                <a:lnTo>
                  <a:pt x="86" y="250"/>
                </a:lnTo>
                <a:lnTo>
                  <a:pt x="79" y="250"/>
                </a:lnTo>
                <a:lnTo>
                  <a:pt x="86" y="254"/>
                </a:lnTo>
                <a:lnTo>
                  <a:pt x="81" y="248"/>
                </a:lnTo>
                <a:lnTo>
                  <a:pt x="76" y="248"/>
                </a:lnTo>
                <a:lnTo>
                  <a:pt x="81" y="250"/>
                </a:lnTo>
                <a:lnTo>
                  <a:pt x="74" y="246"/>
                </a:lnTo>
                <a:lnTo>
                  <a:pt x="70" y="246"/>
                </a:lnTo>
                <a:lnTo>
                  <a:pt x="77" y="250"/>
                </a:lnTo>
                <a:lnTo>
                  <a:pt x="70" y="242"/>
                </a:lnTo>
                <a:lnTo>
                  <a:pt x="65" y="242"/>
                </a:lnTo>
                <a:lnTo>
                  <a:pt x="72" y="246"/>
                </a:lnTo>
                <a:lnTo>
                  <a:pt x="67" y="240"/>
                </a:lnTo>
                <a:lnTo>
                  <a:pt x="59" y="240"/>
                </a:lnTo>
                <a:lnTo>
                  <a:pt x="67" y="244"/>
                </a:lnTo>
                <a:lnTo>
                  <a:pt x="59" y="236"/>
                </a:lnTo>
                <a:lnTo>
                  <a:pt x="54" y="236"/>
                </a:lnTo>
                <a:lnTo>
                  <a:pt x="61" y="240"/>
                </a:lnTo>
                <a:lnTo>
                  <a:pt x="54" y="232"/>
                </a:lnTo>
                <a:lnTo>
                  <a:pt x="49" y="232"/>
                </a:lnTo>
                <a:lnTo>
                  <a:pt x="56" y="236"/>
                </a:lnTo>
                <a:lnTo>
                  <a:pt x="36" y="214"/>
                </a:lnTo>
                <a:lnTo>
                  <a:pt x="40" y="222"/>
                </a:lnTo>
                <a:lnTo>
                  <a:pt x="40" y="216"/>
                </a:lnTo>
                <a:lnTo>
                  <a:pt x="34" y="210"/>
                </a:lnTo>
                <a:lnTo>
                  <a:pt x="36" y="212"/>
                </a:lnTo>
                <a:lnTo>
                  <a:pt x="34" y="208"/>
                </a:lnTo>
                <a:lnTo>
                  <a:pt x="36" y="214"/>
                </a:lnTo>
                <a:lnTo>
                  <a:pt x="36" y="208"/>
                </a:lnTo>
                <a:lnTo>
                  <a:pt x="31" y="202"/>
                </a:lnTo>
                <a:lnTo>
                  <a:pt x="34" y="210"/>
                </a:lnTo>
                <a:lnTo>
                  <a:pt x="34" y="204"/>
                </a:lnTo>
                <a:lnTo>
                  <a:pt x="29" y="198"/>
                </a:lnTo>
                <a:lnTo>
                  <a:pt x="33" y="206"/>
                </a:lnTo>
                <a:lnTo>
                  <a:pt x="33" y="202"/>
                </a:lnTo>
                <a:lnTo>
                  <a:pt x="29" y="194"/>
                </a:lnTo>
                <a:lnTo>
                  <a:pt x="31" y="200"/>
                </a:lnTo>
                <a:lnTo>
                  <a:pt x="31" y="194"/>
                </a:lnTo>
                <a:lnTo>
                  <a:pt x="26" y="188"/>
                </a:lnTo>
                <a:lnTo>
                  <a:pt x="29" y="196"/>
                </a:lnTo>
                <a:lnTo>
                  <a:pt x="29" y="186"/>
                </a:lnTo>
                <a:lnTo>
                  <a:pt x="24" y="180"/>
                </a:lnTo>
                <a:lnTo>
                  <a:pt x="27" y="188"/>
                </a:lnTo>
                <a:lnTo>
                  <a:pt x="27" y="180"/>
                </a:lnTo>
                <a:lnTo>
                  <a:pt x="24" y="172"/>
                </a:lnTo>
                <a:lnTo>
                  <a:pt x="26" y="178"/>
                </a:lnTo>
                <a:lnTo>
                  <a:pt x="26" y="172"/>
                </a:lnTo>
                <a:lnTo>
                  <a:pt x="22" y="163"/>
                </a:lnTo>
                <a:lnTo>
                  <a:pt x="24" y="170"/>
                </a:lnTo>
                <a:lnTo>
                  <a:pt x="24" y="151"/>
                </a:lnTo>
                <a:lnTo>
                  <a:pt x="18" y="145"/>
                </a:lnTo>
                <a:lnTo>
                  <a:pt x="22" y="153"/>
                </a:lnTo>
                <a:lnTo>
                  <a:pt x="22" y="109"/>
                </a:lnTo>
                <a:lnTo>
                  <a:pt x="11" y="121"/>
                </a:lnTo>
                <a:lnTo>
                  <a:pt x="24" y="121"/>
                </a:lnTo>
                <a:lnTo>
                  <a:pt x="24" y="99"/>
                </a:lnTo>
                <a:lnTo>
                  <a:pt x="20" y="107"/>
                </a:lnTo>
                <a:lnTo>
                  <a:pt x="26" y="101"/>
                </a:lnTo>
                <a:lnTo>
                  <a:pt x="26" y="93"/>
                </a:lnTo>
                <a:lnTo>
                  <a:pt x="22" y="101"/>
                </a:lnTo>
                <a:lnTo>
                  <a:pt x="27" y="95"/>
                </a:lnTo>
                <a:lnTo>
                  <a:pt x="27" y="87"/>
                </a:lnTo>
                <a:lnTo>
                  <a:pt x="24" y="95"/>
                </a:lnTo>
                <a:lnTo>
                  <a:pt x="29" y="89"/>
                </a:lnTo>
                <a:lnTo>
                  <a:pt x="29" y="81"/>
                </a:lnTo>
                <a:lnTo>
                  <a:pt x="26" y="89"/>
                </a:lnTo>
                <a:lnTo>
                  <a:pt x="31" y="83"/>
                </a:lnTo>
                <a:lnTo>
                  <a:pt x="31" y="77"/>
                </a:lnTo>
                <a:lnTo>
                  <a:pt x="20" y="89"/>
                </a:lnTo>
                <a:lnTo>
                  <a:pt x="33" y="89"/>
                </a:lnTo>
                <a:lnTo>
                  <a:pt x="33" y="75"/>
                </a:lnTo>
                <a:lnTo>
                  <a:pt x="29" y="83"/>
                </a:lnTo>
                <a:lnTo>
                  <a:pt x="34" y="77"/>
                </a:lnTo>
                <a:lnTo>
                  <a:pt x="34" y="71"/>
                </a:lnTo>
                <a:lnTo>
                  <a:pt x="31" y="79"/>
                </a:lnTo>
                <a:lnTo>
                  <a:pt x="38" y="71"/>
                </a:lnTo>
                <a:lnTo>
                  <a:pt x="38" y="65"/>
                </a:lnTo>
                <a:lnTo>
                  <a:pt x="34" y="73"/>
                </a:lnTo>
                <a:lnTo>
                  <a:pt x="43" y="63"/>
                </a:lnTo>
                <a:lnTo>
                  <a:pt x="43" y="57"/>
                </a:lnTo>
                <a:lnTo>
                  <a:pt x="33" y="69"/>
                </a:lnTo>
                <a:lnTo>
                  <a:pt x="38" y="69"/>
                </a:lnTo>
                <a:lnTo>
                  <a:pt x="47" y="59"/>
                </a:lnTo>
                <a:lnTo>
                  <a:pt x="47" y="52"/>
                </a:lnTo>
                <a:lnTo>
                  <a:pt x="36" y="65"/>
                </a:lnTo>
                <a:lnTo>
                  <a:pt x="49" y="65"/>
                </a:lnTo>
                <a:lnTo>
                  <a:pt x="49" y="50"/>
                </a:lnTo>
                <a:lnTo>
                  <a:pt x="45" y="59"/>
                </a:lnTo>
                <a:lnTo>
                  <a:pt x="47" y="57"/>
                </a:lnTo>
                <a:lnTo>
                  <a:pt x="40" y="61"/>
                </a:lnTo>
                <a:lnTo>
                  <a:pt x="52" y="61"/>
                </a:lnTo>
                <a:lnTo>
                  <a:pt x="52" y="46"/>
                </a:lnTo>
                <a:lnTo>
                  <a:pt x="49" y="54"/>
                </a:lnTo>
                <a:lnTo>
                  <a:pt x="51" y="52"/>
                </a:lnTo>
                <a:lnTo>
                  <a:pt x="43" y="57"/>
                </a:lnTo>
                <a:lnTo>
                  <a:pt x="56" y="57"/>
                </a:lnTo>
                <a:lnTo>
                  <a:pt x="56" y="42"/>
                </a:lnTo>
                <a:lnTo>
                  <a:pt x="45" y="54"/>
                </a:lnTo>
                <a:lnTo>
                  <a:pt x="51" y="54"/>
                </a:lnTo>
                <a:lnTo>
                  <a:pt x="59" y="44"/>
                </a:lnTo>
                <a:lnTo>
                  <a:pt x="59" y="38"/>
                </a:lnTo>
                <a:lnTo>
                  <a:pt x="49" y="50"/>
                </a:lnTo>
                <a:lnTo>
                  <a:pt x="54" y="50"/>
                </a:lnTo>
                <a:lnTo>
                  <a:pt x="59" y="44"/>
                </a:lnTo>
                <a:lnTo>
                  <a:pt x="52" y="48"/>
                </a:lnTo>
                <a:lnTo>
                  <a:pt x="58" y="48"/>
                </a:lnTo>
                <a:lnTo>
                  <a:pt x="63" y="42"/>
                </a:lnTo>
                <a:lnTo>
                  <a:pt x="56" y="46"/>
                </a:lnTo>
                <a:lnTo>
                  <a:pt x="61" y="46"/>
                </a:lnTo>
                <a:lnTo>
                  <a:pt x="68" y="38"/>
                </a:lnTo>
                <a:lnTo>
                  <a:pt x="61" y="42"/>
                </a:lnTo>
                <a:lnTo>
                  <a:pt x="74" y="42"/>
                </a:lnTo>
                <a:lnTo>
                  <a:pt x="74" y="28"/>
                </a:lnTo>
                <a:lnTo>
                  <a:pt x="63" y="40"/>
                </a:lnTo>
                <a:lnTo>
                  <a:pt x="68" y="40"/>
                </a:lnTo>
                <a:lnTo>
                  <a:pt x="74" y="34"/>
                </a:lnTo>
                <a:lnTo>
                  <a:pt x="67" y="38"/>
                </a:lnTo>
                <a:lnTo>
                  <a:pt x="72" y="38"/>
                </a:lnTo>
                <a:lnTo>
                  <a:pt x="77" y="32"/>
                </a:lnTo>
                <a:lnTo>
                  <a:pt x="70" y="36"/>
                </a:lnTo>
                <a:lnTo>
                  <a:pt x="76" y="36"/>
                </a:lnTo>
                <a:lnTo>
                  <a:pt x="81" y="30"/>
                </a:lnTo>
                <a:lnTo>
                  <a:pt x="74" y="34"/>
                </a:lnTo>
                <a:lnTo>
                  <a:pt x="79" y="34"/>
                </a:lnTo>
                <a:lnTo>
                  <a:pt x="84" y="28"/>
                </a:lnTo>
                <a:lnTo>
                  <a:pt x="77" y="32"/>
                </a:lnTo>
                <a:lnTo>
                  <a:pt x="92" y="32"/>
                </a:lnTo>
                <a:lnTo>
                  <a:pt x="92" y="18"/>
                </a:lnTo>
                <a:lnTo>
                  <a:pt x="81" y="30"/>
                </a:lnTo>
                <a:lnTo>
                  <a:pt x="90" y="30"/>
                </a:lnTo>
                <a:lnTo>
                  <a:pt x="95" y="24"/>
                </a:lnTo>
                <a:lnTo>
                  <a:pt x="88" y="28"/>
                </a:lnTo>
                <a:lnTo>
                  <a:pt x="97" y="28"/>
                </a:lnTo>
                <a:lnTo>
                  <a:pt x="102" y="22"/>
                </a:lnTo>
                <a:lnTo>
                  <a:pt x="95" y="26"/>
                </a:lnTo>
                <a:lnTo>
                  <a:pt x="115" y="26"/>
                </a:lnTo>
                <a:lnTo>
                  <a:pt x="115" y="12"/>
                </a:lnTo>
                <a:lnTo>
                  <a:pt x="104" y="24"/>
                </a:lnTo>
                <a:lnTo>
                  <a:pt x="2482" y="24"/>
                </a:lnTo>
                <a:lnTo>
                  <a:pt x="2482" y="0"/>
                </a:lnTo>
                <a:lnTo>
                  <a:pt x="93" y="0"/>
                </a:lnTo>
                <a:lnTo>
                  <a:pt x="93" y="14"/>
                </a:lnTo>
                <a:lnTo>
                  <a:pt x="104" y="2"/>
                </a:lnTo>
                <a:lnTo>
                  <a:pt x="92" y="2"/>
                </a:lnTo>
                <a:lnTo>
                  <a:pt x="86" y="8"/>
                </a:lnTo>
                <a:lnTo>
                  <a:pt x="93" y="4"/>
                </a:lnTo>
                <a:lnTo>
                  <a:pt x="84" y="4"/>
                </a:lnTo>
                <a:lnTo>
                  <a:pt x="79" y="10"/>
                </a:lnTo>
                <a:lnTo>
                  <a:pt x="86" y="6"/>
                </a:lnTo>
                <a:lnTo>
                  <a:pt x="70" y="6"/>
                </a:lnTo>
                <a:lnTo>
                  <a:pt x="70" y="20"/>
                </a:lnTo>
                <a:lnTo>
                  <a:pt x="81" y="8"/>
                </a:lnTo>
                <a:lnTo>
                  <a:pt x="74" y="8"/>
                </a:lnTo>
                <a:lnTo>
                  <a:pt x="68" y="14"/>
                </a:lnTo>
                <a:lnTo>
                  <a:pt x="76" y="10"/>
                </a:lnTo>
                <a:lnTo>
                  <a:pt x="70" y="10"/>
                </a:lnTo>
                <a:lnTo>
                  <a:pt x="65" y="16"/>
                </a:lnTo>
                <a:lnTo>
                  <a:pt x="72" y="12"/>
                </a:lnTo>
                <a:lnTo>
                  <a:pt x="67" y="12"/>
                </a:lnTo>
                <a:lnTo>
                  <a:pt x="61" y="18"/>
                </a:lnTo>
                <a:lnTo>
                  <a:pt x="68" y="14"/>
                </a:lnTo>
                <a:lnTo>
                  <a:pt x="63" y="14"/>
                </a:lnTo>
                <a:lnTo>
                  <a:pt x="58" y="20"/>
                </a:lnTo>
                <a:lnTo>
                  <a:pt x="65" y="16"/>
                </a:lnTo>
                <a:lnTo>
                  <a:pt x="52" y="16"/>
                </a:lnTo>
                <a:lnTo>
                  <a:pt x="52" y="30"/>
                </a:lnTo>
                <a:lnTo>
                  <a:pt x="63" y="18"/>
                </a:lnTo>
                <a:lnTo>
                  <a:pt x="58" y="18"/>
                </a:lnTo>
                <a:lnTo>
                  <a:pt x="51" y="26"/>
                </a:lnTo>
                <a:lnTo>
                  <a:pt x="58" y="22"/>
                </a:lnTo>
                <a:lnTo>
                  <a:pt x="52" y="22"/>
                </a:lnTo>
                <a:lnTo>
                  <a:pt x="47" y="28"/>
                </a:lnTo>
                <a:lnTo>
                  <a:pt x="54" y="24"/>
                </a:lnTo>
                <a:lnTo>
                  <a:pt x="49" y="24"/>
                </a:lnTo>
                <a:lnTo>
                  <a:pt x="43" y="30"/>
                </a:lnTo>
                <a:lnTo>
                  <a:pt x="51" y="26"/>
                </a:lnTo>
                <a:lnTo>
                  <a:pt x="38" y="26"/>
                </a:lnTo>
                <a:lnTo>
                  <a:pt x="38" y="40"/>
                </a:lnTo>
                <a:lnTo>
                  <a:pt x="42" y="32"/>
                </a:lnTo>
                <a:lnTo>
                  <a:pt x="40" y="34"/>
                </a:lnTo>
                <a:lnTo>
                  <a:pt x="47" y="30"/>
                </a:lnTo>
                <a:lnTo>
                  <a:pt x="34" y="30"/>
                </a:lnTo>
                <a:lnTo>
                  <a:pt x="34" y="44"/>
                </a:lnTo>
                <a:lnTo>
                  <a:pt x="45" y="32"/>
                </a:lnTo>
                <a:lnTo>
                  <a:pt x="40" y="32"/>
                </a:lnTo>
                <a:lnTo>
                  <a:pt x="31" y="42"/>
                </a:lnTo>
                <a:lnTo>
                  <a:pt x="31" y="48"/>
                </a:lnTo>
                <a:lnTo>
                  <a:pt x="42" y="36"/>
                </a:lnTo>
                <a:lnTo>
                  <a:pt x="36" y="36"/>
                </a:lnTo>
                <a:lnTo>
                  <a:pt x="27" y="46"/>
                </a:lnTo>
                <a:lnTo>
                  <a:pt x="27" y="52"/>
                </a:lnTo>
                <a:lnTo>
                  <a:pt x="38" y="40"/>
                </a:lnTo>
                <a:lnTo>
                  <a:pt x="26" y="40"/>
                </a:lnTo>
                <a:lnTo>
                  <a:pt x="26" y="54"/>
                </a:lnTo>
                <a:lnTo>
                  <a:pt x="29" y="46"/>
                </a:lnTo>
                <a:lnTo>
                  <a:pt x="27" y="48"/>
                </a:lnTo>
                <a:lnTo>
                  <a:pt x="34" y="44"/>
                </a:lnTo>
                <a:lnTo>
                  <a:pt x="22" y="44"/>
                </a:lnTo>
                <a:lnTo>
                  <a:pt x="22" y="59"/>
                </a:lnTo>
                <a:lnTo>
                  <a:pt x="26" y="50"/>
                </a:lnTo>
                <a:lnTo>
                  <a:pt x="17" y="61"/>
                </a:lnTo>
                <a:lnTo>
                  <a:pt x="17" y="67"/>
                </a:lnTo>
                <a:lnTo>
                  <a:pt x="20" y="59"/>
                </a:lnTo>
                <a:lnTo>
                  <a:pt x="13" y="67"/>
                </a:lnTo>
                <a:lnTo>
                  <a:pt x="13" y="73"/>
                </a:lnTo>
                <a:lnTo>
                  <a:pt x="17" y="65"/>
                </a:lnTo>
                <a:lnTo>
                  <a:pt x="11" y="71"/>
                </a:lnTo>
                <a:lnTo>
                  <a:pt x="11" y="77"/>
                </a:lnTo>
                <a:lnTo>
                  <a:pt x="22" y="65"/>
                </a:lnTo>
                <a:lnTo>
                  <a:pt x="9" y="65"/>
                </a:lnTo>
                <a:lnTo>
                  <a:pt x="9" y="79"/>
                </a:lnTo>
                <a:lnTo>
                  <a:pt x="13" y="71"/>
                </a:lnTo>
                <a:lnTo>
                  <a:pt x="8" y="77"/>
                </a:lnTo>
                <a:lnTo>
                  <a:pt x="8" y="85"/>
                </a:lnTo>
                <a:lnTo>
                  <a:pt x="11" y="77"/>
                </a:lnTo>
                <a:lnTo>
                  <a:pt x="6" y="83"/>
                </a:lnTo>
                <a:lnTo>
                  <a:pt x="6" y="91"/>
                </a:lnTo>
                <a:lnTo>
                  <a:pt x="9" y="83"/>
                </a:lnTo>
                <a:lnTo>
                  <a:pt x="4" y="89"/>
                </a:lnTo>
                <a:lnTo>
                  <a:pt x="4" y="97"/>
                </a:lnTo>
                <a:lnTo>
                  <a:pt x="8" y="89"/>
                </a:lnTo>
                <a:lnTo>
                  <a:pt x="2" y="95"/>
                </a:lnTo>
                <a:lnTo>
                  <a:pt x="2" y="109"/>
                </a:lnTo>
                <a:lnTo>
                  <a:pt x="13" y="97"/>
                </a:lnTo>
                <a:lnTo>
                  <a:pt x="0" y="97"/>
                </a:lnTo>
                <a:lnTo>
                  <a:pt x="0" y="157"/>
                </a:lnTo>
                <a:lnTo>
                  <a:pt x="6" y="163"/>
                </a:lnTo>
                <a:lnTo>
                  <a:pt x="2" y="155"/>
                </a:lnTo>
                <a:lnTo>
                  <a:pt x="2" y="172"/>
                </a:lnTo>
                <a:lnTo>
                  <a:pt x="6" y="180"/>
                </a:lnTo>
                <a:lnTo>
                  <a:pt x="4" y="174"/>
                </a:lnTo>
                <a:lnTo>
                  <a:pt x="4" y="180"/>
                </a:lnTo>
                <a:lnTo>
                  <a:pt x="8" y="188"/>
                </a:lnTo>
                <a:lnTo>
                  <a:pt x="6" y="182"/>
                </a:lnTo>
                <a:lnTo>
                  <a:pt x="6" y="192"/>
                </a:lnTo>
                <a:lnTo>
                  <a:pt x="11" y="198"/>
                </a:lnTo>
                <a:lnTo>
                  <a:pt x="8" y="190"/>
                </a:lnTo>
                <a:lnTo>
                  <a:pt x="8" y="200"/>
                </a:lnTo>
                <a:lnTo>
                  <a:pt x="13" y="206"/>
                </a:lnTo>
                <a:lnTo>
                  <a:pt x="9" y="198"/>
                </a:lnTo>
                <a:lnTo>
                  <a:pt x="9" y="202"/>
                </a:lnTo>
                <a:lnTo>
                  <a:pt x="13" y="210"/>
                </a:lnTo>
                <a:lnTo>
                  <a:pt x="11" y="204"/>
                </a:lnTo>
                <a:lnTo>
                  <a:pt x="11" y="210"/>
                </a:lnTo>
                <a:lnTo>
                  <a:pt x="17" y="216"/>
                </a:lnTo>
                <a:lnTo>
                  <a:pt x="13" y="208"/>
                </a:lnTo>
                <a:lnTo>
                  <a:pt x="13" y="214"/>
                </a:lnTo>
                <a:lnTo>
                  <a:pt x="18" y="220"/>
                </a:lnTo>
                <a:lnTo>
                  <a:pt x="15" y="212"/>
                </a:lnTo>
                <a:lnTo>
                  <a:pt x="15" y="216"/>
                </a:lnTo>
                <a:lnTo>
                  <a:pt x="18" y="226"/>
                </a:lnTo>
                <a:lnTo>
                  <a:pt x="22" y="228"/>
                </a:lnTo>
                <a:lnTo>
                  <a:pt x="18" y="220"/>
                </a:lnTo>
                <a:lnTo>
                  <a:pt x="18" y="226"/>
                </a:lnTo>
                <a:lnTo>
                  <a:pt x="45" y="256"/>
                </a:lnTo>
                <a:lnTo>
                  <a:pt x="51" y="256"/>
                </a:lnTo>
                <a:lnTo>
                  <a:pt x="43" y="252"/>
                </a:lnTo>
                <a:lnTo>
                  <a:pt x="51" y="260"/>
                </a:lnTo>
                <a:lnTo>
                  <a:pt x="56" y="260"/>
                </a:lnTo>
                <a:lnTo>
                  <a:pt x="49" y="256"/>
                </a:lnTo>
                <a:lnTo>
                  <a:pt x="56" y="264"/>
                </a:lnTo>
                <a:lnTo>
                  <a:pt x="63" y="264"/>
                </a:lnTo>
                <a:lnTo>
                  <a:pt x="56" y="260"/>
                </a:lnTo>
                <a:lnTo>
                  <a:pt x="61" y="266"/>
                </a:lnTo>
                <a:lnTo>
                  <a:pt x="67" y="266"/>
                </a:lnTo>
                <a:lnTo>
                  <a:pt x="59" y="262"/>
                </a:lnTo>
                <a:lnTo>
                  <a:pt x="67" y="270"/>
                </a:lnTo>
                <a:lnTo>
                  <a:pt x="72" y="270"/>
                </a:lnTo>
                <a:lnTo>
                  <a:pt x="67" y="268"/>
                </a:lnTo>
                <a:lnTo>
                  <a:pt x="74" y="272"/>
                </a:lnTo>
                <a:lnTo>
                  <a:pt x="77" y="272"/>
                </a:lnTo>
                <a:lnTo>
                  <a:pt x="70" y="268"/>
                </a:lnTo>
                <a:lnTo>
                  <a:pt x="76" y="274"/>
                </a:lnTo>
                <a:lnTo>
                  <a:pt x="83" y="274"/>
                </a:lnTo>
                <a:lnTo>
                  <a:pt x="76" y="270"/>
                </a:lnTo>
                <a:lnTo>
                  <a:pt x="81" y="277"/>
                </a:lnTo>
                <a:lnTo>
                  <a:pt x="90" y="277"/>
                </a:lnTo>
                <a:lnTo>
                  <a:pt x="83" y="272"/>
                </a:lnTo>
                <a:lnTo>
                  <a:pt x="88" y="279"/>
                </a:lnTo>
                <a:lnTo>
                  <a:pt x="93" y="279"/>
                </a:lnTo>
                <a:lnTo>
                  <a:pt x="88" y="277"/>
                </a:lnTo>
                <a:lnTo>
                  <a:pt x="95" y="281"/>
                </a:lnTo>
                <a:lnTo>
                  <a:pt x="102" y="281"/>
                </a:lnTo>
                <a:lnTo>
                  <a:pt x="95" y="277"/>
                </a:lnTo>
                <a:lnTo>
                  <a:pt x="101" y="283"/>
                </a:lnTo>
                <a:lnTo>
                  <a:pt x="113" y="283"/>
                </a:lnTo>
                <a:lnTo>
                  <a:pt x="108" y="281"/>
                </a:lnTo>
                <a:lnTo>
                  <a:pt x="115" y="285"/>
                </a:lnTo>
                <a:lnTo>
                  <a:pt x="127" y="285"/>
                </a:lnTo>
                <a:lnTo>
                  <a:pt x="122" y="283"/>
                </a:lnTo>
                <a:lnTo>
                  <a:pt x="129" y="287"/>
                </a:lnTo>
                <a:lnTo>
                  <a:pt x="140" y="287"/>
                </a:lnTo>
                <a:lnTo>
                  <a:pt x="140" y="262"/>
                </a:lnTo>
                <a:close/>
              </a:path>
            </a:pathLst>
          </a:custGeom>
          <a:solidFill>
            <a:srgbClr val="0000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4368" name="Arc 32"/>
          <p:cNvSpPr>
            <a:spLocks/>
          </p:cNvSpPr>
          <p:nvPr/>
        </p:nvSpPr>
        <p:spPr bwMode="auto">
          <a:xfrm>
            <a:off x="3563938" y="6165850"/>
            <a:ext cx="215900" cy="26035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3779838" y="6453188"/>
            <a:ext cx="1587" cy="19685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511175" y="498475"/>
            <a:ext cx="1588" cy="61007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3995738" y="476250"/>
            <a:ext cx="0" cy="6121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>
            <a:off x="684213" y="404813"/>
            <a:ext cx="1587" cy="95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511175" y="571500"/>
            <a:ext cx="2159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95288" y="188913"/>
            <a:ext cx="5238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0.1</a:t>
            </a:r>
          </a:p>
        </p:txBody>
      </p:sp>
      <p:sp>
        <p:nvSpPr>
          <p:cNvPr id="14375" name="Line 39"/>
          <p:cNvSpPr>
            <a:spLocks noChangeShapeType="1"/>
          </p:cNvSpPr>
          <p:nvPr/>
        </p:nvSpPr>
        <p:spPr bwMode="auto">
          <a:xfrm>
            <a:off x="3751263" y="476250"/>
            <a:ext cx="1587" cy="958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76" name="Line 40"/>
          <p:cNvSpPr>
            <a:spLocks noChangeShapeType="1"/>
          </p:cNvSpPr>
          <p:nvPr/>
        </p:nvSpPr>
        <p:spPr bwMode="auto">
          <a:xfrm>
            <a:off x="727075" y="549275"/>
            <a:ext cx="3024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77" name="Text Box 41"/>
          <p:cNvSpPr txBox="1">
            <a:spLocks noChangeArrowheads="1"/>
          </p:cNvSpPr>
          <p:nvPr/>
        </p:nvSpPr>
        <p:spPr bwMode="auto">
          <a:xfrm>
            <a:off x="1835150" y="260350"/>
            <a:ext cx="523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3.3</a:t>
            </a:r>
          </a:p>
        </p:txBody>
      </p:sp>
      <p:sp>
        <p:nvSpPr>
          <p:cNvPr id="14378" name="Line 42"/>
          <p:cNvSpPr>
            <a:spLocks noChangeShapeType="1"/>
          </p:cNvSpPr>
          <p:nvPr/>
        </p:nvSpPr>
        <p:spPr bwMode="auto">
          <a:xfrm>
            <a:off x="4787900" y="1052513"/>
            <a:ext cx="0" cy="5327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79" name="Line 43"/>
          <p:cNvSpPr>
            <a:spLocks noChangeShapeType="1"/>
          </p:cNvSpPr>
          <p:nvPr/>
        </p:nvSpPr>
        <p:spPr bwMode="auto">
          <a:xfrm>
            <a:off x="8748713" y="1052513"/>
            <a:ext cx="0" cy="5400675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148263" y="1557338"/>
            <a:ext cx="287337" cy="28733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435600" y="1989138"/>
            <a:ext cx="287338" cy="28733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795963" y="1557338"/>
            <a:ext cx="287337" cy="28733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83" name="Oval 47"/>
          <p:cNvSpPr>
            <a:spLocks noChangeArrowheads="1"/>
          </p:cNvSpPr>
          <p:nvPr/>
        </p:nvSpPr>
        <p:spPr bwMode="auto">
          <a:xfrm>
            <a:off x="6156325" y="1989138"/>
            <a:ext cx="287338" cy="28733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84" name="Oval 48"/>
          <p:cNvSpPr>
            <a:spLocks noChangeArrowheads="1"/>
          </p:cNvSpPr>
          <p:nvPr/>
        </p:nvSpPr>
        <p:spPr bwMode="auto">
          <a:xfrm>
            <a:off x="6443663" y="1557338"/>
            <a:ext cx="287337" cy="28733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85" name="Oval 49"/>
          <p:cNvSpPr>
            <a:spLocks noChangeArrowheads="1"/>
          </p:cNvSpPr>
          <p:nvPr/>
        </p:nvSpPr>
        <p:spPr bwMode="auto">
          <a:xfrm>
            <a:off x="7812088" y="1916113"/>
            <a:ext cx="287337" cy="28733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86" name="Oval 50"/>
          <p:cNvSpPr>
            <a:spLocks noChangeArrowheads="1"/>
          </p:cNvSpPr>
          <p:nvPr/>
        </p:nvSpPr>
        <p:spPr bwMode="auto">
          <a:xfrm>
            <a:off x="7524750" y="1557338"/>
            <a:ext cx="287338" cy="28733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87" name="Oval 51"/>
          <p:cNvSpPr>
            <a:spLocks noChangeArrowheads="1"/>
          </p:cNvSpPr>
          <p:nvPr/>
        </p:nvSpPr>
        <p:spPr bwMode="auto">
          <a:xfrm>
            <a:off x="8101013" y="1557338"/>
            <a:ext cx="287337" cy="287337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>
            <a:off x="5148263" y="1412875"/>
            <a:ext cx="0" cy="1079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89" name="Line 53"/>
          <p:cNvSpPr>
            <a:spLocks noChangeShapeType="1"/>
          </p:cNvSpPr>
          <p:nvPr/>
        </p:nvSpPr>
        <p:spPr bwMode="auto">
          <a:xfrm>
            <a:off x="8388350" y="1412875"/>
            <a:ext cx="0" cy="1008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787900" y="23495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91" name="Line 55"/>
          <p:cNvSpPr>
            <a:spLocks noChangeShapeType="1"/>
          </p:cNvSpPr>
          <p:nvPr/>
        </p:nvSpPr>
        <p:spPr bwMode="auto">
          <a:xfrm>
            <a:off x="8388350" y="2349500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>
            <a:off x="6804025" y="2133600"/>
            <a:ext cx="720725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4859338" y="2565400"/>
            <a:ext cx="523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0.1</a:t>
            </a:r>
          </a:p>
        </p:txBody>
      </p:sp>
      <p:sp>
        <p:nvSpPr>
          <p:cNvPr id="14394" name="Text Box 58"/>
          <p:cNvSpPr txBox="1">
            <a:spLocks noChangeArrowheads="1"/>
          </p:cNvSpPr>
          <p:nvPr/>
        </p:nvSpPr>
        <p:spPr bwMode="auto">
          <a:xfrm>
            <a:off x="8172450" y="2492375"/>
            <a:ext cx="523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0.1</a:t>
            </a:r>
          </a:p>
        </p:txBody>
      </p:sp>
      <p:sp>
        <p:nvSpPr>
          <p:cNvPr id="14395" name="Line 59"/>
          <p:cNvSpPr>
            <a:spLocks noChangeShapeType="1"/>
          </p:cNvSpPr>
          <p:nvPr/>
        </p:nvSpPr>
        <p:spPr bwMode="auto">
          <a:xfrm>
            <a:off x="5148263" y="2349500"/>
            <a:ext cx="32400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96" name="Rectangle 62"/>
          <p:cNvSpPr>
            <a:spLocks noChangeArrowheads="1"/>
          </p:cNvSpPr>
          <p:nvPr/>
        </p:nvSpPr>
        <p:spPr bwMode="auto">
          <a:xfrm>
            <a:off x="4859338" y="333375"/>
            <a:ext cx="3816350" cy="431800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397" name="Line 63"/>
          <p:cNvSpPr>
            <a:spLocks noChangeShapeType="1"/>
          </p:cNvSpPr>
          <p:nvPr/>
        </p:nvSpPr>
        <p:spPr bwMode="auto">
          <a:xfrm>
            <a:off x="5795963" y="14128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98" name="Line 64"/>
          <p:cNvSpPr>
            <a:spLocks noChangeShapeType="1"/>
          </p:cNvSpPr>
          <p:nvPr/>
        </p:nvSpPr>
        <p:spPr bwMode="auto">
          <a:xfrm>
            <a:off x="5148263" y="1484313"/>
            <a:ext cx="647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399" name="Text Box 65"/>
          <p:cNvSpPr txBox="1">
            <a:spLocks noChangeArrowheads="1"/>
          </p:cNvSpPr>
          <p:nvPr/>
        </p:nvSpPr>
        <p:spPr bwMode="auto">
          <a:xfrm>
            <a:off x="5219700" y="1125538"/>
            <a:ext cx="7207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0.09</a:t>
            </a:r>
          </a:p>
        </p:txBody>
      </p:sp>
      <p:sp>
        <p:nvSpPr>
          <p:cNvPr id="14400" name="Line 66"/>
          <p:cNvSpPr>
            <a:spLocks noChangeShapeType="1"/>
          </p:cNvSpPr>
          <p:nvPr/>
        </p:nvSpPr>
        <p:spPr bwMode="auto">
          <a:xfrm>
            <a:off x="6443663" y="15573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401" name="Line 67"/>
          <p:cNvSpPr>
            <a:spLocks noChangeShapeType="1"/>
          </p:cNvSpPr>
          <p:nvPr/>
        </p:nvSpPr>
        <p:spPr bwMode="auto">
          <a:xfrm>
            <a:off x="6300788" y="1989138"/>
            <a:ext cx="719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402" name="Line 68"/>
          <p:cNvSpPr>
            <a:spLocks noChangeShapeType="1"/>
          </p:cNvSpPr>
          <p:nvPr/>
        </p:nvSpPr>
        <p:spPr bwMode="auto">
          <a:xfrm>
            <a:off x="6804025" y="1557338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403" name="Text Box 69"/>
          <p:cNvSpPr txBox="1">
            <a:spLocks noChangeArrowheads="1"/>
          </p:cNvSpPr>
          <p:nvPr/>
        </p:nvSpPr>
        <p:spPr bwMode="auto">
          <a:xfrm>
            <a:off x="6804025" y="1557338"/>
            <a:ext cx="655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/>
              <a:t>0.06</a:t>
            </a:r>
          </a:p>
        </p:txBody>
      </p:sp>
      <p:sp>
        <p:nvSpPr>
          <p:cNvPr id="14404" name="Text Box 70"/>
          <p:cNvSpPr txBox="1">
            <a:spLocks noChangeArrowheads="1"/>
          </p:cNvSpPr>
          <p:nvPr/>
        </p:nvSpPr>
        <p:spPr bwMode="auto">
          <a:xfrm>
            <a:off x="5867400" y="5570538"/>
            <a:ext cx="24399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3200"/>
              <a:t>Economizer</a:t>
            </a:r>
          </a:p>
        </p:txBody>
      </p:sp>
      <p:sp>
        <p:nvSpPr>
          <p:cNvPr id="14405" name="Line 71"/>
          <p:cNvSpPr>
            <a:spLocks noChangeShapeType="1"/>
          </p:cNvSpPr>
          <p:nvPr/>
        </p:nvSpPr>
        <p:spPr bwMode="auto">
          <a:xfrm>
            <a:off x="4787900" y="1196975"/>
            <a:ext cx="360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4406" name="Line 72"/>
          <p:cNvSpPr>
            <a:spLocks noChangeShapeType="1"/>
          </p:cNvSpPr>
          <p:nvPr/>
        </p:nvSpPr>
        <p:spPr bwMode="auto">
          <a:xfrm>
            <a:off x="8388350" y="1268413"/>
            <a:ext cx="360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0" name="Text Box 29"/>
          <p:cNvSpPr txBox="1">
            <a:spLocks noChangeArrowheads="1"/>
          </p:cNvSpPr>
          <p:nvPr/>
        </p:nvSpPr>
        <p:spPr bwMode="auto">
          <a:xfrm>
            <a:off x="310845" y="388978"/>
            <a:ext cx="48013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2400" dirty="0" smtClean="0"/>
              <a:t>Economizer </a:t>
            </a:r>
            <a:r>
              <a:rPr lang="en-US" altLang="ko-KR" sz="2400" dirty="0"/>
              <a:t>coil </a:t>
            </a:r>
            <a:r>
              <a:rPr lang="en-US" altLang="ko-KR" sz="2400" dirty="0" smtClean="0"/>
              <a:t>tube Front view</a:t>
            </a:r>
            <a:endParaRPr lang="en-US" altLang="ko-KR" sz="2400" dirty="0"/>
          </a:p>
        </p:txBody>
      </p:sp>
      <p:grpSp>
        <p:nvGrpSpPr>
          <p:cNvPr id="9" name="그룹 8"/>
          <p:cNvGrpSpPr/>
          <p:nvPr/>
        </p:nvGrpSpPr>
        <p:grpSpPr>
          <a:xfrm>
            <a:off x="1754636" y="1657405"/>
            <a:ext cx="4985834" cy="3386137"/>
            <a:chOff x="1746754" y="979488"/>
            <a:chExt cx="4985834" cy="3386137"/>
          </a:xfrm>
        </p:grpSpPr>
        <p:grpSp>
          <p:nvGrpSpPr>
            <p:cNvPr id="7" name="그룹 6"/>
            <p:cNvGrpSpPr/>
            <p:nvPr/>
          </p:nvGrpSpPr>
          <p:grpSpPr>
            <a:xfrm>
              <a:off x="2105952" y="979488"/>
              <a:ext cx="4626636" cy="3386137"/>
              <a:chOff x="2105952" y="979488"/>
              <a:chExt cx="4626636" cy="3386137"/>
            </a:xfrm>
          </p:grpSpPr>
          <p:sp>
            <p:nvSpPr>
              <p:cNvPr id="28674" name="Line 2"/>
              <p:cNvSpPr>
                <a:spLocks noChangeShapeType="1"/>
              </p:cNvSpPr>
              <p:nvPr/>
            </p:nvSpPr>
            <p:spPr bwMode="auto">
              <a:xfrm>
                <a:off x="2771775" y="979488"/>
                <a:ext cx="0" cy="338613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75" name="Line 3"/>
              <p:cNvSpPr>
                <a:spLocks noChangeShapeType="1"/>
              </p:cNvSpPr>
              <p:nvPr/>
            </p:nvSpPr>
            <p:spPr bwMode="auto">
              <a:xfrm>
                <a:off x="6732588" y="979488"/>
                <a:ext cx="0" cy="3386137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76" name="Oval 4"/>
              <p:cNvSpPr>
                <a:spLocks noChangeArrowheads="1"/>
              </p:cNvSpPr>
              <p:nvPr/>
            </p:nvSpPr>
            <p:spPr bwMode="auto">
              <a:xfrm>
                <a:off x="3132138" y="1484313"/>
                <a:ext cx="287337" cy="287337"/>
              </a:xfrm>
              <a:prstGeom prst="ellipse">
                <a:avLst/>
              </a:prstGeom>
              <a:solidFill>
                <a:schemeClr val="accent1">
                  <a:alpha val="10196"/>
                </a:scheme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8677" name="Oval 5"/>
              <p:cNvSpPr>
                <a:spLocks noChangeArrowheads="1"/>
              </p:cNvSpPr>
              <p:nvPr/>
            </p:nvSpPr>
            <p:spPr bwMode="auto">
              <a:xfrm>
                <a:off x="3408037" y="1963461"/>
                <a:ext cx="287337" cy="287337"/>
              </a:xfrm>
              <a:prstGeom prst="ellipse">
                <a:avLst/>
              </a:prstGeom>
              <a:solidFill>
                <a:schemeClr val="accent1">
                  <a:alpha val="10196"/>
                </a:scheme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8678" name="Oval 6"/>
              <p:cNvSpPr>
                <a:spLocks noChangeArrowheads="1"/>
              </p:cNvSpPr>
              <p:nvPr/>
            </p:nvSpPr>
            <p:spPr bwMode="auto">
              <a:xfrm>
                <a:off x="3779838" y="1484313"/>
                <a:ext cx="287337" cy="287337"/>
              </a:xfrm>
              <a:prstGeom prst="ellipse">
                <a:avLst/>
              </a:prstGeom>
              <a:solidFill>
                <a:schemeClr val="accent1">
                  <a:alpha val="10196"/>
                </a:scheme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8679" name="Oval 7"/>
              <p:cNvSpPr>
                <a:spLocks noChangeArrowheads="1"/>
              </p:cNvSpPr>
              <p:nvPr/>
            </p:nvSpPr>
            <p:spPr bwMode="auto">
              <a:xfrm>
                <a:off x="4074266" y="1953631"/>
                <a:ext cx="287337" cy="287337"/>
              </a:xfrm>
              <a:prstGeom prst="ellipse">
                <a:avLst/>
              </a:prstGeom>
              <a:solidFill>
                <a:schemeClr val="accent1">
                  <a:alpha val="10196"/>
                </a:scheme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8680" name="Oval 8"/>
              <p:cNvSpPr>
                <a:spLocks noChangeArrowheads="1"/>
              </p:cNvSpPr>
              <p:nvPr/>
            </p:nvSpPr>
            <p:spPr bwMode="auto">
              <a:xfrm>
                <a:off x="4427538" y="1484313"/>
                <a:ext cx="287337" cy="287337"/>
              </a:xfrm>
              <a:prstGeom prst="ellipse">
                <a:avLst/>
              </a:prstGeom>
              <a:solidFill>
                <a:schemeClr val="accent1">
                  <a:alpha val="10196"/>
                </a:scheme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8681" name="Oval 9"/>
              <p:cNvSpPr>
                <a:spLocks noChangeArrowheads="1"/>
              </p:cNvSpPr>
              <p:nvPr/>
            </p:nvSpPr>
            <p:spPr bwMode="auto">
              <a:xfrm>
                <a:off x="4686064" y="1963332"/>
                <a:ext cx="287337" cy="287337"/>
              </a:xfrm>
              <a:prstGeom prst="ellipse">
                <a:avLst/>
              </a:prstGeom>
              <a:solidFill>
                <a:schemeClr val="accent1">
                  <a:alpha val="10196"/>
                </a:scheme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8682" name="Oval 10"/>
              <p:cNvSpPr>
                <a:spLocks noChangeArrowheads="1"/>
              </p:cNvSpPr>
              <p:nvPr/>
            </p:nvSpPr>
            <p:spPr bwMode="auto">
              <a:xfrm>
                <a:off x="5508625" y="1484313"/>
                <a:ext cx="287338" cy="287337"/>
              </a:xfrm>
              <a:prstGeom prst="ellipse">
                <a:avLst/>
              </a:prstGeom>
              <a:solidFill>
                <a:schemeClr val="accent1">
                  <a:alpha val="10196"/>
                </a:scheme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8683" name="Oval 11"/>
              <p:cNvSpPr>
                <a:spLocks noChangeArrowheads="1"/>
              </p:cNvSpPr>
              <p:nvPr/>
            </p:nvSpPr>
            <p:spPr bwMode="auto">
              <a:xfrm>
                <a:off x="6084888" y="1484313"/>
                <a:ext cx="287337" cy="287337"/>
              </a:xfrm>
              <a:prstGeom prst="ellipse">
                <a:avLst/>
              </a:prstGeom>
              <a:solidFill>
                <a:schemeClr val="accent1">
                  <a:alpha val="10196"/>
                </a:scheme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8684" name="Line 12"/>
              <p:cNvSpPr>
                <a:spLocks noChangeShapeType="1"/>
              </p:cNvSpPr>
              <p:nvPr/>
            </p:nvSpPr>
            <p:spPr bwMode="auto">
              <a:xfrm>
                <a:off x="3132138" y="1339850"/>
                <a:ext cx="0" cy="1079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85" name="Line 13"/>
              <p:cNvSpPr>
                <a:spLocks noChangeShapeType="1"/>
              </p:cNvSpPr>
              <p:nvPr/>
            </p:nvSpPr>
            <p:spPr bwMode="auto">
              <a:xfrm>
                <a:off x="6372225" y="1339850"/>
                <a:ext cx="0" cy="10080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86" name="Line 14"/>
              <p:cNvSpPr>
                <a:spLocks noChangeShapeType="1"/>
              </p:cNvSpPr>
              <p:nvPr/>
            </p:nvSpPr>
            <p:spPr bwMode="auto">
              <a:xfrm>
                <a:off x="2843213" y="2276475"/>
                <a:ext cx="2889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87" name="Line 15"/>
              <p:cNvSpPr>
                <a:spLocks noChangeShapeType="1"/>
              </p:cNvSpPr>
              <p:nvPr/>
            </p:nvSpPr>
            <p:spPr bwMode="auto">
              <a:xfrm>
                <a:off x="6372225" y="2276475"/>
                <a:ext cx="28733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88" name="Line 16"/>
              <p:cNvSpPr>
                <a:spLocks noChangeShapeType="1"/>
              </p:cNvSpPr>
              <p:nvPr/>
            </p:nvSpPr>
            <p:spPr bwMode="auto">
              <a:xfrm>
                <a:off x="4787900" y="2060575"/>
                <a:ext cx="72072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89" name="Text Box 17"/>
              <p:cNvSpPr txBox="1">
                <a:spLocks noChangeArrowheads="1"/>
              </p:cNvSpPr>
              <p:nvPr/>
            </p:nvSpPr>
            <p:spPr bwMode="auto">
              <a:xfrm>
                <a:off x="2771775" y="2479023"/>
                <a:ext cx="5277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dirty="0" smtClean="0"/>
                  <a:t>0.1</a:t>
                </a:r>
                <a:endParaRPr lang="en-US" altLang="ko-KR" dirty="0"/>
              </a:p>
            </p:txBody>
          </p:sp>
          <p:sp>
            <p:nvSpPr>
              <p:cNvPr id="28690" name="Text Box 18"/>
              <p:cNvSpPr txBox="1">
                <a:spLocks noChangeArrowheads="1"/>
              </p:cNvSpPr>
              <p:nvPr/>
            </p:nvSpPr>
            <p:spPr bwMode="auto">
              <a:xfrm>
                <a:off x="6131854" y="2461984"/>
                <a:ext cx="52770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dirty="0" smtClean="0"/>
                  <a:t>0.1</a:t>
                </a:r>
                <a:endParaRPr lang="en-US" altLang="ko-KR" dirty="0"/>
              </a:p>
            </p:txBody>
          </p:sp>
          <p:sp>
            <p:nvSpPr>
              <p:cNvPr id="28691" name="Line 19"/>
              <p:cNvSpPr>
                <a:spLocks noChangeShapeType="1"/>
              </p:cNvSpPr>
              <p:nvPr/>
            </p:nvSpPr>
            <p:spPr bwMode="auto">
              <a:xfrm>
                <a:off x="3132138" y="2276475"/>
                <a:ext cx="324008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2" name="Line 21"/>
              <p:cNvSpPr>
                <a:spLocks noChangeShapeType="1"/>
              </p:cNvSpPr>
              <p:nvPr/>
            </p:nvSpPr>
            <p:spPr bwMode="auto">
              <a:xfrm>
                <a:off x="2771775" y="4365625"/>
                <a:ext cx="396081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3" name="Line 22"/>
              <p:cNvSpPr>
                <a:spLocks noChangeShapeType="1"/>
              </p:cNvSpPr>
              <p:nvPr/>
            </p:nvSpPr>
            <p:spPr bwMode="auto">
              <a:xfrm>
                <a:off x="3779838" y="1339850"/>
                <a:ext cx="0" cy="647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4" name="Line 23"/>
              <p:cNvSpPr>
                <a:spLocks noChangeShapeType="1"/>
              </p:cNvSpPr>
              <p:nvPr/>
            </p:nvSpPr>
            <p:spPr bwMode="auto">
              <a:xfrm>
                <a:off x="3132138" y="1411288"/>
                <a:ext cx="6477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5" name="Text Box 24"/>
              <p:cNvSpPr txBox="1">
                <a:spLocks noChangeArrowheads="1"/>
              </p:cNvSpPr>
              <p:nvPr/>
            </p:nvSpPr>
            <p:spPr bwMode="auto">
              <a:xfrm>
                <a:off x="3203575" y="1052513"/>
                <a:ext cx="720725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dirty="0" smtClean="0"/>
                  <a:t>0.08</a:t>
                </a:r>
                <a:endParaRPr lang="en-US" altLang="ko-KR" dirty="0"/>
              </a:p>
            </p:txBody>
          </p:sp>
          <p:sp>
            <p:nvSpPr>
              <p:cNvPr id="28696" name="Line 25"/>
              <p:cNvSpPr>
                <a:spLocks noChangeShapeType="1"/>
              </p:cNvSpPr>
              <p:nvPr/>
            </p:nvSpPr>
            <p:spPr bwMode="auto">
              <a:xfrm>
                <a:off x="4427538" y="1484313"/>
                <a:ext cx="5048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7" name="Line 26"/>
              <p:cNvSpPr>
                <a:spLocks noChangeShapeType="1"/>
              </p:cNvSpPr>
              <p:nvPr/>
            </p:nvSpPr>
            <p:spPr bwMode="auto">
              <a:xfrm>
                <a:off x="4427538" y="1989138"/>
                <a:ext cx="5048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8" name="Line 27"/>
              <p:cNvSpPr>
                <a:spLocks noChangeShapeType="1"/>
              </p:cNvSpPr>
              <p:nvPr/>
            </p:nvSpPr>
            <p:spPr bwMode="auto">
              <a:xfrm>
                <a:off x="4787900" y="1484313"/>
                <a:ext cx="0" cy="5048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699" name="Text Box 28"/>
              <p:cNvSpPr txBox="1">
                <a:spLocks noChangeArrowheads="1"/>
              </p:cNvSpPr>
              <p:nvPr/>
            </p:nvSpPr>
            <p:spPr bwMode="auto">
              <a:xfrm>
                <a:off x="4765677" y="1548792"/>
                <a:ext cx="79216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dirty="0" smtClean="0"/>
                  <a:t>0.08</a:t>
                </a:r>
                <a:endParaRPr lang="en-US" altLang="ko-KR" dirty="0"/>
              </a:p>
            </p:txBody>
          </p:sp>
          <p:sp>
            <p:nvSpPr>
              <p:cNvPr id="28701" name="Oval 30"/>
              <p:cNvSpPr>
                <a:spLocks noChangeArrowheads="1"/>
              </p:cNvSpPr>
              <p:nvPr/>
            </p:nvSpPr>
            <p:spPr bwMode="auto">
              <a:xfrm>
                <a:off x="5257800" y="1981187"/>
                <a:ext cx="287337" cy="287337"/>
              </a:xfrm>
              <a:prstGeom prst="ellipse">
                <a:avLst/>
              </a:prstGeom>
              <a:solidFill>
                <a:schemeClr val="accent1">
                  <a:alpha val="10196"/>
                </a:scheme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8702" name="Oval 31"/>
              <p:cNvSpPr>
                <a:spLocks noChangeArrowheads="1"/>
              </p:cNvSpPr>
              <p:nvPr/>
            </p:nvSpPr>
            <p:spPr bwMode="auto">
              <a:xfrm>
                <a:off x="5809144" y="1992312"/>
                <a:ext cx="287337" cy="287337"/>
              </a:xfrm>
              <a:prstGeom prst="ellipse">
                <a:avLst/>
              </a:prstGeom>
              <a:solidFill>
                <a:schemeClr val="accent1">
                  <a:alpha val="10196"/>
                </a:scheme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/>
              </a:p>
            </p:txBody>
          </p:sp>
          <p:sp>
            <p:nvSpPr>
              <p:cNvPr id="28703" name="Line 32"/>
              <p:cNvSpPr>
                <a:spLocks noChangeShapeType="1"/>
              </p:cNvSpPr>
              <p:nvPr/>
            </p:nvSpPr>
            <p:spPr bwMode="auto">
              <a:xfrm>
                <a:off x="2771775" y="1268413"/>
                <a:ext cx="360363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4" name="Line 33"/>
              <p:cNvSpPr>
                <a:spLocks noChangeShapeType="1"/>
              </p:cNvSpPr>
              <p:nvPr/>
            </p:nvSpPr>
            <p:spPr bwMode="auto">
              <a:xfrm>
                <a:off x="6372225" y="1341438"/>
                <a:ext cx="360363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8705" name="TextBox 1"/>
              <p:cNvSpPr txBox="1">
                <a:spLocks noChangeArrowheads="1"/>
              </p:cNvSpPr>
              <p:nvPr/>
            </p:nvSpPr>
            <p:spPr bwMode="auto">
              <a:xfrm>
                <a:off x="3646488" y="2466975"/>
                <a:ext cx="248177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dirty="0" smtClean="0"/>
                  <a:t>0.08*53+0.03=4.27m</a:t>
                </a:r>
                <a:endParaRPr lang="ko-KR" altLang="en-US" dirty="0"/>
              </a:p>
            </p:txBody>
          </p:sp>
          <p:sp>
            <p:nvSpPr>
              <p:cNvPr id="28706" name="TextBox 2"/>
              <p:cNvSpPr txBox="1">
                <a:spLocks noChangeArrowheads="1"/>
              </p:cNvSpPr>
              <p:nvPr/>
            </p:nvSpPr>
            <p:spPr bwMode="auto">
              <a:xfrm>
                <a:off x="4157663" y="3851275"/>
                <a:ext cx="2299027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r>
                  <a:rPr lang="en-US" altLang="ko-KR" dirty="0"/>
                  <a:t>Inside </a:t>
                </a:r>
                <a:r>
                  <a:rPr lang="en-US" altLang="ko-KR" dirty="0" smtClean="0"/>
                  <a:t>width=4.47m</a:t>
                </a:r>
                <a:endParaRPr lang="ko-KR" altLang="en-US" dirty="0"/>
              </a:p>
            </p:txBody>
          </p:sp>
          <p:cxnSp>
            <p:nvCxnSpPr>
              <p:cNvPr id="3" name="직선 연결선 2"/>
              <p:cNvCxnSpPr/>
              <p:nvPr/>
            </p:nvCxnSpPr>
            <p:spPr>
              <a:xfrm>
                <a:off x="2290618" y="1484313"/>
                <a:ext cx="48115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화살표 연결선 4"/>
              <p:cNvCxnSpPr/>
              <p:nvPr/>
            </p:nvCxnSpPr>
            <p:spPr>
              <a:xfrm>
                <a:off x="2493818" y="1484313"/>
                <a:ext cx="0" cy="208092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 rot="16200000">
                <a:off x="1049733" y="2531165"/>
                <a:ext cx="24817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>
                    <a:latin typeface="굴림" panose="020B0600000101010101" pitchFamily="50" charset="-127"/>
                    <a:ea typeface="굴림" panose="020B0600000101010101" pitchFamily="50" charset="-127"/>
                  </a:rPr>
                  <a:t>0.08x17+0.03=3.57m</a:t>
                </a:r>
                <a:endParaRPr lang="ko-KR" altLang="en-US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16200000">
              <a:off x="792326" y="2672556"/>
              <a:ext cx="2278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>
                  <a:latin typeface="굴림" panose="020B0600000101010101" pitchFamily="50" charset="-127"/>
                  <a:ea typeface="굴림" panose="020B0600000101010101" pitchFamily="50" charset="-127"/>
                </a:rPr>
                <a:t>Per bundle 18 rows</a:t>
              </a:r>
              <a:endParaRPr lang="ko-KR" altLang="en-US" dirty="0"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165545" y="3700329"/>
            <a:ext cx="143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  <a:cs typeface="Arial" panose="020B0604020202020204" pitchFamily="34" charset="0"/>
              </a:rPr>
              <a:t>54 columns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831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/>
          <p:cNvGrpSpPr/>
          <p:nvPr/>
        </p:nvGrpSpPr>
        <p:grpSpPr>
          <a:xfrm>
            <a:off x="2276758" y="2185987"/>
            <a:ext cx="4321175" cy="3128163"/>
            <a:chOff x="2411413" y="1268413"/>
            <a:chExt cx="4321175" cy="3128163"/>
          </a:xfrm>
        </p:grpSpPr>
        <p:sp>
          <p:nvSpPr>
            <p:cNvPr id="2" name="타원 1"/>
            <p:cNvSpPr/>
            <p:nvPr/>
          </p:nvSpPr>
          <p:spPr>
            <a:xfrm>
              <a:off x="2411413" y="1268413"/>
              <a:ext cx="1439862" cy="1439862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3" name="타원 2"/>
            <p:cNvSpPr/>
            <p:nvPr/>
          </p:nvSpPr>
          <p:spPr>
            <a:xfrm>
              <a:off x="5292725" y="1268413"/>
              <a:ext cx="1439863" cy="1439862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4" name="타원 3"/>
            <p:cNvSpPr/>
            <p:nvPr/>
          </p:nvSpPr>
          <p:spPr>
            <a:xfrm>
              <a:off x="2440781" y="2956713"/>
              <a:ext cx="1439863" cy="1439863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3166102" y="1885156"/>
              <a:ext cx="0" cy="1791489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3132138" y="1773238"/>
              <a:ext cx="0" cy="215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>
            <a:xfrm>
              <a:off x="4562475" y="1776413"/>
              <a:ext cx="0" cy="217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2" name="TextBox 19"/>
            <p:cNvSpPr txBox="1">
              <a:spLocks noChangeArrowheads="1"/>
            </p:cNvSpPr>
            <p:nvPr/>
          </p:nvSpPr>
          <p:spPr bwMode="auto">
            <a:xfrm>
              <a:off x="3880644" y="1586382"/>
              <a:ext cx="450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dirty="0" smtClean="0"/>
                <a:t>45</a:t>
              </a:r>
              <a:endParaRPr lang="ko-KR" altLang="en-US" sz="1800" dirty="0"/>
            </a:p>
          </p:txBody>
        </p:sp>
        <p:sp>
          <p:nvSpPr>
            <p:cNvPr id="35853" name="TextBox 20"/>
            <p:cNvSpPr txBox="1">
              <a:spLocks noChangeArrowheads="1"/>
            </p:cNvSpPr>
            <p:nvPr/>
          </p:nvSpPr>
          <p:spPr bwMode="auto">
            <a:xfrm>
              <a:off x="3552826" y="2618957"/>
              <a:ext cx="450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dirty="0" smtClean="0"/>
                <a:t>70</a:t>
              </a:r>
              <a:endParaRPr lang="ko-KR" altLang="en-US" sz="1800" dirty="0"/>
            </a:p>
          </p:txBody>
        </p:sp>
        <p:cxnSp>
          <p:nvCxnSpPr>
            <p:cNvPr id="24" name="직선 연결선 23"/>
            <p:cNvCxnSpPr>
              <a:stCxn id="4" idx="2"/>
              <a:endCxn id="4" idx="6"/>
            </p:cNvCxnSpPr>
            <p:nvPr/>
          </p:nvCxnSpPr>
          <p:spPr>
            <a:xfrm>
              <a:off x="2440781" y="3676645"/>
              <a:ext cx="1439863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6" name="TextBox 24"/>
            <p:cNvSpPr txBox="1">
              <a:spLocks noChangeArrowheads="1"/>
            </p:cNvSpPr>
            <p:nvPr/>
          </p:nvSpPr>
          <p:spPr bwMode="auto">
            <a:xfrm>
              <a:off x="3004837" y="3698361"/>
              <a:ext cx="450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dirty="0" smtClean="0"/>
                <a:t>32</a:t>
              </a:r>
              <a:endParaRPr lang="ko-KR" altLang="en-US" sz="1800" dirty="0"/>
            </a:p>
          </p:txBody>
        </p:sp>
        <p:cxnSp>
          <p:nvCxnSpPr>
            <p:cNvPr id="27" name="직선 연결선 26"/>
            <p:cNvCxnSpPr/>
            <p:nvPr/>
          </p:nvCxnSpPr>
          <p:spPr>
            <a:xfrm>
              <a:off x="3132138" y="1916113"/>
              <a:ext cx="1423987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stCxn id="2" idx="6"/>
              <a:endCxn id="3" idx="2"/>
            </p:cNvCxnSpPr>
            <p:nvPr/>
          </p:nvCxnSpPr>
          <p:spPr>
            <a:xfrm>
              <a:off x="3851275" y="1989138"/>
              <a:ext cx="1441450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862" name="TextBox 33"/>
          <p:cNvSpPr txBox="1">
            <a:spLocks noChangeArrowheads="1"/>
          </p:cNvSpPr>
          <p:nvPr/>
        </p:nvSpPr>
        <p:spPr bwMode="auto">
          <a:xfrm>
            <a:off x="6300788" y="5953125"/>
            <a:ext cx="26869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 dirty="0" smtClean="0"/>
              <a:t>Economizer tube </a:t>
            </a:r>
            <a:r>
              <a:rPr lang="en-US" altLang="ko-KR" sz="1800" dirty="0"/>
              <a:t>array</a:t>
            </a:r>
            <a:endParaRPr lang="ko-KR" altLang="en-US" sz="1800" dirty="0"/>
          </a:p>
        </p:txBody>
      </p:sp>
      <p:sp>
        <p:nvSpPr>
          <p:cNvPr id="21" name="제목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Economizer</a:t>
            </a:r>
            <a:r>
              <a:rPr lang="ko-KR" altLang="en-US" dirty="0" smtClean="0"/>
              <a:t> </a:t>
            </a:r>
            <a:r>
              <a:rPr lang="en-US" altLang="ko-KR" dirty="0" smtClean="0"/>
              <a:t>tube</a:t>
            </a:r>
            <a:endParaRPr lang="ko-KR" altLang="en-US" dirty="0"/>
          </a:p>
        </p:txBody>
      </p:sp>
      <p:sp>
        <p:nvSpPr>
          <p:cNvPr id="30" name="타원 29"/>
          <p:cNvSpPr/>
          <p:nvPr/>
        </p:nvSpPr>
        <p:spPr>
          <a:xfrm>
            <a:off x="5166802" y="3874287"/>
            <a:ext cx="1439863" cy="1439863"/>
          </a:xfrm>
          <a:prstGeom prst="ellipse">
            <a:avLst/>
          </a:prstGeom>
          <a:solidFill>
            <a:schemeClr val="accent1">
              <a:alpha val="10000"/>
            </a:schemeClr>
          </a:solidFill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27994" y="29786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58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760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9050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mtClean="0"/>
              <a:t>열교환기 배치</a:t>
            </a:r>
          </a:p>
        </p:txBody>
      </p:sp>
      <p:pic>
        <p:nvPicPr>
          <p:cNvPr id="3686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781800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6" name="Picture 6" descr="R0010750">
            <a:hlinkClick r:id="" action="ppaction://noaction" highlightClick="1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276475"/>
            <a:ext cx="22987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7" name="Picture 7" descr="P0010401_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743200"/>
            <a:ext cx="2425700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8" name="Picture 8" descr="P010401_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638675"/>
            <a:ext cx="23622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9" name="Picture 9" descr="IMG_194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933450"/>
            <a:ext cx="22860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817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28275" y="6400800"/>
            <a:ext cx="260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Height of Convection Pass</a:t>
            </a:r>
            <a:endParaRPr lang="ko-KR" altLang="en-US" dirty="0"/>
          </a:p>
        </p:txBody>
      </p:sp>
      <p:grpSp>
        <p:nvGrpSpPr>
          <p:cNvPr id="63" name="그룹 62"/>
          <p:cNvGrpSpPr/>
          <p:nvPr/>
        </p:nvGrpSpPr>
        <p:grpSpPr>
          <a:xfrm>
            <a:off x="2827049" y="612134"/>
            <a:ext cx="2795761" cy="5975840"/>
            <a:chOff x="2827049" y="612134"/>
            <a:chExt cx="2795761" cy="5975840"/>
          </a:xfrm>
        </p:grpSpPr>
        <p:grpSp>
          <p:nvGrpSpPr>
            <p:cNvPr id="2" name="그룹 1"/>
            <p:cNvGrpSpPr/>
            <p:nvPr/>
          </p:nvGrpSpPr>
          <p:grpSpPr>
            <a:xfrm>
              <a:off x="3168564" y="612134"/>
              <a:ext cx="2454246" cy="5975840"/>
              <a:chOff x="3197973" y="572645"/>
              <a:chExt cx="2454246" cy="5975840"/>
            </a:xfrm>
          </p:grpSpPr>
          <p:sp>
            <p:nvSpPr>
              <p:cNvPr id="57" name="직사각형 56"/>
              <p:cNvSpPr/>
              <p:nvPr/>
            </p:nvSpPr>
            <p:spPr>
              <a:xfrm>
                <a:off x="3425899" y="2386937"/>
                <a:ext cx="930152" cy="1135915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69" name="그룹 68"/>
              <p:cNvGrpSpPr/>
              <p:nvPr/>
            </p:nvGrpSpPr>
            <p:grpSpPr>
              <a:xfrm>
                <a:off x="3197973" y="572645"/>
                <a:ext cx="2374860" cy="5975840"/>
                <a:chOff x="3197973" y="572645"/>
                <a:chExt cx="2374860" cy="5975840"/>
              </a:xfrm>
            </p:grpSpPr>
            <p:grpSp>
              <p:nvGrpSpPr>
                <p:cNvPr id="73" name="그룹 72"/>
                <p:cNvGrpSpPr/>
                <p:nvPr/>
              </p:nvGrpSpPr>
              <p:grpSpPr>
                <a:xfrm>
                  <a:off x="3197973" y="572645"/>
                  <a:ext cx="2012028" cy="4785706"/>
                  <a:chOff x="1613864" y="1108789"/>
                  <a:chExt cx="2012028" cy="4785706"/>
                </a:xfrm>
              </p:grpSpPr>
              <p:sp>
                <p:nvSpPr>
                  <p:cNvPr id="5" name="Freeform 3"/>
                  <p:cNvSpPr>
                    <a:spLocks/>
                  </p:cNvSpPr>
                  <p:nvPr/>
                </p:nvSpPr>
                <p:spPr bwMode="auto">
                  <a:xfrm>
                    <a:off x="1844842" y="1108789"/>
                    <a:ext cx="923925" cy="1800225"/>
                  </a:xfrm>
                  <a:custGeom>
                    <a:avLst/>
                    <a:gdLst>
                      <a:gd name="T0" fmla="*/ 0 w 589"/>
                      <a:gd name="T1" fmla="*/ 2147483647 h 1636"/>
                      <a:gd name="T2" fmla="*/ 0 w 589"/>
                      <a:gd name="T3" fmla="*/ 2147483647 h 1636"/>
                      <a:gd name="T4" fmla="*/ 2147483647 w 589"/>
                      <a:gd name="T5" fmla="*/ 2147483647 h 1636"/>
                      <a:gd name="T6" fmla="*/ 2147483647 w 589"/>
                      <a:gd name="T7" fmla="*/ 0 h 1636"/>
                      <a:gd name="T8" fmla="*/ 2147483647 w 589"/>
                      <a:gd name="T9" fmla="*/ 2147483647 h 16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89"/>
                      <a:gd name="T16" fmla="*/ 0 h 1636"/>
                      <a:gd name="T17" fmla="*/ 589 w 589"/>
                      <a:gd name="T18" fmla="*/ 1636 h 16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89" h="1636">
                        <a:moveTo>
                          <a:pt x="0" y="1636"/>
                        </a:moveTo>
                        <a:lnTo>
                          <a:pt x="0" y="472"/>
                        </a:lnTo>
                        <a:lnTo>
                          <a:pt x="6" y="3"/>
                        </a:lnTo>
                        <a:lnTo>
                          <a:pt x="589" y="0"/>
                        </a:lnTo>
                        <a:lnTo>
                          <a:pt x="582" y="1630"/>
                        </a:lnTo>
                      </a:path>
                    </a:pathLst>
                  </a:custGeom>
                  <a:solidFill>
                    <a:srgbClr val="FF99CC"/>
                  </a:solidFill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862430" y="1684620"/>
                    <a:ext cx="65088" cy="71438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" name="Freeform 6"/>
                  <p:cNvSpPr>
                    <a:spLocks/>
                  </p:cNvSpPr>
                  <p:nvPr/>
                </p:nvSpPr>
                <p:spPr bwMode="auto">
                  <a:xfrm>
                    <a:off x="1865562" y="1764372"/>
                    <a:ext cx="1031875" cy="280888"/>
                  </a:xfrm>
                  <a:custGeom>
                    <a:avLst/>
                    <a:gdLst>
                      <a:gd name="T0" fmla="*/ 2147483647 w 704"/>
                      <a:gd name="T1" fmla="*/ 0 h 175"/>
                      <a:gd name="T2" fmla="*/ 2147483647 w 704"/>
                      <a:gd name="T3" fmla="*/ 2147483647 h 175"/>
                      <a:gd name="T4" fmla="*/ 2147483647 w 704"/>
                      <a:gd name="T5" fmla="*/ 2147483647 h 175"/>
                      <a:gd name="T6" fmla="*/ 2147483647 w 704"/>
                      <a:gd name="T7" fmla="*/ 2147483647 h 175"/>
                      <a:gd name="T8" fmla="*/ 2147483647 w 704"/>
                      <a:gd name="T9" fmla="*/ 2147483647 h 175"/>
                      <a:gd name="T10" fmla="*/ 2147483647 w 704"/>
                      <a:gd name="T11" fmla="*/ 2147483647 h 175"/>
                      <a:gd name="T12" fmla="*/ 0 w 704"/>
                      <a:gd name="T13" fmla="*/ 2147483647 h 175"/>
                      <a:gd name="T14" fmla="*/ 0 w 704"/>
                      <a:gd name="T15" fmla="*/ 2147483647 h 175"/>
                      <a:gd name="T16" fmla="*/ 2147483647 w 704"/>
                      <a:gd name="T17" fmla="*/ 2147483647 h 175"/>
                      <a:gd name="T18" fmla="*/ 2147483647 w 704"/>
                      <a:gd name="T19" fmla="*/ 2147483647 h 17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04"/>
                      <a:gd name="T31" fmla="*/ 0 h 175"/>
                      <a:gd name="T32" fmla="*/ 704 w 704"/>
                      <a:gd name="T33" fmla="*/ 175 h 17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04" h="175">
                        <a:moveTo>
                          <a:pt x="704" y="0"/>
                        </a:moveTo>
                        <a:lnTo>
                          <a:pt x="704" y="43"/>
                        </a:lnTo>
                        <a:lnTo>
                          <a:pt x="2" y="44"/>
                        </a:lnTo>
                        <a:lnTo>
                          <a:pt x="2" y="75"/>
                        </a:lnTo>
                        <a:lnTo>
                          <a:pt x="587" y="75"/>
                        </a:lnTo>
                        <a:lnTo>
                          <a:pt x="587" y="106"/>
                        </a:lnTo>
                        <a:lnTo>
                          <a:pt x="0" y="105"/>
                        </a:lnTo>
                        <a:lnTo>
                          <a:pt x="0" y="134"/>
                        </a:lnTo>
                        <a:lnTo>
                          <a:pt x="587" y="134"/>
                        </a:lnTo>
                        <a:lnTo>
                          <a:pt x="587" y="175"/>
                        </a:lnTo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876717" y="2056130"/>
                    <a:ext cx="65088" cy="71438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" name="Freeform 14"/>
                  <p:cNvSpPr>
                    <a:spLocks/>
                  </p:cNvSpPr>
                  <p:nvPr/>
                </p:nvSpPr>
                <p:spPr bwMode="auto">
                  <a:xfrm>
                    <a:off x="1888096" y="2990209"/>
                    <a:ext cx="863600" cy="508000"/>
                  </a:xfrm>
                  <a:custGeom>
                    <a:avLst/>
                    <a:gdLst>
                      <a:gd name="T0" fmla="*/ 2147483647 w 589"/>
                      <a:gd name="T1" fmla="*/ 0 h 320"/>
                      <a:gd name="T2" fmla="*/ 2147483647 w 589"/>
                      <a:gd name="T3" fmla="*/ 2147483647 h 320"/>
                      <a:gd name="T4" fmla="*/ 2147483647 w 589"/>
                      <a:gd name="T5" fmla="*/ 2147483647 h 320"/>
                      <a:gd name="T6" fmla="*/ 2147483647 w 589"/>
                      <a:gd name="T7" fmla="*/ 2147483647 h 320"/>
                      <a:gd name="T8" fmla="*/ 2147483647 w 589"/>
                      <a:gd name="T9" fmla="*/ 2147483647 h 320"/>
                      <a:gd name="T10" fmla="*/ 2147483647 w 589"/>
                      <a:gd name="T11" fmla="*/ 2147483647 h 320"/>
                      <a:gd name="T12" fmla="*/ 2147483647 w 589"/>
                      <a:gd name="T13" fmla="*/ 2147483647 h 320"/>
                      <a:gd name="T14" fmla="*/ 2147483647 w 589"/>
                      <a:gd name="T15" fmla="*/ 2147483647 h 320"/>
                      <a:gd name="T16" fmla="*/ 2147483647 w 589"/>
                      <a:gd name="T17" fmla="*/ 2147483647 h 320"/>
                      <a:gd name="T18" fmla="*/ 2147483647 w 589"/>
                      <a:gd name="T19" fmla="*/ 2147483647 h 320"/>
                      <a:gd name="T20" fmla="*/ 2147483647 w 589"/>
                      <a:gd name="T21" fmla="*/ 2147483647 h 320"/>
                      <a:gd name="T22" fmla="*/ 2147483647 w 589"/>
                      <a:gd name="T23" fmla="*/ 2147483647 h 320"/>
                      <a:gd name="T24" fmla="*/ 2147483647 w 589"/>
                      <a:gd name="T25" fmla="*/ 2147483647 h 320"/>
                      <a:gd name="T26" fmla="*/ 2147483647 w 589"/>
                      <a:gd name="T27" fmla="*/ 2147483647 h 320"/>
                      <a:gd name="T28" fmla="*/ 2147483647 w 589"/>
                      <a:gd name="T29" fmla="*/ 2147483647 h 320"/>
                      <a:gd name="T30" fmla="*/ 2147483647 w 589"/>
                      <a:gd name="T31" fmla="*/ 2147483647 h 320"/>
                      <a:gd name="T32" fmla="*/ 2147483647 w 589"/>
                      <a:gd name="T33" fmla="*/ 2147483647 h 320"/>
                      <a:gd name="T34" fmla="*/ 0 w 589"/>
                      <a:gd name="T35" fmla="*/ 2147483647 h 320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589"/>
                      <a:gd name="T55" fmla="*/ 0 h 320"/>
                      <a:gd name="T56" fmla="*/ 589 w 589"/>
                      <a:gd name="T57" fmla="*/ 320 h 320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589" h="320">
                        <a:moveTo>
                          <a:pt x="2" y="0"/>
                        </a:moveTo>
                        <a:lnTo>
                          <a:pt x="2" y="33"/>
                        </a:lnTo>
                        <a:lnTo>
                          <a:pt x="587" y="33"/>
                        </a:lnTo>
                        <a:lnTo>
                          <a:pt x="587" y="60"/>
                        </a:lnTo>
                        <a:lnTo>
                          <a:pt x="3" y="60"/>
                        </a:lnTo>
                        <a:lnTo>
                          <a:pt x="3" y="88"/>
                        </a:lnTo>
                        <a:lnTo>
                          <a:pt x="589" y="87"/>
                        </a:lnTo>
                        <a:lnTo>
                          <a:pt x="589" y="113"/>
                        </a:lnTo>
                        <a:lnTo>
                          <a:pt x="3" y="113"/>
                        </a:lnTo>
                        <a:lnTo>
                          <a:pt x="3" y="139"/>
                        </a:lnTo>
                        <a:lnTo>
                          <a:pt x="589" y="139"/>
                        </a:lnTo>
                        <a:lnTo>
                          <a:pt x="589" y="168"/>
                        </a:lnTo>
                        <a:lnTo>
                          <a:pt x="2" y="168"/>
                        </a:lnTo>
                        <a:lnTo>
                          <a:pt x="3" y="198"/>
                        </a:lnTo>
                        <a:lnTo>
                          <a:pt x="588" y="196"/>
                        </a:lnTo>
                        <a:lnTo>
                          <a:pt x="588" y="227"/>
                        </a:lnTo>
                        <a:lnTo>
                          <a:pt x="1" y="228"/>
                        </a:lnTo>
                        <a:lnTo>
                          <a:pt x="0" y="320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" name="Freeform 16"/>
                  <p:cNvSpPr>
                    <a:spLocks/>
                  </p:cNvSpPr>
                  <p:nvPr/>
                </p:nvSpPr>
                <p:spPr bwMode="auto">
                  <a:xfrm>
                    <a:off x="1899610" y="3498209"/>
                    <a:ext cx="862013" cy="361950"/>
                  </a:xfrm>
                  <a:custGeom>
                    <a:avLst/>
                    <a:gdLst>
                      <a:gd name="T0" fmla="*/ 2147483647 w 588"/>
                      <a:gd name="T1" fmla="*/ 0 h 228"/>
                      <a:gd name="T2" fmla="*/ 2147483647 w 588"/>
                      <a:gd name="T3" fmla="*/ 2147483647 h 228"/>
                      <a:gd name="T4" fmla="*/ 2147483647 w 588"/>
                      <a:gd name="T5" fmla="*/ 2147483647 h 228"/>
                      <a:gd name="T6" fmla="*/ 2147483647 w 588"/>
                      <a:gd name="T7" fmla="*/ 2147483647 h 228"/>
                      <a:gd name="T8" fmla="*/ 2147483647 w 588"/>
                      <a:gd name="T9" fmla="*/ 2147483647 h 228"/>
                      <a:gd name="T10" fmla="*/ 2147483647 w 588"/>
                      <a:gd name="T11" fmla="*/ 2147483647 h 228"/>
                      <a:gd name="T12" fmla="*/ 2147483647 w 588"/>
                      <a:gd name="T13" fmla="*/ 2147483647 h 228"/>
                      <a:gd name="T14" fmla="*/ 2147483647 w 588"/>
                      <a:gd name="T15" fmla="*/ 2147483647 h 228"/>
                      <a:gd name="T16" fmla="*/ 2147483647 w 588"/>
                      <a:gd name="T17" fmla="*/ 2147483647 h 228"/>
                      <a:gd name="T18" fmla="*/ 2147483647 w 588"/>
                      <a:gd name="T19" fmla="*/ 2147483647 h 228"/>
                      <a:gd name="T20" fmla="*/ 2147483647 w 588"/>
                      <a:gd name="T21" fmla="*/ 2147483647 h 228"/>
                      <a:gd name="T22" fmla="*/ 2147483647 w 588"/>
                      <a:gd name="T23" fmla="*/ 2147483647 h 228"/>
                      <a:gd name="T24" fmla="*/ 2147483647 w 588"/>
                      <a:gd name="T25" fmla="*/ 2147483647 h 228"/>
                      <a:gd name="T26" fmla="*/ 2147483647 w 588"/>
                      <a:gd name="T27" fmla="*/ 2147483647 h 228"/>
                      <a:gd name="T28" fmla="*/ 2147483647 w 588"/>
                      <a:gd name="T29" fmla="*/ 2147483647 h 228"/>
                      <a:gd name="T30" fmla="*/ 2147483647 w 588"/>
                      <a:gd name="T31" fmla="*/ 2147483647 h 228"/>
                      <a:gd name="T32" fmla="*/ 0 w 588"/>
                      <a:gd name="T33" fmla="*/ 2147483647 h 22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588"/>
                      <a:gd name="T52" fmla="*/ 0 h 228"/>
                      <a:gd name="T53" fmla="*/ 588 w 588"/>
                      <a:gd name="T54" fmla="*/ 228 h 22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588" h="228">
                        <a:moveTo>
                          <a:pt x="1" y="0"/>
                        </a:moveTo>
                        <a:lnTo>
                          <a:pt x="1" y="33"/>
                        </a:lnTo>
                        <a:lnTo>
                          <a:pt x="586" y="33"/>
                        </a:lnTo>
                        <a:lnTo>
                          <a:pt x="586" y="60"/>
                        </a:lnTo>
                        <a:lnTo>
                          <a:pt x="2" y="60"/>
                        </a:lnTo>
                        <a:lnTo>
                          <a:pt x="2" y="88"/>
                        </a:lnTo>
                        <a:lnTo>
                          <a:pt x="588" y="87"/>
                        </a:lnTo>
                        <a:lnTo>
                          <a:pt x="588" y="113"/>
                        </a:lnTo>
                        <a:lnTo>
                          <a:pt x="2" y="113"/>
                        </a:lnTo>
                        <a:lnTo>
                          <a:pt x="2" y="139"/>
                        </a:lnTo>
                        <a:lnTo>
                          <a:pt x="588" y="139"/>
                        </a:lnTo>
                        <a:lnTo>
                          <a:pt x="588" y="168"/>
                        </a:lnTo>
                        <a:lnTo>
                          <a:pt x="1" y="168"/>
                        </a:lnTo>
                        <a:lnTo>
                          <a:pt x="2" y="198"/>
                        </a:lnTo>
                        <a:lnTo>
                          <a:pt x="587" y="196"/>
                        </a:lnTo>
                        <a:lnTo>
                          <a:pt x="587" y="227"/>
                        </a:lnTo>
                        <a:lnTo>
                          <a:pt x="0" y="228"/>
                        </a:lnTo>
                      </a:path>
                    </a:pathLst>
                  </a:cu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" name="Oval 45"/>
                  <p:cNvSpPr>
                    <a:spLocks noChangeArrowheads="1"/>
                  </p:cNvSpPr>
                  <p:nvPr/>
                </p:nvSpPr>
                <p:spPr bwMode="auto">
                  <a:xfrm>
                    <a:off x="2273466" y="1726680"/>
                    <a:ext cx="66675" cy="71438"/>
                  </a:xfrm>
                  <a:prstGeom prst="ellipse">
                    <a:avLst/>
                  </a:prstGeom>
                  <a:solidFill>
                    <a:srgbClr val="FF660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" name="Oval 47"/>
                  <p:cNvSpPr>
                    <a:spLocks noChangeArrowheads="1"/>
                  </p:cNvSpPr>
                  <p:nvPr/>
                </p:nvSpPr>
                <p:spPr bwMode="auto">
                  <a:xfrm>
                    <a:off x="2275851" y="2062863"/>
                    <a:ext cx="66675" cy="71437"/>
                  </a:xfrm>
                  <a:prstGeom prst="ellipse">
                    <a:avLst/>
                  </a:prstGeom>
                  <a:solidFill>
                    <a:srgbClr val="FF660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2298868" y="2814872"/>
                    <a:ext cx="66675" cy="71437"/>
                  </a:xfrm>
                  <a:prstGeom prst="ellipse">
                    <a:avLst/>
                  </a:prstGeom>
                  <a:solidFill>
                    <a:srgbClr val="FF660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2306321" y="3410959"/>
                    <a:ext cx="65087" cy="71437"/>
                  </a:xfrm>
                  <a:prstGeom prst="ellipse">
                    <a:avLst/>
                  </a:prstGeom>
                  <a:solidFill>
                    <a:srgbClr val="FF660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" name="Oval 5"/>
                  <p:cNvSpPr>
                    <a:spLocks noChangeArrowheads="1"/>
                  </p:cNvSpPr>
                  <p:nvPr/>
                </p:nvSpPr>
                <p:spPr bwMode="auto">
                  <a:xfrm>
                    <a:off x="2875130" y="2075180"/>
                    <a:ext cx="65087" cy="71438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" name="Freeform 6"/>
                  <p:cNvSpPr>
                    <a:spLocks/>
                  </p:cNvSpPr>
                  <p:nvPr/>
                </p:nvSpPr>
                <p:spPr bwMode="auto">
                  <a:xfrm>
                    <a:off x="1876592" y="2146618"/>
                    <a:ext cx="1031875" cy="277812"/>
                  </a:xfrm>
                  <a:custGeom>
                    <a:avLst/>
                    <a:gdLst>
                      <a:gd name="T0" fmla="*/ 2147483647 w 704"/>
                      <a:gd name="T1" fmla="*/ 0 h 175"/>
                      <a:gd name="T2" fmla="*/ 2147483647 w 704"/>
                      <a:gd name="T3" fmla="*/ 2147483647 h 175"/>
                      <a:gd name="T4" fmla="*/ 2147483647 w 704"/>
                      <a:gd name="T5" fmla="*/ 2147483647 h 175"/>
                      <a:gd name="T6" fmla="*/ 2147483647 w 704"/>
                      <a:gd name="T7" fmla="*/ 2147483647 h 175"/>
                      <a:gd name="T8" fmla="*/ 2147483647 w 704"/>
                      <a:gd name="T9" fmla="*/ 2147483647 h 175"/>
                      <a:gd name="T10" fmla="*/ 2147483647 w 704"/>
                      <a:gd name="T11" fmla="*/ 2147483647 h 175"/>
                      <a:gd name="T12" fmla="*/ 0 w 704"/>
                      <a:gd name="T13" fmla="*/ 2147483647 h 175"/>
                      <a:gd name="T14" fmla="*/ 0 w 704"/>
                      <a:gd name="T15" fmla="*/ 2147483647 h 175"/>
                      <a:gd name="T16" fmla="*/ 2147483647 w 704"/>
                      <a:gd name="T17" fmla="*/ 2147483647 h 175"/>
                      <a:gd name="T18" fmla="*/ 2147483647 w 704"/>
                      <a:gd name="T19" fmla="*/ 2147483647 h 175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704"/>
                      <a:gd name="T31" fmla="*/ 0 h 175"/>
                      <a:gd name="T32" fmla="*/ 704 w 704"/>
                      <a:gd name="T33" fmla="*/ 175 h 175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704" h="175">
                        <a:moveTo>
                          <a:pt x="704" y="0"/>
                        </a:moveTo>
                        <a:lnTo>
                          <a:pt x="704" y="43"/>
                        </a:lnTo>
                        <a:lnTo>
                          <a:pt x="2" y="44"/>
                        </a:lnTo>
                        <a:lnTo>
                          <a:pt x="2" y="75"/>
                        </a:lnTo>
                        <a:lnTo>
                          <a:pt x="587" y="75"/>
                        </a:lnTo>
                        <a:lnTo>
                          <a:pt x="587" y="106"/>
                        </a:lnTo>
                        <a:lnTo>
                          <a:pt x="0" y="105"/>
                        </a:lnTo>
                        <a:lnTo>
                          <a:pt x="0" y="134"/>
                        </a:lnTo>
                        <a:lnTo>
                          <a:pt x="587" y="134"/>
                        </a:lnTo>
                        <a:lnTo>
                          <a:pt x="587" y="175"/>
                        </a:lnTo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875130" y="2713355"/>
                    <a:ext cx="65087" cy="71438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" name="Freeform 13"/>
                  <p:cNvSpPr>
                    <a:spLocks/>
                  </p:cNvSpPr>
                  <p:nvPr/>
                </p:nvSpPr>
                <p:spPr bwMode="auto">
                  <a:xfrm>
                    <a:off x="1875005" y="2419668"/>
                    <a:ext cx="1033462" cy="298450"/>
                  </a:xfrm>
                  <a:custGeom>
                    <a:avLst/>
                    <a:gdLst>
                      <a:gd name="T0" fmla="*/ 2147483647 w 705"/>
                      <a:gd name="T1" fmla="*/ 0 h 188"/>
                      <a:gd name="T2" fmla="*/ 2147483647 w 705"/>
                      <a:gd name="T3" fmla="*/ 2147483647 h 188"/>
                      <a:gd name="T4" fmla="*/ 2147483647 w 705"/>
                      <a:gd name="T5" fmla="*/ 2147483647 h 188"/>
                      <a:gd name="T6" fmla="*/ 2147483647 w 705"/>
                      <a:gd name="T7" fmla="*/ 2147483647 h 188"/>
                      <a:gd name="T8" fmla="*/ 2147483647 w 705"/>
                      <a:gd name="T9" fmla="*/ 2147483647 h 188"/>
                      <a:gd name="T10" fmla="*/ 2147483647 w 705"/>
                      <a:gd name="T11" fmla="*/ 2147483647 h 188"/>
                      <a:gd name="T12" fmla="*/ 2147483647 w 705"/>
                      <a:gd name="T13" fmla="*/ 2147483647 h 188"/>
                      <a:gd name="T14" fmla="*/ 0 w 705"/>
                      <a:gd name="T15" fmla="*/ 2147483647 h 188"/>
                      <a:gd name="T16" fmla="*/ 0 w 705"/>
                      <a:gd name="T17" fmla="*/ 2147483647 h 188"/>
                      <a:gd name="T18" fmla="*/ 2147483647 w 705"/>
                      <a:gd name="T19" fmla="*/ 2147483647 h 188"/>
                      <a:gd name="T20" fmla="*/ 2147483647 w 705"/>
                      <a:gd name="T21" fmla="*/ 2147483647 h 18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705"/>
                      <a:gd name="T34" fmla="*/ 0 h 188"/>
                      <a:gd name="T35" fmla="*/ 705 w 705"/>
                      <a:gd name="T36" fmla="*/ 188 h 188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705" h="188">
                        <a:moveTo>
                          <a:pt x="583" y="0"/>
                        </a:moveTo>
                        <a:lnTo>
                          <a:pt x="588" y="56"/>
                        </a:lnTo>
                        <a:lnTo>
                          <a:pt x="585" y="56"/>
                        </a:lnTo>
                        <a:lnTo>
                          <a:pt x="1" y="58"/>
                        </a:lnTo>
                        <a:lnTo>
                          <a:pt x="1" y="86"/>
                        </a:lnTo>
                        <a:lnTo>
                          <a:pt x="586" y="86"/>
                        </a:lnTo>
                        <a:lnTo>
                          <a:pt x="585" y="115"/>
                        </a:lnTo>
                        <a:lnTo>
                          <a:pt x="0" y="115"/>
                        </a:lnTo>
                        <a:lnTo>
                          <a:pt x="0" y="145"/>
                        </a:lnTo>
                        <a:lnTo>
                          <a:pt x="705" y="145"/>
                        </a:lnTo>
                        <a:lnTo>
                          <a:pt x="705" y="188"/>
                        </a:lnTo>
                      </a:path>
                    </a:pathLst>
                  </a:custGeom>
                  <a:noFill/>
                  <a:ln w="25400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273466" y="2404688"/>
                    <a:ext cx="66675" cy="71438"/>
                  </a:xfrm>
                  <a:prstGeom prst="ellipse">
                    <a:avLst/>
                  </a:prstGeom>
                  <a:solidFill>
                    <a:srgbClr val="FF6600"/>
                  </a:solidFill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25" name="그룹 57"/>
                  <p:cNvGrpSpPr>
                    <a:grpSpLocks/>
                  </p:cNvGrpSpPr>
                  <p:nvPr/>
                </p:nvGrpSpPr>
                <p:grpSpPr bwMode="auto">
                  <a:xfrm>
                    <a:off x="1613864" y="4044928"/>
                    <a:ext cx="1420761" cy="1844991"/>
                    <a:chOff x="5858186" y="275682"/>
                    <a:chExt cx="1887669" cy="2988668"/>
                  </a:xfrm>
                </p:grpSpPr>
                <p:sp>
                  <p:nvSpPr>
                    <p:cNvPr id="26" name="사다리꼴 25"/>
                    <p:cNvSpPr/>
                    <p:nvPr/>
                  </p:nvSpPr>
                  <p:spPr>
                    <a:xfrm rot="16200000">
                      <a:off x="5318623" y="815245"/>
                      <a:ext cx="1368085" cy="288960"/>
                    </a:xfrm>
                    <a:prstGeom prst="trapezoid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7" name="직사각형 26"/>
                    <p:cNvSpPr/>
                    <p:nvPr/>
                  </p:nvSpPr>
                  <p:spPr bwMode="auto">
                    <a:xfrm>
                      <a:off x="6147145" y="275684"/>
                      <a:ext cx="1232831" cy="2987844"/>
                    </a:xfrm>
                    <a:prstGeom prst="rect">
                      <a:avLst/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 dirty="0"/>
                    </a:p>
                  </p:txBody>
                </p:sp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6156635" y="1865393"/>
                      <a:ext cx="1223340" cy="576036"/>
                    </a:xfrm>
                    <a:prstGeom prst="rect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29" name="직사각형 28"/>
                    <p:cNvSpPr/>
                    <p:nvPr/>
                  </p:nvSpPr>
                  <p:spPr>
                    <a:xfrm>
                      <a:off x="6156635" y="1073344"/>
                      <a:ext cx="1223340" cy="576036"/>
                    </a:xfrm>
                    <a:prstGeom prst="rect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0" name="직사각형 29"/>
                    <p:cNvSpPr/>
                    <p:nvPr/>
                  </p:nvSpPr>
                  <p:spPr>
                    <a:xfrm>
                      <a:off x="6156635" y="2688314"/>
                      <a:ext cx="1223340" cy="576036"/>
                    </a:xfrm>
                    <a:prstGeom prst="rect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1" name="사다리꼴 30"/>
                    <p:cNvSpPr/>
                    <p:nvPr/>
                  </p:nvSpPr>
                  <p:spPr>
                    <a:xfrm rot="5400000">
                      <a:off x="6836285" y="1625125"/>
                      <a:ext cx="1368085" cy="288962"/>
                    </a:xfrm>
                    <a:prstGeom prst="trapezoid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2" name="사다리꼴 31"/>
                    <p:cNvSpPr/>
                    <p:nvPr/>
                  </p:nvSpPr>
                  <p:spPr bwMode="auto">
                    <a:xfrm rot="5400000">
                      <a:off x="7277501" y="396834"/>
                      <a:ext cx="576036" cy="360673"/>
                    </a:xfrm>
                    <a:prstGeom prst="trapezoid">
                      <a:avLst/>
                    </a:prstGeom>
                    <a:solidFill>
                      <a:schemeClr val="accent1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ko-KR" altLang="en-US"/>
                    </a:p>
                  </p:txBody>
                </p:sp>
                <p:sp>
                  <p:nvSpPr>
                    <p:cNvPr id="33" name="사다리꼴 32"/>
                    <p:cNvSpPr/>
                    <p:nvPr/>
                  </p:nvSpPr>
                  <p:spPr bwMode="auto">
                    <a:xfrm rot="5400000">
                      <a:off x="7272295" y="2795978"/>
                      <a:ext cx="576036" cy="360675"/>
                    </a:xfrm>
                    <a:prstGeom prst="trapezoid">
                      <a:avLst/>
                    </a:prstGeom>
                    <a:solidFill>
                      <a:schemeClr val="accent1"/>
                    </a:solidFill>
                    <a:ln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ko-KR" altLang="en-US"/>
                    </a:p>
                  </p:txBody>
                </p:sp>
                <p:cxnSp>
                  <p:nvCxnSpPr>
                    <p:cNvPr id="35" name="직선 연결선 4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56324" y="1217580"/>
                      <a:ext cx="1223963" cy="0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6" name="직선 연결선 4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56324" y="1504917"/>
                      <a:ext cx="1223963" cy="0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7" name="직선 연결선 5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56324" y="1289017"/>
                      <a:ext cx="1223963" cy="0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8" name="직선 연결선 5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56324" y="1433480"/>
                      <a:ext cx="1223963" cy="0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39" name="직선 연결선 57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56324" y="1577942"/>
                      <a:ext cx="1223963" cy="0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0" name="직선 연결선 64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56324" y="2121756"/>
                      <a:ext cx="1223963" cy="1587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1" name="직선 연결선 65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56324" y="1978881"/>
                      <a:ext cx="1223963" cy="0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2" name="직선 연결선 69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56324" y="2266217"/>
                      <a:ext cx="1223963" cy="0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3" name="직선 연결선 70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56324" y="2050318"/>
                      <a:ext cx="1223963" cy="0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4" name="직선 연결선 7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56324" y="2194781"/>
                      <a:ext cx="1223963" cy="0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5" name="직선 연결선 7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56324" y="2339243"/>
                      <a:ext cx="1223963" cy="0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6" name="직선 연결선 7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56324" y="2942763"/>
                      <a:ext cx="1223963" cy="1587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7" name="직선 연결선 76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56324" y="2798308"/>
                      <a:ext cx="1223963" cy="0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8" name="직선 연결선 78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56324" y="3087218"/>
                      <a:ext cx="1223963" cy="0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49" name="직선 연결선 81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56324" y="2871331"/>
                      <a:ext cx="1223963" cy="0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50" name="직선 연결선 82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56324" y="3014196"/>
                      <a:ext cx="1223963" cy="0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  <p:cxnSp>
                  <p:nvCxnSpPr>
                    <p:cNvPr id="51" name="직선 연결선 83"/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6156324" y="3158654"/>
                      <a:ext cx="1223963" cy="0"/>
                    </a:xfrm>
                    <a:prstGeom prst="line">
                      <a:avLst/>
                    </a:prstGeom>
                    <a:noFill/>
                    <a:ln w="9525" algn="ctr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</p:cxnSp>
              </p:grpSp>
              <p:cxnSp>
                <p:nvCxnSpPr>
                  <p:cNvPr id="54" name="꺾인 연결선 53"/>
                  <p:cNvCxnSpPr>
                    <a:endCxn id="8" idx="0"/>
                  </p:cNvCxnSpPr>
                  <p:nvPr/>
                </p:nvCxnSpPr>
                <p:spPr>
                  <a:xfrm>
                    <a:off x="2722730" y="1984376"/>
                    <a:ext cx="186531" cy="71754"/>
                  </a:xfrm>
                  <a:prstGeom prst="bentConnector2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직선 연결선 58"/>
                  <p:cNvCxnSpPr/>
                  <p:nvPr/>
                </p:nvCxnSpPr>
                <p:spPr>
                  <a:xfrm>
                    <a:off x="2976730" y="1683415"/>
                    <a:ext cx="401087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직선 연결선 59"/>
                  <p:cNvCxnSpPr/>
                  <p:nvPr/>
                </p:nvCxnSpPr>
                <p:spPr>
                  <a:xfrm>
                    <a:off x="2976730" y="2890816"/>
                    <a:ext cx="401087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직선 연결선 61"/>
                  <p:cNvCxnSpPr/>
                  <p:nvPr/>
                </p:nvCxnSpPr>
                <p:spPr>
                  <a:xfrm>
                    <a:off x="3177273" y="1684620"/>
                    <a:ext cx="0" cy="1206196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직선 연결선 63"/>
                  <p:cNvCxnSpPr/>
                  <p:nvPr/>
                </p:nvCxnSpPr>
                <p:spPr>
                  <a:xfrm>
                    <a:off x="2894974" y="4044929"/>
                    <a:ext cx="401087" cy="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직선 연결선 66"/>
                  <p:cNvCxnSpPr/>
                  <p:nvPr/>
                </p:nvCxnSpPr>
                <p:spPr>
                  <a:xfrm>
                    <a:off x="3177272" y="2890816"/>
                    <a:ext cx="1" cy="1144049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직선 연결선 69"/>
                  <p:cNvCxnSpPr/>
                  <p:nvPr/>
                </p:nvCxnSpPr>
                <p:spPr>
                  <a:xfrm>
                    <a:off x="2815995" y="5881157"/>
                    <a:ext cx="809897" cy="876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연결선 70"/>
                  <p:cNvCxnSpPr/>
                  <p:nvPr/>
                </p:nvCxnSpPr>
                <p:spPr>
                  <a:xfrm>
                    <a:off x="3165200" y="4038368"/>
                    <a:ext cx="0" cy="1856127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headEnd type="arrow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4" name="이등변 삼각형 73"/>
                <p:cNvSpPr/>
                <p:nvPr/>
              </p:nvSpPr>
              <p:spPr>
                <a:xfrm rot="10800000">
                  <a:off x="3419621" y="5358350"/>
                  <a:ext cx="1875954" cy="496111"/>
                </a:xfrm>
                <a:prstGeom prst="triangl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78" name="직선 연결선 77"/>
                <p:cNvCxnSpPr/>
                <p:nvPr/>
              </p:nvCxnSpPr>
              <p:spPr>
                <a:xfrm>
                  <a:off x="4514753" y="5854463"/>
                  <a:ext cx="40108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직선 연결선 79"/>
                <p:cNvCxnSpPr/>
                <p:nvPr/>
              </p:nvCxnSpPr>
              <p:spPr>
                <a:xfrm>
                  <a:off x="4758328" y="5358351"/>
                  <a:ext cx="0" cy="49611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arrow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/>
                <p:cNvSpPr txBox="1"/>
                <p:nvPr/>
              </p:nvSpPr>
              <p:spPr>
                <a:xfrm>
                  <a:off x="5527114" y="6179153"/>
                  <a:ext cx="457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ko-KR" altLang="en-US" dirty="0"/>
                </a:p>
              </p:txBody>
            </p:sp>
          </p:grpSp>
          <p:sp>
            <p:nvSpPr>
              <p:cNvPr id="65" name="Oval 53"/>
              <p:cNvSpPr>
                <a:spLocks noChangeArrowheads="1"/>
              </p:cNvSpPr>
              <p:nvPr/>
            </p:nvSpPr>
            <p:spPr bwMode="auto">
              <a:xfrm>
                <a:off x="3876741" y="3417849"/>
                <a:ext cx="65087" cy="71437"/>
              </a:xfrm>
              <a:prstGeom prst="ellipse">
                <a:avLst/>
              </a:prstGeom>
              <a:solidFill>
                <a:srgbClr val="FF6600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065064" y="1573384"/>
                <a:ext cx="476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7.9</a:t>
                </a:r>
                <a:endParaRPr lang="ko-KR" altLang="en-US" dirty="0"/>
              </a:p>
            </p:txBody>
          </p:sp>
          <p:cxnSp>
            <p:nvCxnSpPr>
              <p:cNvPr id="66" name="직선 연결선 65"/>
              <p:cNvCxnSpPr/>
              <p:nvPr/>
            </p:nvCxnSpPr>
            <p:spPr>
              <a:xfrm>
                <a:off x="4548766" y="646817"/>
                <a:ext cx="401087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/>
              <p:cNvCxnSpPr/>
              <p:nvPr/>
            </p:nvCxnSpPr>
            <p:spPr>
              <a:xfrm flipH="1">
                <a:off x="3280608" y="684083"/>
                <a:ext cx="1" cy="44225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5057369" y="70502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3</a:t>
                </a:r>
                <a:endParaRPr lang="ko-KR" altLang="en-US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096421" y="270806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5</a:t>
                </a:r>
                <a:endParaRPr lang="ko-KR" altLang="en-US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5058787" y="4234986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13.5</a:t>
                </a:r>
                <a:endParaRPr lang="ko-KR" altLang="en-US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5144732" y="542174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5</a:t>
                </a:r>
                <a:endParaRPr lang="ko-KR" altLang="en-US" dirty="0"/>
              </a:p>
            </p:txBody>
          </p:sp>
          <p:grpSp>
            <p:nvGrpSpPr>
              <p:cNvPr id="61" name="그룹 60"/>
              <p:cNvGrpSpPr/>
              <p:nvPr/>
            </p:nvGrpSpPr>
            <p:grpSpPr>
              <a:xfrm>
                <a:off x="3199347" y="3507866"/>
                <a:ext cx="1142363" cy="1836196"/>
                <a:chOff x="3224239" y="3955631"/>
                <a:chExt cx="1142363" cy="1836196"/>
              </a:xfrm>
            </p:grpSpPr>
            <p:sp>
              <p:nvSpPr>
                <p:cNvPr id="75" name="직사각형 74"/>
                <p:cNvSpPr/>
                <p:nvPr/>
              </p:nvSpPr>
              <p:spPr bwMode="auto">
                <a:xfrm>
                  <a:off x="3445852" y="3955631"/>
                  <a:ext cx="920750" cy="355600"/>
                </a:xfrm>
                <a:prstGeom prst="rect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6" name="사다리꼴 75"/>
                <p:cNvSpPr/>
                <p:nvPr/>
              </p:nvSpPr>
              <p:spPr bwMode="auto">
                <a:xfrm rot="16200000">
                  <a:off x="2910708" y="5260808"/>
                  <a:ext cx="844550" cy="217487"/>
                </a:xfrm>
                <a:prstGeom prst="trapezoid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cxnSp>
            <p:nvCxnSpPr>
              <p:cNvPr id="79" name="직선 연결선 42"/>
              <p:cNvCxnSpPr>
                <a:cxnSpLocks noChangeShapeType="1"/>
              </p:cNvCxnSpPr>
              <p:nvPr/>
            </p:nvCxnSpPr>
            <p:spPr bwMode="auto">
              <a:xfrm>
                <a:off x="3421152" y="3583654"/>
                <a:ext cx="92122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직선 연결선 44"/>
              <p:cNvCxnSpPr>
                <a:cxnSpLocks noChangeShapeType="1"/>
              </p:cNvCxnSpPr>
              <p:nvPr/>
            </p:nvCxnSpPr>
            <p:spPr bwMode="auto">
              <a:xfrm>
                <a:off x="3421152" y="3761034"/>
                <a:ext cx="92122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직선 연결선 54"/>
              <p:cNvCxnSpPr>
                <a:cxnSpLocks noChangeShapeType="1"/>
              </p:cNvCxnSpPr>
              <p:nvPr/>
            </p:nvCxnSpPr>
            <p:spPr bwMode="auto">
              <a:xfrm>
                <a:off x="3421152" y="3627754"/>
                <a:ext cx="92122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직선 연결선 56"/>
              <p:cNvCxnSpPr>
                <a:cxnSpLocks noChangeShapeType="1"/>
              </p:cNvCxnSpPr>
              <p:nvPr/>
            </p:nvCxnSpPr>
            <p:spPr bwMode="auto">
              <a:xfrm>
                <a:off x="3421152" y="3716934"/>
                <a:ext cx="92122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직선 연결선 57"/>
              <p:cNvCxnSpPr>
                <a:cxnSpLocks noChangeShapeType="1"/>
              </p:cNvCxnSpPr>
              <p:nvPr/>
            </p:nvCxnSpPr>
            <p:spPr bwMode="auto">
              <a:xfrm>
                <a:off x="3421152" y="3806114"/>
                <a:ext cx="92122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" name="직선 연결선 54"/>
              <p:cNvCxnSpPr>
                <a:cxnSpLocks noChangeShapeType="1"/>
              </p:cNvCxnSpPr>
              <p:nvPr/>
            </p:nvCxnSpPr>
            <p:spPr bwMode="auto">
              <a:xfrm>
                <a:off x="3425899" y="3670605"/>
                <a:ext cx="92122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직선 연결선 54"/>
              <p:cNvCxnSpPr>
                <a:cxnSpLocks noChangeShapeType="1"/>
              </p:cNvCxnSpPr>
              <p:nvPr/>
            </p:nvCxnSpPr>
            <p:spPr bwMode="auto">
              <a:xfrm>
                <a:off x="3421120" y="4180230"/>
                <a:ext cx="92122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" name="직사각형 3"/>
            <p:cNvSpPr/>
            <p:nvPr/>
          </p:nvSpPr>
          <p:spPr>
            <a:xfrm>
              <a:off x="3520547" y="744510"/>
              <a:ext cx="666044" cy="369332"/>
            </a:xfrm>
            <a:prstGeom prst="rect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연결선 21"/>
            <p:cNvCxnSpPr/>
            <p:nvPr/>
          </p:nvCxnSpPr>
          <p:spPr>
            <a:xfrm flipH="1">
              <a:off x="3110089" y="744510"/>
              <a:ext cx="2314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/>
            <p:cNvCxnSpPr/>
            <p:nvPr/>
          </p:nvCxnSpPr>
          <p:spPr>
            <a:xfrm flipH="1">
              <a:off x="3110089" y="1130219"/>
              <a:ext cx="2314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/>
            <p:cNvCxnSpPr/>
            <p:nvPr/>
          </p:nvCxnSpPr>
          <p:spPr>
            <a:xfrm>
              <a:off x="4711519" y="666349"/>
              <a:ext cx="11002" cy="55475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827049" y="75621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2.5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347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Hanger</a:t>
            </a:r>
            <a:r>
              <a:rPr lang="ko-KR" altLang="en-US" dirty="0" smtClean="0"/>
              <a:t> </a:t>
            </a:r>
            <a:r>
              <a:rPr lang="en-US" altLang="ko-KR" dirty="0" smtClean="0"/>
              <a:t>rod dispatch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305577" y="2730060"/>
            <a:ext cx="685800" cy="2128346"/>
          </a:xfrm>
          <a:prstGeom prst="roundRect">
            <a:avLst>
              <a:gd name="adj" fmla="val 43104"/>
            </a:avLst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2404240" y="2711668"/>
            <a:ext cx="2144111" cy="212834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6032936" y="2777358"/>
            <a:ext cx="2144111" cy="2128345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2346434" y="2661745"/>
            <a:ext cx="149772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401409" y="2619703"/>
            <a:ext cx="149772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02369" y="2638095"/>
            <a:ext cx="149772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329354" y="4774323"/>
            <a:ext cx="149772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428998" y="4755931"/>
            <a:ext cx="149772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5958051" y="2661745"/>
            <a:ext cx="149772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688519" y="2638095"/>
            <a:ext cx="149772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7371692" y="2638095"/>
            <a:ext cx="149772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4517477" y="4774322"/>
            <a:ext cx="149772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1158762" y="3165912"/>
            <a:ext cx="991914" cy="167015"/>
            <a:chOff x="836886" y="3114840"/>
            <a:chExt cx="991914" cy="167015"/>
          </a:xfrm>
        </p:grpSpPr>
        <p:sp>
          <p:nvSpPr>
            <p:cNvPr id="6" name="타원 5"/>
            <p:cNvSpPr/>
            <p:nvPr/>
          </p:nvSpPr>
          <p:spPr>
            <a:xfrm>
              <a:off x="836886" y="3114840"/>
              <a:ext cx="149772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1679028" y="3114840"/>
              <a:ext cx="149772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직선 연결선 17"/>
            <p:cNvCxnSpPr>
              <a:stCxn id="6" idx="0"/>
              <a:endCxn id="7" idx="0"/>
            </p:cNvCxnSpPr>
            <p:nvPr/>
          </p:nvCxnSpPr>
          <p:spPr>
            <a:xfrm>
              <a:off x="911772" y="3114840"/>
              <a:ext cx="842142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907174" y="3281855"/>
              <a:ext cx="842142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>
            <a:off x="1154164" y="4353907"/>
            <a:ext cx="991914" cy="167015"/>
            <a:chOff x="836886" y="3114840"/>
            <a:chExt cx="991914" cy="167015"/>
          </a:xfrm>
        </p:grpSpPr>
        <p:sp>
          <p:nvSpPr>
            <p:cNvPr id="24" name="타원 23"/>
            <p:cNvSpPr/>
            <p:nvPr/>
          </p:nvSpPr>
          <p:spPr>
            <a:xfrm>
              <a:off x="836886" y="3114840"/>
              <a:ext cx="149772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/>
            <p:cNvSpPr/>
            <p:nvPr/>
          </p:nvSpPr>
          <p:spPr>
            <a:xfrm>
              <a:off x="1679028" y="3114840"/>
              <a:ext cx="149772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연결선 25"/>
            <p:cNvCxnSpPr>
              <a:stCxn id="24" idx="0"/>
              <a:endCxn id="25" idx="0"/>
            </p:cNvCxnSpPr>
            <p:nvPr/>
          </p:nvCxnSpPr>
          <p:spPr>
            <a:xfrm>
              <a:off x="911772" y="3114840"/>
              <a:ext cx="842142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>
              <a:off x="907174" y="3281855"/>
              <a:ext cx="842142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타원 42"/>
          <p:cNvSpPr/>
          <p:nvPr/>
        </p:nvSpPr>
        <p:spPr>
          <a:xfrm>
            <a:off x="8109385" y="2656486"/>
            <a:ext cx="149772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7405193" y="4834758"/>
            <a:ext cx="149772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6668812" y="4812259"/>
            <a:ext cx="149772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/>
          <p:cNvSpPr/>
          <p:nvPr/>
        </p:nvSpPr>
        <p:spPr>
          <a:xfrm>
            <a:off x="8109385" y="4826873"/>
            <a:ext cx="149772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920608" y="4826875"/>
            <a:ext cx="149772" cy="1576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297890" y="5494283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Drum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2967865" y="5494283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Combustor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6369269" y="5494283"/>
            <a:ext cx="1701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Convection pass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43148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Hanger Lug Part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1694793" y="2727435"/>
            <a:ext cx="2159875" cy="2601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1694793" y="3894247"/>
            <a:ext cx="2159875" cy="26013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/>
          <p:cNvSpPr/>
          <p:nvPr/>
        </p:nvSpPr>
        <p:spPr>
          <a:xfrm>
            <a:off x="2108637" y="2735483"/>
            <a:ext cx="1332186" cy="141889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H="1">
            <a:off x="2256604" y="2010104"/>
            <a:ext cx="821" cy="28696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3282022" y="2010103"/>
            <a:ext cx="821" cy="28696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H="1">
            <a:off x="2769642" y="2010103"/>
            <a:ext cx="821" cy="286965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>
            <a:off x="1694793" y="3423335"/>
            <a:ext cx="2159876" cy="67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>
            <a:off x="2256604" y="4386447"/>
            <a:ext cx="1025418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88696" y="438644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/>
        </p:nvCxnSpPr>
        <p:spPr>
          <a:xfrm>
            <a:off x="1338263" y="3894247"/>
            <a:ext cx="35653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1338263" y="4148138"/>
            <a:ext cx="35653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1338263" y="2987567"/>
            <a:ext cx="35653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516528" y="2987567"/>
            <a:ext cx="0" cy="906680"/>
          </a:xfrm>
          <a:prstGeom prst="line">
            <a:avLst/>
          </a:prstGeom>
          <a:ln w="952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516528" y="3894247"/>
            <a:ext cx="0" cy="253891"/>
          </a:xfrm>
          <a:prstGeom prst="line">
            <a:avLst/>
          </a:prstGeom>
          <a:ln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025724" y="383652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026329" y="3267039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</a:t>
            </a:r>
            <a:endParaRPr lang="ko-KR" altLang="en-US" dirty="0"/>
          </a:p>
        </p:txBody>
      </p:sp>
      <p:sp>
        <p:nvSpPr>
          <p:cNvPr id="31" name="이등변 삼각형 30"/>
          <p:cNvSpPr/>
          <p:nvPr/>
        </p:nvSpPr>
        <p:spPr>
          <a:xfrm>
            <a:off x="2097419" y="3754945"/>
            <a:ext cx="140107" cy="1352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/>
          <p:cNvSpPr/>
          <p:nvPr/>
        </p:nvSpPr>
        <p:spPr>
          <a:xfrm>
            <a:off x="3309652" y="3768887"/>
            <a:ext cx="140107" cy="1352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이등변 삼각형 32"/>
          <p:cNvSpPr/>
          <p:nvPr/>
        </p:nvSpPr>
        <p:spPr>
          <a:xfrm rot="10800000">
            <a:off x="2097418" y="2990830"/>
            <a:ext cx="140107" cy="1352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이등변 삼각형 33"/>
          <p:cNvSpPr/>
          <p:nvPr/>
        </p:nvSpPr>
        <p:spPr>
          <a:xfrm rot="10800000">
            <a:off x="3309652" y="3002534"/>
            <a:ext cx="140107" cy="1352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12357177">
            <a:off x="2223547" y="2834854"/>
            <a:ext cx="140107" cy="1352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20363008">
            <a:off x="2216847" y="3888660"/>
            <a:ext cx="140107" cy="1352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9050145">
            <a:off x="3174319" y="2822225"/>
            <a:ext cx="140107" cy="1352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이등변 삼각형 37"/>
          <p:cNvSpPr/>
          <p:nvPr/>
        </p:nvSpPr>
        <p:spPr>
          <a:xfrm rot="1297957">
            <a:off x="3183821" y="3925227"/>
            <a:ext cx="140107" cy="13527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1631638" y="297623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928030" y="2657551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W</a:t>
            </a:r>
            <a:endParaRPr lang="ko-KR" altLang="en-US" dirty="0"/>
          </a:p>
        </p:txBody>
      </p:sp>
      <p:sp>
        <p:nvSpPr>
          <p:cNvPr id="41" name="원통 40"/>
          <p:cNvSpPr/>
          <p:nvPr/>
        </p:nvSpPr>
        <p:spPr>
          <a:xfrm>
            <a:off x="5289331" y="1506024"/>
            <a:ext cx="709448" cy="1702260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4564117" y="2016722"/>
            <a:ext cx="2159876" cy="25316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4572000" y="3429516"/>
            <a:ext cx="2168812" cy="21523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5289331" y="2811017"/>
            <a:ext cx="709448" cy="7046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5301682" y="4205858"/>
            <a:ext cx="709448" cy="70469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4564117" y="5581837"/>
            <a:ext cx="0" cy="3696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6723993" y="5581837"/>
            <a:ext cx="0" cy="36964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4572000" y="5766660"/>
            <a:ext cx="2151993" cy="0"/>
          </a:xfrm>
          <a:prstGeom prst="straightConnector1">
            <a:avLst/>
          </a:prstGeom>
          <a:ln w="127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33697" y="59514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</a:t>
            </a:r>
            <a:endParaRPr lang="ko-KR" altLang="en-US" dirty="0"/>
          </a:p>
        </p:txBody>
      </p:sp>
      <p:cxnSp>
        <p:nvCxnSpPr>
          <p:cNvPr id="53" name="직선 연결선 52"/>
          <p:cNvCxnSpPr/>
          <p:nvPr/>
        </p:nvCxnSpPr>
        <p:spPr>
          <a:xfrm>
            <a:off x="6723993" y="5600699"/>
            <a:ext cx="4729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6702972" y="2016722"/>
            <a:ext cx="4729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960476" y="2016722"/>
            <a:ext cx="0" cy="358397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039303" y="38683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</a:t>
            </a:r>
            <a:endParaRPr lang="ko-KR" altLang="en-US" dirty="0"/>
          </a:p>
        </p:txBody>
      </p:sp>
      <p:cxnSp>
        <p:nvCxnSpPr>
          <p:cNvPr id="59" name="직선 연결선 58"/>
          <p:cNvCxnSpPr/>
          <p:nvPr/>
        </p:nvCxnSpPr>
        <p:spPr>
          <a:xfrm>
            <a:off x="6740812" y="4548351"/>
            <a:ext cx="1986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6838166" y="4548351"/>
            <a:ext cx="0" cy="107121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551667" y="507008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5480388" y="4548507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</a:t>
            </a:r>
            <a:endParaRPr lang="ko-KR" altLang="en-US" dirty="0"/>
          </a:p>
        </p:txBody>
      </p:sp>
      <p:cxnSp>
        <p:nvCxnSpPr>
          <p:cNvPr id="66" name="직선 화살표 연결선 65"/>
          <p:cNvCxnSpPr>
            <a:stCxn id="45" idx="2"/>
          </p:cNvCxnSpPr>
          <p:nvPr/>
        </p:nvCxnSpPr>
        <p:spPr>
          <a:xfrm flipV="1">
            <a:off x="5301682" y="4544785"/>
            <a:ext cx="725177" cy="1342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/>
          <p:cNvCxnSpPr/>
          <p:nvPr/>
        </p:nvCxnSpPr>
        <p:spPr>
          <a:xfrm>
            <a:off x="5998779" y="3137813"/>
            <a:ext cx="47296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/>
          <p:cNvCxnSpPr/>
          <p:nvPr/>
        </p:nvCxnSpPr>
        <p:spPr>
          <a:xfrm flipH="1">
            <a:off x="6200776" y="2016566"/>
            <a:ext cx="11204" cy="114679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211980" y="247288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</a:t>
            </a:r>
            <a:endParaRPr lang="ko-KR" altLang="en-US" dirty="0"/>
          </a:p>
        </p:txBody>
      </p:sp>
      <p:cxnSp>
        <p:nvCxnSpPr>
          <p:cNvPr id="73" name="직선 연결선 72"/>
          <p:cNvCxnSpPr/>
          <p:nvPr/>
        </p:nvCxnSpPr>
        <p:spPr>
          <a:xfrm flipV="1">
            <a:off x="1982997" y="3159584"/>
            <a:ext cx="214519" cy="13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2378212" y="2667535"/>
            <a:ext cx="1522" cy="20458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60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Drum Support</a:t>
            </a:r>
            <a:endParaRPr lang="ko-KR" altLang="en-US" dirty="0"/>
          </a:p>
        </p:txBody>
      </p:sp>
      <p:sp>
        <p:nvSpPr>
          <p:cNvPr id="3" name="모서리가 둥근 직사각형 2"/>
          <p:cNvSpPr/>
          <p:nvPr/>
        </p:nvSpPr>
        <p:spPr>
          <a:xfrm>
            <a:off x="1402034" y="1852861"/>
            <a:ext cx="5627412" cy="827689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위쪽 화살표 3"/>
          <p:cNvSpPr/>
          <p:nvPr/>
        </p:nvSpPr>
        <p:spPr>
          <a:xfrm>
            <a:off x="2372710" y="1685964"/>
            <a:ext cx="98376" cy="978408"/>
          </a:xfrm>
          <a:prstGeom prst="upArrow">
            <a:avLst>
              <a:gd name="adj1" fmla="val 50000"/>
              <a:gd name="adj2" fmla="val 58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위쪽 화살표 4"/>
          <p:cNvSpPr/>
          <p:nvPr/>
        </p:nvSpPr>
        <p:spPr>
          <a:xfrm>
            <a:off x="5961993" y="1685964"/>
            <a:ext cx="98376" cy="978408"/>
          </a:xfrm>
          <a:prstGeom prst="upArrow">
            <a:avLst>
              <a:gd name="adj1" fmla="val 50000"/>
              <a:gd name="adj2" fmla="val 58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26561" y="2901370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L1=450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33874" y="288764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L1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55708" y="3170846"/>
            <a:ext cx="1132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 = 5500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530166" y="2939462"/>
            <a:ext cx="11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L2=2300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001763" y="2912361"/>
            <a:ext cx="39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L2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407629" y="4154214"/>
            <a:ext cx="530848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2421897" y="2672093"/>
            <a:ext cx="1" cy="290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6011181" y="2727435"/>
            <a:ext cx="1" cy="285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원호 18"/>
          <p:cNvSpPr/>
          <p:nvPr/>
        </p:nvSpPr>
        <p:spPr>
          <a:xfrm rot="5400000">
            <a:off x="3563742" y="2037854"/>
            <a:ext cx="1305595" cy="3589283"/>
          </a:xfrm>
          <a:prstGeom prst="arc">
            <a:avLst>
              <a:gd name="adj1" fmla="val 16224932"/>
              <a:gd name="adj2" fmla="val 540761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 rot="5400000">
            <a:off x="1009938" y="2742257"/>
            <a:ext cx="733097" cy="2090821"/>
          </a:xfrm>
          <a:prstGeom prst="arc">
            <a:avLst>
              <a:gd name="adj1" fmla="val 16200000"/>
              <a:gd name="adj2" fmla="val 213504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원호 20"/>
          <p:cNvSpPr/>
          <p:nvPr/>
        </p:nvSpPr>
        <p:spPr>
          <a:xfrm rot="16200000" flipH="1">
            <a:off x="6801771" y="2750036"/>
            <a:ext cx="617323" cy="2191039"/>
          </a:xfrm>
          <a:prstGeom prst="arc">
            <a:avLst>
              <a:gd name="adj1" fmla="val 16200000"/>
              <a:gd name="adj2" fmla="val 213504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072109" y="413172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M2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1479144" y="460900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e</a:t>
            </a:r>
            <a:r>
              <a:rPr lang="en-US" altLang="ko-KR" dirty="0" smtClean="0"/>
              <a:t>2=882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30812" y="458802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e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752950" y="460900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/>
              <a:t>e</a:t>
            </a:r>
            <a:r>
              <a:rPr lang="en-US" altLang="ko-KR" dirty="0" smtClean="0"/>
              <a:t>1=4600</a:t>
            </a:r>
            <a:r>
              <a:rPr lang="en-US" altLang="ko-KR" i="1" dirty="0" smtClean="0"/>
              <a:t> 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372710" y="3450026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010675" y="35211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M1</a:t>
            </a:r>
            <a:endParaRPr lang="ko-KR" altLang="en-US" dirty="0"/>
          </a:p>
        </p:txBody>
      </p:sp>
      <p:cxnSp>
        <p:nvCxnSpPr>
          <p:cNvPr id="34" name="직선 연결선 33"/>
          <p:cNvCxnSpPr/>
          <p:nvPr/>
        </p:nvCxnSpPr>
        <p:spPr>
          <a:xfrm>
            <a:off x="1921982" y="2664372"/>
            <a:ext cx="1" cy="290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1407629" y="2384776"/>
            <a:ext cx="0" cy="3216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4242272" y="2664372"/>
            <a:ext cx="1" cy="291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7035041" y="2336094"/>
            <a:ext cx="0" cy="32448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1909923" y="3421872"/>
            <a:ext cx="4624941" cy="2561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1909923" y="3234194"/>
            <a:ext cx="51197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>
            <a:off x="2431995" y="4956202"/>
            <a:ext cx="3598199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>
            <a:off x="1407629" y="4956202"/>
            <a:ext cx="102436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>
            <a:off x="6010675" y="4963147"/>
            <a:ext cx="102436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4242891" y="3230254"/>
            <a:ext cx="1783745" cy="39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2431995" y="3234405"/>
            <a:ext cx="1783745" cy="39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6534864" y="2654022"/>
            <a:ext cx="1" cy="2908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/>
          <p:cNvCxnSpPr/>
          <p:nvPr/>
        </p:nvCxnSpPr>
        <p:spPr>
          <a:xfrm>
            <a:off x="6010884" y="3241212"/>
            <a:ext cx="51197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>
            <a:off x="1407629" y="3230254"/>
            <a:ext cx="51197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81959" y="3153615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H=432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4049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U-Rod for drum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81290" y="1844536"/>
            <a:ext cx="5664088" cy="827689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위쪽 화살표 4"/>
          <p:cNvSpPr/>
          <p:nvPr/>
        </p:nvSpPr>
        <p:spPr>
          <a:xfrm>
            <a:off x="2372710" y="1685964"/>
            <a:ext cx="98376" cy="978408"/>
          </a:xfrm>
          <a:prstGeom prst="upArrow">
            <a:avLst>
              <a:gd name="adj1" fmla="val 50000"/>
              <a:gd name="adj2" fmla="val 58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위쪽 화살표 5"/>
          <p:cNvSpPr/>
          <p:nvPr/>
        </p:nvSpPr>
        <p:spPr>
          <a:xfrm>
            <a:off x="5961993" y="1685964"/>
            <a:ext cx="98376" cy="978408"/>
          </a:xfrm>
          <a:prstGeom prst="upArrow">
            <a:avLst>
              <a:gd name="adj1" fmla="val 50000"/>
              <a:gd name="adj2" fmla="val 581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22858" y="3354603"/>
            <a:ext cx="475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E2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778375" y="2924324"/>
            <a:ext cx="1167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E1=2300</a:t>
            </a:r>
            <a:endParaRPr lang="ko-KR" altLang="en-US" dirty="0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407629" y="4154214"/>
            <a:ext cx="530848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2"/>
          </p:cNvCxnSpPr>
          <p:nvPr/>
        </p:nvCxnSpPr>
        <p:spPr>
          <a:xfrm>
            <a:off x="6011181" y="2664372"/>
            <a:ext cx="0" cy="148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/>
          <p:nvPr/>
        </p:nvCxnSpPr>
        <p:spPr>
          <a:xfrm>
            <a:off x="4242891" y="3230254"/>
            <a:ext cx="1783745" cy="394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6534864" y="2654022"/>
            <a:ext cx="2769" cy="1500192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V="1">
            <a:off x="1588031" y="2293621"/>
            <a:ext cx="5308481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 flipV="1">
            <a:off x="4255310" y="1453790"/>
            <a:ext cx="2593268" cy="269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6443104" y="1844404"/>
            <a:ext cx="6286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flipV="1">
            <a:off x="6443104" y="1493337"/>
            <a:ext cx="0" cy="385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060369" y="1269124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∆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6931886" y="1547917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∆</a:t>
            </a: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4061869" y="4180441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Fixed Point</a:t>
            </a:r>
            <a:endParaRPr lang="ko-KR" altLang="en-US" dirty="0"/>
          </a:p>
        </p:txBody>
      </p:sp>
      <p:cxnSp>
        <p:nvCxnSpPr>
          <p:cNvPr id="55" name="직선 연결선 54"/>
          <p:cNvCxnSpPr/>
          <p:nvPr/>
        </p:nvCxnSpPr>
        <p:spPr>
          <a:xfrm>
            <a:off x="4255310" y="2654022"/>
            <a:ext cx="0" cy="14898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4213334" y="4091535"/>
            <a:ext cx="106418" cy="1221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4050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superheater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5" y="2492896"/>
            <a:ext cx="8800615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8778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32874"/>
            <a:ext cx="3148551" cy="182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Ligament Efficiency - </a:t>
            </a:r>
            <a:r>
              <a:rPr lang="ko-KR" altLang="en-US" sz="3600" dirty="0" smtClean="0"/>
              <a:t> </a:t>
            </a:r>
            <a:r>
              <a:rPr lang="en-US" altLang="ko-KR" sz="3600" dirty="0" err="1" smtClean="0"/>
              <a:t>Parellel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2800" dirty="0"/>
              <a:t>(</a:t>
            </a:r>
            <a:r>
              <a:rPr lang="en-US" altLang="ko-KR" sz="2800" dirty="0" smtClean="0"/>
              <a:t>Between </a:t>
            </a:r>
            <a:r>
              <a:rPr lang="en-US" altLang="ko-KR" sz="2800" dirty="0"/>
              <a:t>Welding type Tube </a:t>
            </a:r>
            <a:r>
              <a:rPr lang="en-US" altLang="ko-KR" sz="2800" dirty="0" smtClean="0"/>
              <a:t>holes)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9"/>
              <p:cNvSpPr txBox="1"/>
              <p:nvPr/>
            </p:nvSpPr>
            <p:spPr>
              <a:xfrm>
                <a:off x="2195736" y="6042204"/>
                <a:ext cx="29523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>
                          <a:latin typeface="Cambria Math"/>
                        </a:rPr>
                        <m:t>𝐸𝐼</m:t>
                      </m:r>
                      <m:r>
                        <a:rPr lang="en-US" altLang="ko-KR" sz="2400" b="0" i="1">
                          <a:latin typeface="Cambria Math"/>
                        </a:rPr>
                        <m:t>=(</m:t>
                      </m:r>
                      <m:r>
                        <a:rPr lang="en-US" altLang="ko-KR" sz="2400" b="0" i="1">
                          <a:latin typeface="Cambria Math"/>
                        </a:rPr>
                        <m:t>𝑃</m:t>
                      </m:r>
                      <m:r>
                        <a:rPr lang="en-US" altLang="ko-KR" sz="2400" b="0" i="1">
                          <a:latin typeface="Cambria Math"/>
                        </a:rPr>
                        <m:t>−</m:t>
                      </m:r>
                      <m:r>
                        <a:rPr lang="en-US" altLang="ko-KR" sz="2400" b="0" i="1">
                          <a:latin typeface="Cambria Math"/>
                        </a:rPr>
                        <m:t>𝑑</m:t>
                      </m:r>
                      <m:r>
                        <a:rPr lang="en-US" altLang="ko-KR" sz="2400" b="0" i="1">
                          <a:latin typeface="Cambria Math"/>
                        </a:rPr>
                        <m:t>)/</m:t>
                      </m:r>
                      <m:r>
                        <a:rPr lang="en-US" altLang="ko-KR" sz="2400" b="0" i="1">
                          <a:latin typeface="Cambria Math"/>
                        </a:rPr>
                        <m:t>𝑃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6042204"/>
                <a:ext cx="2952328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85762"/>
            <a:ext cx="2628227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98"/>
              <p:cNvSpPr txBox="1"/>
              <p:nvPr/>
            </p:nvSpPr>
            <p:spPr>
              <a:xfrm>
                <a:off x="1475656" y="3689881"/>
                <a:ext cx="5076825" cy="2284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2400" dirty="0"/>
                  <a:t>Welding type Tube plate</a:t>
                </a:r>
                <a:endParaRPr lang="en-US" altLang="ko-KR" sz="24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>
                          <a:latin typeface="Cambria Math"/>
                        </a:rPr>
                        <m:t>𝑑𝑒</m:t>
                      </m:r>
                      <m:r>
                        <a:rPr lang="en-US" altLang="ko-KR" sz="24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400" b="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24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>
                                  <a:latin typeface="Cambria Math"/>
                                </a:rPr>
                                <m:t>𝑑</m:t>
                              </m:r>
                              <m:r>
                                <a:rPr lang="en-US" altLang="ko-KR" sz="2400" b="0" i="1">
                                  <a:latin typeface="Cambria Math"/>
                                </a:rPr>
                                <m:t>1×</m:t>
                              </m:r>
                              <m:r>
                                <a:rPr lang="en-US" altLang="ko-KR" sz="2400" b="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ko-KR" sz="2400" b="0" i="1">
                                  <a:latin typeface="Cambria Math"/>
                                  <a:ea typeface="Cambria Math"/>
                                </a:rPr>
                                <m:t>1+</m:t>
                              </m:r>
                              <m:r>
                                <a:rPr lang="en-US" altLang="ko-KR" sz="2400" b="0" i="1">
                                  <a:latin typeface="Cambria Math"/>
                                  <a:ea typeface="Cambria Math"/>
                                </a:rPr>
                                <m:t>𝑑𝑁</m:t>
                              </m:r>
                              <m:r>
                                <a:rPr lang="en-US" altLang="ko-KR" sz="2400" b="0" i="1">
                                  <a:latin typeface="Cambria Math"/>
                                  <a:ea typeface="Cambria Math"/>
                                </a:rPr>
                                <m:t>×</m:t>
                              </m:r>
                              <m:r>
                                <a:rPr lang="en-US" altLang="ko-KR" sz="2400" b="0" i="1">
                                  <a:latin typeface="Cambria Math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altLang="ko-KR" sz="2400" b="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en-US" altLang="ko-KR" sz="2400" b="0" i="1">
                              <a:latin typeface="Cambria Math"/>
                              <a:ea typeface="Cambria Math"/>
                            </a:rPr>
                            <m:t>𝑇</m:t>
                          </m:r>
                        </m:den>
                      </m:f>
                    </m:oMath>
                  </m:oMathPara>
                </a14:m>
                <a:endParaRPr lang="en-US" altLang="ko-KR" sz="2400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>
                          <a:latin typeface="Cambria Math"/>
                        </a:rPr>
                        <m:t>𝑑𝑁</m:t>
                      </m:r>
                      <m:r>
                        <a:rPr lang="en-US" altLang="ko-KR" sz="2400" b="0" i="1">
                          <a:latin typeface="Cambria Math"/>
                        </a:rPr>
                        <m:t>=</m:t>
                      </m:r>
                      <m:r>
                        <a:rPr lang="en-US" altLang="ko-KR" sz="2400" b="0" i="1">
                          <a:latin typeface="Cambria Math"/>
                        </a:rPr>
                        <m:t>𝑑</m:t>
                      </m:r>
                      <m:r>
                        <a:rPr lang="en-US" altLang="ko-KR" sz="2400" b="0" i="1">
                          <a:latin typeface="Cambria Math"/>
                        </a:rPr>
                        <m:t>+2×</m:t>
                      </m:r>
                      <m:r>
                        <a:rPr lang="en-US" altLang="ko-KR" sz="2400" b="0" i="1">
                          <a:latin typeface="Cambria Math"/>
                          <a:ea typeface="Cambria Math"/>
                        </a:rPr>
                        <m:t>𝑡𝑛</m:t>
                      </m:r>
                      <m:r>
                        <a:rPr lang="en-US" altLang="ko-KR" sz="2400" b="0" i="1">
                          <a:latin typeface="Cambria Math"/>
                          <a:ea typeface="Cambria Math"/>
                        </a:rPr>
                        <m:t>−2×</m:t>
                      </m:r>
                      <m:r>
                        <a:rPr lang="en-US" altLang="ko-KR" sz="2400" b="0" i="1">
                          <a:latin typeface="Cambria Math"/>
                          <a:ea typeface="Cambria Math"/>
                        </a:rPr>
                        <m:t>𝑡𝑛</m:t>
                      </m:r>
                      <m:r>
                        <a:rPr lang="en-US" altLang="ko-KR" sz="2400" b="0" i="1">
                          <a:latin typeface="Cambria Math"/>
                          <a:ea typeface="Cambria Math"/>
                        </a:rPr>
                        <m:t>×</m:t>
                      </m:r>
                      <m:r>
                        <a:rPr lang="en-US" altLang="ko-KR" sz="2400" b="0" i="1">
                          <a:latin typeface="Cambria Math"/>
                          <a:ea typeface="Cambria Math"/>
                        </a:rPr>
                        <m:t>𝑆𝑛</m:t>
                      </m:r>
                      <m:r>
                        <a:rPr lang="en-US" altLang="ko-KR" sz="2400" b="0" i="1">
                          <a:latin typeface="Cambria Math"/>
                          <a:ea typeface="Cambria Math"/>
                        </a:rPr>
                        <m:t>/</m:t>
                      </m:r>
                      <m:r>
                        <a:rPr lang="en-US" altLang="ko-KR" sz="2400" b="0" i="1">
                          <a:latin typeface="Cambria Math"/>
                          <a:ea typeface="Cambria Math"/>
                        </a:rPr>
                        <m:t>𝑆𝑠</m:t>
                      </m:r>
                    </m:oMath>
                  </m:oMathPara>
                </a14:m>
                <a:endParaRPr lang="en-US" altLang="ko-KR" sz="2400" dirty="0"/>
              </a:p>
              <a:p>
                <a:r>
                  <a:rPr lang="en-US" altLang="ko-KR" sz="2400" dirty="0" err="1"/>
                  <a:t>Ss</a:t>
                </a:r>
                <a:r>
                  <a:rPr lang="en-US" altLang="ko-KR" sz="2400" dirty="0"/>
                  <a:t> = Shell stress</a:t>
                </a:r>
              </a:p>
              <a:p>
                <a:r>
                  <a:rPr lang="en-US" altLang="ko-KR" sz="2400" dirty="0"/>
                  <a:t>Sn = Tube stress</a:t>
                </a:r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3689881"/>
                <a:ext cx="5076825" cy="2284023"/>
              </a:xfrm>
              <a:prstGeom prst="rect">
                <a:avLst/>
              </a:prstGeom>
              <a:blipFill rotWithShape="0">
                <a:blip r:embed="rId5"/>
                <a:stretch>
                  <a:fillRect l="-1801" t="-2933" b="-50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7690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Ligament </a:t>
            </a:r>
            <a:r>
              <a:rPr lang="en-US" altLang="ko-KR" sz="4000" dirty="0" smtClean="0"/>
              <a:t>Efficiency-</a:t>
            </a:r>
            <a:r>
              <a:rPr lang="en-US" altLang="ko-KR" sz="4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∇pitch</a:t>
            </a:r>
            <a:endParaRPr lang="en-US" altLang="ko-KR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>
              <a:xfrm>
                <a:off x="642544" y="1723111"/>
                <a:ext cx="6353091" cy="4525962"/>
              </a:xfrm>
            </p:spPr>
            <p:txBody>
              <a:bodyPr/>
              <a:lstStyle/>
              <a:p>
                <a:r>
                  <a:rPr lang="en-US" altLang="ko-KR" dirty="0" smtClean="0"/>
                  <a:t>Total intersected areas by Triangle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Triangle area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𝑝𝑖𝑡𝑐h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𝑝𝑖𝑡𝑐h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⁡(60)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Efficiency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=1−0.097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𝑃𝑖𝑡𝑐h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 smtClean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544" y="1723111"/>
                <a:ext cx="6353091" cy="4525962"/>
              </a:xfrm>
              <a:blipFill rotWithShape="0">
                <a:blip r:embed="rId2"/>
                <a:stretch>
                  <a:fillRect l="-959" t="-17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/>
          <p:cNvGrpSpPr/>
          <p:nvPr/>
        </p:nvGrpSpPr>
        <p:grpSpPr>
          <a:xfrm>
            <a:off x="5220072" y="2708919"/>
            <a:ext cx="3529087" cy="2876103"/>
            <a:chOff x="2411413" y="1268413"/>
            <a:chExt cx="4321175" cy="3242468"/>
          </a:xfrm>
        </p:grpSpPr>
        <p:sp>
          <p:nvSpPr>
            <p:cNvPr id="5" name="타원 4"/>
            <p:cNvSpPr/>
            <p:nvPr/>
          </p:nvSpPr>
          <p:spPr>
            <a:xfrm>
              <a:off x="2411413" y="1268413"/>
              <a:ext cx="1439862" cy="1439862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/>
            </a:p>
          </p:txBody>
        </p:sp>
        <p:sp>
          <p:nvSpPr>
            <p:cNvPr id="6" name="타원 5"/>
            <p:cNvSpPr/>
            <p:nvPr/>
          </p:nvSpPr>
          <p:spPr>
            <a:xfrm>
              <a:off x="5292725" y="1268413"/>
              <a:ext cx="1439863" cy="1439862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/>
            </a:p>
          </p:txBody>
        </p:sp>
        <p:sp>
          <p:nvSpPr>
            <p:cNvPr id="7" name="타원 6"/>
            <p:cNvSpPr/>
            <p:nvPr/>
          </p:nvSpPr>
          <p:spPr>
            <a:xfrm>
              <a:off x="3852069" y="3071018"/>
              <a:ext cx="1439863" cy="1439863"/>
            </a:xfrm>
            <a:prstGeom prst="ellipse">
              <a:avLst/>
            </a:prstGeom>
            <a:solidFill>
              <a:schemeClr val="accent1">
                <a:alpha val="10000"/>
              </a:schemeClr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>
              <a:off x="3132138" y="1989138"/>
              <a:ext cx="2879725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3148806" y="1958792"/>
              <a:ext cx="1436687" cy="1865957"/>
            </a:xfrm>
            <a:prstGeom prst="line">
              <a:avLst/>
            </a:prstGeom>
            <a:ln>
              <a:solidFill>
                <a:schemeClr val="accent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>
              <a:off x="4587874" y="1989138"/>
              <a:ext cx="1423989" cy="1804986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3132138" y="1773238"/>
              <a:ext cx="0" cy="215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>
              <a:off x="4562475" y="1776413"/>
              <a:ext cx="0" cy="2174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>
              <a:off x="6011863" y="1773238"/>
              <a:ext cx="0" cy="2159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9"/>
            <p:cNvSpPr txBox="1">
              <a:spLocks noChangeArrowheads="1"/>
            </p:cNvSpPr>
            <p:nvPr/>
          </p:nvSpPr>
          <p:spPr bwMode="auto">
            <a:xfrm>
              <a:off x="3851275" y="1619250"/>
              <a:ext cx="72327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dirty="0" smtClean="0"/>
                <a:t>Pitch</a:t>
              </a:r>
              <a:endParaRPr lang="ko-KR" altLang="en-US" sz="1800" dirty="0"/>
            </a:p>
          </p:txBody>
        </p:sp>
        <p:cxnSp>
          <p:nvCxnSpPr>
            <p:cNvPr id="15" name="직선 연결선 14"/>
            <p:cNvCxnSpPr>
              <a:stCxn id="7" idx="2"/>
              <a:endCxn id="7" idx="6"/>
            </p:cNvCxnSpPr>
            <p:nvPr/>
          </p:nvCxnSpPr>
          <p:spPr>
            <a:xfrm>
              <a:off x="3852069" y="3790950"/>
              <a:ext cx="1439863" cy="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24"/>
            <p:cNvSpPr txBox="1">
              <a:spLocks noChangeArrowheads="1"/>
            </p:cNvSpPr>
            <p:nvPr/>
          </p:nvSpPr>
          <p:spPr bwMode="auto">
            <a:xfrm>
              <a:off x="4337093" y="3858547"/>
              <a:ext cx="76174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800" dirty="0" smtClean="0"/>
                <a:t>D=32</a:t>
              </a:r>
              <a:endParaRPr lang="ko-KR" altLang="en-US" sz="1800" dirty="0"/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3132138" y="1916113"/>
              <a:ext cx="2879725" cy="719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19117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Tube thickness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1673583" y="1612139"/>
                <a:ext cx="7005193" cy="984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>
                          <a:latin typeface="Cambria Math"/>
                        </a:rPr>
                        <m:t>𝑡</m:t>
                      </m:r>
                      <m:r>
                        <a:rPr lang="en-US" altLang="ko-KR" sz="2800" b="0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altLang="ko-KR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/100</m:t>
                          </m:r>
                        </m:num>
                        <m:den>
                          <m:r>
                            <a:rPr lang="en-US" altLang="ko-KR" sz="2800" b="0" i="1">
                              <a:latin typeface="Cambria Math"/>
                            </a:rPr>
                            <m:t>2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𝐸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+2×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𝑦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/100</m:t>
                          </m:r>
                        </m:den>
                      </m:f>
                      <m:r>
                        <a:rPr lang="en-US" altLang="ko-KR" sz="2800" b="0" i="1">
                          <a:latin typeface="Cambria Math"/>
                        </a:rPr>
                        <m:t>+</m:t>
                      </m:r>
                      <m:r>
                        <a:rPr lang="en-US" altLang="ko-KR" sz="2800" b="0" i="1">
                          <a:latin typeface="Cambria Math"/>
                        </a:rPr>
                        <m:t>𝐶</m:t>
                      </m:r>
                      <m:r>
                        <a:rPr lang="en-US" altLang="ko-KR" sz="2800" b="0" i="1">
                          <a:latin typeface="Cambria Math"/>
                        </a:rPr>
                        <m:t>+</m:t>
                      </m:r>
                      <m:r>
                        <a:rPr lang="en-US" altLang="ko-KR" sz="2800" b="0" i="1">
                          <a:latin typeface="Cambria Math"/>
                        </a:rPr>
                        <m:t>𝐶𝑎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4" name="TextBox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73583" y="1612139"/>
                <a:ext cx="7005193" cy="9841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39552" y="1813283"/>
            <a:ext cx="139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Header</a:t>
            </a:r>
            <a:endParaRPr lang="ko-KR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631061" y="3348037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Tube</a:t>
            </a:r>
            <a:endParaRPr lang="ko-KR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9"/>
              <p:cNvSpPr txBox="1"/>
              <p:nvPr/>
            </p:nvSpPr>
            <p:spPr>
              <a:xfrm>
                <a:off x="1673583" y="3071332"/>
                <a:ext cx="5831336" cy="983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>
                          <a:latin typeface="Cambria Math"/>
                        </a:rPr>
                        <m:t>𝑡</m:t>
                      </m:r>
                      <m:r>
                        <a:rPr lang="en-US" altLang="ko-KR" sz="2800" b="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sz="2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>
                              <a:latin typeface="Cambria Math"/>
                            </a:rPr>
                            <m:t>𝑃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𝐷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/100</m:t>
                          </m:r>
                        </m:num>
                        <m:den>
                          <m:r>
                            <a:rPr lang="en-US" altLang="ko-KR" sz="2800" b="0" i="1">
                              <a:latin typeface="Cambria Math"/>
                            </a:rPr>
                            <m:t>2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×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𝑆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+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𝑃</m:t>
                          </m:r>
                          <m:r>
                            <a:rPr lang="en-US" altLang="ko-KR" sz="2800" b="0" i="1">
                              <a:latin typeface="Cambria Math"/>
                              <a:ea typeface="Cambria Math"/>
                            </a:rPr>
                            <m:t>/100</m:t>
                          </m:r>
                        </m:den>
                      </m:f>
                      <m:r>
                        <a:rPr lang="en-US" altLang="ko-KR" sz="2800" b="0" i="1">
                          <a:latin typeface="Cambria Math"/>
                        </a:rPr>
                        <m:t>+0.005</m:t>
                      </m:r>
                      <m:r>
                        <a:rPr lang="en-US" altLang="ko-KR" sz="2800" b="0" i="1">
                          <a:latin typeface="Cambria Math"/>
                        </a:rPr>
                        <m:t>𝐷</m:t>
                      </m:r>
                      <m:r>
                        <a:rPr lang="en-US" altLang="ko-KR" sz="2800" b="0" i="1">
                          <a:latin typeface="Cambria Math"/>
                        </a:rPr>
                        <m:t>+</m:t>
                      </m:r>
                      <m:r>
                        <a:rPr lang="en-US" altLang="ko-KR" sz="2800" b="0" i="1">
                          <a:latin typeface="Cambria Math"/>
                        </a:rPr>
                        <m:t>𝑒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9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583" y="3071332"/>
                <a:ext cx="5831336" cy="98315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12805" y="1185669"/>
            <a:ext cx="5291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ASME SECTION-1 PG-27.2.2 </a:t>
            </a:r>
            <a:endParaRPr lang="ko-KR" altLang="en-US" sz="2800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4217277"/>
            <a:ext cx="355282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949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Tube thickness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958464"/>
              </p:ext>
            </p:extLst>
          </p:nvPr>
        </p:nvGraphicFramePr>
        <p:xfrm>
          <a:off x="251520" y="1268760"/>
          <a:ext cx="8229600" cy="49922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8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8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3665">
                <a:tc>
                  <a:txBody>
                    <a:bodyPr/>
                    <a:lstStyle/>
                    <a:p>
                      <a:endParaRPr lang="ko-KR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Sym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Unit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Value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Use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Water wall tube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Material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　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　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A210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Nominal Dia.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ND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mm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50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Out. Dia.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OD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mm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　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60.5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Design Pressure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kg/</a:t>
                      </a:r>
                      <a:r>
                        <a:rPr lang="ko-KR" sz="1400" dirty="0">
                          <a:effectLst/>
                        </a:rPr>
                        <a:t>㎠․</a:t>
                      </a:r>
                      <a:r>
                        <a:rPr lang="en-US" sz="1400" dirty="0">
                          <a:effectLst/>
                        </a:rPr>
                        <a:t>g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55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3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Design Temperature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　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 dirty="0">
                          <a:effectLst/>
                        </a:rPr>
                        <a:t>℃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300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Welding Efficiency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Decimal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3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Tolerance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mm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1.65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3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Bending Radius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BR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3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Manufacturing Tolerance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 MT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%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12.5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3665">
                <a:tc>
                  <a:txBody>
                    <a:bodyPr/>
                    <a:lstStyle/>
                    <a:p>
                      <a:endParaRPr lang="ko-KR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3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Maximum allowable Stress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kg/</a:t>
                      </a:r>
                      <a:r>
                        <a:rPr lang="ko-KR" sz="1400">
                          <a:effectLst/>
                        </a:rPr>
                        <a:t>㎠․</a:t>
                      </a:r>
                      <a:r>
                        <a:rPr lang="en-US" sz="1400">
                          <a:effectLst/>
                        </a:rPr>
                        <a:t>g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1055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3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 value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Y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400">
                          <a:effectLst/>
                        </a:rPr>
                        <a:t>　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ASME B31.1 Table 104.1.2.A.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0.4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3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Bending Coefficients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BC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ko-KR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40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Calculated THK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TM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mm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TM = P </a:t>
                      </a:r>
                      <a:r>
                        <a:rPr lang="ko-KR" sz="1400" dirty="0">
                          <a:effectLst/>
                        </a:rPr>
                        <a:t>×</a:t>
                      </a:r>
                      <a:r>
                        <a:rPr lang="en-US" sz="1400" dirty="0">
                          <a:effectLst/>
                        </a:rPr>
                        <a:t> OD / (2</a:t>
                      </a:r>
                      <a:r>
                        <a:rPr lang="ko-KR" sz="1400" dirty="0">
                          <a:effectLst/>
                        </a:rPr>
                        <a:t>×</a:t>
                      </a:r>
                      <a:r>
                        <a:rPr lang="en-US" sz="1400" dirty="0">
                          <a:effectLst/>
                        </a:rPr>
                        <a:t>(SE+P</a:t>
                      </a:r>
                      <a:r>
                        <a:rPr lang="ko-KR" sz="1400" dirty="0">
                          <a:effectLst/>
                        </a:rPr>
                        <a:t>×</a:t>
                      </a:r>
                      <a:r>
                        <a:rPr lang="en-US" sz="1400" dirty="0">
                          <a:effectLst/>
                        </a:rPr>
                        <a:t>Y))+A</a:t>
                      </a:r>
                      <a:r>
                        <a:rPr lang="ko-KR" sz="1400" dirty="0">
                          <a:effectLst/>
                        </a:rPr>
                        <a:t>×</a:t>
                      </a:r>
                      <a:r>
                        <a:rPr lang="en-US" sz="1400" dirty="0">
                          <a:effectLst/>
                        </a:rPr>
                        <a:t>BC / (1-MT/100)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3.4 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3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Req'd THK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TB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mm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TB = TM *BC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3.4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36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Final required thickness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T_n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mm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T_n = TB / (1-MT/100)</a:t>
                      </a:r>
                      <a:endParaRPr lang="ko-KR" sz="14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3.9 </a:t>
                      </a:r>
                      <a:endParaRPr lang="ko-KR" sz="14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4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그룹 28"/>
          <p:cNvGrpSpPr>
            <a:grpSpLocks/>
          </p:cNvGrpSpPr>
          <p:nvPr/>
        </p:nvGrpSpPr>
        <p:grpSpPr bwMode="auto">
          <a:xfrm>
            <a:off x="490538" y="1993900"/>
            <a:ext cx="8212137" cy="3095625"/>
            <a:chOff x="248300" y="1340710"/>
            <a:chExt cx="8212240" cy="3096430"/>
          </a:xfrm>
        </p:grpSpPr>
        <p:sp>
          <p:nvSpPr>
            <p:cNvPr id="2" name="직사각형 1"/>
            <p:cNvSpPr/>
            <p:nvPr/>
          </p:nvSpPr>
          <p:spPr>
            <a:xfrm>
              <a:off x="248300" y="2660266"/>
              <a:ext cx="1008075" cy="1727649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1691355" y="2731722"/>
              <a:ext cx="2447956" cy="1584737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" name="사다리꼴 3"/>
            <p:cNvSpPr/>
            <p:nvPr/>
          </p:nvSpPr>
          <p:spPr>
            <a:xfrm>
              <a:off x="8244637" y="1340710"/>
              <a:ext cx="215903" cy="3096430"/>
            </a:xfrm>
            <a:prstGeom prst="trapezoid">
              <a:avLst/>
            </a:prstGeom>
            <a:solidFill>
              <a:schemeClr val="accent1">
                <a:alpha val="10000"/>
              </a:schemeClr>
            </a:solidFill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5922096" y="3141403"/>
              <a:ext cx="1727222" cy="751083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6" name="이등변 삼각형 5"/>
            <p:cNvSpPr/>
            <p:nvPr/>
          </p:nvSpPr>
          <p:spPr>
            <a:xfrm rot="10800000">
              <a:off x="5922096" y="3906777"/>
              <a:ext cx="576269" cy="409682"/>
            </a:xfrm>
            <a:prstGeom prst="triangle">
              <a:avLst/>
            </a:prstGeom>
            <a:solidFill>
              <a:schemeClr val="accent1">
                <a:alpha val="10000"/>
              </a:schemeClr>
            </a:solidFill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7" name="이등변 삼각형 6"/>
            <p:cNvSpPr/>
            <p:nvPr/>
          </p:nvSpPr>
          <p:spPr>
            <a:xfrm rot="10800000">
              <a:off x="6517416" y="3906777"/>
              <a:ext cx="574682" cy="409682"/>
            </a:xfrm>
            <a:prstGeom prst="triangle">
              <a:avLst/>
            </a:prstGeom>
            <a:solidFill>
              <a:schemeClr val="accent1">
                <a:alpha val="10000"/>
              </a:schemeClr>
            </a:solidFill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 rot="10800000">
              <a:off x="7073048" y="3906777"/>
              <a:ext cx="576270" cy="409682"/>
            </a:xfrm>
            <a:prstGeom prst="triangle">
              <a:avLst/>
            </a:prstGeom>
            <a:solidFill>
              <a:schemeClr val="accent1">
                <a:alpha val="10000"/>
              </a:schemeClr>
            </a:solidFill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1" name="사다리꼴 10"/>
            <p:cNvSpPr/>
            <p:nvPr/>
          </p:nvSpPr>
          <p:spPr>
            <a:xfrm>
              <a:off x="4572704" y="2984200"/>
              <a:ext cx="1079514" cy="1079781"/>
            </a:xfrm>
            <a:prstGeom prst="trapezoid">
              <a:avLst/>
            </a:prstGeom>
            <a:solidFill>
              <a:schemeClr val="accent1">
                <a:alpha val="10000"/>
              </a:schemeClr>
            </a:solidFill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" name="직선 화살표 연결선 12"/>
            <p:cNvCxnSpPr>
              <a:stCxn id="2" idx="3"/>
              <a:endCxn id="3" idx="1"/>
            </p:cNvCxnSpPr>
            <p:nvPr/>
          </p:nvCxnSpPr>
          <p:spPr>
            <a:xfrm>
              <a:off x="1256375" y="3524091"/>
              <a:ext cx="43498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>
              <a:stCxn id="3" idx="3"/>
              <a:endCxn id="11" idx="1"/>
            </p:cNvCxnSpPr>
            <p:nvPr/>
          </p:nvCxnSpPr>
          <p:spPr>
            <a:xfrm>
              <a:off x="4139311" y="3524091"/>
              <a:ext cx="56833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stCxn id="11" idx="3"/>
              <a:endCxn id="5" idx="1"/>
            </p:cNvCxnSpPr>
            <p:nvPr/>
          </p:nvCxnSpPr>
          <p:spPr>
            <a:xfrm flipV="1">
              <a:off x="5517278" y="3516151"/>
              <a:ext cx="404818" cy="79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꺾인 연결선 26"/>
            <p:cNvCxnSpPr>
              <a:stCxn id="5" idx="3"/>
              <a:endCxn id="4" idx="2"/>
            </p:cNvCxnSpPr>
            <p:nvPr/>
          </p:nvCxnSpPr>
          <p:spPr>
            <a:xfrm>
              <a:off x="7649318" y="3516151"/>
              <a:ext cx="703271" cy="920989"/>
            </a:xfrm>
            <a:prstGeom prst="bentConnector4">
              <a:avLst>
                <a:gd name="adj1" fmla="val 42314"/>
                <a:gd name="adj2" fmla="val 124826"/>
              </a:avLst>
            </a:prstGeom>
            <a:ln w="254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95" name="TextBox 29"/>
          <p:cNvSpPr txBox="1">
            <a:spLocks noChangeArrowheads="1"/>
          </p:cNvSpPr>
          <p:nvPr/>
        </p:nvSpPr>
        <p:spPr bwMode="auto">
          <a:xfrm>
            <a:off x="409575" y="5303838"/>
            <a:ext cx="1131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Feeding</a:t>
            </a:r>
            <a:r>
              <a:rPr lang="ko-KR" altLang="en-US"/>
              <a:t> </a:t>
            </a:r>
          </a:p>
        </p:txBody>
      </p:sp>
      <p:sp>
        <p:nvSpPr>
          <p:cNvPr id="8196" name="TextBox 30"/>
          <p:cNvSpPr txBox="1">
            <a:spLocks noChangeArrowheads="1"/>
          </p:cNvSpPr>
          <p:nvPr/>
        </p:nvSpPr>
        <p:spPr bwMode="auto">
          <a:xfrm>
            <a:off x="2246313" y="5303838"/>
            <a:ext cx="15097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Boiler island</a:t>
            </a:r>
            <a:endParaRPr lang="ko-KR" altLang="en-US"/>
          </a:p>
        </p:txBody>
      </p:sp>
      <p:sp>
        <p:nvSpPr>
          <p:cNvPr id="8197" name="TextBox 31"/>
          <p:cNvSpPr txBox="1">
            <a:spLocks noChangeArrowheads="1"/>
          </p:cNvSpPr>
          <p:nvPr/>
        </p:nvSpPr>
        <p:spPr bwMode="auto">
          <a:xfrm>
            <a:off x="5029200" y="5303838"/>
            <a:ext cx="650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b="1"/>
              <a:t>SDR</a:t>
            </a:r>
            <a:endParaRPr lang="ko-KR" altLang="en-US" b="1"/>
          </a:p>
        </p:txBody>
      </p:sp>
      <p:sp>
        <p:nvSpPr>
          <p:cNvPr id="8198" name="TextBox 32"/>
          <p:cNvSpPr txBox="1">
            <a:spLocks noChangeArrowheads="1"/>
          </p:cNvSpPr>
          <p:nvPr/>
        </p:nvSpPr>
        <p:spPr bwMode="auto">
          <a:xfrm>
            <a:off x="6451600" y="5321300"/>
            <a:ext cx="11557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Bag filter</a:t>
            </a:r>
            <a:endParaRPr lang="ko-KR" altLang="en-US"/>
          </a:p>
        </p:txBody>
      </p:sp>
      <p:sp>
        <p:nvSpPr>
          <p:cNvPr id="8199" name="TextBox 33"/>
          <p:cNvSpPr txBox="1">
            <a:spLocks noChangeArrowheads="1"/>
          </p:cNvSpPr>
          <p:nvPr/>
        </p:nvSpPr>
        <p:spPr bwMode="auto">
          <a:xfrm>
            <a:off x="8097838" y="5321300"/>
            <a:ext cx="7794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/>
              <a:t>Stack</a:t>
            </a:r>
            <a:endParaRPr lang="ko-KR" altLang="en-US"/>
          </a:p>
        </p:txBody>
      </p:sp>
      <p:sp>
        <p:nvSpPr>
          <p:cNvPr id="8200" name="제목 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smtClean="0"/>
              <a:t>Fluff </a:t>
            </a:r>
            <a:r>
              <a:rPr lang="ko-KR" altLang="en-US" sz="4000" smtClean="0"/>
              <a:t>전용 </a:t>
            </a:r>
            <a:r>
              <a:rPr lang="en-US" altLang="ko-KR" sz="4000" smtClean="0"/>
              <a:t>RDF </a:t>
            </a:r>
            <a:r>
              <a:rPr lang="ko-KR" altLang="en-US" sz="4000" smtClean="0"/>
              <a:t>연소 보일러 공정도</a:t>
            </a:r>
          </a:p>
        </p:txBody>
      </p:sp>
      <p:pic>
        <p:nvPicPr>
          <p:cNvPr id="8201" name="Picture 20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8538" y="3433763"/>
            <a:ext cx="1590675" cy="14859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</p:pic>
      <p:pic>
        <p:nvPicPr>
          <p:cNvPr id="8202" name="그림 7"/>
          <p:cNvPicPr>
            <a:picLocks noChangeAspect="1"/>
          </p:cNvPicPr>
          <p:nvPr/>
        </p:nvPicPr>
        <p:blipFill>
          <a:blip r:embed="rId3" cstate="print"/>
          <a:srcRect l="11697" r="16911"/>
          <a:stretch>
            <a:fillRect/>
          </a:stretch>
        </p:blipFill>
        <p:spPr bwMode="auto">
          <a:xfrm>
            <a:off x="561975" y="3433763"/>
            <a:ext cx="865188" cy="146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3" name="Picture 2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0788" y="3813175"/>
            <a:ext cx="649287" cy="90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4" name="Picture 2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64263" y="3778250"/>
            <a:ext cx="657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5" name="Picture 2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21488" y="3771900"/>
            <a:ext cx="6572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206" name="Picture 25"/>
          <p:cNvPicPr>
            <a:picLocks noChangeAspect="1" noChangeArrowheads="1"/>
          </p:cNvPicPr>
          <p:nvPr/>
        </p:nvPicPr>
        <p:blipFill>
          <a:blip r:embed="rId5" cstate="print"/>
          <a:srcRect r="37198"/>
          <a:stretch>
            <a:fillRect/>
          </a:stretch>
        </p:blipFill>
        <p:spPr bwMode="auto">
          <a:xfrm>
            <a:off x="7478713" y="3770313"/>
            <a:ext cx="4127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207" name="TextBox 7"/>
          <p:cNvSpPr txBox="1">
            <a:spLocks noChangeArrowheads="1"/>
          </p:cNvSpPr>
          <p:nvPr/>
        </p:nvSpPr>
        <p:spPr bwMode="auto">
          <a:xfrm>
            <a:off x="439738" y="5876925"/>
            <a:ext cx="82169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b="1">
                <a:latin typeface="맑은 고딕" pitchFamily="50" charset="-127"/>
              </a:rPr>
              <a:t>건식 </a:t>
            </a:r>
            <a:r>
              <a:rPr lang="en-US" altLang="ko-KR" b="1">
                <a:latin typeface="맑은 고딕" pitchFamily="50" charset="-127"/>
              </a:rPr>
              <a:t>SDR</a:t>
            </a:r>
            <a:r>
              <a:rPr lang="ko-KR" altLang="en-US" b="1">
                <a:latin typeface="맑은 고딕" pitchFamily="50" charset="-127"/>
              </a:rPr>
              <a:t>로 소석회와 활성탄을 반응기에 뿌린후 </a:t>
            </a:r>
            <a:r>
              <a:rPr lang="en-US" altLang="ko-KR" b="1">
                <a:latin typeface="맑은 고딕" pitchFamily="50" charset="-127"/>
              </a:rPr>
              <a:t>bag</a:t>
            </a:r>
            <a:r>
              <a:rPr lang="ko-KR" altLang="en-US" b="1">
                <a:latin typeface="맑은 고딕" pitchFamily="50" charset="-127"/>
              </a:rPr>
              <a:t> </a:t>
            </a:r>
            <a:r>
              <a:rPr lang="en-US" altLang="ko-KR" b="1">
                <a:latin typeface="맑은 고딕" pitchFamily="50" charset="-127"/>
              </a:rPr>
              <a:t>filter</a:t>
            </a:r>
            <a:r>
              <a:rPr lang="ko-KR" altLang="en-US" b="1">
                <a:latin typeface="맑은 고딕" pitchFamily="50" charset="-127"/>
              </a:rPr>
              <a:t>에서 집진하는 방식</a:t>
            </a:r>
          </a:p>
        </p:txBody>
      </p:sp>
    </p:spTree>
    <p:extLst>
      <p:ext uri="{BB962C8B-B14F-4D97-AF65-F5344CB8AC3E}">
        <p14:creationId xmlns:p14="http://schemas.microsoft.com/office/powerpoint/2010/main" val="2909222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Ash</a:t>
            </a:r>
            <a:r>
              <a:rPr lang="ko-KR" altLang="en-US" dirty="0" smtClean="0"/>
              <a:t> </a:t>
            </a:r>
            <a:r>
              <a:rPr lang="en-US" altLang="ko-KR" dirty="0" smtClean="0"/>
              <a:t>deposit &amp;</a:t>
            </a:r>
            <a:r>
              <a:rPr lang="ko-KR" altLang="en-US" dirty="0" smtClean="0"/>
              <a:t> </a:t>
            </a:r>
            <a:r>
              <a:rPr lang="en-US" altLang="ko-KR" dirty="0" smtClean="0"/>
              <a:t>soot blower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2564904"/>
            <a:ext cx="81369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ko-KR" sz="2400" dirty="0" smtClean="0"/>
              <a:t>Economizer, re-heater; air heater Ash deposit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/>
              <a:t> Sulfate ash can stick to super heater tubes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/>
              <a:t> Soot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blower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often malfunctioning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/>
              <a:t> Soot blowers has many accessories; 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gun, steam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line  requires maintenance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2400" dirty="0" smtClean="0"/>
              <a:t> New technology; Acetylene injection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519887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Soot</a:t>
            </a:r>
            <a:r>
              <a:rPr lang="ko-KR" altLang="en-US" dirty="0" smtClean="0"/>
              <a:t> </a:t>
            </a:r>
            <a:r>
              <a:rPr lang="en-US" altLang="ko-KR" dirty="0" smtClean="0"/>
              <a:t>blower</a:t>
            </a:r>
            <a:endParaRPr lang="ko-KR" altLang="en-US" dirty="0"/>
          </a:p>
        </p:txBody>
      </p:sp>
      <p:pic>
        <p:nvPicPr>
          <p:cNvPr id="3" name="그림 2" descr="P103036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75233" y="1597327"/>
            <a:ext cx="5544616" cy="415846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76056" y="5949280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 smtClean="0"/>
              <a:t>Acetylene injection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189903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Generation of Shock wave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88840"/>
            <a:ext cx="6952053" cy="3785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419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Shock wave generator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834"/>
            <a:ext cx="9144000" cy="298233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6410992"/>
            <a:ext cx="3851920" cy="44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8068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WordArt 2"/>
          <p:cNvSpPr>
            <a:spLocks noChangeArrowheads="1" noChangeShapeType="1" noTextEdit="1"/>
          </p:cNvSpPr>
          <p:nvPr/>
        </p:nvSpPr>
        <p:spPr bwMode="auto">
          <a:xfrm>
            <a:off x="1600200" y="2554288"/>
            <a:ext cx="6324600" cy="1484312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>
              <a:defRPr/>
            </a:pPr>
            <a:r>
              <a:rPr lang="ko-KR" altLang="en-US" sz="40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돋움"/>
                <a:ea typeface="돋움"/>
              </a:rPr>
              <a:t>감사합니다</a:t>
            </a:r>
            <a:r>
              <a:rPr lang="en-US" altLang="ko-KR" sz="4000" kern="10" dirty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돋움"/>
                <a:ea typeface="돋움"/>
              </a:rPr>
              <a:t>.</a:t>
            </a:r>
            <a:endParaRPr lang="ko-KR" altLang="en-US" sz="40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520402"/>
                  </a:gs>
                  <a:gs pos="100000">
                    <a:srgbClr val="FFCC00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돋움"/>
              <a:ea typeface="돋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Terminal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points</a:t>
            </a:r>
            <a:endParaRPr lang="ko-KR" altLang="en-US" sz="4000" dirty="0" smtClean="0"/>
          </a:p>
        </p:txBody>
      </p:sp>
      <p:pic>
        <p:nvPicPr>
          <p:cNvPr id="1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13787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모서리가 둥근 직사각형 31"/>
          <p:cNvSpPr/>
          <p:nvPr/>
        </p:nvSpPr>
        <p:spPr bwMode="auto">
          <a:xfrm>
            <a:off x="1547664" y="1447800"/>
            <a:ext cx="1584176" cy="3277344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1907704" y="188640"/>
            <a:ext cx="45719" cy="4571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617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8818" name="Group 11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4758827"/>
              </p:ext>
            </p:extLst>
          </p:nvPr>
        </p:nvGraphicFramePr>
        <p:xfrm>
          <a:off x="457200" y="1514475"/>
          <a:ext cx="8229600" cy="3961638"/>
        </p:xfrm>
        <a:graphic>
          <a:graphicData uri="http://schemas.openxmlformats.org/drawingml/2006/table">
            <a:tbl>
              <a:tblPr/>
              <a:tblGrid>
                <a:gridCol w="18105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Parts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Consideration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Design criteria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Feed water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Feed</a:t>
                      </a:r>
                      <a:r>
                        <a:rPr kumimoji="0" lang="ko-KR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water pump </a:t>
                      </a:r>
                      <a:r>
                        <a:rPr kumimoji="0" lang="en-US" altLang="ko-KR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presure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De-aerator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De-aerator capacity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15min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Economizer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Water velocity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Exit temperature below boiling temp.</a:t>
                      </a:r>
                      <a:endParaRPr kumimoji="0" lang="ko-KR" altLang="en-US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 0.3m/s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&gt;</a:t>
                      </a: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15C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Drum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Boiler circulation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Water wall bottom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Water wall top</a:t>
                      </a: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Riser tube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Evaporator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Water rising velocity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&lt;1m/s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Super heater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Steam velocity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45~76m/s</a:t>
                      </a:r>
                      <a:endParaRPr kumimoji="0" lang="ko-KR" alt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5880" name="Picture 82" descr="코발트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620713"/>
            <a:ext cx="65833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8499" name="Text Box 83"/>
          <p:cNvSpPr txBox="1">
            <a:spLocks noChangeArrowheads="1"/>
          </p:cNvSpPr>
          <p:nvPr/>
        </p:nvSpPr>
        <p:spPr bwMode="auto">
          <a:xfrm>
            <a:off x="1835150" y="692150"/>
            <a:ext cx="5969000" cy="4302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28398" dir="3806097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pPr algn="ctr">
              <a:tabLst>
                <a:tab pos="2333625" algn="l"/>
              </a:tabLst>
              <a:defRPr/>
            </a:pPr>
            <a:r>
              <a:rPr lang="en-US" altLang="ko-KR" sz="2200" dirty="0" smtClean="0">
                <a:solidFill>
                  <a:srgbClr val="FFFF00"/>
                </a:solidFill>
              </a:rPr>
              <a:t>Design of Boiler</a:t>
            </a:r>
            <a:r>
              <a:rPr lang="ko-KR" altLang="en-US" sz="2200" dirty="0" smtClean="0">
                <a:solidFill>
                  <a:srgbClr val="FFFF00"/>
                </a:solidFill>
              </a:rPr>
              <a:t> </a:t>
            </a:r>
            <a:r>
              <a:rPr lang="en-US" altLang="ko-KR" sz="2200" dirty="0" smtClean="0">
                <a:solidFill>
                  <a:srgbClr val="FFFF00"/>
                </a:solidFill>
              </a:rPr>
              <a:t>Parts</a:t>
            </a:r>
            <a:r>
              <a:rPr lang="ko-KR" altLang="en-US" sz="2200" dirty="0" smtClean="0">
                <a:solidFill>
                  <a:srgbClr val="FFFF00"/>
                </a:solidFill>
              </a:rPr>
              <a:t> </a:t>
            </a:r>
            <a:endParaRPr lang="en-US" altLang="ko-KR" sz="2200" dirty="0">
              <a:solidFill>
                <a:srgbClr val="FFFF00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28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303"/>
          <p:cNvSpPr txBox="1">
            <a:spLocks noChangeArrowheads="1"/>
          </p:cNvSpPr>
          <p:nvPr/>
        </p:nvSpPr>
        <p:spPr bwMode="auto">
          <a:xfrm>
            <a:off x="34925" y="39688"/>
            <a:ext cx="9398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/>
              <a:t>Steam</a:t>
            </a:r>
            <a:r>
              <a:rPr lang="ko-KR" altLang="en-US" sz="1800"/>
              <a:t> </a:t>
            </a:r>
            <a:endParaRPr lang="en-US" altLang="ko-KR" sz="1800"/>
          </a:p>
        </p:txBody>
      </p:sp>
      <p:sp>
        <p:nvSpPr>
          <p:cNvPr id="2053" name="Freeform 25"/>
          <p:cNvSpPr>
            <a:spLocks/>
          </p:cNvSpPr>
          <p:nvPr/>
        </p:nvSpPr>
        <p:spPr bwMode="auto">
          <a:xfrm>
            <a:off x="1514475" y="1339850"/>
            <a:ext cx="5335588" cy="4897438"/>
          </a:xfrm>
          <a:custGeom>
            <a:avLst/>
            <a:gdLst>
              <a:gd name="T0" fmla="*/ 2147483647 w 3361"/>
              <a:gd name="T1" fmla="*/ 2147483647 h 3085"/>
              <a:gd name="T2" fmla="*/ 2147483647 w 3361"/>
              <a:gd name="T3" fmla="*/ 2147483647 h 3085"/>
              <a:gd name="T4" fmla="*/ 2147483647 w 3361"/>
              <a:gd name="T5" fmla="*/ 2147483647 h 3085"/>
              <a:gd name="T6" fmla="*/ 2147483647 w 3361"/>
              <a:gd name="T7" fmla="*/ 2147483647 h 3085"/>
              <a:gd name="T8" fmla="*/ 2147483647 w 3361"/>
              <a:gd name="T9" fmla="*/ 2147483647 h 3085"/>
              <a:gd name="T10" fmla="*/ 2147483647 w 3361"/>
              <a:gd name="T11" fmla="*/ 2147483647 h 3085"/>
              <a:gd name="T12" fmla="*/ 2147483647 w 3361"/>
              <a:gd name="T13" fmla="*/ 2147483647 h 3085"/>
              <a:gd name="T14" fmla="*/ 2147483647 w 3361"/>
              <a:gd name="T15" fmla="*/ 2147483647 h 3085"/>
              <a:gd name="T16" fmla="*/ 2147483647 w 3361"/>
              <a:gd name="T17" fmla="*/ 2147483647 h 3085"/>
              <a:gd name="T18" fmla="*/ 2147483647 w 3361"/>
              <a:gd name="T19" fmla="*/ 2147483647 h 3085"/>
              <a:gd name="T20" fmla="*/ 2147483647 w 3361"/>
              <a:gd name="T21" fmla="*/ 2147483647 h 3085"/>
              <a:gd name="T22" fmla="*/ 2147483647 w 3361"/>
              <a:gd name="T23" fmla="*/ 2147483647 h 3085"/>
              <a:gd name="T24" fmla="*/ 2147483647 w 3361"/>
              <a:gd name="T25" fmla="*/ 2147483647 h 3085"/>
              <a:gd name="T26" fmla="*/ 2147483647 w 3361"/>
              <a:gd name="T27" fmla="*/ 2147483647 h 3085"/>
              <a:gd name="T28" fmla="*/ 2147483647 w 3361"/>
              <a:gd name="T29" fmla="*/ 2147483647 h 3085"/>
              <a:gd name="T30" fmla="*/ 2147483647 w 3361"/>
              <a:gd name="T31" fmla="*/ 2147483647 h 3085"/>
              <a:gd name="T32" fmla="*/ 2147483647 w 3361"/>
              <a:gd name="T33" fmla="*/ 2147483647 h 3085"/>
              <a:gd name="T34" fmla="*/ 2147483647 w 3361"/>
              <a:gd name="T35" fmla="*/ 2147483647 h 3085"/>
              <a:gd name="T36" fmla="*/ 2147483647 w 3361"/>
              <a:gd name="T37" fmla="*/ 2147483647 h 3085"/>
              <a:gd name="T38" fmla="*/ 2147483647 w 3361"/>
              <a:gd name="T39" fmla="*/ 2147483647 h 3085"/>
              <a:gd name="T40" fmla="*/ 0 w 3361"/>
              <a:gd name="T41" fmla="*/ 2147483647 h 3085"/>
              <a:gd name="T42" fmla="*/ 2147483647 w 3361"/>
              <a:gd name="T43" fmla="*/ 2147483647 h 3085"/>
              <a:gd name="T44" fmla="*/ 2147483647 w 3361"/>
              <a:gd name="T45" fmla="*/ 2147483647 h 3085"/>
              <a:gd name="T46" fmla="*/ 2147483647 w 3361"/>
              <a:gd name="T47" fmla="*/ 2147483647 h 3085"/>
              <a:gd name="T48" fmla="*/ 2147483647 w 3361"/>
              <a:gd name="T49" fmla="*/ 2147483647 h 3085"/>
              <a:gd name="T50" fmla="*/ 2147483647 w 3361"/>
              <a:gd name="T51" fmla="*/ 2147483647 h 3085"/>
              <a:gd name="T52" fmla="*/ 2147483647 w 3361"/>
              <a:gd name="T53" fmla="*/ 2147483647 h 3085"/>
              <a:gd name="T54" fmla="*/ 2147483647 w 3361"/>
              <a:gd name="T55" fmla="*/ 2147483647 h 3085"/>
              <a:gd name="T56" fmla="*/ 2147483647 w 3361"/>
              <a:gd name="T57" fmla="*/ 2147483647 h 3085"/>
              <a:gd name="T58" fmla="*/ 2147483647 w 3361"/>
              <a:gd name="T59" fmla="*/ 2147483647 h 3085"/>
              <a:gd name="T60" fmla="*/ 2147483647 w 3361"/>
              <a:gd name="T61" fmla="*/ 2147483647 h 3085"/>
              <a:gd name="T62" fmla="*/ 2147483647 w 3361"/>
              <a:gd name="T63" fmla="*/ 2147483647 h 3085"/>
              <a:gd name="T64" fmla="*/ 2147483647 w 3361"/>
              <a:gd name="T65" fmla="*/ 0 h 3085"/>
              <a:gd name="T66" fmla="*/ 2147483647 w 3361"/>
              <a:gd name="T67" fmla="*/ 2147483647 h 3085"/>
              <a:gd name="T68" fmla="*/ 2147483647 w 3361"/>
              <a:gd name="T69" fmla="*/ 2147483647 h 3085"/>
              <a:gd name="T70" fmla="*/ 2147483647 w 3361"/>
              <a:gd name="T71" fmla="*/ 2147483647 h 3085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3361" h="3085">
                <a:moveTo>
                  <a:pt x="805" y="199"/>
                </a:moveTo>
                <a:lnTo>
                  <a:pt x="796" y="192"/>
                </a:lnTo>
                <a:lnTo>
                  <a:pt x="796" y="412"/>
                </a:lnTo>
                <a:lnTo>
                  <a:pt x="1564" y="412"/>
                </a:lnTo>
                <a:lnTo>
                  <a:pt x="1564" y="8"/>
                </a:lnTo>
                <a:lnTo>
                  <a:pt x="1557" y="15"/>
                </a:lnTo>
                <a:lnTo>
                  <a:pt x="3354" y="15"/>
                </a:lnTo>
                <a:lnTo>
                  <a:pt x="3346" y="8"/>
                </a:lnTo>
                <a:lnTo>
                  <a:pt x="3346" y="2365"/>
                </a:lnTo>
                <a:lnTo>
                  <a:pt x="3346" y="2363"/>
                </a:lnTo>
                <a:lnTo>
                  <a:pt x="3189" y="2839"/>
                </a:lnTo>
                <a:lnTo>
                  <a:pt x="3196" y="2834"/>
                </a:lnTo>
                <a:lnTo>
                  <a:pt x="2701" y="2834"/>
                </a:lnTo>
                <a:lnTo>
                  <a:pt x="2708" y="2839"/>
                </a:lnTo>
                <a:lnTo>
                  <a:pt x="2559" y="2390"/>
                </a:lnTo>
                <a:lnTo>
                  <a:pt x="2559" y="2391"/>
                </a:lnTo>
                <a:lnTo>
                  <a:pt x="2559" y="212"/>
                </a:lnTo>
                <a:lnTo>
                  <a:pt x="1809" y="212"/>
                </a:lnTo>
                <a:lnTo>
                  <a:pt x="1809" y="412"/>
                </a:lnTo>
                <a:lnTo>
                  <a:pt x="2062" y="412"/>
                </a:lnTo>
                <a:lnTo>
                  <a:pt x="2055" y="405"/>
                </a:lnTo>
                <a:lnTo>
                  <a:pt x="2055" y="975"/>
                </a:lnTo>
                <a:lnTo>
                  <a:pt x="2057" y="971"/>
                </a:lnTo>
                <a:lnTo>
                  <a:pt x="1800" y="1329"/>
                </a:lnTo>
                <a:lnTo>
                  <a:pt x="1800" y="2590"/>
                </a:lnTo>
                <a:lnTo>
                  <a:pt x="1808" y="2583"/>
                </a:lnTo>
                <a:lnTo>
                  <a:pt x="1245" y="2583"/>
                </a:lnTo>
                <a:lnTo>
                  <a:pt x="1252" y="2590"/>
                </a:lnTo>
                <a:lnTo>
                  <a:pt x="1252" y="2350"/>
                </a:lnTo>
                <a:lnTo>
                  <a:pt x="733" y="2771"/>
                </a:lnTo>
                <a:lnTo>
                  <a:pt x="631" y="3077"/>
                </a:lnTo>
                <a:lnTo>
                  <a:pt x="638" y="3072"/>
                </a:lnTo>
                <a:lnTo>
                  <a:pt x="183" y="3072"/>
                </a:lnTo>
                <a:lnTo>
                  <a:pt x="190" y="3077"/>
                </a:lnTo>
                <a:lnTo>
                  <a:pt x="14" y="2549"/>
                </a:lnTo>
                <a:lnTo>
                  <a:pt x="14" y="2551"/>
                </a:lnTo>
                <a:lnTo>
                  <a:pt x="14" y="300"/>
                </a:lnTo>
                <a:lnTo>
                  <a:pt x="9" y="307"/>
                </a:lnTo>
                <a:lnTo>
                  <a:pt x="805" y="199"/>
                </a:lnTo>
                <a:lnTo>
                  <a:pt x="811" y="183"/>
                </a:lnTo>
                <a:lnTo>
                  <a:pt x="0" y="294"/>
                </a:lnTo>
                <a:lnTo>
                  <a:pt x="0" y="2553"/>
                </a:lnTo>
                <a:lnTo>
                  <a:pt x="179" y="3085"/>
                </a:lnTo>
                <a:lnTo>
                  <a:pt x="642" y="3085"/>
                </a:lnTo>
                <a:lnTo>
                  <a:pt x="746" y="2776"/>
                </a:lnTo>
                <a:lnTo>
                  <a:pt x="744" y="2780"/>
                </a:lnTo>
                <a:lnTo>
                  <a:pt x="1250" y="2370"/>
                </a:lnTo>
                <a:lnTo>
                  <a:pt x="1237" y="2365"/>
                </a:lnTo>
                <a:lnTo>
                  <a:pt x="1237" y="2597"/>
                </a:lnTo>
                <a:lnTo>
                  <a:pt x="1815" y="2597"/>
                </a:lnTo>
                <a:lnTo>
                  <a:pt x="1815" y="1331"/>
                </a:lnTo>
                <a:lnTo>
                  <a:pt x="1813" y="1335"/>
                </a:lnTo>
                <a:lnTo>
                  <a:pt x="2069" y="977"/>
                </a:lnTo>
                <a:lnTo>
                  <a:pt x="2069" y="398"/>
                </a:lnTo>
                <a:lnTo>
                  <a:pt x="1817" y="398"/>
                </a:lnTo>
                <a:lnTo>
                  <a:pt x="1824" y="405"/>
                </a:lnTo>
                <a:lnTo>
                  <a:pt x="1824" y="219"/>
                </a:lnTo>
                <a:lnTo>
                  <a:pt x="1817" y="226"/>
                </a:lnTo>
                <a:lnTo>
                  <a:pt x="2552" y="226"/>
                </a:lnTo>
                <a:lnTo>
                  <a:pt x="2545" y="219"/>
                </a:lnTo>
                <a:lnTo>
                  <a:pt x="2545" y="2393"/>
                </a:lnTo>
                <a:lnTo>
                  <a:pt x="2697" y="2846"/>
                </a:lnTo>
                <a:lnTo>
                  <a:pt x="3199" y="2846"/>
                </a:lnTo>
                <a:lnTo>
                  <a:pt x="3361" y="2366"/>
                </a:lnTo>
                <a:lnTo>
                  <a:pt x="3361" y="0"/>
                </a:lnTo>
                <a:lnTo>
                  <a:pt x="1549" y="0"/>
                </a:lnTo>
                <a:lnTo>
                  <a:pt x="1549" y="405"/>
                </a:lnTo>
                <a:lnTo>
                  <a:pt x="1557" y="398"/>
                </a:lnTo>
                <a:lnTo>
                  <a:pt x="803" y="398"/>
                </a:lnTo>
                <a:lnTo>
                  <a:pt x="811" y="405"/>
                </a:lnTo>
                <a:lnTo>
                  <a:pt x="811" y="183"/>
                </a:lnTo>
                <a:lnTo>
                  <a:pt x="805" y="19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6" name="Rectangle 23"/>
          <p:cNvSpPr>
            <a:spLocks noChangeArrowheads="1"/>
          </p:cNvSpPr>
          <p:nvPr/>
        </p:nvSpPr>
        <p:spPr bwMode="auto">
          <a:xfrm>
            <a:off x="3971925" y="1971675"/>
            <a:ext cx="409575" cy="496888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57" name="Freeform 27"/>
          <p:cNvSpPr>
            <a:spLocks/>
          </p:cNvSpPr>
          <p:nvPr/>
        </p:nvSpPr>
        <p:spPr bwMode="auto">
          <a:xfrm>
            <a:off x="2716213" y="2263775"/>
            <a:ext cx="1408112" cy="3198813"/>
          </a:xfrm>
          <a:custGeom>
            <a:avLst/>
            <a:gdLst>
              <a:gd name="T0" fmla="*/ 2147483647 w 887"/>
              <a:gd name="T1" fmla="*/ 2147483647 h 2015"/>
              <a:gd name="T2" fmla="*/ 2147483647 w 887"/>
              <a:gd name="T3" fmla="*/ 2147483647 h 2015"/>
              <a:gd name="T4" fmla="*/ 2147483647 w 887"/>
              <a:gd name="T5" fmla="*/ 2147483647 h 2015"/>
              <a:gd name="T6" fmla="*/ 2147483647 w 887"/>
              <a:gd name="T7" fmla="*/ 2147483647 h 2015"/>
              <a:gd name="T8" fmla="*/ 2147483647 w 887"/>
              <a:gd name="T9" fmla="*/ 2147483647 h 2015"/>
              <a:gd name="T10" fmla="*/ 2147483647 w 887"/>
              <a:gd name="T11" fmla="*/ 2147483647 h 2015"/>
              <a:gd name="T12" fmla="*/ 2147483647 w 887"/>
              <a:gd name="T13" fmla="*/ 2147483647 h 2015"/>
              <a:gd name="T14" fmla="*/ 2147483647 w 887"/>
              <a:gd name="T15" fmla="*/ 2147483647 h 2015"/>
              <a:gd name="T16" fmla="*/ 2147483647 w 887"/>
              <a:gd name="T17" fmla="*/ 2147483647 h 2015"/>
              <a:gd name="T18" fmla="*/ 2147483647 w 887"/>
              <a:gd name="T19" fmla="*/ 2147483647 h 2015"/>
              <a:gd name="T20" fmla="*/ 2147483647 w 887"/>
              <a:gd name="T21" fmla="*/ 2147483647 h 2015"/>
              <a:gd name="T22" fmla="*/ 2147483647 w 887"/>
              <a:gd name="T23" fmla="*/ 2147483647 h 2015"/>
              <a:gd name="T24" fmla="*/ 2147483647 w 887"/>
              <a:gd name="T25" fmla="*/ 2147483647 h 2015"/>
              <a:gd name="T26" fmla="*/ 2147483647 w 887"/>
              <a:gd name="T27" fmla="*/ 2147483647 h 2015"/>
              <a:gd name="T28" fmla="*/ 2147483647 w 887"/>
              <a:gd name="T29" fmla="*/ 2147483647 h 2015"/>
              <a:gd name="T30" fmla="*/ 2147483647 w 887"/>
              <a:gd name="T31" fmla="*/ 2147483647 h 2015"/>
              <a:gd name="T32" fmla="*/ 2147483647 w 887"/>
              <a:gd name="T33" fmla="*/ 2147483647 h 2015"/>
              <a:gd name="T34" fmla="*/ 2147483647 w 887"/>
              <a:gd name="T35" fmla="*/ 2147483647 h 2015"/>
              <a:gd name="T36" fmla="*/ 2147483647 w 887"/>
              <a:gd name="T37" fmla="*/ 2147483647 h 2015"/>
              <a:gd name="T38" fmla="*/ 2147483647 w 887"/>
              <a:gd name="T39" fmla="*/ 2147483647 h 2015"/>
              <a:gd name="T40" fmla="*/ 2147483647 w 887"/>
              <a:gd name="T41" fmla="*/ 0 h 2015"/>
              <a:gd name="T42" fmla="*/ 2147483647 w 887"/>
              <a:gd name="T43" fmla="*/ 0 h 2015"/>
              <a:gd name="T44" fmla="*/ 2147483647 w 887"/>
              <a:gd name="T45" fmla="*/ 2147483647 h 2015"/>
              <a:gd name="T46" fmla="*/ 2147483647 w 887"/>
              <a:gd name="T47" fmla="*/ 2147483647 h 2015"/>
              <a:gd name="T48" fmla="*/ 0 w 887"/>
              <a:gd name="T49" fmla="*/ 2147483647 h 2015"/>
              <a:gd name="T50" fmla="*/ 2147483647 w 887"/>
              <a:gd name="T51" fmla="*/ 2147483647 h 2015"/>
              <a:gd name="T52" fmla="*/ 2147483647 w 887"/>
              <a:gd name="T53" fmla="*/ 2147483647 h 2015"/>
              <a:gd name="T54" fmla="*/ 2147483647 w 887"/>
              <a:gd name="T55" fmla="*/ 2147483647 h 2015"/>
              <a:gd name="T56" fmla="*/ 2147483647 w 887"/>
              <a:gd name="T57" fmla="*/ 2147483647 h 2015"/>
              <a:gd name="T58" fmla="*/ 2147483647 w 887"/>
              <a:gd name="T59" fmla="*/ 2147483647 h 2015"/>
              <a:gd name="T60" fmla="*/ 2147483647 w 887"/>
              <a:gd name="T61" fmla="*/ 2147483647 h 2015"/>
              <a:gd name="T62" fmla="*/ 2147483647 w 887"/>
              <a:gd name="T63" fmla="*/ 2147483647 h 2015"/>
              <a:gd name="T64" fmla="*/ 2147483647 w 887"/>
              <a:gd name="T65" fmla="*/ 2147483647 h 201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887" h="2015">
                <a:moveTo>
                  <a:pt x="875" y="769"/>
                </a:moveTo>
                <a:lnTo>
                  <a:pt x="873" y="763"/>
                </a:lnTo>
                <a:lnTo>
                  <a:pt x="873" y="1876"/>
                </a:lnTo>
                <a:lnTo>
                  <a:pt x="880" y="1869"/>
                </a:lnTo>
                <a:lnTo>
                  <a:pt x="651" y="1869"/>
                </a:lnTo>
                <a:lnTo>
                  <a:pt x="658" y="1876"/>
                </a:lnTo>
                <a:lnTo>
                  <a:pt x="658" y="1603"/>
                </a:lnTo>
                <a:lnTo>
                  <a:pt x="486" y="1603"/>
                </a:lnTo>
                <a:lnTo>
                  <a:pt x="9" y="1989"/>
                </a:lnTo>
                <a:lnTo>
                  <a:pt x="21" y="1996"/>
                </a:lnTo>
                <a:lnTo>
                  <a:pt x="52" y="1904"/>
                </a:lnTo>
                <a:lnTo>
                  <a:pt x="52" y="8"/>
                </a:lnTo>
                <a:lnTo>
                  <a:pt x="45" y="15"/>
                </a:lnTo>
                <a:lnTo>
                  <a:pt x="586" y="15"/>
                </a:lnTo>
                <a:lnTo>
                  <a:pt x="579" y="8"/>
                </a:lnTo>
                <a:lnTo>
                  <a:pt x="579" y="407"/>
                </a:lnTo>
                <a:lnTo>
                  <a:pt x="875" y="769"/>
                </a:lnTo>
                <a:lnTo>
                  <a:pt x="887" y="762"/>
                </a:lnTo>
                <a:lnTo>
                  <a:pt x="592" y="400"/>
                </a:lnTo>
                <a:lnTo>
                  <a:pt x="593" y="405"/>
                </a:lnTo>
                <a:lnTo>
                  <a:pt x="593" y="0"/>
                </a:lnTo>
                <a:lnTo>
                  <a:pt x="37" y="0"/>
                </a:lnTo>
                <a:lnTo>
                  <a:pt x="37" y="1903"/>
                </a:lnTo>
                <a:lnTo>
                  <a:pt x="37" y="1901"/>
                </a:lnTo>
                <a:lnTo>
                  <a:pt x="0" y="2015"/>
                </a:lnTo>
                <a:lnTo>
                  <a:pt x="493" y="1616"/>
                </a:lnTo>
                <a:lnTo>
                  <a:pt x="488" y="1618"/>
                </a:lnTo>
                <a:lnTo>
                  <a:pt x="651" y="1618"/>
                </a:lnTo>
                <a:lnTo>
                  <a:pt x="644" y="1611"/>
                </a:lnTo>
                <a:lnTo>
                  <a:pt x="644" y="1883"/>
                </a:lnTo>
                <a:lnTo>
                  <a:pt x="887" y="1883"/>
                </a:lnTo>
                <a:lnTo>
                  <a:pt x="887" y="762"/>
                </a:lnTo>
                <a:lnTo>
                  <a:pt x="875" y="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9" name="Rectangle 29"/>
          <p:cNvSpPr>
            <a:spLocks noChangeArrowheads="1"/>
          </p:cNvSpPr>
          <p:nvPr/>
        </p:nvSpPr>
        <p:spPr bwMode="auto">
          <a:xfrm>
            <a:off x="1622425" y="1920875"/>
            <a:ext cx="176213" cy="3479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60" name="Freeform 30"/>
          <p:cNvSpPr>
            <a:spLocks/>
          </p:cNvSpPr>
          <p:nvPr/>
        </p:nvSpPr>
        <p:spPr bwMode="auto">
          <a:xfrm>
            <a:off x="1611313" y="1909763"/>
            <a:ext cx="204787" cy="3511550"/>
          </a:xfrm>
          <a:custGeom>
            <a:avLst/>
            <a:gdLst>
              <a:gd name="T0" fmla="*/ 0 w 129"/>
              <a:gd name="T1" fmla="*/ 0 h 2212"/>
              <a:gd name="T2" fmla="*/ 0 w 129"/>
              <a:gd name="T3" fmla="*/ 2147483647 h 2212"/>
              <a:gd name="T4" fmla="*/ 2147483647 w 129"/>
              <a:gd name="T5" fmla="*/ 2147483647 h 2212"/>
              <a:gd name="T6" fmla="*/ 2147483647 w 129"/>
              <a:gd name="T7" fmla="*/ 0 h 2212"/>
              <a:gd name="T8" fmla="*/ 0 w 129"/>
              <a:gd name="T9" fmla="*/ 0 h 2212"/>
              <a:gd name="T10" fmla="*/ 2147483647 w 129"/>
              <a:gd name="T11" fmla="*/ 2147483647 h 2212"/>
              <a:gd name="T12" fmla="*/ 2147483647 w 129"/>
              <a:gd name="T13" fmla="*/ 2147483647 h 2212"/>
              <a:gd name="T14" fmla="*/ 2147483647 w 129"/>
              <a:gd name="T15" fmla="*/ 2147483647 h 2212"/>
              <a:gd name="T16" fmla="*/ 2147483647 w 129"/>
              <a:gd name="T17" fmla="*/ 2147483647 h 2212"/>
              <a:gd name="T18" fmla="*/ 2147483647 w 129"/>
              <a:gd name="T19" fmla="*/ 2147483647 h 2212"/>
              <a:gd name="T20" fmla="*/ 2147483647 w 129"/>
              <a:gd name="T21" fmla="*/ 2147483647 h 2212"/>
              <a:gd name="T22" fmla="*/ 2147483647 w 129"/>
              <a:gd name="T23" fmla="*/ 2147483647 h 2212"/>
              <a:gd name="T24" fmla="*/ 2147483647 w 129"/>
              <a:gd name="T25" fmla="*/ 2147483647 h 2212"/>
              <a:gd name="T26" fmla="*/ 2147483647 w 129"/>
              <a:gd name="T27" fmla="*/ 2147483647 h 2212"/>
              <a:gd name="T28" fmla="*/ 0 w 129"/>
              <a:gd name="T29" fmla="*/ 0 h 2212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29" h="2212">
                <a:moveTo>
                  <a:pt x="0" y="0"/>
                </a:moveTo>
                <a:lnTo>
                  <a:pt x="0" y="2212"/>
                </a:lnTo>
                <a:lnTo>
                  <a:pt x="129" y="2212"/>
                </a:lnTo>
                <a:lnTo>
                  <a:pt x="129" y="0"/>
                </a:lnTo>
                <a:lnTo>
                  <a:pt x="0" y="0"/>
                </a:lnTo>
                <a:lnTo>
                  <a:pt x="7" y="14"/>
                </a:lnTo>
                <a:lnTo>
                  <a:pt x="122" y="14"/>
                </a:lnTo>
                <a:lnTo>
                  <a:pt x="115" y="7"/>
                </a:lnTo>
                <a:lnTo>
                  <a:pt x="115" y="2204"/>
                </a:lnTo>
                <a:lnTo>
                  <a:pt x="122" y="2197"/>
                </a:lnTo>
                <a:lnTo>
                  <a:pt x="7" y="2197"/>
                </a:lnTo>
                <a:lnTo>
                  <a:pt x="14" y="2204"/>
                </a:lnTo>
                <a:lnTo>
                  <a:pt x="14" y="7"/>
                </a:lnTo>
                <a:lnTo>
                  <a:pt x="7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65" name="Freeform 35"/>
          <p:cNvSpPr>
            <a:spLocks/>
          </p:cNvSpPr>
          <p:nvPr/>
        </p:nvSpPr>
        <p:spPr bwMode="auto">
          <a:xfrm>
            <a:off x="1611313" y="1924050"/>
            <a:ext cx="198437" cy="3479800"/>
          </a:xfrm>
          <a:custGeom>
            <a:avLst/>
            <a:gdLst>
              <a:gd name="T0" fmla="*/ 0 w 125"/>
              <a:gd name="T1" fmla="*/ 0 h 2192"/>
              <a:gd name="T2" fmla="*/ 2147483647 w 125"/>
              <a:gd name="T3" fmla="*/ 2147483647 h 2192"/>
              <a:gd name="T4" fmla="*/ 2147483647 w 125"/>
              <a:gd name="T5" fmla="*/ 2147483647 h 2192"/>
              <a:gd name="T6" fmla="*/ 2147483647 w 125"/>
              <a:gd name="T7" fmla="*/ 0 h 2192"/>
              <a:gd name="T8" fmla="*/ 0 w 125"/>
              <a:gd name="T9" fmla="*/ 0 h 2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" h="2192">
                <a:moveTo>
                  <a:pt x="0" y="0"/>
                </a:moveTo>
                <a:lnTo>
                  <a:pt x="118" y="2192"/>
                </a:lnTo>
                <a:lnTo>
                  <a:pt x="125" y="2192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66" name="Freeform 36"/>
          <p:cNvSpPr>
            <a:spLocks/>
          </p:cNvSpPr>
          <p:nvPr/>
        </p:nvSpPr>
        <p:spPr bwMode="auto">
          <a:xfrm>
            <a:off x="1611313" y="1924050"/>
            <a:ext cx="198437" cy="3479800"/>
          </a:xfrm>
          <a:custGeom>
            <a:avLst/>
            <a:gdLst>
              <a:gd name="T0" fmla="*/ 2147483647 w 125"/>
              <a:gd name="T1" fmla="*/ 0 h 2192"/>
              <a:gd name="T2" fmla="*/ 0 w 125"/>
              <a:gd name="T3" fmla="*/ 2147483647 h 2192"/>
              <a:gd name="T4" fmla="*/ 2147483647 w 125"/>
              <a:gd name="T5" fmla="*/ 2147483647 h 2192"/>
              <a:gd name="T6" fmla="*/ 2147483647 w 125"/>
              <a:gd name="T7" fmla="*/ 0 h 2192"/>
              <a:gd name="T8" fmla="*/ 2147483647 w 125"/>
              <a:gd name="T9" fmla="*/ 0 h 2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5" h="2192">
                <a:moveTo>
                  <a:pt x="118" y="0"/>
                </a:moveTo>
                <a:lnTo>
                  <a:pt x="0" y="2192"/>
                </a:lnTo>
                <a:lnTo>
                  <a:pt x="7" y="2192"/>
                </a:lnTo>
                <a:lnTo>
                  <a:pt x="125" y="0"/>
                </a:lnTo>
                <a:lnTo>
                  <a:pt x="118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68" name="Freeform 38"/>
          <p:cNvSpPr>
            <a:spLocks/>
          </p:cNvSpPr>
          <p:nvPr/>
        </p:nvSpPr>
        <p:spPr bwMode="auto">
          <a:xfrm>
            <a:off x="5643231" y="3353391"/>
            <a:ext cx="1112837" cy="588963"/>
          </a:xfrm>
          <a:custGeom>
            <a:avLst/>
            <a:gdLst>
              <a:gd name="T0" fmla="*/ 0 w 701"/>
              <a:gd name="T1" fmla="*/ 0 h 371"/>
              <a:gd name="T2" fmla="*/ 0 w 701"/>
              <a:gd name="T3" fmla="*/ 2147483647 h 371"/>
              <a:gd name="T4" fmla="*/ 2147483647 w 701"/>
              <a:gd name="T5" fmla="*/ 2147483647 h 371"/>
              <a:gd name="T6" fmla="*/ 2147483647 w 701"/>
              <a:gd name="T7" fmla="*/ 0 h 371"/>
              <a:gd name="T8" fmla="*/ 0 w 701"/>
              <a:gd name="T9" fmla="*/ 0 h 371"/>
              <a:gd name="T10" fmla="*/ 2147483647 w 701"/>
              <a:gd name="T11" fmla="*/ 2147483647 h 371"/>
              <a:gd name="T12" fmla="*/ 2147483647 w 701"/>
              <a:gd name="T13" fmla="*/ 2147483647 h 371"/>
              <a:gd name="T14" fmla="*/ 2147483647 w 701"/>
              <a:gd name="T15" fmla="*/ 2147483647 h 371"/>
              <a:gd name="T16" fmla="*/ 2147483647 w 701"/>
              <a:gd name="T17" fmla="*/ 2147483647 h 371"/>
              <a:gd name="T18" fmla="*/ 2147483647 w 701"/>
              <a:gd name="T19" fmla="*/ 2147483647 h 371"/>
              <a:gd name="T20" fmla="*/ 2147483647 w 701"/>
              <a:gd name="T21" fmla="*/ 2147483647 h 371"/>
              <a:gd name="T22" fmla="*/ 2147483647 w 701"/>
              <a:gd name="T23" fmla="*/ 2147483647 h 371"/>
              <a:gd name="T24" fmla="*/ 2147483647 w 701"/>
              <a:gd name="T25" fmla="*/ 2147483647 h 371"/>
              <a:gd name="T26" fmla="*/ 2147483647 w 701"/>
              <a:gd name="T27" fmla="*/ 2147483647 h 371"/>
              <a:gd name="T28" fmla="*/ 0 w 701"/>
              <a:gd name="T29" fmla="*/ 0 h 371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01" h="371">
                <a:moveTo>
                  <a:pt x="0" y="0"/>
                </a:moveTo>
                <a:lnTo>
                  <a:pt x="0" y="371"/>
                </a:lnTo>
                <a:lnTo>
                  <a:pt x="701" y="371"/>
                </a:lnTo>
                <a:lnTo>
                  <a:pt x="701" y="0"/>
                </a:lnTo>
                <a:lnTo>
                  <a:pt x="0" y="0"/>
                </a:lnTo>
                <a:lnTo>
                  <a:pt x="7" y="15"/>
                </a:lnTo>
                <a:lnTo>
                  <a:pt x="694" y="15"/>
                </a:lnTo>
                <a:lnTo>
                  <a:pt x="687" y="7"/>
                </a:lnTo>
                <a:lnTo>
                  <a:pt x="687" y="364"/>
                </a:lnTo>
                <a:lnTo>
                  <a:pt x="694" y="357"/>
                </a:lnTo>
                <a:lnTo>
                  <a:pt x="7" y="357"/>
                </a:lnTo>
                <a:lnTo>
                  <a:pt x="14" y="364"/>
                </a:lnTo>
                <a:lnTo>
                  <a:pt x="14" y="7"/>
                </a:lnTo>
                <a:lnTo>
                  <a:pt x="7" y="15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69" name="Freeform 39"/>
          <p:cNvSpPr>
            <a:spLocks/>
          </p:cNvSpPr>
          <p:nvPr/>
        </p:nvSpPr>
        <p:spPr bwMode="auto">
          <a:xfrm>
            <a:off x="5640388" y="3386228"/>
            <a:ext cx="1096963" cy="576263"/>
          </a:xfrm>
          <a:custGeom>
            <a:avLst/>
            <a:gdLst>
              <a:gd name="T0" fmla="*/ 2147483647 w 691"/>
              <a:gd name="T1" fmla="*/ 0 h 363"/>
              <a:gd name="T2" fmla="*/ 0 w 691"/>
              <a:gd name="T3" fmla="*/ 2147483647 h 363"/>
              <a:gd name="T4" fmla="*/ 2147483647 w 691"/>
              <a:gd name="T5" fmla="*/ 2147483647 h 363"/>
              <a:gd name="T6" fmla="*/ 2147483647 w 691"/>
              <a:gd name="T7" fmla="*/ 2147483647 h 363"/>
              <a:gd name="T8" fmla="*/ 2147483647 w 691"/>
              <a:gd name="T9" fmla="*/ 0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1" h="363">
                <a:moveTo>
                  <a:pt x="687" y="0"/>
                </a:moveTo>
                <a:lnTo>
                  <a:pt x="0" y="356"/>
                </a:lnTo>
                <a:lnTo>
                  <a:pt x="4" y="363"/>
                </a:lnTo>
                <a:lnTo>
                  <a:pt x="691" y="7"/>
                </a:lnTo>
                <a:lnTo>
                  <a:pt x="687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70" name="Freeform 40"/>
          <p:cNvSpPr>
            <a:spLocks/>
          </p:cNvSpPr>
          <p:nvPr/>
        </p:nvSpPr>
        <p:spPr bwMode="auto">
          <a:xfrm>
            <a:off x="5676985" y="3359241"/>
            <a:ext cx="1096963" cy="576263"/>
          </a:xfrm>
          <a:custGeom>
            <a:avLst/>
            <a:gdLst>
              <a:gd name="T0" fmla="*/ 0 w 691"/>
              <a:gd name="T1" fmla="*/ 2147483647 h 363"/>
              <a:gd name="T2" fmla="*/ 2147483647 w 691"/>
              <a:gd name="T3" fmla="*/ 2147483647 h 363"/>
              <a:gd name="T4" fmla="*/ 2147483647 w 691"/>
              <a:gd name="T5" fmla="*/ 2147483647 h 363"/>
              <a:gd name="T6" fmla="*/ 2147483647 w 691"/>
              <a:gd name="T7" fmla="*/ 0 h 363"/>
              <a:gd name="T8" fmla="*/ 0 w 691"/>
              <a:gd name="T9" fmla="*/ 2147483647 h 3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1" h="363">
                <a:moveTo>
                  <a:pt x="0" y="7"/>
                </a:moveTo>
                <a:lnTo>
                  <a:pt x="687" y="363"/>
                </a:lnTo>
                <a:lnTo>
                  <a:pt x="691" y="356"/>
                </a:lnTo>
                <a:lnTo>
                  <a:pt x="4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71" name="Rectangle 41"/>
          <p:cNvSpPr>
            <a:spLocks noChangeArrowheads="1"/>
          </p:cNvSpPr>
          <p:nvPr/>
        </p:nvSpPr>
        <p:spPr bwMode="auto">
          <a:xfrm>
            <a:off x="5695950" y="4400550"/>
            <a:ext cx="1085850" cy="5603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72" name="Freeform 42"/>
          <p:cNvSpPr>
            <a:spLocks/>
          </p:cNvSpPr>
          <p:nvPr/>
        </p:nvSpPr>
        <p:spPr bwMode="auto">
          <a:xfrm>
            <a:off x="5659438" y="4400550"/>
            <a:ext cx="1112837" cy="587375"/>
          </a:xfrm>
          <a:custGeom>
            <a:avLst/>
            <a:gdLst>
              <a:gd name="T0" fmla="*/ 0 w 701"/>
              <a:gd name="T1" fmla="*/ 0 h 370"/>
              <a:gd name="T2" fmla="*/ 0 w 701"/>
              <a:gd name="T3" fmla="*/ 2147483647 h 370"/>
              <a:gd name="T4" fmla="*/ 2147483647 w 701"/>
              <a:gd name="T5" fmla="*/ 2147483647 h 370"/>
              <a:gd name="T6" fmla="*/ 2147483647 w 701"/>
              <a:gd name="T7" fmla="*/ 0 h 370"/>
              <a:gd name="T8" fmla="*/ 0 w 701"/>
              <a:gd name="T9" fmla="*/ 0 h 370"/>
              <a:gd name="T10" fmla="*/ 2147483647 w 701"/>
              <a:gd name="T11" fmla="*/ 2147483647 h 370"/>
              <a:gd name="T12" fmla="*/ 2147483647 w 701"/>
              <a:gd name="T13" fmla="*/ 2147483647 h 370"/>
              <a:gd name="T14" fmla="*/ 2147483647 w 701"/>
              <a:gd name="T15" fmla="*/ 2147483647 h 370"/>
              <a:gd name="T16" fmla="*/ 2147483647 w 701"/>
              <a:gd name="T17" fmla="*/ 2147483647 h 370"/>
              <a:gd name="T18" fmla="*/ 2147483647 w 701"/>
              <a:gd name="T19" fmla="*/ 2147483647 h 370"/>
              <a:gd name="T20" fmla="*/ 2147483647 w 701"/>
              <a:gd name="T21" fmla="*/ 2147483647 h 370"/>
              <a:gd name="T22" fmla="*/ 2147483647 w 701"/>
              <a:gd name="T23" fmla="*/ 2147483647 h 370"/>
              <a:gd name="T24" fmla="*/ 2147483647 w 701"/>
              <a:gd name="T25" fmla="*/ 2147483647 h 370"/>
              <a:gd name="T26" fmla="*/ 2147483647 w 701"/>
              <a:gd name="T27" fmla="*/ 2147483647 h 370"/>
              <a:gd name="T28" fmla="*/ 0 w 701"/>
              <a:gd name="T29" fmla="*/ 0 h 37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01" h="370">
                <a:moveTo>
                  <a:pt x="0" y="0"/>
                </a:moveTo>
                <a:lnTo>
                  <a:pt x="0" y="370"/>
                </a:lnTo>
                <a:lnTo>
                  <a:pt x="701" y="370"/>
                </a:lnTo>
                <a:lnTo>
                  <a:pt x="701" y="0"/>
                </a:lnTo>
                <a:lnTo>
                  <a:pt x="0" y="0"/>
                </a:lnTo>
                <a:lnTo>
                  <a:pt x="7" y="14"/>
                </a:lnTo>
                <a:lnTo>
                  <a:pt x="694" y="14"/>
                </a:lnTo>
                <a:lnTo>
                  <a:pt x="687" y="7"/>
                </a:lnTo>
                <a:lnTo>
                  <a:pt x="687" y="363"/>
                </a:lnTo>
                <a:lnTo>
                  <a:pt x="694" y="356"/>
                </a:lnTo>
                <a:lnTo>
                  <a:pt x="7" y="356"/>
                </a:lnTo>
                <a:lnTo>
                  <a:pt x="14" y="363"/>
                </a:lnTo>
                <a:lnTo>
                  <a:pt x="14" y="7"/>
                </a:lnTo>
                <a:lnTo>
                  <a:pt x="7" y="14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73" name="Freeform 43"/>
          <p:cNvSpPr>
            <a:spLocks/>
          </p:cNvSpPr>
          <p:nvPr/>
        </p:nvSpPr>
        <p:spPr bwMode="auto">
          <a:xfrm>
            <a:off x="5667375" y="4405313"/>
            <a:ext cx="1096963" cy="577850"/>
          </a:xfrm>
          <a:custGeom>
            <a:avLst/>
            <a:gdLst>
              <a:gd name="T0" fmla="*/ 2147483647 w 691"/>
              <a:gd name="T1" fmla="*/ 0 h 364"/>
              <a:gd name="T2" fmla="*/ 0 w 691"/>
              <a:gd name="T3" fmla="*/ 2147483647 h 364"/>
              <a:gd name="T4" fmla="*/ 2147483647 w 691"/>
              <a:gd name="T5" fmla="*/ 2147483647 h 364"/>
              <a:gd name="T6" fmla="*/ 2147483647 w 691"/>
              <a:gd name="T7" fmla="*/ 2147483647 h 364"/>
              <a:gd name="T8" fmla="*/ 2147483647 w 691"/>
              <a:gd name="T9" fmla="*/ 0 h 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1" h="364">
                <a:moveTo>
                  <a:pt x="687" y="0"/>
                </a:moveTo>
                <a:lnTo>
                  <a:pt x="0" y="357"/>
                </a:lnTo>
                <a:lnTo>
                  <a:pt x="4" y="364"/>
                </a:lnTo>
                <a:lnTo>
                  <a:pt x="691" y="7"/>
                </a:lnTo>
                <a:lnTo>
                  <a:pt x="687" y="0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74" name="Freeform 44"/>
          <p:cNvSpPr>
            <a:spLocks/>
          </p:cNvSpPr>
          <p:nvPr/>
        </p:nvSpPr>
        <p:spPr bwMode="auto">
          <a:xfrm>
            <a:off x="5667375" y="4405313"/>
            <a:ext cx="1096963" cy="577850"/>
          </a:xfrm>
          <a:custGeom>
            <a:avLst/>
            <a:gdLst>
              <a:gd name="T0" fmla="*/ 0 w 691"/>
              <a:gd name="T1" fmla="*/ 2147483647 h 364"/>
              <a:gd name="T2" fmla="*/ 2147483647 w 691"/>
              <a:gd name="T3" fmla="*/ 2147483647 h 364"/>
              <a:gd name="T4" fmla="*/ 2147483647 w 691"/>
              <a:gd name="T5" fmla="*/ 2147483647 h 364"/>
              <a:gd name="T6" fmla="*/ 2147483647 w 691"/>
              <a:gd name="T7" fmla="*/ 0 h 364"/>
              <a:gd name="T8" fmla="*/ 0 w 691"/>
              <a:gd name="T9" fmla="*/ 2147483647 h 3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1" h="364">
                <a:moveTo>
                  <a:pt x="0" y="7"/>
                </a:moveTo>
                <a:lnTo>
                  <a:pt x="687" y="364"/>
                </a:lnTo>
                <a:lnTo>
                  <a:pt x="691" y="357"/>
                </a:lnTo>
                <a:lnTo>
                  <a:pt x="4" y="0"/>
                </a:lnTo>
                <a:lnTo>
                  <a:pt x="0" y="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75" name="Rectangle 45"/>
          <p:cNvSpPr>
            <a:spLocks noChangeArrowheads="1"/>
          </p:cNvSpPr>
          <p:nvPr/>
        </p:nvSpPr>
        <p:spPr bwMode="auto">
          <a:xfrm>
            <a:off x="5645150" y="2622550"/>
            <a:ext cx="1082675" cy="5635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76" name="Freeform 46"/>
          <p:cNvSpPr>
            <a:spLocks/>
          </p:cNvSpPr>
          <p:nvPr/>
        </p:nvSpPr>
        <p:spPr bwMode="auto">
          <a:xfrm>
            <a:off x="5634038" y="2611438"/>
            <a:ext cx="1112837" cy="592137"/>
          </a:xfrm>
          <a:custGeom>
            <a:avLst/>
            <a:gdLst>
              <a:gd name="T0" fmla="*/ 0 w 701"/>
              <a:gd name="T1" fmla="*/ 0 h 373"/>
              <a:gd name="T2" fmla="*/ 0 w 701"/>
              <a:gd name="T3" fmla="*/ 2147483647 h 373"/>
              <a:gd name="T4" fmla="*/ 2147483647 w 701"/>
              <a:gd name="T5" fmla="*/ 2147483647 h 373"/>
              <a:gd name="T6" fmla="*/ 2147483647 w 701"/>
              <a:gd name="T7" fmla="*/ 0 h 373"/>
              <a:gd name="T8" fmla="*/ 0 w 701"/>
              <a:gd name="T9" fmla="*/ 0 h 373"/>
              <a:gd name="T10" fmla="*/ 2147483647 w 701"/>
              <a:gd name="T11" fmla="*/ 2147483647 h 373"/>
              <a:gd name="T12" fmla="*/ 2147483647 w 701"/>
              <a:gd name="T13" fmla="*/ 2147483647 h 373"/>
              <a:gd name="T14" fmla="*/ 2147483647 w 701"/>
              <a:gd name="T15" fmla="*/ 2147483647 h 373"/>
              <a:gd name="T16" fmla="*/ 2147483647 w 701"/>
              <a:gd name="T17" fmla="*/ 2147483647 h 373"/>
              <a:gd name="T18" fmla="*/ 2147483647 w 701"/>
              <a:gd name="T19" fmla="*/ 2147483647 h 373"/>
              <a:gd name="T20" fmla="*/ 2147483647 w 701"/>
              <a:gd name="T21" fmla="*/ 2147483647 h 373"/>
              <a:gd name="T22" fmla="*/ 2147483647 w 701"/>
              <a:gd name="T23" fmla="*/ 2147483647 h 373"/>
              <a:gd name="T24" fmla="*/ 2147483647 w 701"/>
              <a:gd name="T25" fmla="*/ 2147483647 h 373"/>
              <a:gd name="T26" fmla="*/ 2147483647 w 701"/>
              <a:gd name="T27" fmla="*/ 2147483647 h 373"/>
              <a:gd name="T28" fmla="*/ 0 w 701"/>
              <a:gd name="T29" fmla="*/ 0 h 37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01" h="373">
                <a:moveTo>
                  <a:pt x="0" y="0"/>
                </a:moveTo>
                <a:lnTo>
                  <a:pt x="0" y="373"/>
                </a:lnTo>
                <a:lnTo>
                  <a:pt x="701" y="373"/>
                </a:lnTo>
                <a:lnTo>
                  <a:pt x="701" y="0"/>
                </a:lnTo>
                <a:lnTo>
                  <a:pt x="0" y="0"/>
                </a:lnTo>
                <a:lnTo>
                  <a:pt x="7" y="14"/>
                </a:lnTo>
                <a:lnTo>
                  <a:pt x="694" y="14"/>
                </a:lnTo>
                <a:lnTo>
                  <a:pt x="687" y="7"/>
                </a:lnTo>
                <a:lnTo>
                  <a:pt x="687" y="365"/>
                </a:lnTo>
                <a:lnTo>
                  <a:pt x="694" y="358"/>
                </a:lnTo>
                <a:lnTo>
                  <a:pt x="7" y="358"/>
                </a:lnTo>
                <a:lnTo>
                  <a:pt x="14" y="365"/>
                </a:lnTo>
                <a:lnTo>
                  <a:pt x="14" y="7"/>
                </a:lnTo>
                <a:lnTo>
                  <a:pt x="7" y="14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77" name="Freeform 47"/>
          <p:cNvSpPr>
            <a:spLocks/>
          </p:cNvSpPr>
          <p:nvPr/>
        </p:nvSpPr>
        <p:spPr bwMode="auto">
          <a:xfrm>
            <a:off x="5641975" y="2617788"/>
            <a:ext cx="1096963" cy="579437"/>
          </a:xfrm>
          <a:custGeom>
            <a:avLst/>
            <a:gdLst>
              <a:gd name="T0" fmla="*/ 2147483647 w 691"/>
              <a:gd name="T1" fmla="*/ 0 h 365"/>
              <a:gd name="T2" fmla="*/ 0 w 691"/>
              <a:gd name="T3" fmla="*/ 2147483647 h 365"/>
              <a:gd name="T4" fmla="*/ 2147483647 w 691"/>
              <a:gd name="T5" fmla="*/ 2147483647 h 365"/>
              <a:gd name="T6" fmla="*/ 2147483647 w 691"/>
              <a:gd name="T7" fmla="*/ 2147483647 h 365"/>
              <a:gd name="T8" fmla="*/ 2147483647 w 691"/>
              <a:gd name="T9" fmla="*/ 0 h 3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1" h="365">
                <a:moveTo>
                  <a:pt x="687" y="0"/>
                </a:moveTo>
                <a:lnTo>
                  <a:pt x="0" y="358"/>
                </a:lnTo>
                <a:lnTo>
                  <a:pt x="4" y="365"/>
                </a:lnTo>
                <a:lnTo>
                  <a:pt x="691" y="7"/>
                </a:lnTo>
                <a:lnTo>
                  <a:pt x="68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78" name="Freeform 48"/>
          <p:cNvSpPr>
            <a:spLocks/>
          </p:cNvSpPr>
          <p:nvPr/>
        </p:nvSpPr>
        <p:spPr bwMode="auto">
          <a:xfrm>
            <a:off x="5641975" y="2617788"/>
            <a:ext cx="1096963" cy="579437"/>
          </a:xfrm>
          <a:custGeom>
            <a:avLst/>
            <a:gdLst>
              <a:gd name="T0" fmla="*/ 0 w 691"/>
              <a:gd name="T1" fmla="*/ 2147483647 h 365"/>
              <a:gd name="T2" fmla="*/ 2147483647 w 691"/>
              <a:gd name="T3" fmla="*/ 2147483647 h 365"/>
              <a:gd name="T4" fmla="*/ 2147483647 w 691"/>
              <a:gd name="T5" fmla="*/ 2147483647 h 365"/>
              <a:gd name="T6" fmla="*/ 2147483647 w 691"/>
              <a:gd name="T7" fmla="*/ 0 h 365"/>
              <a:gd name="T8" fmla="*/ 0 w 691"/>
              <a:gd name="T9" fmla="*/ 2147483647 h 3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1" h="365">
                <a:moveTo>
                  <a:pt x="0" y="7"/>
                </a:moveTo>
                <a:lnTo>
                  <a:pt x="687" y="365"/>
                </a:lnTo>
                <a:lnTo>
                  <a:pt x="691" y="358"/>
                </a:lnTo>
                <a:lnTo>
                  <a:pt x="4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79" name="Rectangle 49"/>
          <p:cNvSpPr>
            <a:spLocks noChangeArrowheads="1"/>
          </p:cNvSpPr>
          <p:nvPr/>
        </p:nvSpPr>
        <p:spPr bwMode="auto">
          <a:xfrm>
            <a:off x="5645150" y="1909763"/>
            <a:ext cx="1082675" cy="5619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80" name="Freeform 50"/>
          <p:cNvSpPr>
            <a:spLocks/>
          </p:cNvSpPr>
          <p:nvPr/>
        </p:nvSpPr>
        <p:spPr bwMode="auto">
          <a:xfrm>
            <a:off x="5634038" y="1897063"/>
            <a:ext cx="1112837" cy="592137"/>
          </a:xfrm>
          <a:custGeom>
            <a:avLst/>
            <a:gdLst>
              <a:gd name="T0" fmla="*/ 0 w 701"/>
              <a:gd name="T1" fmla="*/ 0 h 373"/>
              <a:gd name="T2" fmla="*/ 0 w 701"/>
              <a:gd name="T3" fmla="*/ 2147483647 h 373"/>
              <a:gd name="T4" fmla="*/ 2147483647 w 701"/>
              <a:gd name="T5" fmla="*/ 2147483647 h 373"/>
              <a:gd name="T6" fmla="*/ 2147483647 w 701"/>
              <a:gd name="T7" fmla="*/ 0 h 373"/>
              <a:gd name="T8" fmla="*/ 0 w 701"/>
              <a:gd name="T9" fmla="*/ 0 h 373"/>
              <a:gd name="T10" fmla="*/ 2147483647 w 701"/>
              <a:gd name="T11" fmla="*/ 2147483647 h 373"/>
              <a:gd name="T12" fmla="*/ 2147483647 w 701"/>
              <a:gd name="T13" fmla="*/ 2147483647 h 373"/>
              <a:gd name="T14" fmla="*/ 2147483647 w 701"/>
              <a:gd name="T15" fmla="*/ 2147483647 h 373"/>
              <a:gd name="T16" fmla="*/ 2147483647 w 701"/>
              <a:gd name="T17" fmla="*/ 2147483647 h 373"/>
              <a:gd name="T18" fmla="*/ 2147483647 w 701"/>
              <a:gd name="T19" fmla="*/ 2147483647 h 373"/>
              <a:gd name="T20" fmla="*/ 2147483647 w 701"/>
              <a:gd name="T21" fmla="*/ 2147483647 h 373"/>
              <a:gd name="T22" fmla="*/ 2147483647 w 701"/>
              <a:gd name="T23" fmla="*/ 2147483647 h 373"/>
              <a:gd name="T24" fmla="*/ 2147483647 w 701"/>
              <a:gd name="T25" fmla="*/ 2147483647 h 373"/>
              <a:gd name="T26" fmla="*/ 2147483647 w 701"/>
              <a:gd name="T27" fmla="*/ 2147483647 h 373"/>
              <a:gd name="T28" fmla="*/ 0 w 701"/>
              <a:gd name="T29" fmla="*/ 0 h 373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701" h="373">
                <a:moveTo>
                  <a:pt x="0" y="0"/>
                </a:moveTo>
                <a:lnTo>
                  <a:pt x="0" y="373"/>
                </a:lnTo>
                <a:lnTo>
                  <a:pt x="701" y="373"/>
                </a:lnTo>
                <a:lnTo>
                  <a:pt x="701" y="0"/>
                </a:lnTo>
                <a:lnTo>
                  <a:pt x="0" y="0"/>
                </a:lnTo>
                <a:lnTo>
                  <a:pt x="7" y="15"/>
                </a:lnTo>
                <a:lnTo>
                  <a:pt x="694" y="15"/>
                </a:lnTo>
                <a:lnTo>
                  <a:pt x="687" y="8"/>
                </a:lnTo>
                <a:lnTo>
                  <a:pt x="687" y="366"/>
                </a:lnTo>
                <a:lnTo>
                  <a:pt x="694" y="359"/>
                </a:lnTo>
                <a:lnTo>
                  <a:pt x="7" y="359"/>
                </a:lnTo>
                <a:lnTo>
                  <a:pt x="14" y="366"/>
                </a:lnTo>
                <a:lnTo>
                  <a:pt x="14" y="8"/>
                </a:lnTo>
                <a:lnTo>
                  <a:pt x="7" y="15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81" name="Freeform 51"/>
          <p:cNvSpPr>
            <a:spLocks/>
          </p:cNvSpPr>
          <p:nvPr/>
        </p:nvSpPr>
        <p:spPr bwMode="auto">
          <a:xfrm>
            <a:off x="5641975" y="1903413"/>
            <a:ext cx="1096963" cy="579437"/>
          </a:xfrm>
          <a:custGeom>
            <a:avLst/>
            <a:gdLst>
              <a:gd name="T0" fmla="*/ 2147483647 w 691"/>
              <a:gd name="T1" fmla="*/ 0 h 365"/>
              <a:gd name="T2" fmla="*/ 0 w 691"/>
              <a:gd name="T3" fmla="*/ 2147483647 h 365"/>
              <a:gd name="T4" fmla="*/ 2147483647 w 691"/>
              <a:gd name="T5" fmla="*/ 2147483647 h 365"/>
              <a:gd name="T6" fmla="*/ 2147483647 w 691"/>
              <a:gd name="T7" fmla="*/ 2147483647 h 365"/>
              <a:gd name="T8" fmla="*/ 2147483647 w 691"/>
              <a:gd name="T9" fmla="*/ 0 h 3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1" h="365">
                <a:moveTo>
                  <a:pt x="687" y="0"/>
                </a:moveTo>
                <a:lnTo>
                  <a:pt x="0" y="358"/>
                </a:lnTo>
                <a:lnTo>
                  <a:pt x="4" y="365"/>
                </a:lnTo>
                <a:lnTo>
                  <a:pt x="691" y="7"/>
                </a:lnTo>
                <a:lnTo>
                  <a:pt x="687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82" name="Freeform 52"/>
          <p:cNvSpPr>
            <a:spLocks/>
          </p:cNvSpPr>
          <p:nvPr/>
        </p:nvSpPr>
        <p:spPr bwMode="auto">
          <a:xfrm>
            <a:off x="5641975" y="1903413"/>
            <a:ext cx="1096963" cy="579437"/>
          </a:xfrm>
          <a:custGeom>
            <a:avLst/>
            <a:gdLst>
              <a:gd name="T0" fmla="*/ 0 w 691"/>
              <a:gd name="T1" fmla="*/ 2147483647 h 365"/>
              <a:gd name="T2" fmla="*/ 2147483647 w 691"/>
              <a:gd name="T3" fmla="*/ 2147483647 h 365"/>
              <a:gd name="T4" fmla="*/ 2147483647 w 691"/>
              <a:gd name="T5" fmla="*/ 2147483647 h 365"/>
              <a:gd name="T6" fmla="*/ 2147483647 w 691"/>
              <a:gd name="T7" fmla="*/ 0 h 365"/>
              <a:gd name="T8" fmla="*/ 0 w 691"/>
              <a:gd name="T9" fmla="*/ 2147483647 h 3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91" h="365">
                <a:moveTo>
                  <a:pt x="0" y="7"/>
                </a:moveTo>
                <a:lnTo>
                  <a:pt x="687" y="365"/>
                </a:lnTo>
                <a:lnTo>
                  <a:pt x="691" y="358"/>
                </a:lnTo>
                <a:lnTo>
                  <a:pt x="4" y="0"/>
                </a:lnTo>
                <a:lnTo>
                  <a:pt x="0" y="7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85" name="Rectangle 69"/>
          <p:cNvSpPr>
            <a:spLocks noChangeArrowheads="1"/>
          </p:cNvSpPr>
          <p:nvPr/>
        </p:nvSpPr>
        <p:spPr bwMode="auto">
          <a:xfrm>
            <a:off x="6735763" y="1885950"/>
            <a:ext cx="1098550" cy="2381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86" name="Rectangle 72"/>
          <p:cNvSpPr>
            <a:spLocks noChangeArrowheads="1"/>
          </p:cNvSpPr>
          <p:nvPr/>
        </p:nvSpPr>
        <p:spPr bwMode="auto">
          <a:xfrm>
            <a:off x="6800850" y="4933950"/>
            <a:ext cx="1360488" cy="23813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87" name="Freeform 73"/>
          <p:cNvSpPr>
            <a:spLocks/>
          </p:cNvSpPr>
          <p:nvPr/>
        </p:nvSpPr>
        <p:spPr bwMode="auto">
          <a:xfrm>
            <a:off x="6792913" y="4916488"/>
            <a:ext cx="76200" cy="57150"/>
          </a:xfrm>
          <a:custGeom>
            <a:avLst/>
            <a:gdLst>
              <a:gd name="T0" fmla="*/ 2147483647 w 48"/>
              <a:gd name="T1" fmla="*/ 2147483647 h 36"/>
              <a:gd name="T2" fmla="*/ 0 w 48"/>
              <a:gd name="T3" fmla="*/ 2147483647 h 36"/>
              <a:gd name="T4" fmla="*/ 2147483647 w 48"/>
              <a:gd name="T5" fmla="*/ 0 h 36"/>
              <a:gd name="T6" fmla="*/ 2147483647 w 48"/>
              <a:gd name="T7" fmla="*/ 2147483647 h 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8" h="36">
                <a:moveTo>
                  <a:pt x="48" y="36"/>
                </a:moveTo>
                <a:lnTo>
                  <a:pt x="0" y="18"/>
                </a:lnTo>
                <a:lnTo>
                  <a:pt x="48" y="0"/>
                </a:lnTo>
                <a:lnTo>
                  <a:pt x="48" y="3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88" name="Freeform 74"/>
          <p:cNvSpPr>
            <a:spLocks/>
          </p:cNvSpPr>
          <p:nvPr/>
        </p:nvSpPr>
        <p:spPr bwMode="auto">
          <a:xfrm>
            <a:off x="6761163" y="4903788"/>
            <a:ext cx="117475" cy="84137"/>
          </a:xfrm>
          <a:custGeom>
            <a:avLst/>
            <a:gdLst>
              <a:gd name="T0" fmla="*/ 2147483647 w 74"/>
              <a:gd name="T1" fmla="*/ 2147483647 h 53"/>
              <a:gd name="T2" fmla="*/ 2147483647 w 74"/>
              <a:gd name="T3" fmla="*/ 2147483647 h 53"/>
              <a:gd name="T4" fmla="*/ 2147483647 w 74"/>
              <a:gd name="T5" fmla="*/ 2147483647 h 53"/>
              <a:gd name="T6" fmla="*/ 2147483647 w 74"/>
              <a:gd name="T7" fmla="*/ 2147483647 h 53"/>
              <a:gd name="T8" fmla="*/ 2147483647 w 74"/>
              <a:gd name="T9" fmla="*/ 2147483647 h 53"/>
              <a:gd name="T10" fmla="*/ 2147483647 w 74"/>
              <a:gd name="T11" fmla="*/ 2147483647 h 53"/>
              <a:gd name="T12" fmla="*/ 2147483647 w 74"/>
              <a:gd name="T13" fmla="*/ 2147483647 h 53"/>
              <a:gd name="T14" fmla="*/ 2147483647 w 74"/>
              <a:gd name="T15" fmla="*/ 2147483647 h 53"/>
              <a:gd name="T16" fmla="*/ 2147483647 w 74"/>
              <a:gd name="T17" fmla="*/ 0 h 53"/>
              <a:gd name="T18" fmla="*/ 0 w 74"/>
              <a:gd name="T19" fmla="*/ 2147483647 h 53"/>
              <a:gd name="T20" fmla="*/ 2147483647 w 74"/>
              <a:gd name="T21" fmla="*/ 2147483647 h 53"/>
              <a:gd name="T22" fmla="*/ 2147483647 w 74"/>
              <a:gd name="T23" fmla="*/ 2147483647 h 5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74" h="53">
                <a:moveTo>
                  <a:pt x="61" y="44"/>
                </a:moveTo>
                <a:lnTo>
                  <a:pt x="70" y="37"/>
                </a:lnTo>
                <a:lnTo>
                  <a:pt x="22" y="19"/>
                </a:lnTo>
                <a:lnTo>
                  <a:pt x="22" y="34"/>
                </a:lnTo>
                <a:lnTo>
                  <a:pt x="70" y="16"/>
                </a:lnTo>
                <a:lnTo>
                  <a:pt x="61" y="8"/>
                </a:lnTo>
                <a:lnTo>
                  <a:pt x="61" y="44"/>
                </a:lnTo>
                <a:lnTo>
                  <a:pt x="74" y="53"/>
                </a:lnTo>
                <a:lnTo>
                  <a:pt x="74" y="0"/>
                </a:lnTo>
                <a:lnTo>
                  <a:pt x="0" y="26"/>
                </a:lnTo>
                <a:lnTo>
                  <a:pt x="74" y="53"/>
                </a:lnTo>
                <a:lnTo>
                  <a:pt x="61" y="44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95" name="Rectangle 224"/>
          <p:cNvSpPr>
            <a:spLocks noChangeArrowheads="1"/>
          </p:cNvSpPr>
          <p:nvPr/>
        </p:nvSpPr>
        <p:spPr bwMode="auto">
          <a:xfrm>
            <a:off x="7451725" y="2492375"/>
            <a:ext cx="288925" cy="144463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ko-KR" altLang="en-US" sz="1800"/>
          </a:p>
        </p:txBody>
      </p:sp>
      <p:sp>
        <p:nvSpPr>
          <p:cNvPr id="2096" name="Line 225"/>
          <p:cNvSpPr>
            <a:spLocks noChangeShapeType="1"/>
          </p:cNvSpPr>
          <p:nvPr/>
        </p:nvSpPr>
        <p:spPr bwMode="auto">
          <a:xfrm>
            <a:off x="6732588" y="2636838"/>
            <a:ext cx="719137" cy="158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97" name="Line 226"/>
          <p:cNvSpPr>
            <a:spLocks noChangeShapeType="1"/>
          </p:cNvSpPr>
          <p:nvPr/>
        </p:nvSpPr>
        <p:spPr bwMode="auto">
          <a:xfrm flipH="1">
            <a:off x="6732588" y="2492375"/>
            <a:ext cx="719137" cy="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5" name="꺾인 연결선 4"/>
          <p:cNvCxnSpPr>
            <a:endCxn id="3" idx="1"/>
          </p:cNvCxnSpPr>
          <p:nvPr/>
        </p:nvCxnSpPr>
        <p:spPr>
          <a:xfrm rot="5400000" flipH="1" flipV="1">
            <a:off x="1588377" y="1282235"/>
            <a:ext cx="648308" cy="600398"/>
          </a:xfrm>
          <a:prstGeom prst="bentConnector3">
            <a:avLst>
              <a:gd name="adj1" fmla="val 146452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/>
          <p:nvPr/>
        </p:nvCxnSpPr>
        <p:spPr>
          <a:xfrm flipH="1" flipV="1">
            <a:off x="2602782" y="1440688"/>
            <a:ext cx="3048386" cy="1919947"/>
          </a:xfrm>
          <a:prstGeom prst="bentConnector3">
            <a:avLst>
              <a:gd name="adj1" fmla="val 1061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꺾인 연결선 9"/>
          <p:cNvCxnSpPr/>
          <p:nvPr/>
        </p:nvCxnSpPr>
        <p:spPr>
          <a:xfrm rot="16200000" flipH="1">
            <a:off x="3073251" y="582601"/>
            <a:ext cx="1992903" cy="3199153"/>
          </a:xfrm>
          <a:prstGeom prst="bentConnector4">
            <a:avLst>
              <a:gd name="adj1" fmla="val -11471"/>
              <a:gd name="adj2" fmla="val 8355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227"/>
          <p:cNvGrpSpPr>
            <a:grpSpLocks/>
          </p:cNvGrpSpPr>
          <p:nvPr/>
        </p:nvGrpSpPr>
        <p:grpSpPr bwMode="auto">
          <a:xfrm>
            <a:off x="1622426" y="5451929"/>
            <a:ext cx="1206501" cy="411163"/>
            <a:chOff x="4512" y="566"/>
            <a:chExt cx="760" cy="259"/>
          </a:xfrm>
        </p:grpSpPr>
        <p:sp>
          <p:nvSpPr>
            <p:cNvPr id="103" name="Line 116"/>
            <p:cNvSpPr>
              <a:spLocks noChangeShapeType="1"/>
            </p:cNvSpPr>
            <p:nvPr/>
          </p:nvSpPr>
          <p:spPr bwMode="auto">
            <a:xfrm>
              <a:off x="4534" y="701"/>
              <a:ext cx="613" cy="0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4" name="Line 117"/>
            <p:cNvSpPr>
              <a:spLocks noChangeShapeType="1"/>
            </p:cNvSpPr>
            <p:nvPr/>
          </p:nvSpPr>
          <p:spPr bwMode="auto">
            <a:xfrm>
              <a:off x="4860" y="576"/>
              <a:ext cx="0" cy="238"/>
            </a:xfrm>
            <a:prstGeom prst="line">
              <a:avLst/>
            </a:prstGeom>
            <a:noFill/>
            <a:ln w="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5" name="Rectangle 118"/>
            <p:cNvSpPr>
              <a:spLocks noChangeArrowheads="1"/>
            </p:cNvSpPr>
            <p:nvPr/>
          </p:nvSpPr>
          <p:spPr bwMode="auto">
            <a:xfrm>
              <a:off x="4512" y="567"/>
              <a:ext cx="21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12</a:t>
              </a:r>
              <a:r>
                <a:rPr lang="tr-TR" altLang="ko-KR" sz="12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t/h</a:t>
              </a:r>
              <a:endParaRPr lang="en-US" altLang="ko-KR" sz="1200" dirty="0"/>
            </a:p>
          </p:txBody>
        </p:sp>
        <p:sp>
          <p:nvSpPr>
            <p:cNvPr id="106" name="Rectangle 120"/>
            <p:cNvSpPr>
              <a:spLocks noChangeArrowheads="1"/>
            </p:cNvSpPr>
            <p:nvPr/>
          </p:nvSpPr>
          <p:spPr bwMode="auto">
            <a:xfrm>
              <a:off x="4912" y="566"/>
              <a:ext cx="23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ko-KR" sz="12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2</a:t>
              </a:r>
              <a:r>
                <a:rPr lang="en-US" altLang="ko-KR" sz="12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20C</a:t>
              </a:r>
              <a:endParaRPr lang="en-US" altLang="ko-KR" sz="1200" dirty="0"/>
            </a:p>
          </p:txBody>
        </p:sp>
        <p:sp>
          <p:nvSpPr>
            <p:cNvPr id="107" name="Rectangle 121"/>
            <p:cNvSpPr>
              <a:spLocks noChangeArrowheads="1"/>
            </p:cNvSpPr>
            <p:nvPr/>
          </p:nvSpPr>
          <p:spPr bwMode="auto">
            <a:xfrm>
              <a:off x="4885" y="708"/>
              <a:ext cx="38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951kJ/kg</a:t>
              </a:r>
              <a:endParaRPr lang="en-US" altLang="ko-KR" sz="1200" dirty="0"/>
            </a:p>
          </p:txBody>
        </p:sp>
        <p:sp>
          <p:nvSpPr>
            <p:cNvPr id="108" name="Rectangle 122"/>
            <p:cNvSpPr>
              <a:spLocks noChangeArrowheads="1"/>
            </p:cNvSpPr>
            <p:nvPr/>
          </p:nvSpPr>
          <p:spPr bwMode="auto">
            <a:xfrm>
              <a:off x="4513" y="709"/>
              <a:ext cx="30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ko-KR" sz="1200" dirty="0" smtClean="0">
                  <a:latin typeface="Arial" panose="020B0604020202020204" pitchFamily="34" charset="0"/>
                </a:rPr>
                <a:t>245</a:t>
              </a:r>
              <a:r>
                <a:rPr lang="tr-TR" altLang="ko-KR" sz="1200" dirty="0" smtClean="0">
                  <a:latin typeface="Arial" panose="020B0604020202020204" pitchFamily="34" charset="0"/>
                </a:rPr>
                <a:t>bar</a:t>
              </a:r>
              <a:endParaRPr lang="en-US" altLang="ko-KR" sz="1200" dirty="0">
                <a:latin typeface="Arial" panose="020B0604020202020204" pitchFamily="34" charset="0"/>
              </a:endParaRPr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5664712" y="4040505"/>
            <a:ext cx="1085681" cy="243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SNCR</a:t>
            </a:r>
            <a:endParaRPr lang="ko-KR" altLang="en-US" dirty="0"/>
          </a:p>
        </p:txBody>
      </p:sp>
      <p:cxnSp>
        <p:nvCxnSpPr>
          <p:cNvPr id="113" name="직선 화살표 연결선 112"/>
          <p:cNvCxnSpPr/>
          <p:nvPr/>
        </p:nvCxnSpPr>
        <p:spPr>
          <a:xfrm flipH="1" flipV="1">
            <a:off x="7741229" y="2564430"/>
            <a:ext cx="311180" cy="43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/>
          <p:cNvSpPr/>
          <p:nvPr/>
        </p:nvSpPr>
        <p:spPr bwMode="auto">
          <a:xfrm>
            <a:off x="2147169" y="1185725"/>
            <a:ext cx="447676" cy="495438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8" name="꺾인 연결선 7"/>
          <p:cNvCxnSpPr>
            <a:stCxn id="3" idx="2"/>
          </p:cNvCxnSpPr>
          <p:nvPr/>
        </p:nvCxnSpPr>
        <p:spPr bwMode="auto">
          <a:xfrm rot="10800000" flipV="1">
            <a:off x="1816101" y="1433443"/>
            <a:ext cx="331069" cy="487431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 rot="16200000">
            <a:off x="802004" y="3659184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Evaorator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89455" y="157528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Super </a:t>
            </a:r>
            <a:r>
              <a:rPr lang="en-US" altLang="ko-KR" dirty="0" err="1" smtClean="0"/>
              <a:t>heter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567013" y="3066595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Economizer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27344"/>
      </p:ext>
    </p:extLst>
  </p:cSld>
  <p:clrMapOvr>
    <a:masterClrMapping/>
  </p:clrMapOvr>
</p:sld>
</file>

<file path=ppt/theme/theme1.xml><?xml version="1.0" encoding="utf-8"?>
<a:theme xmlns:a="http://schemas.openxmlformats.org/drawingml/2006/main" name="칠보 비녀">
  <a:themeElements>
    <a:clrScheme name="">
      <a:dk1>
        <a:srgbClr val="000000"/>
      </a:dk1>
      <a:lt1>
        <a:srgbClr val="FFFFFF"/>
      </a:lt1>
      <a:dk2>
        <a:srgbClr val="374420"/>
      </a:dk2>
      <a:lt2>
        <a:srgbClr val="D4DCC6"/>
      </a:lt2>
      <a:accent1>
        <a:srgbClr val="798547"/>
      </a:accent1>
      <a:accent2>
        <a:srgbClr val="B6D29A"/>
      </a:accent2>
      <a:accent3>
        <a:srgbClr val="FFFFFF"/>
      </a:accent3>
      <a:accent4>
        <a:srgbClr val="000000"/>
      </a:accent4>
      <a:accent5>
        <a:srgbClr val="BEC2B1"/>
      </a:accent5>
      <a:accent6>
        <a:srgbClr val="A5BE8B"/>
      </a:accent6>
      <a:hlink>
        <a:srgbClr val="A3C670"/>
      </a:hlink>
      <a:folHlink>
        <a:srgbClr val="B2B2B2"/>
      </a:folHlink>
    </a:clrScheme>
    <a:fontScheme name="칠보 비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칠보 비녀 1">
        <a:dk1>
          <a:srgbClr val="000000"/>
        </a:dk1>
        <a:lt1>
          <a:srgbClr val="FFFFFF"/>
        </a:lt1>
        <a:dk2>
          <a:srgbClr val="374420"/>
        </a:dk2>
        <a:lt2>
          <a:srgbClr val="D4DCC6"/>
        </a:lt2>
        <a:accent1>
          <a:srgbClr val="88954F"/>
        </a:accent1>
        <a:accent2>
          <a:srgbClr val="B6D29A"/>
        </a:accent2>
        <a:accent3>
          <a:srgbClr val="FFFFFF"/>
        </a:accent3>
        <a:accent4>
          <a:srgbClr val="000000"/>
        </a:accent4>
        <a:accent5>
          <a:srgbClr val="C3C8B2"/>
        </a:accent5>
        <a:accent6>
          <a:srgbClr val="A5BE8B"/>
        </a:accent6>
        <a:hlink>
          <a:srgbClr val="8DB84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2">
        <a:dk1>
          <a:srgbClr val="000000"/>
        </a:dk1>
        <a:lt1>
          <a:srgbClr val="FFFFFF"/>
        </a:lt1>
        <a:dk2>
          <a:srgbClr val="006666"/>
        </a:dk2>
        <a:lt2>
          <a:srgbClr val="C0C0C0"/>
        </a:lt2>
        <a:accent1>
          <a:srgbClr val="2AAA9E"/>
        </a:accent1>
        <a:accent2>
          <a:srgbClr val="AFDBCA"/>
        </a:accent2>
        <a:accent3>
          <a:srgbClr val="FFFFFF"/>
        </a:accent3>
        <a:accent4>
          <a:srgbClr val="000000"/>
        </a:accent4>
        <a:accent5>
          <a:srgbClr val="ACD2CC"/>
        </a:accent5>
        <a:accent6>
          <a:srgbClr val="9EC6B7"/>
        </a:accent6>
        <a:hlink>
          <a:srgbClr val="4896A8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3">
        <a:dk1>
          <a:srgbClr val="000000"/>
        </a:dk1>
        <a:lt1>
          <a:srgbClr val="FFFFFF"/>
        </a:lt1>
        <a:dk2>
          <a:srgbClr val="663300"/>
        </a:dk2>
        <a:lt2>
          <a:srgbClr val="E0DAD0"/>
        </a:lt2>
        <a:accent1>
          <a:srgbClr val="B07D38"/>
        </a:accent1>
        <a:accent2>
          <a:srgbClr val="DCC596"/>
        </a:accent2>
        <a:accent3>
          <a:srgbClr val="FFFFFF"/>
        </a:accent3>
        <a:accent4>
          <a:srgbClr val="000000"/>
        </a:accent4>
        <a:accent5>
          <a:srgbClr val="D4BFAE"/>
        </a:accent5>
        <a:accent6>
          <a:srgbClr val="C7B287"/>
        </a:accent6>
        <a:hlink>
          <a:srgbClr val="E49B3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4">
        <a:dk1>
          <a:srgbClr val="000000"/>
        </a:dk1>
        <a:lt1>
          <a:srgbClr val="FFFFFF"/>
        </a:lt1>
        <a:dk2>
          <a:srgbClr val="553498"/>
        </a:dk2>
        <a:lt2>
          <a:srgbClr val="DDDDDD"/>
        </a:lt2>
        <a:accent1>
          <a:srgbClr val="7793ED"/>
        </a:accent1>
        <a:accent2>
          <a:srgbClr val="A8C6F2"/>
        </a:accent2>
        <a:accent3>
          <a:srgbClr val="FFFFFF"/>
        </a:accent3>
        <a:accent4>
          <a:srgbClr val="000000"/>
        </a:accent4>
        <a:accent5>
          <a:srgbClr val="BDC8F4"/>
        </a:accent5>
        <a:accent6>
          <a:srgbClr val="98B3DB"/>
        </a:accent6>
        <a:hlink>
          <a:srgbClr val="8B6DCF"/>
        </a:hlink>
        <a:folHlink>
          <a:srgbClr val="C9C0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5">
        <a:dk1>
          <a:srgbClr val="000000"/>
        </a:dk1>
        <a:lt1>
          <a:srgbClr val="FFFFFF"/>
        </a:lt1>
        <a:dk2>
          <a:srgbClr val="474103"/>
        </a:dk2>
        <a:lt2>
          <a:srgbClr val="C5C0B5"/>
        </a:lt2>
        <a:accent1>
          <a:srgbClr val="BAB73E"/>
        </a:accent1>
        <a:accent2>
          <a:srgbClr val="C7CE82"/>
        </a:accent2>
        <a:accent3>
          <a:srgbClr val="FFFFFF"/>
        </a:accent3>
        <a:accent4>
          <a:srgbClr val="000000"/>
        </a:accent4>
        <a:accent5>
          <a:srgbClr val="D9D8AF"/>
        </a:accent5>
        <a:accent6>
          <a:srgbClr val="B4BA75"/>
        </a:accent6>
        <a:hlink>
          <a:srgbClr val="9B7A45"/>
        </a:hlink>
        <a:folHlink>
          <a:srgbClr val="7776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6">
        <a:dk1>
          <a:srgbClr val="000000"/>
        </a:dk1>
        <a:lt1>
          <a:srgbClr val="FFFFFF"/>
        </a:lt1>
        <a:dk2>
          <a:srgbClr val="292929"/>
        </a:dk2>
        <a:lt2>
          <a:srgbClr val="DDDDDD"/>
        </a:lt2>
        <a:accent1>
          <a:srgbClr val="5F5F5F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AEAEAE"/>
        </a:accent6>
        <a:hlink>
          <a:srgbClr val="9999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374420"/>
    </a:dk2>
    <a:lt2>
      <a:srgbClr val="D4DCC6"/>
    </a:lt2>
    <a:accent1>
      <a:srgbClr val="798547"/>
    </a:accent1>
    <a:accent2>
      <a:srgbClr val="B6D29A"/>
    </a:accent2>
    <a:accent3>
      <a:srgbClr val="FFFFFF"/>
    </a:accent3>
    <a:accent4>
      <a:srgbClr val="000000"/>
    </a:accent4>
    <a:accent5>
      <a:srgbClr val="BEC2B1"/>
    </a:accent5>
    <a:accent6>
      <a:srgbClr val="A5BE8B"/>
    </a:accent6>
    <a:hlink>
      <a:srgbClr val="A3C670"/>
    </a:hlink>
    <a:folHlink>
      <a:srgbClr val="B2B2B2"/>
    </a:folHlink>
  </a:clrScheme>
  <a:fontScheme name="칠보 비녀">
    <a:majorFont>
      <a:latin typeface="굴림"/>
      <a:ea typeface="굴림"/>
      <a:cs typeface=""/>
    </a:majorFont>
    <a:minorFont>
      <a:latin typeface="굴림"/>
      <a:ea typeface="굴림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칠보 비녀</Template>
  <TotalTime>18670</TotalTime>
  <Words>1846</Words>
  <Application>Microsoft Office PowerPoint</Application>
  <PresentationFormat>화면 슬라이드 쇼(4:3)</PresentationFormat>
  <Paragraphs>1052</Paragraphs>
  <Slides>64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7" baseType="lpstr">
      <vt:lpstr>OfficinaSans-Book</vt:lpstr>
      <vt:lpstr>굴림</vt:lpstr>
      <vt:lpstr>돋움</vt:lpstr>
      <vt:lpstr>돋움체</vt:lpstr>
      <vt:lpstr>맑은 고딕</vt:lpstr>
      <vt:lpstr>바탕체</vt:lpstr>
      <vt:lpstr>Arial</vt:lpstr>
      <vt:lpstr>Calibri</vt:lpstr>
      <vt:lpstr>Cambria Math</vt:lpstr>
      <vt:lpstr>Times New Roman</vt:lpstr>
      <vt:lpstr>Wingdings</vt:lpstr>
      <vt:lpstr>Wingdings 2</vt:lpstr>
      <vt:lpstr>칠보 비녀</vt:lpstr>
      <vt:lpstr>Boiler Design</vt:lpstr>
      <vt:lpstr>Boiler Pressure Part</vt:lpstr>
      <vt:lpstr>Boiler Units</vt:lpstr>
      <vt:lpstr>Water and steam line</vt:lpstr>
      <vt:lpstr>열교환기 배치</vt:lpstr>
      <vt:lpstr>Fluff 전용 RDF 연소 보일러 공정도</vt:lpstr>
      <vt:lpstr>Terminal points</vt:lpstr>
      <vt:lpstr>PowerPoint 프레젠테이션</vt:lpstr>
      <vt:lpstr>PowerPoint 프레젠테이션</vt:lpstr>
      <vt:lpstr>Boiler Parts</vt:lpstr>
      <vt:lpstr>Heat Transfer in Water Wall</vt:lpstr>
      <vt:lpstr>Heat transfer in convection pass</vt:lpstr>
      <vt:lpstr>Heat transfer in convection pass</vt:lpstr>
      <vt:lpstr>Local heat transfer coefficient</vt:lpstr>
      <vt:lpstr>Convection pass layout</vt:lpstr>
      <vt:lpstr>Heat transfer in convection pass</vt:lpstr>
      <vt:lpstr>Material issue</vt:lpstr>
      <vt:lpstr>Material List (ASME SEC. II)</vt:lpstr>
      <vt:lpstr>key elements in tubes</vt:lpstr>
      <vt:lpstr>Selection of Boiler tubes</vt:lpstr>
      <vt:lpstr>Selection of Boiler tubes</vt:lpstr>
      <vt:lpstr>Water/steam velocity</vt:lpstr>
      <vt:lpstr>Boiler capacity vs. Steam quality</vt:lpstr>
      <vt:lpstr>PowerPoint 프레젠테이션</vt:lpstr>
      <vt:lpstr>Water flow circuit</vt:lpstr>
      <vt:lpstr>Internal Pipe louting (Water)</vt:lpstr>
      <vt:lpstr>Steam flow in convection pass</vt:lpstr>
      <vt:lpstr>Internal Pipe louting (steam)</vt:lpstr>
      <vt:lpstr>PowerPoint 프레젠테이션</vt:lpstr>
      <vt:lpstr>Drum hold up </vt:lpstr>
      <vt:lpstr>Volume of water in Drum</vt:lpstr>
      <vt:lpstr>Drum calculation</vt:lpstr>
      <vt:lpstr>Drum internal</vt:lpstr>
      <vt:lpstr>Drum level control</vt:lpstr>
      <vt:lpstr>Down comer layout</vt:lpstr>
      <vt:lpstr>Down comer pressure layout</vt:lpstr>
      <vt:lpstr>Riser Pressure layout</vt:lpstr>
      <vt:lpstr>PowerPoint 프레젠테이션</vt:lpstr>
      <vt:lpstr>Drain valve</vt:lpstr>
      <vt:lpstr>CBD</vt:lpstr>
      <vt:lpstr>ECO -&gt; Drum -&gt; SH</vt:lpstr>
      <vt:lpstr>Water wall</vt:lpstr>
      <vt:lpstr>Convection Pass Cage Wall S/H</vt:lpstr>
      <vt:lpstr>Super heater</vt:lpstr>
      <vt:lpstr> Super heater tube</vt:lpstr>
      <vt:lpstr>PowerPoint 프레젠테이션</vt:lpstr>
      <vt:lpstr>PowerPoint 프레젠테이션</vt:lpstr>
      <vt:lpstr>PowerPoint 프레젠테이션</vt:lpstr>
      <vt:lpstr>Economizer tube</vt:lpstr>
      <vt:lpstr>PowerPoint 프레젠테이션</vt:lpstr>
      <vt:lpstr>Hanger rod dispatch</vt:lpstr>
      <vt:lpstr>Hanger Lug Part</vt:lpstr>
      <vt:lpstr>Drum Support</vt:lpstr>
      <vt:lpstr>U-Rod for drum</vt:lpstr>
      <vt:lpstr>De superheater</vt:lpstr>
      <vt:lpstr>Ligament Efficiency -  Parellel (Between Welding type Tube holes)</vt:lpstr>
      <vt:lpstr>Ligament Efficiency-∇pitch</vt:lpstr>
      <vt:lpstr>Tube thickness</vt:lpstr>
      <vt:lpstr>Tube thickness</vt:lpstr>
      <vt:lpstr>Ash deposit &amp; soot blower</vt:lpstr>
      <vt:lpstr>Soot blower</vt:lpstr>
      <vt:lpstr>Generation of Shock wave</vt:lpstr>
      <vt:lpstr>Shock wave generator</vt:lpstr>
      <vt:lpstr>PowerPoint 프레젠테이션</vt:lpstr>
    </vt:vector>
  </TitlesOfParts>
  <Company>유동층연구센터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Operation Characteristics of Commercial Circulating Fluidized Bed Boiler in Korea</dc:title>
  <dc:creator>선도원</dc:creator>
  <cp:lastModifiedBy>DSHUN</cp:lastModifiedBy>
  <cp:revision>399</cp:revision>
  <cp:lastPrinted>2015-04-01T06:59:26Z</cp:lastPrinted>
  <dcterms:created xsi:type="dcterms:W3CDTF">2002-10-11T04:58:35Z</dcterms:created>
  <dcterms:modified xsi:type="dcterms:W3CDTF">2023-11-10T23:57:59Z</dcterms:modified>
</cp:coreProperties>
</file>