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5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76D65"/>
    <a:srgbClr val="FF9933"/>
    <a:srgbClr val="9E36BA"/>
    <a:srgbClr val="FF3300"/>
    <a:srgbClr val="F6F6F6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26" d="100"/>
          <a:sy n="126" d="100"/>
        </p:scale>
        <p:origin x="6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94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fld id="{467A526C-1A0A-480F-A194-7650D0BBCE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47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269"/>
            <a:ext cx="49849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0537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3402ED60-396B-4939-9623-D3A96D8781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378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FEBDDA5-1F09-4972-A145-80F4A6049B1C}" type="slidenum">
              <a:rPr lang="en-US" altLang="ko-KR" smtClean="0">
                <a:latin typeface="Times New Roman" pitchFamily="18" charset="0"/>
              </a:rPr>
              <a:pPr eaLnBrk="1" hangingPunct="1"/>
              <a:t>1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산업용 보일러의 운전특성을 요약하였다</a:t>
            </a:r>
            <a:r>
              <a:rPr lang="en-US" altLang="ko-KR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2207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92883A56-03A2-4510-9708-BA88956C8893}" type="slidenum">
              <a:rPr lang="en-US" altLang="ko-KR" sz="1200" smtClean="0">
                <a:latin typeface="굴림" pitchFamily="50" charset="-127"/>
              </a:rPr>
              <a:pPr eaLnBrk="1" hangingPunct="1"/>
              <a:t>4</a:t>
            </a:fld>
            <a:endParaRPr lang="en-US" altLang="ko-KR" sz="1200" smtClean="0">
              <a:latin typeface="굴림" pitchFamily="50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1" y="4689993"/>
            <a:ext cx="5438775" cy="44436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895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3922C4F9-10AF-4B77-937F-886384006494}" type="slidenum">
              <a:rPr lang="en-US" altLang="ko-KR" sz="1200" smtClean="0">
                <a:latin typeface="굴림" pitchFamily="50" charset="-127"/>
              </a:rPr>
              <a:pPr eaLnBrk="1" hangingPunct="1"/>
              <a:t>5</a:t>
            </a:fld>
            <a:endParaRPr lang="en-US" altLang="ko-KR" sz="1200" smtClean="0">
              <a:latin typeface="굴림" pitchFamily="50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6" y="4693150"/>
            <a:ext cx="4983163" cy="40172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91" tIns="45446" rIns="90891" bIns="45446"/>
          <a:lstStyle/>
          <a:p>
            <a:pPr eaLnBrk="1" hangingPunct="1"/>
            <a:r>
              <a:rPr lang="en-GB" altLang="ko-KR" smtClean="0"/>
              <a:t>In waste management it is not the efficiency of the process-step that counts, but it is the efficiency of the entire chain that counts.</a:t>
            </a:r>
          </a:p>
          <a:p>
            <a:pPr eaLnBrk="1" hangingPunct="1"/>
            <a:endParaRPr lang="en-GB" altLang="ko-KR" smtClean="0"/>
          </a:p>
          <a:p>
            <a:pPr eaLnBrk="1" hangingPunct="1"/>
            <a:r>
              <a:rPr lang="en-GB" altLang="ko-KR" smtClean="0"/>
              <a:t>It is obvious that for the stream with the highest quality an efficiency far above the average can be achieved. Good quality RDF can be burnt in a Coal-Fired Power Plant which should achieve easily 40% nowadays.</a:t>
            </a:r>
          </a:p>
          <a:p>
            <a:pPr eaLnBrk="1" hangingPunct="1"/>
            <a:r>
              <a:rPr lang="en-GB" altLang="ko-KR" smtClean="0"/>
              <a:t>But the other streams from separation that arrive can hardly be processed in an energy-efficient way. </a:t>
            </a:r>
          </a:p>
          <a:p>
            <a:pPr eaLnBrk="1" hangingPunct="1"/>
            <a:endParaRPr lang="en-GB" altLang="ko-KR" smtClean="0"/>
          </a:p>
          <a:p>
            <a:pPr eaLnBrk="1" hangingPunct="1"/>
            <a:r>
              <a:rPr lang="en-GB" altLang="ko-KR" smtClean="0"/>
              <a:t>So processes that require pre-processing have to be assessed as an integral part of the chain, </a:t>
            </a:r>
            <a:r>
              <a:rPr lang="en-GB" altLang="ko-KR" b="1" smtClean="0"/>
              <a:t>including all other streams</a:t>
            </a:r>
            <a:r>
              <a:rPr lang="en-GB" altLang="ko-KR" smtClean="0"/>
              <a:t> coming from the separation process.</a:t>
            </a:r>
          </a:p>
          <a:p>
            <a:pPr eaLnBrk="1" hangingPunct="1"/>
            <a:r>
              <a:rPr lang="en-GB" altLang="ko-KR" smtClean="0"/>
              <a:t>The recovery should be judged according to the quantities (in percent) of the recovery, but also to the quality of the materials and the quality of the final use.</a:t>
            </a:r>
          </a:p>
          <a:p>
            <a:pPr eaLnBrk="1" hangingPunct="1"/>
            <a:endParaRPr lang="en-GB" altLang="ko-KR" smtClean="0"/>
          </a:p>
          <a:p>
            <a:pPr eaLnBrk="1" hangingPunct="1"/>
            <a:endParaRPr lang="en-GB" altLang="ko-KR" smtClean="0"/>
          </a:p>
          <a:p>
            <a:pPr eaLnBrk="1" hangingPunct="1"/>
            <a:endParaRPr lang="en-GB" altLang="ko-KR" smtClean="0"/>
          </a:p>
        </p:txBody>
      </p:sp>
    </p:spTree>
    <p:extLst>
      <p:ext uri="{BB962C8B-B14F-4D97-AF65-F5344CB8AC3E}">
        <p14:creationId xmlns:p14="http://schemas.microsoft.com/office/powerpoint/2010/main" val="71845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BA58C5B5-A78B-4EA3-8B5C-D73BB7221FAD}" type="slidenum">
              <a:rPr lang="en-US" altLang="ko-KR" sz="1200" smtClean="0">
                <a:latin typeface="굴림" pitchFamily="50" charset="-127"/>
              </a:rPr>
              <a:pPr eaLnBrk="1" hangingPunct="1"/>
              <a:t>6</a:t>
            </a:fld>
            <a:endParaRPr lang="en-US" altLang="ko-KR" sz="1200" smtClean="0">
              <a:latin typeface="굴림" pitchFamily="50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1" y="4689993"/>
            <a:ext cx="5438775" cy="44436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655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0BF83-ED12-4A87-B255-2271AE7AFA4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41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9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518" name="Rectangle 94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81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1519" name="Rectangle 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B58D-7BA3-45B1-97B1-4FF45E134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8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90B64-419E-4475-A206-7810F68A67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06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9658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9658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AAE7F-B7F1-47FD-91F6-F793F041DF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79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22598-FFD4-43C9-BDB0-4ADDAAA18A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97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32B4-A896-4808-A34C-C9534E823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042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6C21-6D6E-40D5-9C2A-C05E06F0D2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52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C3E56-7764-47B9-9EB2-79828D60C9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13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4FA7F-5433-4464-B0E8-BA484E89D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97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D276-BD39-4C69-9EFA-1ADE45BDDF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48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908F8-773D-458D-9134-C10C295B26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33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FE5AE-EED6-4553-B293-6C91A4933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805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32DF1-59E7-4890-A49F-A3FB8B5FD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31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5788-3E44-4825-9AE9-0A817B2708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4CA9-18E3-4AD9-8343-FE37C0CD7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4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7" name="Rectangle 9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96" name="Rectangle 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7" name="Rectangle 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8" name="Rectangle 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7194F42-256C-40FC-A0A3-DF72B34595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9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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5.wmf"/><Relationship Id="rId7" Type="http://schemas.openxmlformats.org/officeDocument/2006/relationships/image" Target="../media/image10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10" Type="http://schemas.openxmlformats.org/officeDocument/2006/relationships/image" Target="../media/image17.jpeg"/><Relationship Id="rId4" Type="http://schemas.openxmlformats.org/officeDocument/2006/relationships/image" Target="../media/image8.wmf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2.kemco.or.kr/toe/to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700808"/>
            <a:ext cx="7921625" cy="1905000"/>
          </a:xfrm>
        </p:spPr>
        <p:txBody>
          <a:bodyPr/>
          <a:lstStyle/>
          <a:p>
            <a:pPr eaLnBrk="1" hangingPunct="1"/>
            <a:r>
              <a:rPr lang="en-US" altLang="ko-KR" sz="3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Assessment</a:t>
            </a:r>
            <a:endParaRPr lang="en-US" altLang="ko-KR" sz="2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2052564" y="4365104"/>
            <a:ext cx="49904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Dowon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SHUN</a:t>
            </a:r>
          </a:p>
          <a:p>
            <a:pPr algn="ctr" eaLnBrk="1" hangingPunct="1"/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Korea Institute of Energy Research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92411" y="577765"/>
            <a:ext cx="89107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800" dirty="0" smtClean="0">
                <a:latin typeface="맑은 고딕" pitchFamily="50" charset="-127"/>
                <a:ea typeface="맑은 고딕" pitchFamily="50" charset="-127"/>
              </a:rPr>
              <a:t>Circulating Fluidized Bed Boiler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04813"/>
            <a:ext cx="88534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4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Waste to Energy network for industries</a:t>
            </a:r>
          </a:p>
        </p:txBody>
      </p:sp>
      <p:pic>
        <p:nvPicPr>
          <p:cNvPr id="28675" name="Picture 4" descr="MCj029008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684463"/>
            <a:ext cx="6413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MCj029008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561013"/>
            <a:ext cx="6413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MCj029008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960938"/>
            <a:ext cx="6413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 descr="MCj029008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340100"/>
            <a:ext cx="6413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 descr="MCj029008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6413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9" descr="1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" r="6429"/>
          <a:stretch>
            <a:fillRect/>
          </a:stretch>
        </p:blipFill>
        <p:spPr bwMode="auto">
          <a:xfrm>
            <a:off x="3521075" y="2384425"/>
            <a:ext cx="10890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0" descr="1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" r="6429"/>
          <a:stretch>
            <a:fillRect/>
          </a:stretch>
        </p:blipFill>
        <p:spPr bwMode="auto">
          <a:xfrm>
            <a:off x="3492500" y="3643313"/>
            <a:ext cx="108902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1547813" y="1628775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Waste Resources</a:t>
            </a:r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028700" y="2298700"/>
            <a:ext cx="719138" cy="125413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946 h 21600"/>
              <a:gd name="T4" fmla="*/ 597847020 w 21600"/>
              <a:gd name="T5" fmla="*/ 4227858 h 21600"/>
              <a:gd name="T6" fmla="*/ 797130114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4" name="AutoShape 13"/>
          <p:cNvSpPr>
            <a:spLocks noChangeArrowheads="1"/>
          </p:cNvSpPr>
          <p:nvPr/>
        </p:nvSpPr>
        <p:spPr bwMode="auto">
          <a:xfrm rot="-970249">
            <a:off x="1031875" y="2768600"/>
            <a:ext cx="719138" cy="125413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946 h 21600"/>
              <a:gd name="T4" fmla="*/ 597847020 w 21600"/>
              <a:gd name="T5" fmla="*/ 4227858 h 21600"/>
              <a:gd name="T6" fmla="*/ 797130114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 rot="442639">
            <a:off x="1028700" y="2984500"/>
            <a:ext cx="719138" cy="127000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95195 h 21600"/>
              <a:gd name="T4" fmla="*/ 597847020 w 21600"/>
              <a:gd name="T5" fmla="*/ 4390396 h 21600"/>
              <a:gd name="T6" fmla="*/ 797130114 w 21600"/>
              <a:gd name="T7" fmla="*/ 219519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6" name="AutoShape 15"/>
          <p:cNvSpPr>
            <a:spLocks noChangeArrowheads="1"/>
          </p:cNvSpPr>
          <p:nvPr/>
        </p:nvSpPr>
        <p:spPr bwMode="auto">
          <a:xfrm rot="1418251">
            <a:off x="1012825" y="3205163"/>
            <a:ext cx="719138" cy="125412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877 h 21600"/>
              <a:gd name="T4" fmla="*/ 597847020 w 21600"/>
              <a:gd name="T5" fmla="*/ 4227755 h 21600"/>
              <a:gd name="T6" fmla="*/ 797130114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7" name="AutoShape 16"/>
          <p:cNvSpPr>
            <a:spLocks noChangeArrowheads="1"/>
          </p:cNvSpPr>
          <p:nvPr/>
        </p:nvSpPr>
        <p:spPr bwMode="auto">
          <a:xfrm rot="420845">
            <a:off x="1028700" y="3681413"/>
            <a:ext cx="719138" cy="125412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877 h 21600"/>
              <a:gd name="T4" fmla="*/ 597847020 w 21600"/>
              <a:gd name="T5" fmla="*/ 4227755 h 21600"/>
              <a:gd name="T6" fmla="*/ 797130114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8" name="AutoShape 17"/>
          <p:cNvSpPr>
            <a:spLocks noChangeArrowheads="1"/>
          </p:cNvSpPr>
          <p:nvPr/>
        </p:nvSpPr>
        <p:spPr bwMode="auto">
          <a:xfrm rot="-312907">
            <a:off x="1000125" y="4173538"/>
            <a:ext cx="719138" cy="125412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877 h 21600"/>
              <a:gd name="T4" fmla="*/ 597847020 w 21600"/>
              <a:gd name="T5" fmla="*/ 4227755 h 21600"/>
              <a:gd name="T6" fmla="*/ 797130114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9" name="AutoShape 18"/>
          <p:cNvSpPr>
            <a:spLocks noChangeArrowheads="1"/>
          </p:cNvSpPr>
          <p:nvPr/>
        </p:nvSpPr>
        <p:spPr bwMode="auto">
          <a:xfrm rot="823187">
            <a:off x="1009650" y="4364038"/>
            <a:ext cx="719138" cy="125412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877 h 21600"/>
              <a:gd name="T4" fmla="*/ 597847020 w 21600"/>
              <a:gd name="T5" fmla="*/ 4227755 h 21600"/>
              <a:gd name="T6" fmla="*/ 797130114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AutoShape 19"/>
          <p:cNvSpPr>
            <a:spLocks noChangeArrowheads="1"/>
          </p:cNvSpPr>
          <p:nvPr/>
        </p:nvSpPr>
        <p:spPr bwMode="auto">
          <a:xfrm>
            <a:off x="1052513" y="5205413"/>
            <a:ext cx="539750" cy="125412"/>
          </a:xfrm>
          <a:custGeom>
            <a:avLst/>
            <a:gdLst>
              <a:gd name="T0" fmla="*/ 252773296 w 21600"/>
              <a:gd name="T1" fmla="*/ 0 h 21600"/>
              <a:gd name="T2" fmla="*/ 0 w 21600"/>
              <a:gd name="T3" fmla="*/ 2113877 h 21600"/>
              <a:gd name="T4" fmla="*/ 252773296 w 21600"/>
              <a:gd name="T5" fmla="*/ 4227755 h 21600"/>
              <a:gd name="T6" fmla="*/ 337031470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1" name="AutoShape 20"/>
          <p:cNvSpPr>
            <a:spLocks noChangeArrowheads="1"/>
          </p:cNvSpPr>
          <p:nvPr/>
        </p:nvSpPr>
        <p:spPr bwMode="auto">
          <a:xfrm>
            <a:off x="1052513" y="5803900"/>
            <a:ext cx="719137" cy="125413"/>
          </a:xfrm>
          <a:custGeom>
            <a:avLst/>
            <a:gdLst>
              <a:gd name="T0" fmla="*/ 597845356 w 21600"/>
              <a:gd name="T1" fmla="*/ 0 h 21600"/>
              <a:gd name="T2" fmla="*/ 0 w 21600"/>
              <a:gd name="T3" fmla="*/ 2113946 h 21600"/>
              <a:gd name="T4" fmla="*/ 597845356 w 21600"/>
              <a:gd name="T5" fmla="*/ 4227858 h 21600"/>
              <a:gd name="T6" fmla="*/ 797126775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AutoShape 21"/>
          <p:cNvSpPr>
            <a:spLocks noChangeArrowheads="1"/>
          </p:cNvSpPr>
          <p:nvPr/>
        </p:nvSpPr>
        <p:spPr bwMode="auto">
          <a:xfrm rot="1418251">
            <a:off x="2786063" y="2398713"/>
            <a:ext cx="719137" cy="125412"/>
          </a:xfrm>
          <a:custGeom>
            <a:avLst/>
            <a:gdLst>
              <a:gd name="T0" fmla="*/ 597845356 w 21600"/>
              <a:gd name="T1" fmla="*/ 0 h 21600"/>
              <a:gd name="T2" fmla="*/ 0 w 21600"/>
              <a:gd name="T3" fmla="*/ 2113877 h 21600"/>
              <a:gd name="T4" fmla="*/ 597845356 w 21600"/>
              <a:gd name="T5" fmla="*/ 4227755 h 21600"/>
              <a:gd name="T6" fmla="*/ 797126775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3" name="AutoShape 22"/>
          <p:cNvSpPr>
            <a:spLocks noChangeArrowheads="1"/>
          </p:cNvSpPr>
          <p:nvPr/>
        </p:nvSpPr>
        <p:spPr bwMode="auto">
          <a:xfrm>
            <a:off x="2743200" y="2655888"/>
            <a:ext cx="719138" cy="125412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877 h 21600"/>
              <a:gd name="T4" fmla="*/ 597847020 w 21600"/>
              <a:gd name="T5" fmla="*/ 4227755 h 21600"/>
              <a:gd name="T6" fmla="*/ 797130114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4" name="AutoShape 23"/>
          <p:cNvSpPr>
            <a:spLocks noChangeArrowheads="1"/>
          </p:cNvSpPr>
          <p:nvPr/>
        </p:nvSpPr>
        <p:spPr bwMode="auto">
          <a:xfrm rot="-849640">
            <a:off x="2773363" y="2952750"/>
            <a:ext cx="719137" cy="125413"/>
          </a:xfrm>
          <a:custGeom>
            <a:avLst/>
            <a:gdLst>
              <a:gd name="T0" fmla="*/ 597845356 w 21600"/>
              <a:gd name="T1" fmla="*/ 0 h 21600"/>
              <a:gd name="T2" fmla="*/ 0 w 21600"/>
              <a:gd name="T3" fmla="*/ 2113946 h 21600"/>
              <a:gd name="T4" fmla="*/ 597845356 w 21600"/>
              <a:gd name="T5" fmla="*/ 4227858 h 21600"/>
              <a:gd name="T6" fmla="*/ 797126775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5" name="AutoShape 24"/>
          <p:cNvSpPr>
            <a:spLocks noChangeArrowheads="1"/>
          </p:cNvSpPr>
          <p:nvPr/>
        </p:nvSpPr>
        <p:spPr bwMode="auto">
          <a:xfrm rot="1418251">
            <a:off x="2749550" y="3506788"/>
            <a:ext cx="719138" cy="125412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877 h 21600"/>
              <a:gd name="T4" fmla="*/ 597847020 w 21600"/>
              <a:gd name="T5" fmla="*/ 4227755 h 21600"/>
              <a:gd name="T6" fmla="*/ 797130114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6" name="AutoShape 25"/>
          <p:cNvSpPr>
            <a:spLocks noChangeArrowheads="1"/>
          </p:cNvSpPr>
          <p:nvPr/>
        </p:nvSpPr>
        <p:spPr bwMode="auto">
          <a:xfrm rot="343275">
            <a:off x="2743200" y="3784600"/>
            <a:ext cx="719138" cy="125413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946 h 21600"/>
              <a:gd name="T4" fmla="*/ 597847020 w 21600"/>
              <a:gd name="T5" fmla="*/ 4227858 h 21600"/>
              <a:gd name="T6" fmla="*/ 797130114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7" name="AutoShape 26"/>
          <p:cNvSpPr>
            <a:spLocks noChangeArrowheads="1"/>
          </p:cNvSpPr>
          <p:nvPr/>
        </p:nvSpPr>
        <p:spPr bwMode="auto">
          <a:xfrm rot="-849640">
            <a:off x="2744788" y="4102100"/>
            <a:ext cx="719137" cy="125413"/>
          </a:xfrm>
          <a:custGeom>
            <a:avLst/>
            <a:gdLst>
              <a:gd name="T0" fmla="*/ 597845356 w 21600"/>
              <a:gd name="T1" fmla="*/ 0 h 21600"/>
              <a:gd name="T2" fmla="*/ 0 w 21600"/>
              <a:gd name="T3" fmla="*/ 2113946 h 21600"/>
              <a:gd name="T4" fmla="*/ 597845356 w 21600"/>
              <a:gd name="T5" fmla="*/ 4227858 h 21600"/>
              <a:gd name="T6" fmla="*/ 797126775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8" name="AutoShape 27"/>
          <p:cNvSpPr>
            <a:spLocks noChangeArrowheads="1"/>
          </p:cNvSpPr>
          <p:nvPr/>
        </p:nvSpPr>
        <p:spPr bwMode="auto">
          <a:xfrm rot="-1150795">
            <a:off x="2705100" y="4359275"/>
            <a:ext cx="719138" cy="125413"/>
          </a:xfrm>
          <a:custGeom>
            <a:avLst/>
            <a:gdLst>
              <a:gd name="T0" fmla="*/ 597847020 w 21600"/>
              <a:gd name="T1" fmla="*/ 0 h 21600"/>
              <a:gd name="T2" fmla="*/ 0 w 21600"/>
              <a:gd name="T3" fmla="*/ 2113946 h 21600"/>
              <a:gd name="T4" fmla="*/ 597847020 w 21600"/>
              <a:gd name="T5" fmla="*/ 4227858 h 21600"/>
              <a:gd name="T6" fmla="*/ 797130114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9" name="AutoShape 28"/>
          <p:cNvSpPr>
            <a:spLocks noChangeArrowheads="1"/>
          </p:cNvSpPr>
          <p:nvPr/>
        </p:nvSpPr>
        <p:spPr bwMode="auto">
          <a:xfrm>
            <a:off x="1865313" y="2222500"/>
            <a:ext cx="877887" cy="25241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Sludge</a:t>
            </a:r>
          </a:p>
        </p:txBody>
      </p:sp>
      <p:sp>
        <p:nvSpPr>
          <p:cNvPr id="28700" name="AutoShape 29"/>
          <p:cNvSpPr>
            <a:spLocks noChangeArrowheads="1"/>
          </p:cNvSpPr>
          <p:nvPr/>
        </p:nvSpPr>
        <p:spPr bwMode="auto">
          <a:xfrm>
            <a:off x="1808163" y="3332163"/>
            <a:ext cx="877887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Sludge</a:t>
            </a:r>
          </a:p>
        </p:txBody>
      </p:sp>
      <p:sp>
        <p:nvSpPr>
          <p:cNvPr id="28701" name="AutoShape 30"/>
          <p:cNvSpPr>
            <a:spLocks noChangeArrowheads="1"/>
          </p:cNvSpPr>
          <p:nvPr/>
        </p:nvSpPr>
        <p:spPr bwMode="auto">
          <a:xfrm>
            <a:off x="1836738" y="2586038"/>
            <a:ext cx="877887" cy="25082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Wood</a:t>
            </a:r>
          </a:p>
        </p:txBody>
      </p:sp>
      <p:sp>
        <p:nvSpPr>
          <p:cNvPr id="28702" name="AutoShape 31"/>
          <p:cNvSpPr>
            <a:spLocks noChangeArrowheads="1"/>
          </p:cNvSpPr>
          <p:nvPr/>
        </p:nvSpPr>
        <p:spPr bwMode="auto">
          <a:xfrm>
            <a:off x="1822450" y="3703638"/>
            <a:ext cx="877888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Wood</a:t>
            </a:r>
          </a:p>
        </p:txBody>
      </p:sp>
      <p:sp>
        <p:nvSpPr>
          <p:cNvPr id="28703" name="AutoShape 32"/>
          <p:cNvSpPr>
            <a:spLocks noChangeArrowheads="1"/>
          </p:cNvSpPr>
          <p:nvPr/>
        </p:nvSpPr>
        <p:spPr bwMode="auto">
          <a:xfrm>
            <a:off x="1851025" y="2947988"/>
            <a:ext cx="877888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Plastic</a:t>
            </a:r>
          </a:p>
        </p:txBody>
      </p:sp>
      <p:sp>
        <p:nvSpPr>
          <p:cNvPr id="28704" name="AutoShape 33"/>
          <p:cNvSpPr>
            <a:spLocks noChangeArrowheads="1"/>
          </p:cNvSpPr>
          <p:nvPr/>
        </p:nvSpPr>
        <p:spPr bwMode="auto">
          <a:xfrm>
            <a:off x="1836738" y="4097338"/>
            <a:ext cx="877887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Plastic</a:t>
            </a:r>
          </a:p>
        </p:txBody>
      </p:sp>
      <p:sp>
        <p:nvSpPr>
          <p:cNvPr id="28705" name="AutoShape 34"/>
          <p:cNvSpPr>
            <a:spLocks noChangeArrowheads="1"/>
          </p:cNvSpPr>
          <p:nvPr/>
        </p:nvSpPr>
        <p:spPr bwMode="auto">
          <a:xfrm>
            <a:off x="1809750" y="4410075"/>
            <a:ext cx="877888" cy="25082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Fabric</a:t>
            </a:r>
          </a:p>
        </p:txBody>
      </p:sp>
      <p:sp>
        <p:nvSpPr>
          <p:cNvPr id="28706" name="AutoShape 35"/>
          <p:cNvSpPr>
            <a:spLocks noChangeArrowheads="1"/>
          </p:cNvSpPr>
          <p:nvPr/>
        </p:nvSpPr>
        <p:spPr bwMode="auto">
          <a:xfrm>
            <a:off x="4689475" y="2646363"/>
            <a:ext cx="539750" cy="125412"/>
          </a:xfrm>
          <a:custGeom>
            <a:avLst/>
            <a:gdLst>
              <a:gd name="T0" fmla="*/ 252773296 w 21600"/>
              <a:gd name="T1" fmla="*/ 0 h 21600"/>
              <a:gd name="T2" fmla="*/ 0 w 21600"/>
              <a:gd name="T3" fmla="*/ 2113877 h 21600"/>
              <a:gd name="T4" fmla="*/ 252773296 w 21600"/>
              <a:gd name="T5" fmla="*/ 4227755 h 21600"/>
              <a:gd name="T6" fmla="*/ 337031470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8707" name="Picture 36" descr="MCj033526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57338"/>
            <a:ext cx="4794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08" name="AutoShape 37"/>
          <p:cNvSpPr>
            <a:spLocks noChangeArrowheads="1"/>
          </p:cNvSpPr>
          <p:nvPr/>
        </p:nvSpPr>
        <p:spPr bwMode="auto">
          <a:xfrm>
            <a:off x="5265738" y="2574925"/>
            <a:ext cx="719137" cy="25241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Power</a:t>
            </a:r>
          </a:p>
        </p:txBody>
      </p:sp>
      <p:sp>
        <p:nvSpPr>
          <p:cNvPr id="28709" name="AutoShape 38"/>
          <p:cNvSpPr>
            <a:spLocks noChangeArrowheads="1"/>
          </p:cNvSpPr>
          <p:nvPr/>
        </p:nvSpPr>
        <p:spPr bwMode="auto">
          <a:xfrm>
            <a:off x="6011863" y="2827338"/>
            <a:ext cx="1873250" cy="12541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13877 h 21600"/>
              <a:gd name="T4" fmla="*/ 2147483646 w 21600"/>
              <a:gd name="T5" fmla="*/ 4227755 h 21600"/>
              <a:gd name="T6" fmla="*/ 2147483646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52 h 21600"/>
              <a:gd name="T14" fmla="*/ 20056 w 21600"/>
              <a:gd name="T15" fmla="*/ 162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540" y="0"/>
                </a:moveTo>
                <a:lnTo>
                  <a:pt x="18540" y="5352"/>
                </a:lnTo>
                <a:lnTo>
                  <a:pt x="3375" y="5352"/>
                </a:lnTo>
                <a:lnTo>
                  <a:pt x="3375" y="16248"/>
                </a:lnTo>
                <a:lnTo>
                  <a:pt x="18540" y="16248"/>
                </a:lnTo>
                <a:lnTo>
                  <a:pt x="18540" y="21600"/>
                </a:lnTo>
                <a:lnTo>
                  <a:pt x="21600" y="10800"/>
                </a:lnTo>
                <a:lnTo>
                  <a:pt x="18540" y="0"/>
                </a:lnTo>
                <a:close/>
              </a:path>
              <a:path w="21600" h="21600">
                <a:moveTo>
                  <a:pt x="1350" y="5352"/>
                </a:moveTo>
                <a:lnTo>
                  <a:pt x="1350" y="16248"/>
                </a:lnTo>
                <a:lnTo>
                  <a:pt x="2700" y="16248"/>
                </a:lnTo>
                <a:lnTo>
                  <a:pt x="2700" y="5352"/>
                </a:lnTo>
                <a:lnTo>
                  <a:pt x="1350" y="5352"/>
                </a:lnTo>
                <a:close/>
              </a:path>
              <a:path w="21600" h="21600">
                <a:moveTo>
                  <a:pt x="0" y="5352"/>
                </a:moveTo>
                <a:lnTo>
                  <a:pt x="0" y="16248"/>
                </a:lnTo>
                <a:lnTo>
                  <a:pt x="675" y="16248"/>
                </a:lnTo>
                <a:lnTo>
                  <a:pt x="675" y="5352"/>
                </a:lnTo>
                <a:lnTo>
                  <a:pt x="0" y="5352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0" name="AutoShape 39"/>
          <p:cNvSpPr>
            <a:spLocks noChangeArrowheads="1"/>
          </p:cNvSpPr>
          <p:nvPr/>
        </p:nvSpPr>
        <p:spPr bwMode="auto">
          <a:xfrm>
            <a:off x="4667250" y="3962400"/>
            <a:ext cx="360363" cy="125413"/>
          </a:xfrm>
          <a:custGeom>
            <a:avLst/>
            <a:gdLst>
              <a:gd name="T0" fmla="*/ 75227028 w 21600"/>
              <a:gd name="T1" fmla="*/ 0 h 21600"/>
              <a:gd name="T2" fmla="*/ 0 w 21600"/>
              <a:gd name="T3" fmla="*/ 2113946 h 21600"/>
              <a:gd name="T4" fmla="*/ 75227028 w 21600"/>
              <a:gd name="T5" fmla="*/ 4227858 h 21600"/>
              <a:gd name="T6" fmla="*/ 100302803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1" name="AutoShape 40"/>
          <p:cNvSpPr>
            <a:spLocks noChangeArrowheads="1"/>
          </p:cNvSpPr>
          <p:nvPr/>
        </p:nvSpPr>
        <p:spPr bwMode="auto">
          <a:xfrm>
            <a:off x="5053013" y="3895725"/>
            <a:ext cx="1036637" cy="25241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Co-gen.</a:t>
            </a:r>
          </a:p>
        </p:txBody>
      </p:sp>
      <p:pic>
        <p:nvPicPr>
          <p:cNvPr id="28712" name="Picture 41" descr="MCj033526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652963"/>
            <a:ext cx="4794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13" name="AutoShape 42"/>
          <p:cNvSpPr>
            <a:spLocks noChangeArrowheads="1"/>
          </p:cNvSpPr>
          <p:nvPr/>
        </p:nvSpPr>
        <p:spPr bwMode="auto">
          <a:xfrm>
            <a:off x="1668463" y="5133975"/>
            <a:ext cx="877887" cy="25241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Heat</a:t>
            </a:r>
          </a:p>
        </p:txBody>
      </p:sp>
      <p:sp>
        <p:nvSpPr>
          <p:cNvPr id="28714" name="AutoShape 43"/>
          <p:cNvSpPr>
            <a:spLocks noChangeArrowheads="1"/>
          </p:cNvSpPr>
          <p:nvPr/>
        </p:nvSpPr>
        <p:spPr bwMode="auto">
          <a:xfrm>
            <a:off x="1839913" y="5741988"/>
            <a:ext cx="877887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VOC</a:t>
            </a:r>
          </a:p>
        </p:txBody>
      </p:sp>
      <p:grpSp>
        <p:nvGrpSpPr>
          <p:cNvPr id="28715" name="Group 44"/>
          <p:cNvGrpSpPr>
            <a:grpSpLocks/>
          </p:cNvGrpSpPr>
          <p:nvPr/>
        </p:nvGrpSpPr>
        <p:grpSpPr bwMode="auto">
          <a:xfrm>
            <a:off x="5508625" y="1700213"/>
            <a:ext cx="1814513" cy="1582737"/>
            <a:chOff x="3478" y="1305"/>
            <a:chExt cx="1135" cy="673"/>
          </a:xfrm>
        </p:grpSpPr>
        <p:sp>
          <p:nvSpPr>
            <p:cNvPr id="28746" name="Rectangle 45"/>
            <p:cNvSpPr>
              <a:spLocks noChangeArrowheads="1"/>
            </p:cNvSpPr>
            <p:nvPr/>
          </p:nvSpPr>
          <p:spPr bwMode="auto">
            <a:xfrm rot="5400000">
              <a:off x="3444" y="1828"/>
              <a:ext cx="159" cy="9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747" name="Rectangle 46"/>
            <p:cNvSpPr>
              <a:spLocks noChangeArrowheads="1"/>
            </p:cNvSpPr>
            <p:nvPr/>
          </p:nvSpPr>
          <p:spPr bwMode="auto">
            <a:xfrm>
              <a:off x="3479" y="1915"/>
              <a:ext cx="1134" cy="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748" name="Rectangle 47"/>
            <p:cNvSpPr>
              <a:spLocks noChangeArrowheads="1"/>
            </p:cNvSpPr>
            <p:nvPr/>
          </p:nvSpPr>
          <p:spPr bwMode="auto">
            <a:xfrm rot="5400000">
              <a:off x="4251" y="1608"/>
              <a:ext cx="634" cy="9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749" name="AutoShape 48"/>
            <p:cNvSpPr>
              <a:spLocks noChangeArrowheads="1"/>
            </p:cNvSpPr>
            <p:nvPr/>
          </p:nvSpPr>
          <p:spPr bwMode="auto">
            <a:xfrm>
              <a:off x="3478" y="1305"/>
              <a:ext cx="1134" cy="95"/>
            </a:xfrm>
            <a:prstGeom prst="leftArrow">
              <a:avLst>
                <a:gd name="adj1" fmla="val 50000"/>
                <a:gd name="adj2" fmla="val 298421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8716" name="AutoShape 49"/>
          <p:cNvSpPr>
            <a:spLocks noChangeArrowheads="1"/>
          </p:cNvSpPr>
          <p:nvPr/>
        </p:nvSpPr>
        <p:spPr bwMode="auto">
          <a:xfrm>
            <a:off x="7885113" y="2725738"/>
            <a:ext cx="1116012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Disposal</a:t>
            </a:r>
          </a:p>
        </p:txBody>
      </p:sp>
      <p:sp>
        <p:nvSpPr>
          <p:cNvPr id="28717" name="Rectangle 50"/>
          <p:cNvSpPr>
            <a:spLocks noChangeArrowheads="1"/>
          </p:cNvSpPr>
          <p:nvPr/>
        </p:nvSpPr>
        <p:spPr bwMode="auto">
          <a:xfrm rot="5400000">
            <a:off x="5573712" y="5422901"/>
            <a:ext cx="176213" cy="1254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28718" name="AutoShape 51"/>
          <p:cNvSpPr>
            <a:spLocks noChangeArrowheads="1"/>
          </p:cNvSpPr>
          <p:nvPr/>
        </p:nvSpPr>
        <p:spPr bwMode="auto">
          <a:xfrm>
            <a:off x="6011863" y="4292600"/>
            <a:ext cx="1800225" cy="1444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230989 h 21600"/>
              <a:gd name="T4" fmla="*/ 2147483646 w 21600"/>
              <a:gd name="T5" fmla="*/ 6461930 h 21600"/>
              <a:gd name="T6" fmla="*/ 2147483646 w 21600"/>
              <a:gd name="T7" fmla="*/ 323098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52 h 21600"/>
              <a:gd name="T14" fmla="*/ 19563 w 21600"/>
              <a:gd name="T15" fmla="*/ 162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562" y="0"/>
                </a:moveTo>
                <a:lnTo>
                  <a:pt x="17562" y="5352"/>
                </a:lnTo>
                <a:lnTo>
                  <a:pt x="3375" y="5352"/>
                </a:lnTo>
                <a:lnTo>
                  <a:pt x="3375" y="16248"/>
                </a:lnTo>
                <a:lnTo>
                  <a:pt x="17562" y="16248"/>
                </a:lnTo>
                <a:lnTo>
                  <a:pt x="17562" y="21600"/>
                </a:lnTo>
                <a:lnTo>
                  <a:pt x="21600" y="10800"/>
                </a:lnTo>
                <a:lnTo>
                  <a:pt x="17562" y="0"/>
                </a:lnTo>
                <a:close/>
              </a:path>
              <a:path w="21600" h="21600">
                <a:moveTo>
                  <a:pt x="1350" y="5352"/>
                </a:moveTo>
                <a:lnTo>
                  <a:pt x="1350" y="16248"/>
                </a:lnTo>
                <a:lnTo>
                  <a:pt x="2700" y="16248"/>
                </a:lnTo>
                <a:lnTo>
                  <a:pt x="2700" y="5352"/>
                </a:lnTo>
                <a:lnTo>
                  <a:pt x="1350" y="5352"/>
                </a:lnTo>
                <a:close/>
              </a:path>
              <a:path w="21600" h="21600">
                <a:moveTo>
                  <a:pt x="0" y="5352"/>
                </a:moveTo>
                <a:lnTo>
                  <a:pt x="0" y="16248"/>
                </a:lnTo>
                <a:lnTo>
                  <a:pt x="675" y="16248"/>
                </a:lnTo>
                <a:lnTo>
                  <a:pt x="675" y="5352"/>
                </a:lnTo>
                <a:lnTo>
                  <a:pt x="0" y="5352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9" name="AutoShape 52"/>
          <p:cNvSpPr>
            <a:spLocks noChangeArrowheads="1"/>
          </p:cNvSpPr>
          <p:nvPr/>
        </p:nvSpPr>
        <p:spPr bwMode="auto">
          <a:xfrm>
            <a:off x="7885113" y="4149725"/>
            <a:ext cx="1116012" cy="25241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Disposal</a:t>
            </a:r>
          </a:p>
        </p:txBody>
      </p:sp>
      <p:sp>
        <p:nvSpPr>
          <p:cNvPr id="28720" name="AutoShape 53"/>
          <p:cNvSpPr>
            <a:spLocks noChangeArrowheads="1"/>
          </p:cNvSpPr>
          <p:nvPr/>
        </p:nvSpPr>
        <p:spPr bwMode="auto">
          <a:xfrm>
            <a:off x="2590800" y="5205413"/>
            <a:ext cx="539750" cy="125412"/>
          </a:xfrm>
          <a:custGeom>
            <a:avLst/>
            <a:gdLst>
              <a:gd name="T0" fmla="*/ 252773296 w 21600"/>
              <a:gd name="T1" fmla="*/ 0 h 21600"/>
              <a:gd name="T2" fmla="*/ 0 w 21600"/>
              <a:gd name="T3" fmla="*/ 2113877 h 21600"/>
              <a:gd name="T4" fmla="*/ 252773296 w 21600"/>
              <a:gd name="T5" fmla="*/ 4227755 h 21600"/>
              <a:gd name="T6" fmla="*/ 337031470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1" name="AutoShape 54"/>
          <p:cNvSpPr>
            <a:spLocks noChangeArrowheads="1"/>
          </p:cNvSpPr>
          <p:nvPr/>
        </p:nvSpPr>
        <p:spPr bwMode="auto">
          <a:xfrm>
            <a:off x="3203575" y="5141913"/>
            <a:ext cx="1384300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Heat Pump</a:t>
            </a:r>
          </a:p>
        </p:txBody>
      </p:sp>
      <p:sp>
        <p:nvSpPr>
          <p:cNvPr id="28722" name="AutoShape 55"/>
          <p:cNvSpPr>
            <a:spLocks noChangeArrowheads="1"/>
          </p:cNvSpPr>
          <p:nvPr/>
        </p:nvSpPr>
        <p:spPr bwMode="auto">
          <a:xfrm>
            <a:off x="2771775" y="5805488"/>
            <a:ext cx="576263" cy="144462"/>
          </a:xfrm>
          <a:custGeom>
            <a:avLst/>
            <a:gdLst>
              <a:gd name="T0" fmla="*/ 383890243 w 21600"/>
              <a:gd name="T1" fmla="*/ 0 h 21600"/>
              <a:gd name="T2" fmla="*/ 0 w 21600"/>
              <a:gd name="T3" fmla="*/ 2804890 h 21600"/>
              <a:gd name="T4" fmla="*/ 383890243 w 21600"/>
              <a:gd name="T5" fmla="*/ 5609734 h 21600"/>
              <a:gd name="T6" fmla="*/ 511854138 w 21600"/>
              <a:gd name="T7" fmla="*/ 280489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3" name="AutoShape 56"/>
          <p:cNvSpPr>
            <a:spLocks noChangeArrowheads="1"/>
          </p:cNvSpPr>
          <p:nvPr/>
        </p:nvSpPr>
        <p:spPr bwMode="auto">
          <a:xfrm>
            <a:off x="3348038" y="5751513"/>
            <a:ext cx="1295400" cy="2698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Condense.</a:t>
            </a:r>
          </a:p>
        </p:txBody>
      </p:sp>
      <p:sp>
        <p:nvSpPr>
          <p:cNvPr id="28724" name="AutoShape 57"/>
          <p:cNvSpPr>
            <a:spLocks noChangeArrowheads="1"/>
          </p:cNvSpPr>
          <p:nvPr/>
        </p:nvSpPr>
        <p:spPr bwMode="auto">
          <a:xfrm>
            <a:off x="4630738" y="5202238"/>
            <a:ext cx="539750" cy="125412"/>
          </a:xfrm>
          <a:custGeom>
            <a:avLst/>
            <a:gdLst>
              <a:gd name="T0" fmla="*/ 252773296 w 21600"/>
              <a:gd name="T1" fmla="*/ 0 h 21600"/>
              <a:gd name="T2" fmla="*/ 0 w 21600"/>
              <a:gd name="T3" fmla="*/ 2113877 h 21600"/>
              <a:gd name="T4" fmla="*/ 252773296 w 21600"/>
              <a:gd name="T5" fmla="*/ 4227755 h 21600"/>
              <a:gd name="T6" fmla="*/ 337031470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5" name="AutoShape 58"/>
          <p:cNvSpPr>
            <a:spLocks noChangeArrowheads="1"/>
          </p:cNvSpPr>
          <p:nvPr/>
        </p:nvSpPr>
        <p:spPr bwMode="auto">
          <a:xfrm>
            <a:off x="5219700" y="5140325"/>
            <a:ext cx="865188" cy="25082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Energy</a:t>
            </a:r>
          </a:p>
        </p:txBody>
      </p:sp>
      <p:sp>
        <p:nvSpPr>
          <p:cNvPr id="28726" name="AutoShape 59"/>
          <p:cNvSpPr>
            <a:spLocks noChangeArrowheads="1"/>
          </p:cNvSpPr>
          <p:nvPr/>
        </p:nvSpPr>
        <p:spPr bwMode="auto">
          <a:xfrm>
            <a:off x="4716463" y="5811838"/>
            <a:ext cx="550862" cy="138112"/>
          </a:xfrm>
          <a:custGeom>
            <a:avLst/>
            <a:gdLst>
              <a:gd name="T0" fmla="*/ 350793257 w 21600"/>
              <a:gd name="T1" fmla="*/ 0 h 21600"/>
              <a:gd name="T2" fmla="*/ 0 w 21600"/>
              <a:gd name="T3" fmla="*/ 2563685 h 21600"/>
              <a:gd name="T4" fmla="*/ 350793257 w 21600"/>
              <a:gd name="T5" fmla="*/ 5127370 h 21600"/>
              <a:gd name="T6" fmla="*/ 467724122 w 21600"/>
              <a:gd name="T7" fmla="*/ 256368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7" name="AutoShape 60"/>
          <p:cNvSpPr>
            <a:spLocks noChangeArrowheads="1"/>
          </p:cNvSpPr>
          <p:nvPr/>
        </p:nvSpPr>
        <p:spPr bwMode="auto">
          <a:xfrm>
            <a:off x="5321300" y="5749925"/>
            <a:ext cx="865188" cy="25082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Energy</a:t>
            </a:r>
          </a:p>
        </p:txBody>
      </p:sp>
      <p:sp>
        <p:nvSpPr>
          <p:cNvPr id="28728" name="Rectangle 61"/>
          <p:cNvSpPr>
            <a:spLocks noChangeArrowheads="1"/>
          </p:cNvSpPr>
          <p:nvPr/>
        </p:nvSpPr>
        <p:spPr bwMode="auto">
          <a:xfrm rot="5400000">
            <a:off x="3754437" y="5422901"/>
            <a:ext cx="176213" cy="1254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28729" name="Rectangle 62"/>
          <p:cNvSpPr>
            <a:spLocks noChangeArrowheads="1"/>
          </p:cNvSpPr>
          <p:nvPr/>
        </p:nvSpPr>
        <p:spPr bwMode="auto">
          <a:xfrm rot="5400000">
            <a:off x="3898901" y="6027737"/>
            <a:ext cx="176212" cy="1254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28730" name="Rectangle 63"/>
          <p:cNvSpPr>
            <a:spLocks noChangeArrowheads="1"/>
          </p:cNvSpPr>
          <p:nvPr/>
        </p:nvSpPr>
        <p:spPr bwMode="auto">
          <a:xfrm rot="5400000">
            <a:off x="5626101" y="6046787"/>
            <a:ext cx="176212" cy="1254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>
              <a:latin typeface="Times New Roman" panose="02020603050405020304" pitchFamily="18" charset="0"/>
            </a:endParaRPr>
          </a:p>
        </p:txBody>
      </p:sp>
      <p:sp>
        <p:nvSpPr>
          <p:cNvPr id="28731" name="AutoShape 64"/>
          <p:cNvSpPr>
            <a:spLocks noChangeArrowheads="1"/>
          </p:cNvSpPr>
          <p:nvPr/>
        </p:nvSpPr>
        <p:spPr bwMode="auto">
          <a:xfrm rot="10800000">
            <a:off x="2124075" y="5516563"/>
            <a:ext cx="3598863" cy="12541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13877 h 21600"/>
              <a:gd name="T4" fmla="*/ 2147483646 w 21600"/>
              <a:gd name="T5" fmla="*/ 4227755 h 21600"/>
              <a:gd name="T6" fmla="*/ 2147483646 w 21600"/>
              <a:gd name="T7" fmla="*/ 211387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52 h 21600"/>
              <a:gd name="T14" fmla="*/ 20201 w 21600"/>
              <a:gd name="T15" fmla="*/ 162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827" y="0"/>
                </a:moveTo>
                <a:lnTo>
                  <a:pt x="18827" y="5352"/>
                </a:lnTo>
                <a:lnTo>
                  <a:pt x="3375" y="5352"/>
                </a:lnTo>
                <a:lnTo>
                  <a:pt x="3375" y="16248"/>
                </a:lnTo>
                <a:lnTo>
                  <a:pt x="18827" y="16248"/>
                </a:lnTo>
                <a:lnTo>
                  <a:pt x="18827" y="21600"/>
                </a:lnTo>
                <a:lnTo>
                  <a:pt x="21600" y="10800"/>
                </a:lnTo>
                <a:lnTo>
                  <a:pt x="18827" y="0"/>
                </a:lnTo>
                <a:close/>
              </a:path>
              <a:path w="21600" h="21600">
                <a:moveTo>
                  <a:pt x="1350" y="5352"/>
                </a:moveTo>
                <a:lnTo>
                  <a:pt x="1350" y="16248"/>
                </a:lnTo>
                <a:lnTo>
                  <a:pt x="2700" y="16248"/>
                </a:lnTo>
                <a:lnTo>
                  <a:pt x="2700" y="5352"/>
                </a:lnTo>
                <a:lnTo>
                  <a:pt x="1350" y="5352"/>
                </a:lnTo>
                <a:close/>
              </a:path>
              <a:path w="21600" h="21600">
                <a:moveTo>
                  <a:pt x="0" y="5352"/>
                </a:moveTo>
                <a:lnTo>
                  <a:pt x="0" y="16248"/>
                </a:lnTo>
                <a:lnTo>
                  <a:pt x="675" y="16248"/>
                </a:lnTo>
                <a:lnTo>
                  <a:pt x="675" y="5352"/>
                </a:lnTo>
                <a:lnTo>
                  <a:pt x="0" y="5352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ko-KR" altLang="en-US"/>
          </a:p>
        </p:txBody>
      </p:sp>
      <p:sp>
        <p:nvSpPr>
          <p:cNvPr id="28732" name="AutoShape 65"/>
          <p:cNvSpPr>
            <a:spLocks noChangeArrowheads="1"/>
          </p:cNvSpPr>
          <p:nvPr/>
        </p:nvSpPr>
        <p:spPr bwMode="auto">
          <a:xfrm rot="10800000">
            <a:off x="2051050" y="6092825"/>
            <a:ext cx="3598863" cy="12541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13946 h 21600"/>
              <a:gd name="T4" fmla="*/ 2147483646 w 21600"/>
              <a:gd name="T5" fmla="*/ 4227858 h 21600"/>
              <a:gd name="T6" fmla="*/ 2147483646 w 21600"/>
              <a:gd name="T7" fmla="*/ 21139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43 h 21600"/>
              <a:gd name="T14" fmla="*/ 20324 w 21600"/>
              <a:gd name="T15" fmla="*/ 1605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979" y="0"/>
                </a:moveTo>
                <a:lnTo>
                  <a:pt x="18979" y="5543"/>
                </a:lnTo>
                <a:lnTo>
                  <a:pt x="3375" y="5543"/>
                </a:lnTo>
                <a:lnTo>
                  <a:pt x="3375" y="16057"/>
                </a:lnTo>
                <a:lnTo>
                  <a:pt x="18979" y="16057"/>
                </a:lnTo>
                <a:lnTo>
                  <a:pt x="18979" y="21600"/>
                </a:lnTo>
                <a:lnTo>
                  <a:pt x="21600" y="10800"/>
                </a:lnTo>
                <a:lnTo>
                  <a:pt x="18979" y="0"/>
                </a:lnTo>
                <a:close/>
              </a:path>
              <a:path w="21600" h="21600">
                <a:moveTo>
                  <a:pt x="1350" y="5543"/>
                </a:moveTo>
                <a:lnTo>
                  <a:pt x="1350" y="16057"/>
                </a:lnTo>
                <a:lnTo>
                  <a:pt x="2700" y="16057"/>
                </a:lnTo>
                <a:lnTo>
                  <a:pt x="2700" y="5543"/>
                </a:lnTo>
                <a:lnTo>
                  <a:pt x="1350" y="5543"/>
                </a:lnTo>
                <a:close/>
              </a:path>
              <a:path w="21600" h="21600">
                <a:moveTo>
                  <a:pt x="0" y="5543"/>
                </a:moveTo>
                <a:lnTo>
                  <a:pt x="0" y="16057"/>
                </a:lnTo>
                <a:lnTo>
                  <a:pt x="675" y="16057"/>
                </a:lnTo>
                <a:lnTo>
                  <a:pt x="675" y="5543"/>
                </a:lnTo>
                <a:lnTo>
                  <a:pt x="0" y="5543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3" name="Text Box 66"/>
          <p:cNvSpPr txBox="1">
            <a:spLocks noChangeArrowheads="1"/>
          </p:cNvSpPr>
          <p:nvPr/>
        </p:nvSpPr>
        <p:spPr bwMode="auto">
          <a:xfrm>
            <a:off x="3506788" y="3009900"/>
            <a:ext cx="1223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RDF</a:t>
            </a:r>
          </a:p>
        </p:txBody>
      </p:sp>
      <p:sp>
        <p:nvSpPr>
          <p:cNvPr id="28734" name="Text Box 67"/>
          <p:cNvSpPr txBox="1">
            <a:spLocks noChangeArrowheads="1"/>
          </p:cNvSpPr>
          <p:nvPr/>
        </p:nvSpPr>
        <p:spPr bwMode="auto">
          <a:xfrm>
            <a:off x="3492500" y="4248150"/>
            <a:ext cx="1223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0">
                <a:latin typeface="HY견고딕" panose="02030600000101010101" pitchFamily="18" charset="-127"/>
                <a:ea typeface="HY견고딕" panose="02030600000101010101" pitchFamily="18" charset="-127"/>
              </a:rPr>
              <a:t>RDF</a:t>
            </a:r>
          </a:p>
        </p:txBody>
      </p:sp>
      <p:pic>
        <p:nvPicPr>
          <p:cNvPr id="28735" name="Picture 68" descr="MCBD05867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38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36" name="Picture 69" descr="j03521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5207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7" name="Group 70"/>
          <p:cNvGrpSpPr>
            <a:grpSpLocks/>
          </p:cNvGrpSpPr>
          <p:nvPr/>
        </p:nvGrpSpPr>
        <p:grpSpPr bwMode="auto">
          <a:xfrm flipV="1">
            <a:off x="5435600" y="3500438"/>
            <a:ext cx="1874838" cy="1368425"/>
            <a:chOff x="3478" y="1305"/>
            <a:chExt cx="1135" cy="673"/>
          </a:xfrm>
        </p:grpSpPr>
        <p:sp>
          <p:nvSpPr>
            <p:cNvPr id="28742" name="Rectangle 71"/>
            <p:cNvSpPr>
              <a:spLocks noChangeArrowheads="1"/>
            </p:cNvSpPr>
            <p:nvPr/>
          </p:nvSpPr>
          <p:spPr bwMode="auto">
            <a:xfrm rot="5400000">
              <a:off x="3444" y="1828"/>
              <a:ext cx="159" cy="9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743" name="Rectangle 72"/>
            <p:cNvSpPr>
              <a:spLocks noChangeArrowheads="1"/>
            </p:cNvSpPr>
            <p:nvPr/>
          </p:nvSpPr>
          <p:spPr bwMode="auto">
            <a:xfrm>
              <a:off x="3479" y="1915"/>
              <a:ext cx="1134" cy="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744" name="Rectangle 73"/>
            <p:cNvSpPr>
              <a:spLocks noChangeArrowheads="1"/>
            </p:cNvSpPr>
            <p:nvPr/>
          </p:nvSpPr>
          <p:spPr bwMode="auto">
            <a:xfrm rot="5400000">
              <a:off x="4251" y="1608"/>
              <a:ext cx="634" cy="9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745" name="AutoShape 74"/>
            <p:cNvSpPr>
              <a:spLocks noChangeArrowheads="1"/>
            </p:cNvSpPr>
            <p:nvPr/>
          </p:nvSpPr>
          <p:spPr bwMode="auto">
            <a:xfrm>
              <a:off x="3478" y="1305"/>
              <a:ext cx="1134" cy="95"/>
            </a:xfrm>
            <a:prstGeom prst="leftArrow">
              <a:avLst>
                <a:gd name="adj1" fmla="val 50000"/>
                <a:gd name="adj2" fmla="val 298421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8738" name="AutoShape 75"/>
          <p:cNvSpPr>
            <a:spLocks noChangeArrowheads="1"/>
          </p:cNvSpPr>
          <p:nvPr/>
        </p:nvSpPr>
        <p:spPr bwMode="auto">
          <a:xfrm>
            <a:off x="3635375" y="4724400"/>
            <a:ext cx="1727200" cy="142875"/>
          </a:xfrm>
          <a:prstGeom prst="leftArrow">
            <a:avLst>
              <a:gd name="adj1" fmla="val 50000"/>
              <a:gd name="adj2" fmla="val 302222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2000">
              <a:latin typeface="Times New Roman" panose="02020603050405020304" pitchFamily="18" charset="0"/>
            </a:endParaRPr>
          </a:p>
        </p:txBody>
      </p:sp>
      <p:sp>
        <p:nvSpPr>
          <p:cNvPr id="28739" name="AutoShape 76"/>
          <p:cNvSpPr>
            <a:spLocks noChangeArrowheads="1"/>
          </p:cNvSpPr>
          <p:nvPr/>
        </p:nvSpPr>
        <p:spPr bwMode="auto">
          <a:xfrm>
            <a:off x="3635375" y="1700213"/>
            <a:ext cx="1727200" cy="142875"/>
          </a:xfrm>
          <a:prstGeom prst="leftArrow">
            <a:avLst>
              <a:gd name="adj1" fmla="val 50000"/>
              <a:gd name="adj2" fmla="val 302222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2000">
              <a:latin typeface="Times New Roman" panose="02020603050405020304" pitchFamily="18" charset="0"/>
            </a:endParaRPr>
          </a:p>
        </p:txBody>
      </p:sp>
      <p:pic>
        <p:nvPicPr>
          <p:cNvPr id="28740" name="Picture 77" descr="MCBD05867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373688"/>
            <a:ext cx="38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41" name="Picture 78" descr="MCBD05867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949950"/>
            <a:ext cx="38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3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179388" y="476250"/>
            <a:ext cx="88566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34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itchFamily="50" charset="-127"/>
              </a:rPr>
              <a:t>Waste to Energy network for metropolitan</a:t>
            </a: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1042988" y="1052513"/>
            <a:ext cx="7339012" cy="5224462"/>
            <a:chOff x="657" y="663"/>
            <a:chExt cx="4623" cy="3291"/>
          </a:xfrm>
        </p:grpSpPr>
        <p:pic>
          <p:nvPicPr>
            <p:cNvPr id="29704" name="Picture 5" descr="MCj0183476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2121"/>
              <a:ext cx="635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5" name="Picture 6" descr="MCj037085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1747"/>
              <a:ext cx="33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6" name="Picture 7" descr="MCj0290083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3448"/>
              <a:ext cx="40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7" name="Picture 8" descr="MCj0290083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3430"/>
              <a:ext cx="40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8" name="Picture 9" descr="MCj0290083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2972"/>
              <a:ext cx="40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0" descr="MCj0290083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3380"/>
              <a:ext cx="40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0" name="Picture 11" descr="MCj0290083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1270"/>
              <a:ext cx="40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Picture 12" descr="MCj0290083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890"/>
              <a:ext cx="40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Picture 13" descr="MCj037085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2632"/>
              <a:ext cx="33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3" name="Picture 14" descr="MCj037085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598"/>
              <a:ext cx="33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4" name="Picture 15" descr="MCj037085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713"/>
              <a:ext cx="33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5" name="Picture 16" descr="MCBD05867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1611"/>
              <a:ext cx="2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6" name="AutoShape 17"/>
            <p:cNvSpPr>
              <a:spLocks noChangeArrowheads="1"/>
            </p:cNvSpPr>
            <p:nvPr/>
          </p:nvSpPr>
          <p:spPr bwMode="auto">
            <a:xfrm rot="2337698">
              <a:off x="1026" y="1545"/>
              <a:ext cx="681" cy="8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2 w 21600"/>
                <a:gd name="T13" fmla="*/ 5400 h 21600"/>
                <a:gd name="T14" fmla="*/ 18904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7" name="AutoShape 18"/>
            <p:cNvSpPr>
              <a:spLocks noChangeArrowheads="1"/>
            </p:cNvSpPr>
            <p:nvPr/>
          </p:nvSpPr>
          <p:spPr bwMode="auto">
            <a:xfrm rot="2337698">
              <a:off x="1939" y="2094"/>
              <a:ext cx="567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336 h 21600"/>
                <a:gd name="T14" fmla="*/ 18895 w 21600"/>
                <a:gd name="T15" fmla="*/ 16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8" name="AutoShape 19"/>
            <p:cNvSpPr>
              <a:spLocks noChangeArrowheads="1"/>
            </p:cNvSpPr>
            <p:nvPr/>
          </p:nvSpPr>
          <p:spPr bwMode="auto">
            <a:xfrm rot="5400000">
              <a:off x="1503" y="1401"/>
              <a:ext cx="510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352 h 21600"/>
                <a:gd name="T14" fmla="*/ 18889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9" name="AutoShape 20"/>
            <p:cNvSpPr>
              <a:spLocks noChangeArrowheads="1"/>
            </p:cNvSpPr>
            <p:nvPr/>
          </p:nvSpPr>
          <p:spPr bwMode="auto">
            <a:xfrm rot="7200000">
              <a:off x="3860" y="1436"/>
              <a:ext cx="511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2 w 21600"/>
                <a:gd name="T13" fmla="*/ 5352 h 21600"/>
                <a:gd name="T14" fmla="*/ 18895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0" name="AutoShape 21"/>
            <p:cNvSpPr>
              <a:spLocks noChangeArrowheads="1"/>
            </p:cNvSpPr>
            <p:nvPr/>
          </p:nvSpPr>
          <p:spPr bwMode="auto">
            <a:xfrm rot="9000000">
              <a:off x="4059" y="1611"/>
              <a:ext cx="681" cy="85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2 w 21600"/>
                <a:gd name="T13" fmla="*/ 5336 h 21600"/>
                <a:gd name="T14" fmla="*/ 18904 w 21600"/>
                <a:gd name="T15" fmla="*/ 16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1" name="AutoShape 22"/>
            <p:cNvSpPr>
              <a:spLocks noChangeArrowheads="1"/>
            </p:cNvSpPr>
            <p:nvPr/>
          </p:nvSpPr>
          <p:spPr bwMode="auto">
            <a:xfrm rot="8100000">
              <a:off x="3107" y="2088"/>
              <a:ext cx="567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400 h 21600"/>
                <a:gd name="T14" fmla="*/ 1889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2" name="AutoShape 23"/>
            <p:cNvSpPr>
              <a:spLocks noChangeArrowheads="1"/>
            </p:cNvSpPr>
            <p:nvPr/>
          </p:nvSpPr>
          <p:spPr bwMode="auto">
            <a:xfrm rot="-2528164">
              <a:off x="930" y="3006"/>
              <a:ext cx="681" cy="8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2 w 21600"/>
                <a:gd name="T13" fmla="*/ 5400 h 21600"/>
                <a:gd name="T14" fmla="*/ 18904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3" name="AutoShape 24"/>
            <p:cNvSpPr>
              <a:spLocks noChangeArrowheads="1"/>
            </p:cNvSpPr>
            <p:nvPr/>
          </p:nvSpPr>
          <p:spPr bwMode="auto">
            <a:xfrm rot="-4674298">
              <a:off x="1321" y="3102"/>
              <a:ext cx="510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352 h 21600"/>
                <a:gd name="T14" fmla="*/ 18889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 rot="-6355364">
              <a:off x="1639" y="3102"/>
              <a:ext cx="510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352 h 21600"/>
                <a:gd name="T14" fmla="*/ 18889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5" name="AutoShape 26"/>
            <p:cNvSpPr>
              <a:spLocks noChangeArrowheads="1"/>
            </p:cNvSpPr>
            <p:nvPr/>
          </p:nvSpPr>
          <p:spPr bwMode="auto">
            <a:xfrm rot="-1860268">
              <a:off x="1882" y="2530"/>
              <a:ext cx="567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336 h 21600"/>
                <a:gd name="T14" fmla="*/ 18895 w 21600"/>
                <a:gd name="T15" fmla="*/ 16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6" name="AutoShape 27"/>
            <p:cNvSpPr>
              <a:spLocks noChangeArrowheads="1"/>
            </p:cNvSpPr>
            <p:nvPr/>
          </p:nvSpPr>
          <p:spPr bwMode="auto">
            <a:xfrm rot="-5520608">
              <a:off x="3543" y="3069"/>
              <a:ext cx="511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2 w 21600"/>
                <a:gd name="T13" fmla="*/ 5352 h 21600"/>
                <a:gd name="T14" fmla="*/ 18895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7" name="AutoShape 28"/>
            <p:cNvSpPr>
              <a:spLocks noChangeArrowheads="1"/>
            </p:cNvSpPr>
            <p:nvPr/>
          </p:nvSpPr>
          <p:spPr bwMode="auto">
            <a:xfrm rot="-6833906">
              <a:off x="3951" y="3069"/>
              <a:ext cx="511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2 w 21600"/>
                <a:gd name="T13" fmla="*/ 5352 h 21600"/>
                <a:gd name="T14" fmla="*/ 18895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8" name="AutoShape 29"/>
            <p:cNvSpPr>
              <a:spLocks noChangeArrowheads="1"/>
            </p:cNvSpPr>
            <p:nvPr/>
          </p:nvSpPr>
          <p:spPr bwMode="auto">
            <a:xfrm rot="-9166710">
              <a:off x="4150" y="2904"/>
              <a:ext cx="681" cy="8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2 w 21600"/>
                <a:gd name="T13" fmla="*/ 5400 h 21600"/>
                <a:gd name="T14" fmla="*/ 18904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9" name="AutoShape 30"/>
            <p:cNvSpPr>
              <a:spLocks noChangeArrowheads="1"/>
            </p:cNvSpPr>
            <p:nvPr/>
          </p:nvSpPr>
          <p:spPr bwMode="auto">
            <a:xfrm rot="-9018247">
              <a:off x="3107" y="2564"/>
              <a:ext cx="567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336 h 21600"/>
                <a:gd name="T14" fmla="*/ 18895 w 21600"/>
                <a:gd name="T15" fmla="*/ 16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9730" name="Picture 31" descr="MCBD05867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842"/>
              <a:ext cx="2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1" name="Picture 32" descr="MCBD05867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768"/>
              <a:ext cx="2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2" name="Picture 33" descr="MCBD05867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2734"/>
              <a:ext cx="2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33" name="Picture 34" descr="MCj0290083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" y="890"/>
              <a:ext cx="40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34" name="AutoShape 35"/>
            <p:cNvSpPr>
              <a:spLocks noChangeArrowheads="1"/>
            </p:cNvSpPr>
            <p:nvPr/>
          </p:nvSpPr>
          <p:spPr bwMode="auto">
            <a:xfrm rot="-5400000">
              <a:off x="2537" y="1696"/>
              <a:ext cx="714" cy="13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908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35" name="AutoShape 36"/>
            <p:cNvSpPr>
              <a:spLocks noChangeArrowheads="1"/>
            </p:cNvSpPr>
            <p:nvPr/>
          </p:nvSpPr>
          <p:spPr bwMode="auto">
            <a:xfrm rot="-2087240">
              <a:off x="3189" y="2121"/>
              <a:ext cx="748" cy="102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9 w 21600"/>
                <a:gd name="T13" fmla="*/ 5506 h 21600"/>
                <a:gd name="T14" fmla="*/ 18886 w 21600"/>
                <a:gd name="T15" fmla="*/ 160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36" name="AutoShape 37"/>
            <p:cNvSpPr>
              <a:spLocks noChangeArrowheads="1"/>
            </p:cNvSpPr>
            <p:nvPr/>
          </p:nvSpPr>
          <p:spPr bwMode="auto">
            <a:xfrm rot="2388267">
              <a:off x="2936" y="2614"/>
              <a:ext cx="567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506 h 21600"/>
                <a:gd name="T14" fmla="*/ 18895 w 21600"/>
                <a:gd name="T15" fmla="*/ 160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37" name="AutoShape 38"/>
            <p:cNvSpPr>
              <a:spLocks noChangeArrowheads="1"/>
            </p:cNvSpPr>
            <p:nvPr/>
          </p:nvSpPr>
          <p:spPr bwMode="auto">
            <a:xfrm rot="8143777">
              <a:off x="2091" y="2618"/>
              <a:ext cx="567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506 h 21600"/>
                <a:gd name="T14" fmla="*/ 18895 w 21600"/>
                <a:gd name="T15" fmla="*/ 160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38" name="AutoShape 39"/>
            <p:cNvSpPr>
              <a:spLocks noChangeArrowheads="1"/>
            </p:cNvSpPr>
            <p:nvPr/>
          </p:nvSpPr>
          <p:spPr bwMode="auto">
            <a:xfrm rot="-8157327">
              <a:off x="2082" y="1931"/>
              <a:ext cx="567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0 w 21600"/>
                <a:gd name="T13" fmla="*/ 5506 h 21600"/>
                <a:gd name="T14" fmla="*/ 18895 w 21600"/>
                <a:gd name="T15" fmla="*/ 160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9739" name="Picture 40" descr="MCj0335260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1169"/>
              <a:ext cx="30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0" name="Picture 41" descr="MCj0335260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570"/>
              <a:ext cx="30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1" name="Picture 42" descr="MCj0335260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3249"/>
              <a:ext cx="30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42" name="Picture 43" descr="MCj0335260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3203"/>
              <a:ext cx="30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43" name="AutoShape 44"/>
            <p:cNvSpPr>
              <a:spLocks noChangeArrowheads="1"/>
            </p:cNvSpPr>
            <p:nvPr/>
          </p:nvSpPr>
          <p:spPr bwMode="auto">
            <a:xfrm rot="20086769" flipV="1">
              <a:off x="3268" y="2026"/>
              <a:ext cx="1587" cy="86"/>
            </a:xfrm>
            <a:custGeom>
              <a:avLst/>
              <a:gdLst>
                <a:gd name="T0" fmla="*/ 6 w 21600"/>
                <a:gd name="T1" fmla="*/ 0 h 21600"/>
                <a:gd name="T2" fmla="*/ 0 w 21600"/>
                <a:gd name="T3" fmla="*/ 0 h 21600"/>
                <a:gd name="T4" fmla="*/ 6 w 21600"/>
                <a:gd name="T5" fmla="*/ 0 h 21600"/>
                <a:gd name="T6" fmla="*/ 9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526 h 21600"/>
                <a:gd name="T14" fmla="*/ 18905 w 21600"/>
                <a:gd name="T15" fmla="*/ 163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44" name="AutoShape 45"/>
            <p:cNvSpPr>
              <a:spLocks noChangeArrowheads="1"/>
            </p:cNvSpPr>
            <p:nvPr/>
          </p:nvSpPr>
          <p:spPr bwMode="auto">
            <a:xfrm rot="2451030" flipV="1">
              <a:off x="2835" y="2886"/>
              <a:ext cx="1134" cy="108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2 w 21600"/>
                <a:gd name="T5" fmla="*/ 0 h 21600"/>
                <a:gd name="T6" fmla="*/ 3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00 h 21600"/>
                <a:gd name="T14" fmla="*/ 1889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45" name="AutoShape 46"/>
            <p:cNvSpPr>
              <a:spLocks noChangeArrowheads="1"/>
            </p:cNvSpPr>
            <p:nvPr/>
          </p:nvSpPr>
          <p:spPr bwMode="auto">
            <a:xfrm rot="7424014">
              <a:off x="1950" y="2818"/>
              <a:ext cx="863" cy="91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9 w 21600"/>
                <a:gd name="T13" fmla="*/ 5459 h 21600"/>
                <a:gd name="T14" fmla="*/ 18897 w 21600"/>
                <a:gd name="T15" fmla="*/ 1614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46" name="Text Box 47"/>
            <p:cNvSpPr txBox="1">
              <a:spLocks noChangeArrowheads="1"/>
            </p:cNvSpPr>
            <p:nvPr/>
          </p:nvSpPr>
          <p:spPr bwMode="auto">
            <a:xfrm>
              <a:off x="2529" y="2575"/>
              <a:ext cx="6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7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b="0">
                  <a:latin typeface="HY견고딕" panose="02030600000101010101" pitchFamily="18" charset="-127"/>
                  <a:ea typeface="HY견고딕" panose="02030600000101010101" pitchFamily="18" charset="-127"/>
                </a:rPr>
                <a:t>Cogen.</a:t>
              </a:r>
            </a:p>
          </p:txBody>
        </p:sp>
        <p:sp>
          <p:nvSpPr>
            <p:cNvPr id="29747" name="Text Box 48"/>
            <p:cNvSpPr txBox="1">
              <a:spLocks noChangeArrowheads="1"/>
            </p:cNvSpPr>
            <p:nvPr/>
          </p:nvSpPr>
          <p:spPr bwMode="auto">
            <a:xfrm>
              <a:off x="1438" y="3754"/>
              <a:ext cx="1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7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0">
                  <a:latin typeface="HY견고딕" panose="02030600000101010101" pitchFamily="18" charset="-127"/>
                  <a:ea typeface="HY견고딕" panose="02030600000101010101" pitchFamily="18" charset="-127"/>
                </a:rPr>
                <a:t>Industry</a:t>
              </a:r>
            </a:p>
          </p:txBody>
        </p:sp>
        <p:sp>
          <p:nvSpPr>
            <p:cNvPr id="29748" name="Text Box 49"/>
            <p:cNvSpPr txBox="1">
              <a:spLocks noChangeArrowheads="1"/>
            </p:cNvSpPr>
            <p:nvPr/>
          </p:nvSpPr>
          <p:spPr bwMode="auto">
            <a:xfrm>
              <a:off x="930" y="2481"/>
              <a:ext cx="1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7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b="0">
                  <a:latin typeface="HY견고딕" panose="02030600000101010101" pitchFamily="18" charset="-127"/>
                  <a:ea typeface="HY견고딕" panose="02030600000101010101" pitchFamily="18" charset="-127"/>
                </a:rPr>
                <a:t>RDF factory</a:t>
              </a:r>
            </a:p>
          </p:txBody>
        </p:sp>
        <p:pic>
          <p:nvPicPr>
            <p:cNvPr id="29749" name="Picture 50" descr="j035213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026"/>
              <a:ext cx="328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0" name="Picture 51" descr="j035213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204"/>
              <a:ext cx="328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1" name="Picture 52" descr="j035213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663"/>
              <a:ext cx="328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2" name="Picture 53" descr="j035213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75"/>
              <a:ext cx="328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3" name="Picture 54" descr="MCBD05867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207"/>
              <a:ext cx="2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54" name="Picture 55" descr="MCBD05867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3067"/>
              <a:ext cx="2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0" name="Text Box 56"/>
          <p:cNvSpPr txBox="1">
            <a:spLocks noChangeArrowheads="1"/>
          </p:cNvSpPr>
          <p:nvPr/>
        </p:nvSpPr>
        <p:spPr bwMode="auto">
          <a:xfrm>
            <a:off x="1258888" y="2852738"/>
            <a:ext cx="998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</a:rPr>
              <a:t>&lt; 50km</a:t>
            </a:r>
          </a:p>
        </p:txBody>
      </p:sp>
      <p:sp>
        <p:nvSpPr>
          <p:cNvPr id="29701" name="Text Box 57"/>
          <p:cNvSpPr txBox="1">
            <a:spLocks noChangeArrowheads="1"/>
          </p:cNvSpPr>
          <p:nvPr/>
        </p:nvSpPr>
        <p:spPr bwMode="auto">
          <a:xfrm>
            <a:off x="2411413" y="3644900"/>
            <a:ext cx="998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&lt; 50km</a:t>
            </a:r>
          </a:p>
        </p:txBody>
      </p:sp>
      <p:sp>
        <p:nvSpPr>
          <p:cNvPr id="29702" name="Oval 74"/>
          <p:cNvSpPr>
            <a:spLocks noChangeArrowheads="1"/>
          </p:cNvSpPr>
          <p:nvPr/>
        </p:nvSpPr>
        <p:spPr bwMode="auto">
          <a:xfrm>
            <a:off x="2771775" y="3141663"/>
            <a:ext cx="503238" cy="538162"/>
          </a:xfrm>
          <a:prstGeom prst="ellipse">
            <a:avLst/>
          </a:prstGeom>
          <a:blipFill dpi="0" rotWithShape="0">
            <a:blip r:embed="rId9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 b="0">
              <a:solidFill>
                <a:schemeClr val="tx2"/>
              </a:solidFill>
            </a:endParaRPr>
          </a:p>
        </p:txBody>
      </p:sp>
      <p:sp>
        <p:nvSpPr>
          <p:cNvPr id="29703" name="타원 51"/>
          <p:cNvSpPr>
            <a:spLocks noChangeArrowheads="1"/>
          </p:cNvSpPr>
          <p:nvPr/>
        </p:nvSpPr>
        <p:spPr bwMode="auto">
          <a:xfrm>
            <a:off x="1692275" y="2492375"/>
            <a:ext cx="414338" cy="44450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800" b="0">
              <a:solidFill>
                <a:srgbClr val="FFFFFF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593060" y="2717240"/>
            <a:ext cx="792163" cy="609600"/>
            <a:chOff x="7740650" y="3222625"/>
            <a:chExt cx="792163" cy="609600"/>
          </a:xfrm>
        </p:grpSpPr>
        <p:sp>
          <p:nvSpPr>
            <p:cNvPr id="60" name="Oval 90"/>
            <p:cNvSpPr>
              <a:spLocks noChangeArrowheads="1"/>
            </p:cNvSpPr>
            <p:nvPr/>
          </p:nvSpPr>
          <p:spPr bwMode="gray">
            <a:xfrm>
              <a:off x="7740650" y="3257550"/>
              <a:ext cx="792163" cy="574675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7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 b="0"/>
            </a:p>
          </p:txBody>
        </p:sp>
        <p:sp>
          <p:nvSpPr>
            <p:cNvPr id="61" name="Freeform 91"/>
            <p:cNvSpPr>
              <a:spLocks/>
            </p:cNvSpPr>
            <p:nvPr/>
          </p:nvSpPr>
          <p:spPr bwMode="gray">
            <a:xfrm>
              <a:off x="7831138" y="3267075"/>
              <a:ext cx="611187" cy="217488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2147483646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2147483646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2147483646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2147483646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Oval 92"/>
            <p:cNvSpPr>
              <a:spLocks noChangeArrowheads="1"/>
            </p:cNvSpPr>
            <p:nvPr/>
          </p:nvSpPr>
          <p:spPr bwMode="auto">
            <a:xfrm>
              <a:off x="7770813" y="3222625"/>
              <a:ext cx="762000" cy="6096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7"/>
                </a:buBlip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bg1"/>
                  </a:solidFill>
                </a:rPr>
                <a:t>KPX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7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Efficiency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259632" y="2692458"/>
            <a:ext cx="720080" cy="14401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617557" y="4895739"/>
            <a:ext cx="432048" cy="432048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5057717" y="3527587"/>
            <a:ext cx="936104" cy="86409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5345749" y="3391598"/>
            <a:ext cx="923637" cy="1136073"/>
          </a:xfrm>
          <a:custGeom>
            <a:avLst/>
            <a:gdLst>
              <a:gd name="connsiteX0" fmla="*/ 905164 w 923637"/>
              <a:gd name="connsiteY0" fmla="*/ 0 h 1136073"/>
              <a:gd name="connsiteX1" fmla="*/ 36946 w 923637"/>
              <a:gd name="connsiteY1" fmla="*/ 424873 h 1136073"/>
              <a:gd name="connsiteX2" fmla="*/ 314037 w 923637"/>
              <a:gd name="connsiteY2" fmla="*/ 581891 h 1136073"/>
              <a:gd name="connsiteX3" fmla="*/ 0 w 923637"/>
              <a:gd name="connsiteY3" fmla="*/ 775855 h 1136073"/>
              <a:gd name="connsiteX4" fmla="*/ 895928 w 923637"/>
              <a:gd name="connsiteY4" fmla="*/ 1126836 h 1136073"/>
              <a:gd name="connsiteX5" fmla="*/ 923637 w 923637"/>
              <a:gd name="connsiteY5" fmla="*/ 1136073 h 113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637" h="1136073">
                <a:moveTo>
                  <a:pt x="905164" y="0"/>
                </a:moveTo>
                <a:lnTo>
                  <a:pt x="36946" y="424873"/>
                </a:lnTo>
                <a:lnTo>
                  <a:pt x="314037" y="581891"/>
                </a:lnTo>
                <a:lnTo>
                  <a:pt x="0" y="775855"/>
                </a:lnTo>
                <a:lnTo>
                  <a:pt x="895928" y="1126836"/>
                </a:lnTo>
                <a:lnTo>
                  <a:pt x="923637" y="1136073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사다리꼴 7"/>
          <p:cNvSpPr/>
          <p:nvPr/>
        </p:nvSpPr>
        <p:spPr bwMode="auto">
          <a:xfrm rot="16200000">
            <a:off x="5057717" y="2303451"/>
            <a:ext cx="936104" cy="792088"/>
          </a:xfrm>
          <a:prstGeom prst="trapezoid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" name="꺾인 연결선 21"/>
          <p:cNvCxnSpPr>
            <a:stCxn id="6" idx="4"/>
            <a:endCxn id="3" idx="6"/>
          </p:cNvCxnSpPr>
          <p:nvPr/>
        </p:nvCxnSpPr>
        <p:spPr bwMode="auto">
          <a:xfrm rot="5400000">
            <a:off x="4427647" y="4013641"/>
            <a:ext cx="720080" cy="147616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꺾인 연결선 24"/>
          <p:cNvCxnSpPr>
            <a:stCxn id="3" idx="2"/>
            <a:endCxn id="2" idx="2"/>
          </p:cNvCxnSpPr>
          <p:nvPr/>
        </p:nvCxnSpPr>
        <p:spPr bwMode="auto">
          <a:xfrm rot="10800000">
            <a:off x="1619673" y="4132619"/>
            <a:ext cx="1997885" cy="97914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347276" y="557113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Feed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water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3181" y="395498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Fuel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9205" y="45276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Hf</a:t>
            </a:r>
            <a:r>
              <a:rPr lang="en-US" altLang="ko-KR" b="1" dirty="0" smtClean="0"/>
              <a:t> [kJ/h]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05829" y="220486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 [kJ/h]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44648" y="520474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Hi [kJ/h]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347276" y="177276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Steam</a:t>
            </a:r>
            <a:endParaRPr lang="ko-KR" altLang="en-US" b="1" dirty="0"/>
          </a:p>
        </p:txBody>
      </p:sp>
      <p:cxnSp>
        <p:nvCxnSpPr>
          <p:cNvPr id="34" name="직선 화살표 연결선 33"/>
          <p:cNvCxnSpPr>
            <a:stCxn id="8" idx="1"/>
            <a:endCxn id="6" idx="0"/>
          </p:cNvCxnSpPr>
          <p:nvPr/>
        </p:nvCxnSpPr>
        <p:spPr bwMode="auto">
          <a:xfrm>
            <a:off x="5525769" y="3068536"/>
            <a:ext cx="0" cy="459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4233867" y="439722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Condenser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 bwMode="auto">
          <a:xfrm>
            <a:off x="6497877" y="2371393"/>
            <a:ext cx="648072" cy="642131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G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8" name="직선 화살표 연결선 37"/>
          <p:cNvCxnSpPr>
            <a:stCxn id="8" idx="2"/>
            <a:endCxn id="36" idx="2"/>
          </p:cNvCxnSpPr>
          <p:nvPr/>
        </p:nvCxnSpPr>
        <p:spPr bwMode="auto">
          <a:xfrm flipV="1">
            <a:off x="5921813" y="2692459"/>
            <a:ext cx="576064" cy="70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화살표 연결선 39"/>
          <p:cNvCxnSpPr>
            <a:stCxn id="36" idx="6"/>
          </p:cNvCxnSpPr>
          <p:nvPr/>
        </p:nvCxnSpPr>
        <p:spPr bwMode="auto">
          <a:xfrm flipV="1">
            <a:off x="7145949" y="2688941"/>
            <a:ext cx="648072" cy="35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7469985" y="2688941"/>
            <a:ext cx="0" cy="7026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220472" y="173088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Turbine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350100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Boiler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30340" y="21026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</a:t>
            </a:r>
            <a:r>
              <a:rPr lang="en-US" altLang="ko-KR" b="1" baseline="-25000" dirty="0" smtClean="0"/>
              <a:t>T</a:t>
            </a:r>
            <a:r>
              <a:rPr lang="en-US" altLang="ko-KR" b="1" dirty="0" smtClean="0"/>
              <a:t> </a:t>
            </a:r>
            <a:r>
              <a:rPr lang="en-US" altLang="ko-KR" b="1" dirty="0"/>
              <a:t>[kW]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65712" y="209613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</a:t>
            </a:r>
            <a:r>
              <a:rPr lang="en-US" altLang="ko-KR" b="1" baseline="-25000" dirty="0" smtClean="0"/>
              <a:t>G</a:t>
            </a:r>
            <a:r>
              <a:rPr lang="en-US" altLang="ko-KR" b="1" dirty="0" smtClean="0"/>
              <a:t> </a:t>
            </a:r>
            <a:r>
              <a:rPr lang="en-US" altLang="ko-KR" b="1" dirty="0"/>
              <a:t>[kW]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879049" y="2500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</a:t>
            </a:r>
            <a:r>
              <a:rPr lang="en-US" altLang="ko-KR" b="1" baseline="-25000" dirty="0" smtClean="0"/>
              <a:t>S</a:t>
            </a:r>
            <a:r>
              <a:rPr lang="en-US" altLang="ko-KR" b="1" dirty="0" smtClean="0"/>
              <a:t> </a:t>
            </a:r>
            <a:r>
              <a:rPr lang="en-US" altLang="ko-KR" b="1" dirty="0"/>
              <a:t>[kW]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43148" y="352758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</a:t>
            </a:r>
            <a:r>
              <a:rPr lang="en-US" altLang="ko-KR" b="1" baseline="-25000" dirty="0" smtClean="0"/>
              <a:t>I </a:t>
            </a:r>
            <a:r>
              <a:rPr lang="en-US" altLang="ko-KR" b="1" dirty="0" smtClean="0"/>
              <a:t>[kW]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4342376" y="3068536"/>
            <a:ext cx="12506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b="1" dirty="0" smtClean="0"/>
              <a:t>He </a:t>
            </a:r>
            <a:r>
              <a:rPr lang="en-US" altLang="ko-KR" b="1" dirty="0"/>
              <a:t>[kJ/h]</a:t>
            </a:r>
            <a:endParaRPr lang="ko-KR" altLang="en-US" b="1" dirty="0"/>
          </a:p>
        </p:txBody>
      </p:sp>
      <p:cxnSp>
        <p:nvCxnSpPr>
          <p:cNvPr id="51" name="직선 화살표 연결선 50"/>
          <p:cNvCxnSpPr>
            <a:stCxn id="36" idx="6"/>
          </p:cNvCxnSpPr>
          <p:nvPr/>
        </p:nvCxnSpPr>
        <p:spPr bwMode="auto">
          <a:xfrm flipV="1">
            <a:off x="7145949" y="2685587"/>
            <a:ext cx="324036" cy="6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꺾인 연결선 57"/>
          <p:cNvCxnSpPr>
            <a:stCxn id="2" idx="0"/>
            <a:endCxn id="8" idx="0"/>
          </p:cNvCxnSpPr>
          <p:nvPr/>
        </p:nvCxnSpPr>
        <p:spPr bwMode="auto">
          <a:xfrm rot="16200000" flipH="1">
            <a:off x="3371179" y="940950"/>
            <a:ext cx="7037" cy="3510053"/>
          </a:xfrm>
          <a:prstGeom prst="bentConnector4">
            <a:avLst>
              <a:gd name="adj1" fmla="val -13486386"/>
              <a:gd name="adj2" fmla="val 902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직선 화살표 연결선 67"/>
          <p:cNvCxnSpPr>
            <a:stCxn id="3" idx="6"/>
            <a:endCxn id="3" idx="2"/>
          </p:cNvCxnSpPr>
          <p:nvPr/>
        </p:nvCxnSpPr>
        <p:spPr bwMode="auto">
          <a:xfrm flipH="1">
            <a:off x="3617557" y="5111763"/>
            <a:ext cx="43204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323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 plant efficiency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3494" y="1268760"/>
              <a:ext cx="8039237" cy="5193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45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14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41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Item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Equation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467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Boiler Efficiency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539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Thermal cycle efficiency [%]</a:t>
                          </a: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713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Turbine efficiency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401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Generator efficiency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64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effectLst/>
                            </a:rPr>
                            <a:t>Efficiency at generation terminal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𝐺𝑇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3600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64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effectLst/>
                            </a:rPr>
                            <a:t>Efficiency at sending end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3600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64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Thermal efficiency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3600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46542"/>
                  </p:ext>
                </p:extLst>
              </p:nvPr>
            </p:nvGraphicFramePr>
            <p:xfrm>
              <a:off x="563494" y="1268760"/>
              <a:ext cx="8039237" cy="5193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4517"/>
                    <a:gridCol w="3514720"/>
                  </a:tblGrid>
                  <a:tr h="5041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Item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Equation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823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Boiler Efficiency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943" t="-78571" r="-693" b="-589286"/>
                          </a:stretch>
                        </a:blipFill>
                      </a:tcPr>
                    </a:tc>
                  </a:tr>
                  <a:tr h="651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Thermal cycle efficiency [%]</a:t>
                          </a: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943" t="-186916" r="-693" b="-516822"/>
                          </a:stretch>
                        </a:blipFill>
                      </a:tcPr>
                    </a:tc>
                  </a:tr>
                  <a:tr h="65316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Turbine efficiency </a:t>
                          </a:r>
                          <a:r>
                            <a:rPr lang="en-US" altLang="ko-KR" dirty="0" smtClean="0"/>
                            <a:t>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943" t="-286916" r="-693" b="-416822"/>
                          </a:stretch>
                        </a:blipFill>
                      </a:tcPr>
                    </a:tc>
                  </a:tr>
                  <a:tr h="64985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Generator efficiency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943" t="-386916" r="-693" b="-316822"/>
                          </a:stretch>
                        </a:blipFill>
                      </a:tcPr>
                    </a:tc>
                  </a:tr>
                  <a:tr h="6841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effectLst/>
                            </a:rPr>
                            <a:t>Efficiency at generation terminal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943" t="-465179" r="-693" b="-202679"/>
                          </a:stretch>
                        </a:blipFill>
                      </a:tcPr>
                    </a:tc>
                  </a:tr>
                  <a:tr h="6841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effectLst/>
                            </a:rPr>
                            <a:t>Efficiency at sending end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943" t="-560177" r="-693" b="-100885"/>
                          </a:stretch>
                        </a:blipFill>
                      </a:tcPr>
                    </a:tc>
                  </a:tr>
                  <a:tr h="68414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Thermal efficiency [%]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943" t="-666071" r="-693" b="-17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39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보일러의 증기조건</a:t>
            </a:r>
          </a:p>
        </p:txBody>
      </p:sp>
      <p:graphicFrame>
        <p:nvGraphicFramePr>
          <p:cNvPr id="452657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444253"/>
              </p:ext>
            </p:extLst>
          </p:nvPr>
        </p:nvGraphicFramePr>
        <p:xfrm>
          <a:off x="468313" y="2133600"/>
          <a:ext cx="8135937" cy="3463675"/>
        </p:xfrm>
        <a:graphic>
          <a:graphicData uri="http://schemas.openxmlformats.org/drawingml/2006/table">
            <a:tbl>
              <a:tblPr/>
              <a:tblGrid>
                <a:gridCol w="194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6327137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보일러 종류</a:t>
                      </a:r>
                    </a:p>
                  </a:txBody>
                  <a:tcPr marL="91429" marR="9142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USC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SC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발전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발전용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열병합 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공정증기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발전용량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MWe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91429" marR="9142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550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450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500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10-50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-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증기량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, ton/h</a:t>
                      </a:r>
                    </a:p>
                  </a:txBody>
                  <a:tcPr marL="91429" marR="9142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1300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1050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1700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50-300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10-20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증기온도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Times New Roman" pitchFamily="18" charset="0"/>
                        </a:rPr>
                        <a:t>°C</a:t>
                      </a:r>
                    </a:p>
                  </a:txBody>
                  <a:tcPr marL="91429" marR="9142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Times New Roman" pitchFamily="18" charset="0"/>
                        </a:rPr>
                        <a:t>600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Times New Roman" pitchFamily="18" charset="0"/>
                        </a:rPr>
                        <a:t>569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500-550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itchFamily="50" charset="-127"/>
                        <a:ea typeface="Arial Unicode MS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500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150-300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증기압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atm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91429" marR="9142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300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255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160-180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7-10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급수온도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Times New Roman" pitchFamily="18" charset="0"/>
                        </a:rPr>
                        <a:t>°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탈기기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이후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91429" marR="91429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300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300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250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150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103</a:t>
                      </a:r>
                    </a:p>
                  </a:txBody>
                  <a:tcPr marL="91429" marR="91429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5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5975" y="2012950"/>
            <a:ext cx="7340600" cy="3741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100MWth output = 100*10^3 kjoule/sec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800" smtClean="0"/>
              <a:t>	</a:t>
            </a:r>
            <a:r>
              <a:rPr lang="ko-KR" altLang="en-US" sz="2800" smtClean="0"/>
              <a:t>발전용 스팀의 열량</a:t>
            </a:r>
            <a:r>
              <a:rPr lang="en-US" altLang="ko-KR" sz="2800" smtClean="0"/>
              <a:t>(500℃ 100</a:t>
            </a:r>
            <a:r>
              <a:rPr lang="ko-KR" altLang="en-US" sz="2800" smtClean="0"/>
              <a:t>기압</a:t>
            </a:r>
            <a:r>
              <a:rPr lang="en-US" altLang="ko-KR" sz="2800" smtClean="0"/>
              <a:t>) 3434kJ/kg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800" smtClean="0"/>
              <a:t>	</a:t>
            </a:r>
            <a:r>
              <a:rPr lang="ko-KR" altLang="en-US" sz="2800" smtClean="0"/>
              <a:t>급수</a:t>
            </a:r>
            <a:r>
              <a:rPr lang="en-US" altLang="ko-KR" sz="2800" smtClean="0"/>
              <a:t>(150℃ 100</a:t>
            </a:r>
            <a:r>
              <a:rPr lang="ko-KR" altLang="en-US" sz="2800" smtClean="0"/>
              <a:t>기압</a:t>
            </a:r>
            <a:r>
              <a:rPr lang="en-US" altLang="ko-KR" sz="2800" smtClean="0"/>
              <a:t>) 632KJ/kg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10^5/(3434-632)=35.7kg/sec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800" smtClean="0"/>
              <a:t>	= 128ton/h 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즉</a:t>
            </a:r>
            <a:r>
              <a:rPr lang="en-US" altLang="ko-KR" sz="2800" smtClean="0"/>
              <a:t>, 100MWth output</a:t>
            </a:r>
            <a:r>
              <a:rPr lang="ko-KR" altLang="en-US" sz="2800" smtClean="0"/>
              <a:t>은 시간당 약</a:t>
            </a:r>
            <a:r>
              <a:rPr lang="en-US" altLang="ko-KR" sz="2800" smtClean="0"/>
              <a:t>130ton </a:t>
            </a:r>
            <a:r>
              <a:rPr lang="ko-KR" altLang="en-US" sz="2800" smtClean="0"/>
              <a:t>스팀을 생산하는 규모의 보일러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676400" y="685800"/>
            <a:ext cx="5973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400">
                <a:latin typeface="Times New Roman" pitchFamily="18" charset="0"/>
              </a:rPr>
              <a:t>100MWth</a:t>
            </a:r>
            <a:r>
              <a:rPr lang="ko-KR" altLang="en-US" sz="4400">
                <a:latin typeface="Times New Roman" pitchFamily="18" charset="0"/>
              </a:rPr>
              <a:t>이란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31135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5975" y="2012950"/>
            <a:ext cx="7340600" cy="4224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100MWe = 100MW</a:t>
            </a:r>
            <a:r>
              <a:rPr lang="ko-KR" altLang="en-US" sz="2800" dirty="0" smtClean="0"/>
              <a:t>의 전기생산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800" dirty="0" smtClean="0"/>
              <a:t>	</a:t>
            </a:r>
            <a:r>
              <a:rPr lang="en-US" altLang="ko-KR" sz="2800" dirty="0" smtClean="0"/>
              <a:t>100MW =100x10</a:t>
            </a:r>
            <a:r>
              <a:rPr lang="en-US" altLang="ko-KR" sz="2800" baseline="30000" dirty="0" smtClean="0"/>
              <a:t>6</a:t>
            </a:r>
            <a:r>
              <a:rPr lang="en-US" altLang="ko-KR" sz="2800" dirty="0" smtClean="0"/>
              <a:t> Joule/sec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보일러 발전 효율은 대개 </a:t>
            </a:r>
            <a:r>
              <a:rPr lang="en-US" altLang="ko-KR" sz="2800" dirty="0" smtClean="0"/>
              <a:t>35%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800" dirty="0" smtClean="0"/>
              <a:t>	100/0.35 = 285MWth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2800" dirty="0" smtClean="0"/>
              <a:t>즉</a:t>
            </a:r>
            <a:r>
              <a:rPr lang="en-US" altLang="ko-KR" sz="2800" dirty="0" smtClean="0"/>
              <a:t>, 100MWe</a:t>
            </a:r>
            <a:r>
              <a:rPr lang="ko-KR" altLang="en-US" sz="2800" dirty="0" smtClean="0"/>
              <a:t>는 약 </a:t>
            </a:r>
            <a:r>
              <a:rPr lang="en-US" altLang="ko-KR" sz="2800" dirty="0" smtClean="0"/>
              <a:t>300MWth</a:t>
            </a:r>
            <a:r>
              <a:rPr lang="ko-KR" altLang="en-US" sz="2800" dirty="0" smtClean="0"/>
              <a:t>의 출력을 가진 보일러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하루 석탄 사용량 </a:t>
            </a:r>
            <a:r>
              <a:rPr lang="en-US" altLang="ko-KR" sz="2800" dirty="0" smtClean="0"/>
              <a:t>300,000x3600x24/(0.85x24,000kJ/kg) = 1,270ton/day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676400" y="685800"/>
            <a:ext cx="5367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400">
                <a:latin typeface="Times New Roman" pitchFamily="18" charset="0"/>
              </a:rPr>
              <a:t>100MWe </a:t>
            </a:r>
            <a:r>
              <a:rPr lang="ko-KR" altLang="en-US" sz="4400">
                <a:latin typeface="Times New Roman" pitchFamily="18" charset="0"/>
              </a:rPr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707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1kWh = 1x3600/4.184 = 860kcal</a:t>
            </a:r>
          </a:p>
          <a:p>
            <a:r>
              <a:rPr lang="en-US" altLang="ko-KR" sz="2800" dirty="0" smtClean="0"/>
              <a:t>LHV Fuel = 5000kcal/kg</a:t>
            </a:r>
          </a:p>
          <a:p>
            <a:r>
              <a:rPr lang="en-US" altLang="ko-KR" sz="2800" dirty="0" smtClean="0"/>
              <a:t>Combustion efficiency = 99%</a:t>
            </a:r>
          </a:p>
          <a:p>
            <a:r>
              <a:rPr lang="en-US" altLang="ko-KR" sz="2800" dirty="0" smtClean="0"/>
              <a:t>Boiler Efficiency = 88% by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LHV</a:t>
            </a:r>
          </a:p>
          <a:p>
            <a:r>
              <a:rPr lang="en-US" altLang="ko-KR" sz="2800" dirty="0" smtClean="0"/>
              <a:t>Turbine efficiency = 25%</a:t>
            </a:r>
          </a:p>
          <a:p>
            <a:r>
              <a:rPr lang="en-US" altLang="ko-KR" sz="2800" dirty="0" smtClean="0"/>
              <a:t>1MWh = 1000 x 860/5000/(0.99x0.8x0.25)=790kg/h Fuel</a:t>
            </a:r>
          </a:p>
          <a:p>
            <a:r>
              <a:rPr lang="en-US" altLang="ko-KR" sz="2800" dirty="0" smtClean="0"/>
              <a:t>Oil 1ton = 10^7 kcal</a:t>
            </a:r>
          </a:p>
          <a:p>
            <a:r>
              <a:rPr lang="en-US" altLang="ko-KR" sz="2800" dirty="0" smtClean="0"/>
              <a:t>TOE = 790 x 5000/10^7= 0.4TOE/MWh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41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유연탄 </a:t>
            </a:r>
            <a:r>
              <a:rPr lang="en-US" altLang="ko-KR" dirty="0"/>
              <a:t>Ton-C, Ton-CO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유연탄</a:t>
            </a:r>
            <a:r>
              <a:rPr lang="en-US" altLang="ko-KR" sz="2400" dirty="0" smtClean="0"/>
              <a:t> IPCC </a:t>
            </a:r>
            <a:r>
              <a:rPr lang="ko-KR" altLang="en-US" sz="2400" dirty="0"/>
              <a:t>탄소 배출계수 </a:t>
            </a:r>
            <a:r>
              <a:rPr lang="en-US" altLang="ko-KR" sz="2400" dirty="0" smtClean="0"/>
              <a:t>=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1.059 </a:t>
            </a:r>
            <a:r>
              <a:rPr lang="en-US" altLang="ko-KR" sz="2400" dirty="0"/>
              <a:t>(Ton-C/toe)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Ton-C </a:t>
            </a:r>
            <a:r>
              <a:rPr lang="en-US" altLang="ko-KR" sz="2400" dirty="0"/>
              <a:t>= </a:t>
            </a:r>
            <a:r>
              <a:rPr lang="ko-KR" altLang="en-US" sz="2400" dirty="0"/>
              <a:t>연료의 </a:t>
            </a:r>
            <a:r>
              <a:rPr lang="en-US" altLang="ko-KR" sz="2400" dirty="0"/>
              <a:t>toe × </a:t>
            </a:r>
            <a:r>
              <a:rPr lang="en-US" altLang="ko-KR" sz="2400" dirty="0" smtClean="0"/>
              <a:t>1.059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en-US" altLang="ko-KR" sz="2400" dirty="0"/>
              <a:t>Ton-CO</a:t>
            </a:r>
            <a:r>
              <a:rPr lang="en-US" altLang="ko-KR" sz="2400" baseline="-25000" dirty="0"/>
              <a:t>2</a:t>
            </a:r>
            <a:r>
              <a:rPr lang="ko-KR" altLang="en-US" sz="2400" dirty="0"/>
              <a:t> </a:t>
            </a:r>
            <a:r>
              <a:rPr lang="en-US" altLang="ko-KR" sz="2400" dirty="0"/>
              <a:t>= Ton-C × (44/12) </a:t>
            </a:r>
            <a:r>
              <a:rPr lang="en-US" altLang="ko-KR" sz="2400" dirty="0" smtClean="0"/>
              <a:t>=</a:t>
            </a:r>
            <a:r>
              <a:rPr lang="ko-KR" altLang="en-US" sz="2400" dirty="0" smtClean="0"/>
              <a:t>시간당 </a:t>
            </a:r>
            <a:r>
              <a:rPr lang="ko-KR" altLang="en-US" sz="2400" dirty="0"/>
              <a:t>탄소 배출량 </a:t>
            </a:r>
            <a:r>
              <a:rPr lang="en-US" altLang="ko-KR" sz="2400" dirty="0"/>
              <a:t>Ton-C = 0.79 (toe) × 1.059 = 0.836 ton/</a:t>
            </a:r>
            <a:r>
              <a:rPr lang="en-US" altLang="ko-KR" sz="2400" dirty="0" err="1"/>
              <a:t>hr</a:t>
            </a:r>
            <a:r>
              <a:rPr lang="en-US" altLang="ko-KR" sz="2400" dirty="0"/>
              <a:t> (=5852 ton/</a:t>
            </a:r>
            <a:r>
              <a:rPr lang="en-US" altLang="ko-KR" sz="2400" dirty="0" err="1"/>
              <a:t>yr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시간당 이산화탄소 배출량 </a:t>
            </a:r>
            <a:r>
              <a:rPr lang="en-US" altLang="ko-KR" sz="2400" dirty="0"/>
              <a:t>Ton-CO2 = 0.836 ton/</a:t>
            </a:r>
            <a:r>
              <a:rPr lang="en-US" altLang="ko-KR" sz="2400" dirty="0" err="1"/>
              <a:t>hr</a:t>
            </a:r>
            <a:r>
              <a:rPr lang="en-US" altLang="ko-KR" sz="2400" dirty="0"/>
              <a:t> × (44/12) = 3.065 ton/</a:t>
            </a:r>
            <a:r>
              <a:rPr lang="en-US" altLang="ko-KR" sz="2400" dirty="0" err="1"/>
              <a:t>hr</a:t>
            </a:r>
            <a:r>
              <a:rPr lang="en-US" altLang="ko-KR" sz="2400" dirty="0"/>
              <a:t> (=21420 ton/</a:t>
            </a:r>
            <a:r>
              <a:rPr lang="en-US" altLang="ko-KR" sz="2400" dirty="0" err="1"/>
              <a:t>yr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363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30 </a:t>
            </a:r>
            <a:r>
              <a:rPr lang="en-US" altLang="ko-KR" dirty="0" err="1" smtClean="0"/>
              <a:t>MWe</a:t>
            </a:r>
            <a:r>
              <a:rPr lang="ko-KR" altLang="en-US" dirty="0" smtClean="0"/>
              <a:t> </a:t>
            </a:r>
            <a:r>
              <a:rPr lang="en-US" altLang="ko-KR" dirty="0" smtClean="0"/>
              <a:t>SRF Power Plant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30MWe TOE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 hour </a:t>
            </a:r>
            <a:r>
              <a:rPr lang="en-US" altLang="ko-KR" dirty="0"/>
              <a:t>= </a:t>
            </a:r>
            <a:r>
              <a:rPr lang="en-US" altLang="ko-KR" dirty="0" smtClean="0"/>
              <a:t>0.43 x 30 = 3.065 </a:t>
            </a:r>
            <a:r>
              <a:rPr lang="en-US" altLang="ko-KR" dirty="0"/>
              <a:t>ton/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en-US" altLang="ko-KR" dirty="0" smtClean="0"/>
              <a:t>=12.9 TOE</a:t>
            </a:r>
          </a:p>
          <a:p>
            <a:r>
              <a:rPr lang="en-US" altLang="ko-KR" dirty="0" smtClean="0"/>
              <a:t>C emission per hour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12.9 x 1.059 =13.66 ton C/h</a:t>
            </a:r>
          </a:p>
          <a:p>
            <a:r>
              <a:rPr lang="en-US" altLang="ko-KR" dirty="0" smtClean="0"/>
              <a:t>CO2 emission per h our =13.66 × (44/12) = 50 ton CO2/h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6338372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REF; </a:t>
            </a:r>
            <a:r>
              <a:rPr lang="en-US" altLang="ko-KR" u="sng" dirty="0" smtClean="0">
                <a:hlinkClick r:id="rId3"/>
              </a:rPr>
              <a:t>http</a:t>
            </a:r>
            <a:r>
              <a:rPr lang="en-US" altLang="ko-KR" u="sng" dirty="0">
                <a:hlinkClick r:id="rId3"/>
              </a:rPr>
              <a:t>://</a:t>
            </a:r>
            <a:r>
              <a:rPr lang="en-US" altLang="ko-KR" u="sng" dirty="0" smtClean="0">
                <a:hlinkClick r:id="rId3"/>
              </a:rPr>
              <a:t>co2.kemco.or.kr/toe/toe.aspx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105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52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532C-41C0-4A58-973B-46BEC71ED5F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3103C-58F8-4DBC-B415-2F956DD6E6CB}" type="datetime1">
              <a:rPr lang="zh-CN" altLang="en-US"/>
              <a:pPr/>
              <a:t>2023/11/11</a:t>
            </a:fld>
            <a:endParaRPr lang="en-US" altLang="zh-CN"/>
          </a:p>
        </p:txBody>
      </p:sp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6335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lang="zh-CN" altLang="en-US" sz="4000">
              <a:solidFill>
                <a:srgbClr val="FFFF66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989138"/>
            <a:ext cx="7921625" cy="2808014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latin typeface="Times New Roman" pitchFamily="18" charset="0"/>
                <a:ea typeface="华文楷体" pitchFamily="2" charset="-122"/>
              </a:rPr>
              <a:t>Max. 10~11% plant power </a:t>
            </a:r>
            <a:r>
              <a:rPr lang="en-US" altLang="ko-KR" sz="2800" b="1" dirty="0" err="1" smtClean="0">
                <a:latin typeface="Times New Roman" pitchFamily="18" charset="0"/>
                <a:ea typeface="华文楷体" pitchFamily="2" charset="-122"/>
              </a:rPr>
              <a:t>consumptioin</a:t>
            </a:r>
            <a:r>
              <a:rPr lang="en-US" altLang="ko-KR" sz="2800" b="1" dirty="0" smtClean="0">
                <a:latin typeface="Times New Roman" pitchFamily="18" charset="0"/>
                <a:ea typeface="华文楷体" pitchFamily="2" charset="-122"/>
              </a:rPr>
              <a:t> CFBC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</a:rPr>
              <a:t>300MWe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Qinghuangdao</a:t>
            </a:r>
            <a:r>
              <a:rPr lang="en-US" altLang="ko-KR" sz="2800" dirty="0" smtClean="0">
                <a:solidFill>
                  <a:schemeClr val="tx1"/>
                </a:solidFill>
              </a:rPr>
              <a:t> plant reports</a:t>
            </a:r>
            <a:r>
              <a:rPr lang="ko-KR" altLang="en-US" sz="2800" b="1" dirty="0" smtClean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ko-KR" sz="2800" b="1" dirty="0" smtClean="0">
                <a:latin typeface="Times New Roman" pitchFamily="18" charset="0"/>
                <a:ea typeface="华文楷体" pitchFamily="2" charset="-122"/>
              </a:rPr>
              <a:t>9%</a:t>
            </a:r>
            <a:endParaRPr lang="zh-CN" altLang="en-US" sz="2800" b="1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971600" y="252919"/>
            <a:ext cx="66247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3200" b="1" dirty="0" smtClean="0">
                <a:latin typeface="Times New Roman" pitchFamily="18" charset="0"/>
                <a:ea typeface="华文新魏" pitchFamily="2" charset="-122"/>
              </a:rPr>
              <a:t>High plant power consumption</a:t>
            </a:r>
            <a:endParaRPr lang="en-US" altLang="zh-CN" sz="32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809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WordArt 2"/>
          <p:cNvSpPr>
            <a:spLocks noChangeArrowheads="1" noChangeShapeType="1" noTextEdit="1"/>
          </p:cNvSpPr>
          <p:nvPr/>
        </p:nvSpPr>
        <p:spPr bwMode="auto">
          <a:xfrm>
            <a:off x="1600200" y="2554288"/>
            <a:ext cx="6324600" cy="148431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>
              <a:defRPr/>
            </a:pPr>
            <a:r>
              <a:rPr lang="ko-KR" altLang="en-US" sz="40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감사합니다</a:t>
            </a:r>
            <a:r>
              <a:rPr lang="en-US" altLang="ko-KR" sz="40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.</a:t>
            </a:r>
            <a:endParaRPr lang="ko-KR" altLang="en-US" sz="40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5078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Economic assessment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30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rbr_rod_rev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205538"/>
          </a:xfrm>
          <a:noFill/>
        </p:spPr>
      </p:pic>
      <p:pic>
        <p:nvPicPr>
          <p:cNvPr id="494595" name="Picture 3" descr="gripklo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7688" y="1495425"/>
            <a:ext cx="449262" cy="823913"/>
          </a:xfrm>
          <a:noFill/>
        </p:spPr>
      </p:pic>
      <p:sp>
        <p:nvSpPr>
          <p:cNvPr id="494596" name="AutoShape 4"/>
          <p:cNvSpPr>
            <a:spLocks noChangeArrowheads="1"/>
          </p:cNvSpPr>
          <p:nvPr/>
        </p:nvSpPr>
        <p:spPr bwMode="auto">
          <a:xfrm rot="-9736102">
            <a:off x="3932238" y="3843338"/>
            <a:ext cx="1401762" cy="493712"/>
          </a:xfrm>
          <a:prstGeom prst="cloudCallout">
            <a:avLst>
              <a:gd name="adj1" fmla="val 63667"/>
              <a:gd name="adj2" fmla="val 130181"/>
            </a:avLst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 rot="-8811431">
            <a:off x="4164013" y="3614738"/>
            <a:ext cx="814387" cy="493712"/>
          </a:xfrm>
          <a:prstGeom prst="cloudCallout">
            <a:avLst>
              <a:gd name="adj1" fmla="val 39519"/>
              <a:gd name="adj2" fmla="val 117653"/>
            </a:avLst>
          </a:prstGeom>
          <a:solidFill>
            <a:srgbClr val="E88A1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1895475" y="5095875"/>
            <a:ext cx="174625" cy="123825"/>
          </a:xfrm>
          <a:prstGeom prst="cloudCallout">
            <a:avLst>
              <a:gd name="adj1" fmla="val 23722"/>
              <a:gd name="adj2" fmla="val 52199"/>
            </a:avLst>
          </a:prstGeom>
          <a:solidFill>
            <a:srgbClr val="808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1917700" y="5138738"/>
            <a:ext cx="176213" cy="123825"/>
          </a:xfrm>
          <a:prstGeom prst="cloudCallout">
            <a:avLst>
              <a:gd name="adj1" fmla="val 23722"/>
              <a:gd name="adj2" fmla="val 52199"/>
            </a:avLst>
          </a:pr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3349625" y="3059113"/>
            <a:ext cx="115888" cy="61912"/>
          </a:xfrm>
          <a:prstGeom prst="cloudCallout">
            <a:avLst>
              <a:gd name="adj1" fmla="val -21431"/>
              <a:gd name="adj2" fmla="val -17394"/>
            </a:avLst>
          </a:prstGeom>
          <a:solidFill>
            <a:srgbClr val="CC9900">
              <a:alpha val="1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1965325" y="5138738"/>
            <a:ext cx="176213" cy="123825"/>
          </a:xfrm>
          <a:prstGeom prst="cloudCallout">
            <a:avLst>
              <a:gd name="adj1" fmla="val 23722"/>
              <a:gd name="adj2" fmla="val 52199"/>
            </a:avLst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602" name="AutoShape 10"/>
          <p:cNvSpPr>
            <a:spLocks noChangeArrowheads="1"/>
          </p:cNvSpPr>
          <p:nvPr/>
        </p:nvSpPr>
        <p:spPr bwMode="auto">
          <a:xfrm>
            <a:off x="3344863" y="3101975"/>
            <a:ext cx="115887" cy="63500"/>
          </a:xfrm>
          <a:prstGeom prst="cloudCallout">
            <a:avLst>
              <a:gd name="adj1" fmla="val -21431"/>
              <a:gd name="adj2" fmla="val -17394"/>
            </a:avLst>
          </a:prstGeom>
          <a:solidFill>
            <a:srgbClr val="CC9900">
              <a:alpha val="1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603" name="AutoShape 11"/>
          <p:cNvSpPr>
            <a:spLocks noChangeArrowheads="1"/>
          </p:cNvSpPr>
          <p:nvPr/>
        </p:nvSpPr>
        <p:spPr bwMode="auto">
          <a:xfrm rot="-8811431">
            <a:off x="4019550" y="3005138"/>
            <a:ext cx="927100" cy="615950"/>
          </a:xfrm>
          <a:prstGeom prst="cloudCallout">
            <a:avLst>
              <a:gd name="adj1" fmla="val 15287"/>
              <a:gd name="adj2" fmla="val 5074"/>
            </a:avLst>
          </a:prstGeom>
          <a:solidFill>
            <a:srgbClr val="FFFF66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rot="10800000"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604" name="AutoShape 12"/>
          <p:cNvSpPr>
            <a:spLocks noChangeArrowheads="1"/>
          </p:cNvSpPr>
          <p:nvPr/>
        </p:nvSpPr>
        <p:spPr bwMode="auto">
          <a:xfrm rot="591949">
            <a:off x="3873500" y="4232275"/>
            <a:ext cx="174625" cy="61913"/>
          </a:xfrm>
          <a:prstGeom prst="cloudCallout">
            <a:avLst>
              <a:gd name="adj1" fmla="val -51477"/>
              <a:gd name="adj2" fmla="val 125"/>
            </a:avLst>
          </a:prstGeom>
          <a:solidFill>
            <a:srgbClr val="808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494605" name="AutoShape 13"/>
          <p:cNvSpPr>
            <a:spLocks noChangeArrowheads="1"/>
          </p:cNvSpPr>
          <p:nvPr/>
        </p:nvSpPr>
        <p:spPr bwMode="auto">
          <a:xfrm>
            <a:off x="4281488" y="3984625"/>
            <a:ext cx="347662" cy="184150"/>
          </a:xfrm>
          <a:prstGeom prst="cloudCallout">
            <a:avLst>
              <a:gd name="adj1" fmla="val -5514"/>
              <a:gd name="adj2" fmla="val -736"/>
            </a:avLst>
          </a:prstGeom>
          <a:solidFill>
            <a:srgbClr val="777777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106863" y="2132013"/>
            <a:ext cx="765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5749" tIns="37874" rIns="75749" bIns="37874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latinLnBrk="0"/>
            <a:r>
              <a:rPr kumimoji="0" lang="sv-SE" altLang="ko-KR" sz="1500">
                <a:solidFill>
                  <a:srgbClr val="FF0000"/>
                </a:solidFill>
                <a:latin typeface="Melior" pitchFamily="18" charset="0"/>
              </a:rPr>
              <a:t>&gt;850</a:t>
            </a:r>
            <a:r>
              <a:rPr kumimoji="0" lang="en-US" altLang="ko-KR" sz="1500">
                <a:solidFill>
                  <a:srgbClr val="FF0000"/>
                </a:solidFill>
                <a:latin typeface="Melior" pitchFamily="18" charset="0"/>
              </a:rPr>
              <a:t>°C</a:t>
            </a:r>
            <a:br>
              <a:rPr kumimoji="0" lang="en-US" altLang="ko-KR" sz="1500">
                <a:solidFill>
                  <a:srgbClr val="FF0000"/>
                </a:solidFill>
                <a:latin typeface="Melior" pitchFamily="18" charset="0"/>
              </a:rPr>
            </a:br>
            <a:r>
              <a:rPr kumimoji="0" lang="en-US" altLang="ko-KR" sz="1500">
                <a:solidFill>
                  <a:srgbClr val="FF0000"/>
                </a:solidFill>
                <a:latin typeface="Melior" pitchFamily="18" charset="0"/>
              </a:rPr>
              <a:t>&gt;</a:t>
            </a:r>
            <a:r>
              <a:rPr kumimoji="0" lang="en-US" altLang="ko-KR" sz="1500" b="0">
                <a:solidFill>
                  <a:srgbClr val="FF0000"/>
                </a:solidFill>
                <a:latin typeface="Melior" pitchFamily="18" charset="0"/>
              </a:rPr>
              <a:t>2 sek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106863" y="3232150"/>
            <a:ext cx="808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5749" tIns="37874" rIns="75749" bIns="37874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kumimoji="0" lang="sv-SE" altLang="ko-KR" sz="1500">
                <a:solidFill>
                  <a:srgbClr val="FF0000"/>
                </a:solidFill>
                <a:latin typeface="Melior" pitchFamily="18" charset="0"/>
              </a:rPr>
              <a:t>1100 </a:t>
            </a:r>
            <a:r>
              <a:rPr kumimoji="0" lang="en-US" altLang="ko-KR" sz="1500">
                <a:solidFill>
                  <a:srgbClr val="FF0000"/>
                </a:solidFill>
                <a:latin typeface="Melior" pitchFamily="18" charset="0"/>
              </a:rPr>
              <a:t>°C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340475" y="1427163"/>
            <a:ext cx="72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5749" tIns="37874" rIns="75749" bIns="37874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kumimoji="0" lang="sv-SE" altLang="ko-KR" sz="1500">
                <a:solidFill>
                  <a:srgbClr val="FF0000"/>
                </a:solidFill>
                <a:latin typeface="Melior" pitchFamily="18" charset="0"/>
              </a:rPr>
              <a:t>600 </a:t>
            </a:r>
            <a:r>
              <a:rPr kumimoji="0" lang="en-US" altLang="ko-KR" sz="1500">
                <a:solidFill>
                  <a:srgbClr val="FF0000"/>
                </a:solidFill>
                <a:latin typeface="Melior" pitchFamily="18" charset="0"/>
              </a:rPr>
              <a:t>°C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8539163" y="2625725"/>
            <a:ext cx="59213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5749" tIns="37874" rIns="75749" bIns="37874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kumimoji="0" lang="sv-SE" altLang="ko-KR" sz="1000">
                <a:solidFill>
                  <a:srgbClr val="FF0000"/>
                </a:solidFill>
                <a:latin typeface="Melior" pitchFamily="18" charset="0"/>
              </a:rPr>
              <a:t>&lt;150 </a:t>
            </a:r>
            <a:r>
              <a:rPr kumimoji="0" lang="en-US" altLang="ko-KR" sz="1000">
                <a:solidFill>
                  <a:srgbClr val="FF0000"/>
                </a:solidFill>
                <a:latin typeface="Melior" pitchFamily="18" charset="0"/>
              </a:rPr>
              <a:t>°C</a:t>
            </a:r>
          </a:p>
        </p:txBody>
      </p:sp>
      <p:sp>
        <p:nvSpPr>
          <p:cNvPr id="494610" name="AutoShape 18"/>
          <p:cNvSpPr>
            <a:spLocks noChangeArrowheads="1"/>
          </p:cNvSpPr>
          <p:nvPr/>
        </p:nvSpPr>
        <p:spPr bwMode="auto">
          <a:xfrm>
            <a:off x="4321175" y="3987800"/>
            <a:ext cx="347663" cy="185738"/>
          </a:xfrm>
          <a:prstGeom prst="cloudCallout">
            <a:avLst>
              <a:gd name="adj1" fmla="val -5514"/>
              <a:gd name="adj2" fmla="val -736"/>
            </a:avLst>
          </a:prstGeom>
          <a:solidFill>
            <a:srgbClr val="777777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75749" tIns="37874" rIns="75749" bIns="37874"/>
          <a:lstStyle/>
          <a:p>
            <a:pPr algn="ctr" defTabSz="757238" eaLnBrk="0" latinLnBrk="0" hangingPunct="0"/>
            <a:endParaRPr kumimoji="0" lang="en-US" altLang="ko-KR" sz="1500" b="0">
              <a:latin typeface="Melior" pitchFamily="18" charset="0"/>
            </a:endParaRP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055938" y="2625725"/>
            <a:ext cx="7635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5749" tIns="37874" rIns="75749" bIns="37874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000">
                <a:solidFill>
                  <a:srgbClr val="FF0000"/>
                </a:solidFill>
                <a:latin typeface="Melior" pitchFamily="18" charset="0"/>
              </a:rPr>
              <a:t>Ca 24ton/h</a:t>
            </a: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5095875" y="33338"/>
            <a:ext cx="347663" cy="60325"/>
          </a:xfrm>
          <a:prstGeom prst="rightArrow">
            <a:avLst>
              <a:gd name="adj1" fmla="val 50000"/>
              <a:gd name="adj2" fmla="val 144079"/>
            </a:avLst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7132638" y="382588"/>
            <a:ext cx="349250" cy="60325"/>
          </a:xfrm>
          <a:prstGeom prst="rightArrow">
            <a:avLst>
              <a:gd name="adj1" fmla="val 50000"/>
              <a:gd name="adj2" fmla="val 144737"/>
            </a:avLst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4614" name="AutoShape 22"/>
          <p:cNvSpPr>
            <a:spLocks noChangeArrowheads="1"/>
          </p:cNvSpPr>
          <p:nvPr/>
        </p:nvSpPr>
        <p:spPr bwMode="auto">
          <a:xfrm>
            <a:off x="4979988" y="5465763"/>
            <a:ext cx="57150" cy="122237"/>
          </a:xfrm>
          <a:prstGeom prst="downArrow">
            <a:avLst>
              <a:gd name="adj1" fmla="val 50000"/>
              <a:gd name="adj2" fmla="val 5347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211763" y="5711825"/>
            <a:ext cx="7381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5749" tIns="37874" rIns="75749" bIns="37874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000" b="0">
                <a:solidFill>
                  <a:schemeClr val="tx2"/>
                </a:solidFill>
                <a:latin typeface="Melior" pitchFamily="18" charset="0"/>
              </a:rPr>
              <a:t>Ca 6</a:t>
            </a:r>
            <a:r>
              <a:rPr kumimoji="0" lang="en-US" altLang="ko-KR" sz="1000" b="0">
                <a:solidFill>
                  <a:srgbClr val="FF0000"/>
                </a:solidFill>
                <a:latin typeface="Melior" pitchFamily="18" charset="0"/>
              </a:rPr>
              <a:t> </a:t>
            </a:r>
            <a:r>
              <a:rPr kumimoji="0" lang="en-US" altLang="ko-KR" sz="1000" b="0">
                <a:solidFill>
                  <a:schemeClr val="tx2"/>
                </a:solidFill>
                <a:latin typeface="Melior" pitchFamily="18" charset="0"/>
              </a:rPr>
              <a:t>ton/h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9700" y="3313113"/>
            <a:ext cx="4529138" cy="2308225"/>
          </a:xfrm>
          <a:prstGeom prst="rect">
            <a:avLst/>
          </a:prstGeom>
          <a:solidFill>
            <a:srgbClr val="E7E6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002060"/>
                </a:solidFill>
              </a:rPr>
              <a:t>Waste transportation</a:t>
            </a:r>
          </a:p>
          <a:p>
            <a:pPr eaLnBrk="1" hangingPunct="1"/>
            <a:r>
              <a:rPr lang="en-US" altLang="ko-KR" sz="3600">
                <a:solidFill>
                  <a:srgbClr val="002060"/>
                </a:solidFill>
              </a:rPr>
              <a:t>Auxiliary fuel</a:t>
            </a:r>
          </a:p>
          <a:p>
            <a:pPr eaLnBrk="1" hangingPunct="1"/>
            <a:r>
              <a:rPr lang="en-US" altLang="ko-KR" sz="3600">
                <a:solidFill>
                  <a:srgbClr val="002060"/>
                </a:solidFill>
              </a:rPr>
              <a:t>Flue gas treatment</a:t>
            </a:r>
          </a:p>
          <a:p>
            <a:pPr eaLnBrk="1" hangingPunct="1"/>
            <a:r>
              <a:rPr lang="en-US" altLang="ko-KR" sz="3600">
                <a:solidFill>
                  <a:srgbClr val="002060"/>
                </a:solidFill>
              </a:rPr>
              <a:t>Ash disposal</a:t>
            </a:r>
            <a:endParaRPr lang="ko-KR" altLang="en-US" sz="3600">
              <a:solidFill>
                <a:srgbClr val="002060"/>
              </a:solidFill>
            </a:endParaRP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1403350" y="865188"/>
            <a:ext cx="3228975" cy="1433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5219700" y="836613"/>
            <a:ext cx="3597275" cy="1433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Benefit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865688" y="3548063"/>
            <a:ext cx="3973512" cy="1754187"/>
          </a:xfrm>
          <a:prstGeom prst="rect">
            <a:avLst/>
          </a:prstGeom>
          <a:solidFill>
            <a:srgbClr val="E7E6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>
                <a:solidFill>
                  <a:srgbClr val="002060"/>
                </a:solidFill>
              </a:rPr>
              <a:t>Steam</a:t>
            </a:r>
          </a:p>
          <a:p>
            <a:pPr eaLnBrk="1" hangingPunct="1"/>
            <a:r>
              <a:rPr lang="en-US" altLang="ko-KR" sz="3600">
                <a:solidFill>
                  <a:srgbClr val="002060"/>
                </a:solidFill>
              </a:rPr>
              <a:t>Heat</a:t>
            </a:r>
          </a:p>
          <a:p>
            <a:pPr eaLnBrk="1" hangingPunct="1"/>
            <a:r>
              <a:rPr lang="en-US" altLang="ko-KR" sz="3600">
                <a:solidFill>
                  <a:srgbClr val="002060"/>
                </a:solidFill>
              </a:rPr>
              <a:t>Waste receiving fee</a:t>
            </a:r>
            <a:endParaRPr lang="ko-KR" altLang="en-US" sz="3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16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8 0.09265 C -0.00014 0.06488 0.00028 0.0371 0.00028 0.00932 C 0.00028 -0.01528 0.00449 -0.0127 -0.00701 -0.01131 C -0.04222 -0.01191 -0.07393 -0.00992 -0.10914 -0.01052 C -0.11602 -0.00973 -0.12261 -0.01151 -0.12935 -0.00893 C -0.13047 -0.00854 -0.13145 -0.00953 -0.13215 -0.00814 C -0.13355 -0.00496 -0.13299 -0.00675 -0.13383 -0.00338 C -0.1344 0.03373 -0.13033 0.09623 -0.13552 0.12599 C -0.13468 0.16984 -0.1351 0.21389 -0.13383 0.25773 C -0.13412 0.27758 -0.13412 0.29206 -0.13664 0.31012 C -0.13636 0.33115 -0.1365 0.35198 -0.1344 0.37281 C -0.13341 0.39325 -0.13496 0.41349 -0.13496 0.43392 " pathEditMode="relative" rAng="0" ptsTypes="ffffffffffff">
                                      <p:cBhvr>
                                        <p:cTn id="6" dur="10000" fill="hold"/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1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autoRev="1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autoRev="1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500" autoRev="1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500" autoRev="1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14" dur="1500" autoRev="1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5" dur="1500" autoRev="1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autoRev="1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2 -0.25714 C -0.09414 -0.25913 -0.09596 -0.25833 -0.09259 -0.25952 C -0.08782 -0.25893 -0.08389 -0.25774 -0.07912 -0.25714 C -0.07618 -0.25436 -0.07506 -0.25198 -0.07239 -0.2492 C -0.07085 -0.24246 -0.07071 -0.23829 -0.06622 -0.23413 C -0.06552 -0.23254 -0.06411 -0.23174 -0.06341 -0.23016 C -0.06299 -0.22897 -0.06299 -0.22758 -0.06285 -0.22619 C -0.06159 -0.21607 -0.06159 -0.20317 -0.05499 -0.19682 C -0.05163 -0.18968 -0.04854 -0.18115 -0.04658 -0.17301 C -0.04587 -0.16984 -0.04335 -0.16666 -0.04265 -0.16349 C -0.04181 -0.16012 -0.04026 -0.15714 -0.03928 -0.15397 C -0.03816 -0.1502 -0.03746 -0.14603 -0.03648 -0.14206 C -0.03563 -0.13869 -0.03227 -0.13472 -0.03086 -0.13174 C -0.02862 -0.12698 -0.0282 -0.12043 -0.02637 -0.11508 C -0.02567 -0.10932 -0.02413 -0.10595 -0.02245 -0.10079 C -0.02062 -0.09504 -0.01936 -0.08789 -0.01852 -0.08174 C -0.01768 -0.0748 -0.01683 -0.06468 -0.01235 -0.06032 C -0.01136 -0.05635 -0.00982 -0.05317 -0.00729 -0.05079 C -0.00631 -0.04643 -0.00351 -0.04345 -0.00281 -0.03889 C -0.00084 -0.02659 2.91807E-7 -0.0125 2.91807E-7 2.22222E-6 " pathEditMode="relative" ptsTypes="fffffffffffffffffffA">
                                      <p:cBhvr>
                                        <p:cTn id="18" dur="20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2 -0.25714 C -0.09414 -0.25913 -0.09596 -0.25833 -0.09259 -0.25952 C -0.08782 -0.25893 -0.08389 -0.25774 -0.07912 -0.25714 C -0.07618 -0.25436 -0.07506 -0.25198 -0.07239 -0.2492 C -0.07085 -0.24246 -0.07071 -0.23829 -0.06622 -0.23413 C -0.06552 -0.23254 -0.06411 -0.23174 -0.06341 -0.23016 C -0.06299 -0.22897 -0.06299 -0.22758 -0.06285 -0.22619 C -0.06159 -0.21607 -0.06159 -0.20317 -0.05499 -0.19682 C -0.05163 -0.18968 -0.04854 -0.18115 -0.04658 -0.17301 C -0.04587 -0.16984 -0.04335 -0.16666 -0.04265 -0.16349 C -0.04181 -0.16012 -0.04026 -0.15714 -0.03928 -0.15397 C -0.03816 -0.1502 -0.03746 -0.14603 -0.03648 -0.14206 C -0.03563 -0.13869 -0.03227 -0.13472 -0.03086 -0.13174 C -0.02862 -0.12698 -0.0282 -0.12043 -0.02637 -0.11508 C -0.02567 -0.10932 -0.02413 -0.10595 -0.02245 -0.10079 C -0.02062 -0.09504 -0.01936 -0.08789 -0.01852 -0.08174 C -0.01768 -0.0748 -0.01683 -0.06468 -0.01235 -0.06032 C -0.01136 -0.05635 -0.00982 -0.05317 -0.00729 -0.05079 C -0.00631 -0.04643 -0.00351 -0.04345 -0.00281 -0.03889 C -0.00084 -0.02659 2.91807E-7 -0.0125 2.91807E-7 2.22222E-6 " pathEditMode="relative" ptsTypes="fffffffffffffffffffA">
                                      <p:cBhvr>
                                        <p:cTn id="20" dur="30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2772E-6 -3.01587E-6 C 0.00378 -0.00179 0.00294 -0.00357 0.00673 -3.01587E-6 C 0.00883 0.00873 0.00532 -0.00417 0.00897 0.00397 C 0.0108 0.00813 0.00911 0.01012 0.01234 0.01349 C 0.01388 0.01508 0.01683 0.01825 0.01683 0.01825 C 0.01767 0.0246 0.01753 0.02936 0.0202 0.03492 C 0.0209 0.03651 0.02174 0.03809 0.02244 0.03968 C 0.02286 0.04047 0.02356 0.04206 0.02356 0.04206 C 0.02272 0.04563 0.0244 0.0492 0.02581 0.05238 C 0.02637 0.05536 0.02707 0.05853 0.02805 0.06111 C 0.02875 0.0627 0.02988 0.06409 0.0303 0.06587 C 0.0317 0.07163 0.03072 0.06924 0.03254 0.07301 C 0.0331 0.07678 0.03338 0.08373 0.03479 0.0873 C 0.03549 0.08889 0.03633 0.09047 0.03703 0.09206 C 0.03745 0.09286 0.03815 0.09444 0.03815 0.09444 C 0.03829 0.09603 0.03857 0.09762 0.03871 0.0992 C 0.03899 0.10416 0.03885 0.10932 0.03928 0.11428 C 0.03956 0.11786 0.04264 0.12381 0.04264 0.12381 C 0.04292 0.12659 0.04292 0.13293 0.04433 0.13571 C 0.04643 0.14028 0.04853 0.14464 0.04994 0.15 C 0.0512 0.15496 0.04952 0.15139 0.05162 0.15635 C 0.05232 0.15793 0.05387 0.16111 0.05387 0.16111 " pathEditMode="relative" rAng="0" ptsTypes="fffffffffffffffffffffA">
                                      <p:cBhvr>
                                        <p:cTn id="22" dur="3000" fill="hold"/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2 -0.25714 C -0.09414 -0.25913 -0.09596 -0.25833 -0.09259 -0.25952 C -0.08782 -0.25893 -0.08389 -0.25774 -0.07912 -0.25714 C -0.07618 -0.25436 -0.07506 -0.25198 -0.07239 -0.2492 C -0.07085 -0.24246 -0.07071 -0.23829 -0.06622 -0.23413 C -0.06552 -0.23254 -0.06411 -0.23174 -0.06341 -0.23016 C -0.06299 -0.22897 -0.06299 -0.22758 -0.06285 -0.22619 C -0.06159 -0.21607 -0.06159 -0.20317 -0.05499 -0.19682 C -0.05163 -0.18968 -0.04854 -0.18115 -0.04658 -0.17301 C -0.04587 -0.16984 -0.04335 -0.16666 -0.04265 -0.16349 C -0.04181 -0.16012 -0.04026 -0.15714 -0.03928 -0.15397 C -0.03816 -0.1502 -0.03746 -0.14603 -0.03648 -0.14206 C -0.03563 -0.13869 -0.03227 -0.13472 -0.03086 -0.13174 C -0.02862 -0.12698 -0.0282 -0.12043 -0.02637 -0.11508 C -0.02567 -0.10932 -0.02413 -0.10595 -0.02245 -0.10079 C -0.02062 -0.09504 -0.01936 -0.08789 -0.01852 -0.08174 C -0.01768 -0.0748 -0.01683 -0.06468 -0.01235 -0.06032 C -0.01136 -0.05635 -0.00982 -0.05317 -0.00729 -0.05079 C -0.00631 -0.04643 -0.00351 -0.04345 -0.00281 -0.03889 C -0.00084 -0.02659 2.91807E-7 -0.0125 2.91807E-7 2.22222E-6 " pathEditMode="relative" ptsTypes="fffffffffffffffffffA">
                                      <p:cBhvr>
                                        <p:cTn id="24" dur="50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2772E-6 -3.01587E-6 C 0.00378 -0.00179 0.00294 -0.00357 0.00673 -3.01587E-6 C 0.00883 0.00873 0.00532 -0.00417 0.00897 0.00397 C 0.0108 0.00813 0.00911 0.01012 0.01234 0.01349 C 0.01388 0.01508 0.01683 0.01825 0.01683 0.01825 C 0.01767 0.0246 0.01753 0.02936 0.0202 0.03492 C 0.0209 0.03651 0.02174 0.03809 0.02244 0.03968 C 0.02286 0.04047 0.02356 0.04206 0.02356 0.04206 C 0.02272 0.04563 0.0244 0.0492 0.02581 0.05238 C 0.02637 0.05536 0.02707 0.05853 0.02805 0.06111 C 0.02875 0.0627 0.02988 0.06409 0.0303 0.06587 C 0.0317 0.07163 0.03072 0.06924 0.03254 0.07301 C 0.0331 0.07678 0.03338 0.08373 0.03479 0.0873 C 0.03549 0.08889 0.03633 0.09047 0.03703 0.09206 C 0.03745 0.09286 0.03815 0.09444 0.03815 0.09444 C 0.03829 0.09603 0.03857 0.09762 0.03871 0.0992 C 0.03899 0.10416 0.03885 0.10932 0.03928 0.11428 C 0.03956 0.11786 0.04264 0.12381 0.04264 0.12381 C 0.04292 0.12659 0.04292 0.13293 0.04433 0.13571 C 0.04643 0.14028 0.04853 0.14464 0.04994 0.15 C 0.0512 0.15496 0.04952 0.15139 0.05162 0.15635 C 0.05232 0.15793 0.05387 0.16111 0.05387 0.16111 " pathEditMode="relative" ptsTypes="fffffffffffffffffffffA">
                                      <p:cBhvr>
                                        <p:cTn id="26" dur="5000" fill="hold"/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500" autoRev="1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animClr clrSpc="rgb" dir="cw">
                                      <p:cBhvr>
                                        <p:cTn id="29" dur="1500" autoRev="1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0" dur="1500" autoRev="1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500" autoRev="1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9989E-6 -0.01905 C 0.00505 -0.01726 0.00926 -0.01647 0.01459 -0.01588 C 0.01838 -0.01449 0.02048 -0.00973 0.02301 -0.00953 C 0.02974 -0.00913 0.03648 -0.00893 0.04321 -0.00873 C 0.0484 -0.00734 0.05331 -0.00496 0.05836 -0.00318 C 0.06173 3.01587E-6 0.06987 0.00099 0.07408 0.00158 C 0.08025 0.00456 0.08684 0.00397 0.09315 0.00635 C 0.09792 0.00813 0.10255 0.0127 0.10718 0.01428 C 0.11083 0.01567 0.11574 0.01607 0.11953 0.01666 C 0.12248 0.01805 0.1243 0.02063 0.12682 0.01825 C 0.13679 0.01944 0.14548 0.02658 0.15544 0.02857 C 0.16021 0.03194 0.16667 0.03194 0.17172 0.03333 C 0.17537 0.03432 0.17887 0.03591 0.18238 0.0373 C 0.18547 0.03849 0.18855 0.04285 0.19192 0.04285 " pathEditMode="relative" rAng="0" ptsTypes="fffffffffffffA">
                                      <p:cBhvr>
                                        <p:cTn id="33" dur="20000" fill="hold"/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309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animClr clrSpc="rgb" dir="cw">
                                      <p:cBhvr>
                                        <p:cTn id="39" dur="200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0" dur="200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4557E-6 -4.44444E-6 C 0.00042 -0.01587 -0.00112 -0.05416 0.00337 -0.07301 C 0.00295 -0.09107 0.00281 -0.10892 0.00225 -0.12698 C 0.00211 -0.13174 0.00183 -0.1365 0.00113 -0.14127 C 0.0007 -0.14464 -0.00112 -0.15079 -0.00112 -0.15059 C -0.00028 -0.18055 0.0007 -0.21031 0.00225 -0.23968 C 0.00267 -0.26607 0.00239 -0.29265 0.00337 -0.31904 C 0.00379 -0.32956 0.0094 -0.34444 0.01235 -0.35396 C 0.01487 -0.3619 0.0153 -0.37162 0.01796 -0.37936 C 0.02021 -0.38571 0.02245 -0.39206 0.02469 -0.39841 C 0.02568 -0.40119 0.03003 -0.41547 0.03143 -0.41746 C 0.03676 -0.425 0.04574 -0.42877 0.05275 -0.43015 C 0.06173 -0.42956 0.07071 -0.42956 0.07969 -0.42857 C 0.08334 -0.42817 0.0832 -0.42579 0.08642 -0.42381 C 0.08853 -0.42242 0.09316 -0.42063 0.09316 -0.42043 C 0.09751 -0.4115 0.09779 -0.40218 0.09989 -0.39206 C 0.10059 -0.38888 0.10143 -0.38571 0.10214 -0.38254 C 0.10256 -0.38095 0.10326 -0.37777 0.10326 -0.37757 C 0.10396 -0.36746 0.10424 -0.35754 0.10663 -0.34761 C 0.10859 -0.32797 0.11069 -0.30853 0.11224 -0.28888 C 0.11266 -0.26884 0.1128 -0.24861 0.11336 -0.22857 C 0.1135 -0.22142 0.11336 -0.2 0.11897 -0.19384 C 0.11995 -0.19265 0.12136 -0.19305 0.12234 -0.19206 C 0.13258 -0.18412 0.13959 -0.18134 0.1504 -0.17619 C 0.16148 -0.17738 0.16513 -0.17519 0.17284 -0.18254 C 0.17677 -0.19107 0.17817 -0.19107 0.1807 -0.20158 C 0.1814 -0.20476 0.18294 -0.21131 0.18294 -0.21091 C 0.18421 -0.22301 0.18533 -0.23432 0.18743 -0.24603 C 0.18785 -0.26924 0.18799 -0.29265 0.18856 -0.31587 C 0.18898 -0.33095 0.19066 -0.36071 0.20315 -0.36666 C 0.20511 -0.375 0.20848 -0.375 0.21437 -0.37777 C 0.22728 -0.38392 0.2399 -0.38849 0.25365 -0.38888 C 0.29111 -0.38988 0.32843 -0.38988 0.36588 -0.39047 C 0.39142 -0.39563 0.4293 -0.36746 0.43884 -0.40793 C 0.43898 -0.41091 0.43813 -0.43492 0.44333 -0.43968 C 0.44445 -0.44067 0.45455 -0.44285 0.45455 -0.44265 C 0.45904 -0.44226 0.46367 -0.44007 0.46802 -0.44127 C 0.46928 -0.44166 0.46325 -0.44285 0.46451 -0.44365 C 0.47798 -0.43095 0.47237 -0.43631 0.47461 -0.43571 C 0.47798 -0.42857 0.4784 -0.43134 0.48261 -0.42539 C 0.4864 -0.40932 0.48471 -0.41924 0.48597 -0.39523 C 0.48457 -0.35972 0.48219 -0.3244 0.48036 -0.28888 C 0.48078 -0.25654 0.48148 -0.2244 0.48148 -0.19206 C 0.48148 -0.17817 0.47686 -0.16567 0.48822 -0.16031 C 0.50702 -0.1619 0.50085 -0.15813 0.50842 -0.16349 " pathEditMode="relative" rAng="0" ptsTypes="fffffffffffffffffffffffffffffffffffffffffffff">
                                      <p:cBhvr>
                                        <p:cTn id="43" dur="20000" fill="hold"/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65" y="-221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9" presetClass="emph" presetSubtype="0" repeatCount="indefinite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animClr clrSpc="rgb" dir="cw">
                                      <p:cBhvr>
                                        <p:cTn id="46" dur="200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47" dur="200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0" presetClass="path" presetSubtype="0" repeatCount="indefinite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3.44557E-6 -4.44444E-6 C 0.00042 -0.01587 -0.00112 -0.05416 0.00337 -0.07301 C 0.00295 -0.09107 0.00281 -0.10892 0.00225 -0.12698 C 0.00211 -0.13174 0.00183 -0.1365 0.00113 -0.14127 C 0.0007 -0.14464 -0.00112 -0.15079 -0.00112 -0.15059 C -0.00028 -0.18055 0.0007 -0.21031 0.00225 -0.23968 C 0.00267 -0.26607 0.00239 -0.29265 0.00337 -0.31904 C 0.00379 -0.32956 0.0094 -0.34444 0.01235 -0.35396 C 0.01487 -0.3619 0.0153 -0.37162 0.01796 -0.37936 C 0.02021 -0.38571 0.02245 -0.39206 0.02469 -0.39841 C 0.02568 -0.40119 0.03003 -0.41547 0.03143 -0.41746 C 0.03676 -0.425 0.04574 -0.42877 0.05275 -0.43015 C 0.06173 -0.42956 0.07071 -0.42956 0.07969 -0.42857 C 0.08334 -0.42817 0.0832 -0.42579 0.08642 -0.42381 C 0.08853 -0.42242 0.09316 -0.42063 0.09316 -0.42043 C 0.09751 -0.4115 0.09779 -0.40218 0.09989 -0.39206 C 0.10059 -0.38888 0.10143 -0.38571 0.10214 -0.38254 C 0.10256 -0.38095 0.10326 -0.37777 0.10326 -0.37757 C 0.10396 -0.36746 0.10424 -0.35754 0.10663 -0.34761 C 0.10859 -0.32797 0.11069 -0.30853 0.11224 -0.28888 C 0.11266 -0.26884 0.1128 -0.24861 0.11336 -0.22857 C 0.1135 -0.22142 0.11336 -0.2 0.11897 -0.19384 C 0.11995 -0.19265 0.12136 -0.19305 0.12234 -0.19206 C 0.13258 -0.18412 0.13959 -0.18134 0.1504 -0.17619 C 0.16148 -0.17738 0.16513 -0.17519 0.17284 -0.18254 C 0.17677 -0.19107 0.17817 -0.19107 0.1807 -0.20158 C 0.1814 -0.20476 0.18294 -0.21131 0.18294 -0.21091 C 0.18421 -0.22301 0.18533 -0.23432 0.18743 -0.24603 C 0.18785 -0.26924 0.18799 -0.29265 0.18856 -0.31587 C 0.18898 -0.33095 0.19066 -0.36071 0.20315 -0.36666 C 0.20511 -0.375 0.20848 -0.375 0.21437 -0.37777 C 0.22728 -0.38392 0.2399 -0.38849 0.25365 -0.38888 C 0.29111 -0.38988 0.32843 -0.38988 0.36588 -0.39047 C 0.39142 -0.39563 0.4293 -0.36746 0.43884 -0.40793 C 0.43898 -0.41091 0.43813 -0.43492 0.44333 -0.43968 C 0.44445 -0.44067 0.45455 -0.44285 0.45455 -0.44265 C 0.45904 -0.44226 0.46367 -0.44007 0.46802 -0.44127 C 0.46928 -0.44166 0.46325 -0.44285 0.46451 -0.44365 C 0.47798 -0.43095 0.47237 -0.43631 0.47461 -0.43571 C 0.47798 -0.42857 0.4784 -0.43134 0.48261 -0.42539 C 0.4864 -0.40932 0.48471 -0.41924 0.48597 -0.39523 C 0.48457 -0.35972 0.48219 -0.3244 0.48036 -0.28888 C 0.48078 -0.25654 0.48148 -0.2244 0.48148 -0.19206 C 0.48148 -0.17817 0.47686 -0.16567 0.48822 -0.16031 C 0.50702 -0.1619 0.50085 -0.15813 0.50842 -0.16349 " pathEditMode="relative" rAng="0" ptsTypes="fffffffffffffffffffffffffffffffffffffffffffff">
                                      <p:cBhvr>
                                        <p:cTn id="50" dur="20000" fill="hold"/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65" y="-221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63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52" dur="5000" fill="hold"/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3244E-6 9.52381E-7 L 0.2009 -0.00119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45" y="-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33446E-6 3.1746E-7 C 2.33446E-6 0.0125 2.33446E-6 0.0248 2.33446E-6 0.0373 " pathEditMode="relative" ptsTypes="fA">
                                      <p:cBhvr>
                                        <p:cTn id="56" dur="3000" fill="hold"/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  <p:bldP spid="494600" grpId="0" animBg="1"/>
      <p:bldP spid="494601" grpId="0" animBg="1"/>
      <p:bldP spid="494602" grpId="0" animBg="1"/>
      <p:bldP spid="494603" grpId="0" animBg="1"/>
      <p:bldP spid="494604" grpId="0" animBg="1"/>
      <p:bldP spid="494604" grpId="1" animBg="1"/>
      <p:bldP spid="494605" grpId="0" animBg="1"/>
      <p:bldP spid="494605" grpId="1" animBg="1"/>
      <p:bldP spid="494610" grpId="0" animBg="1"/>
      <p:bldP spid="494610" grpId="1" animBg="1"/>
      <p:bldP spid="494612" grpId="0" animBg="1"/>
      <p:bldP spid="494613" grpId="0" animBg="1"/>
      <p:bldP spid="494614" grpId="0" animBg="1"/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Utilization of municipal waste</a:t>
            </a: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7620000" y="3429000"/>
            <a:ext cx="1312863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Energy</a:t>
            </a:r>
            <a:br>
              <a:rPr kumimoji="0" lang="en-GB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</a:br>
            <a:r>
              <a:rPr kumimoji="0" lang="en-GB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28%</a:t>
            </a:r>
            <a:endParaRPr kumimoji="0" lang="en-GB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7620000" y="4419600"/>
            <a:ext cx="1312863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Energy</a:t>
            </a:r>
            <a:br>
              <a:rPr kumimoji="0" lang="en-GB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</a:br>
            <a:r>
              <a:rPr kumimoji="0" lang="en-GB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  2%</a:t>
            </a:r>
            <a:endParaRPr kumimoji="0" lang="en-GB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2051050" y="4581525"/>
            <a:ext cx="436563" cy="6000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50825" y="4365625"/>
            <a:ext cx="1760538" cy="1143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144000" rIns="36000" bIns="144000">
            <a:spAutoFit/>
          </a:bodyPr>
          <a:lstStyle>
            <a:lvl1pPr marL="315913" indent="-315913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2800" b="0">
                <a:solidFill>
                  <a:srgbClr val="FFFF00"/>
                </a:solidFill>
                <a:latin typeface="OfficinaSans-Bold" charset="0"/>
              </a:rPr>
              <a:t>Municipal</a:t>
            </a:r>
          </a:p>
          <a:p>
            <a:pPr algn="ctr" latinLnBrk="0"/>
            <a:r>
              <a:rPr kumimoji="0" lang="en-US" altLang="ko-KR" sz="2800" b="0">
                <a:solidFill>
                  <a:srgbClr val="FFFF00"/>
                </a:solidFill>
                <a:latin typeface="OfficinaSans-Bold" charset="0"/>
              </a:rPr>
              <a:t>waste</a:t>
            </a:r>
            <a:endParaRPr kumimoji="0" lang="en-US" altLang="ko-KR" sz="2400" b="0">
              <a:solidFill>
                <a:srgbClr val="FFFF00"/>
              </a:solidFill>
              <a:latin typeface="OfficinaSans-Bold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484438" y="4508500"/>
            <a:ext cx="1474787" cy="81597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lvl1pPr marL="315913" indent="-315913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841375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2400" b="0">
                <a:solidFill>
                  <a:srgbClr val="FFFF00"/>
                </a:solidFill>
                <a:latin typeface="OfficinaSans-Bold" charset="0"/>
              </a:rPr>
              <a:t>Collecting</a:t>
            </a:r>
          </a:p>
          <a:p>
            <a:pPr latinLnBrk="0"/>
            <a:r>
              <a:rPr kumimoji="0" lang="en-US" altLang="ko-KR" sz="2400" b="0">
                <a:solidFill>
                  <a:srgbClr val="FFFF00"/>
                </a:solidFill>
                <a:latin typeface="OfficinaSans-Bold" charset="0"/>
              </a:rPr>
              <a:t>Treatment</a:t>
            </a:r>
            <a:endParaRPr kumimoji="0" lang="en-GB" altLang="ko-KR" sz="2400" b="0">
              <a:solidFill>
                <a:srgbClr val="FFFF00"/>
              </a:solidFill>
              <a:latin typeface="OfficinaSans-Bold" charset="0"/>
            </a:endParaRPr>
          </a:p>
        </p:txBody>
      </p:sp>
      <p:sp>
        <p:nvSpPr>
          <p:cNvPr id="9224" name="AutoShape 8"/>
          <p:cNvSpPr>
            <a:spLocks/>
          </p:cNvSpPr>
          <p:nvPr/>
        </p:nvSpPr>
        <p:spPr bwMode="auto">
          <a:xfrm>
            <a:off x="3892550" y="3556000"/>
            <a:ext cx="523875" cy="2676525"/>
          </a:xfrm>
          <a:prstGeom prst="leftBrace">
            <a:avLst>
              <a:gd name="adj1" fmla="val 13932"/>
              <a:gd name="adj2" fmla="val 4931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7667625" y="2924175"/>
            <a:ext cx="10795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1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Overall</a:t>
            </a:r>
            <a:endParaRPr kumimoji="0" lang="en-GB" altLang="ko-KR" sz="1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  <a:p>
            <a:pPr marL="315913" indent="-315913" defTabSz="841375" eaLnBrk="0" latinLnBrk="0" hangingPunct="0">
              <a:defRPr/>
            </a:pPr>
            <a:r>
              <a:rPr kumimoji="0" lang="en-GB" sz="1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efficiency</a:t>
            </a:r>
          </a:p>
        </p:txBody>
      </p:sp>
      <p:sp>
        <p:nvSpPr>
          <p:cNvPr id="434186" name="Text Box 10"/>
          <p:cNvSpPr txBox="1">
            <a:spLocks noChangeArrowheads="1"/>
          </p:cNvSpPr>
          <p:nvPr/>
        </p:nvSpPr>
        <p:spPr bwMode="auto">
          <a:xfrm>
            <a:off x="4191000" y="3686175"/>
            <a:ext cx="68421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30%</a:t>
            </a:r>
            <a:endParaRPr kumimoji="0" lang="en-GB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434187" name="Text Box 11"/>
          <p:cNvSpPr txBox="1">
            <a:spLocks noChangeArrowheads="1"/>
          </p:cNvSpPr>
          <p:nvPr/>
        </p:nvSpPr>
        <p:spPr bwMode="auto">
          <a:xfrm>
            <a:off x="4198938" y="4567238"/>
            <a:ext cx="684212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25%</a:t>
            </a:r>
            <a:endParaRPr kumimoji="0" lang="en-GB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434188" name="Text Box 12"/>
          <p:cNvSpPr txBox="1">
            <a:spLocks noChangeArrowheads="1"/>
          </p:cNvSpPr>
          <p:nvPr/>
        </p:nvSpPr>
        <p:spPr bwMode="auto">
          <a:xfrm>
            <a:off x="3886200" y="2852738"/>
            <a:ext cx="1143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1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Percent of</a:t>
            </a:r>
            <a:endParaRPr kumimoji="0" lang="en-GB" altLang="ko-KR" sz="1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  <a:p>
            <a:pPr marL="315913" indent="-315913" defTabSz="841375" eaLnBrk="0" latinLnBrk="0" hangingPunct="0">
              <a:defRPr/>
            </a:pPr>
            <a:r>
              <a:rPr kumimoji="0" lang="en-GB" sz="1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Mass</a:t>
            </a:r>
          </a:p>
        </p:txBody>
      </p:sp>
      <p:sp>
        <p:nvSpPr>
          <p:cNvPr id="434189" name="Text Box 13"/>
          <p:cNvSpPr txBox="1">
            <a:spLocks noChangeArrowheads="1"/>
          </p:cNvSpPr>
          <p:nvPr/>
        </p:nvSpPr>
        <p:spPr bwMode="auto">
          <a:xfrm>
            <a:off x="4191000" y="5668963"/>
            <a:ext cx="68421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25%</a:t>
            </a:r>
            <a:endParaRPr kumimoji="0" lang="en-GB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4198938" y="5253038"/>
            <a:ext cx="684212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20%</a:t>
            </a:r>
            <a:endParaRPr kumimoji="0" lang="en-GB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434191" name="Text Box 15"/>
          <p:cNvSpPr txBox="1">
            <a:spLocks noChangeArrowheads="1"/>
          </p:cNvSpPr>
          <p:nvPr/>
        </p:nvSpPr>
        <p:spPr bwMode="auto">
          <a:xfrm>
            <a:off x="5364163" y="2852738"/>
            <a:ext cx="1143000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1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Conversio</a:t>
            </a:r>
            <a:r>
              <a:rPr kumimoji="0" lang="en-US" altLang="ko-KR" sz="1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n</a:t>
            </a:r>
            <a:endParaRPr kumimoji="0" lang="ko-KR" altLang="en-GB" sz="1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  <a:p>
            <a:pPr marL="315913" indent="-315913" defTabSz="841375" eaLnBrk="0" latinLnBrk="0" hangingPunct="0">
              <a:defRPr/>
            </a:pPr>
            <a:r>
              <a:rPr kumimoji="0" lang="en-GB" sz="1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efficiency</a:t>
            </a:r>
          </a:p>
        </p:txBody>
      </p:sp>
      <p:sp>
        <p:nvSpPr>
          <p:cNvPr id="434192" name="Text Box 16"/>
          <p:cNvSpPr txBox="1">
            <a:spLocks noChangeArrowheads="1"/>
          </p:cNvSpPr>
          <p:nvPr/>
        </p:nvSpPr>
        <p:spPr bwMode="auto">
          <a:xfrm>
            <a:off x="5435600" y="4581525"/>
            <a:ext cx="1441450" cy="3905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US" altLang="ko-KR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Composting</a:t>
            </a:r>
            <a:endParaRPr kumimoji="0" lang="en-US" altLang="ko-KR" sz="24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4859338" y="3759200"/>
            <a:ext cx="528637" cy="381000"/>
          </a:xfrm>
          <a:prstGeom prst="rightArrow">
            <a:avLst>
              <a:gd name="adj1" fmla="val 50000"/>
              <a:gd name="adj2" fmla="val 346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4868863" y="4749800"/>
            <a:ext cx="528637" cy="212725"/>
          </a:xfrm>
          <a:prstGeom prst="rightArrow">
            <a:avLst>
              <a:gd name="adj1" fmla="val 50000"/>
              <a:gd name="adj2" fmla="val 6212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4195" name="Text Box 19"/>
          <p:cNvSpPr txBox="1">
            <a:spLocks noChangeArrowheads="1"/>
          </p:cNvSpPr>
          <p:nvPr/>
        </p:nvSpPr>
        <p:spPr bwMode="auto">
          <a:xfrm>
            <a:off x="5400675" y="3500438"/>
            <a:ext cx="1089025" cy="81597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  RDF</a:t>
            </a:r>
            <a:r>
              <a:rPr kumimoji="0" lang="en-GB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/>
            </a:r>
            <a:br>
              <a:rPr kumimoji="0" lang="en-GB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</a:br>
            <a:r>
              <a:rPr kumimoji="0" lang="en-GB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40%</a:t>
            </a:r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 rot="5400000">
            <a:off x="5436394" y="5328444"/>
            <a:ext cx="409575" cy="1462087"/>
          </a:xfrm>
          <a:custGeom>
            <a:avLst/>
            <a:gdLst>
              <a:gd name="T0" fmla="*/ 5438549 w 21600"/>
              <a:gd name="T1" fmla="*/ 0 h 21600"/>
              <a:gd name="T2" fmla="*/ 5438549 w 21600"/>
              <a:gd name="T3" fmla="*/ 55705853 h 21600"/>
              <a:gd name="T4" fmla="*/ 1163857 w 21600"/>
              <a:gd name="T5" fmla="*/ 98967518 h 21600"/>
              <a:gd name="T6" fmla="*/ 7766282 w 21600"/>
              <a:gd name="T7" fmla="*/ 2785296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4197" name="Text Box 21"/>
          <p:cNvSpPr txBox="1">
            <a:spLocks noChangeArrowheads="1"/>
          </p:cNvSpPr>
          <p:nvPr/>
        </p:nvSpPr>
        <p:spPr bwMode="auto">
          <a:xfrm>
            <a:off x="5435600" y="6237288"/>
            <a:ext cx="1125538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US" altLang="ko-KR" sz="2400" b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Land fill</a:t>
            </a:r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6565900" y="3881438"/>
            <a:ext cx="1187450" cy="258762"/>
          </a:xfrm>
          <a:prstGeom prst="rightArrow">
            <a:avLst>
              <a:gd name="adj1" fmla="val 50000"/>
              <a:gd name="adj2" fmla="val 11472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 flipV="1">
            <a:off x="6948488" y="4724400"/>
            <a:ext cx="717550" cy="187325"/>
          </a:xfrm>
          <a:prstGeom prst="rightArrow">
            <a:avLst>
              <a:gd name="adj1" fmla="val 50000"/>
              <a:gd name="adj2" fmla="val 9576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40" name="AutoShape 24"/>
          <p:cNvSpPr>
            <a:spLocks noChangeArrowheads="1"/>
          </p:cNvSpPr>
          <p:nvPr/>
        </p:nvSpPr>
        <p:spPr bwMode="auto">
          <a:xfrm>
            <a:off x="4868863" y="5511800"/>
            <a:ext cx="528637" cy="222250"/>
          </a:xfrm>
          <a:prstGeom prst="rightArrow">
            <a:avLst>
              <a:gd name="adj1" fmla="val 50000"/>
              <a:gd name="adj2" fmla="val 5946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4201" name="Text Box 25"/>
          <p:cNvSpPr txBox="1">
            <a:spLocks noChangeArrowheads="1"/>
          </p:cNvSpPr>
          <p:nvPr/>
        </p:nvSpPr>
        <p:spPr bwMode="auto">
          <a:xfrm>
            <a:off x="5435600" y="5373688"/>
            <a:ext cx="1058863" cy="390525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GB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recovery</a:t>
            </a:r>
            <a:endParaRPr kumimoji="0" lang="en-GB" sz="24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OfficinaSans-Bold" charset="0"/>
            </a:endParaRPr>
          </a:p>
        </p:txBody>
      </p:sp>
      <p:sp>
        <p:nvSpPr>
          <p:cNvPr id="9242" name="AutoShape 26"/>
          <p:cNvSpPr>
            <a:spLocks noChangeArrowheads="1"/>
          </p:cNvSpPr>
          <p:nvPr/>
        </p:nvSpPr>
        <p:spPr bwMode="auto">
          <a:xfrm flipV="1">
            <a:off x="6659563" y="5526088"/>
            <a:ext cx="936625" cy="207962"/>
          </a:xfrm>
          <a:prstGeom prst="rightArrow">
            <a:avLst>
              <a:gd name="adj1" fmla="val 50000"/>
              <a:gd name="adj2" fmla="val 1125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4203" name="Text Box 27"/>
          <p:cNvSpPr txBox="1">
            <a:spLocks noChangeArrowheads="1"/>
          </p:cNvSpPr>
          <p:nvPr/>
        </p:nvSpPr>
        <p:spPr bwMode="auto">
          <a:xfrm>
            <a:off x="7596188" y="5300663"/>
            <a:ext cx="1277937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315913" indent="-315913" defTabSz="841375" eaLnBrk="0" latinLnBrk="0" hangingPunct="0">
              <a:defRPr/>
            </a:pPr>
            <a:r>
              <a:rPr kumimoji="0" lang="en-US" altLang="ko-KR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Material</a:t>
            </a:r>
          </a:p>
          <a:p>
            <a:pPr marL="315913" indent="-315913" defTabSz="841375" eaLnBrk="0" latinLnBrk="0" hangingPunct="0">
              <a:defRPr/>
            </a:pPr>
            <a:r>
              <a:rPr kumimoji="0" lang="en-US" altLang="ko-KR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fficinaSans-Bold" charset="0"/>
              </a:rPr>
              <a:t>recycling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1908175" y="1412875"/>
            <a:ext cx="3671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800"/>
              <a:t> Material recycling</a:t>
            </a:r>
          </a:p>
          <a:p>
            <a:pPr eaLnBrk="1" hangingPunct="1">
              <a:buFontTx/>
              <a:buChar char="•"/>
            </a:pPr>
            <a:r>
              <a:rPr lang="en-US" altLang="ko-KR" sz="2800"/>
              <a:t> Energy recovery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00113" y="5516563"/>
            <a:ext cx="2524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200"/>
              <a:t>MBT Process</a:t>
            </a:r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auto">
          <a:xfrm>
            <a:off x="323850" y="2492375"/>
            <a:ext cx="5976938" cy="431800"/>
          </a:xfrm>
          <a:prstGeom prst="leftRightArrow">
            <a:avLst>
              <a:gd name="adj1" fmla="val 50000"/>
              <a:gd name="adj2" fmla="val 16174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Cost</a:t>
            </a:r>
          </a:p>
        </p:txBody>
      </p:sp>
      <p:sp>
        <p:nvSpPr>
          <p:cNvPr id="9247" name="AutoShape 32"/>
          <p:cNvSpPr>
            <a:spLocks noChangeArrowheads="1"/>
          </p:cNvSpPr>
          <p:nvPr/>
        </p:nvSpPr>
        <p:spPr bwMode="auto">
          <a:xfrm>
            <a:off x="6372225" y="2492375"/>
            <a:ext cx="2592388" cy="431800"/>
          </a:xfrm>
          <a:prstGeom prst="leftRightArrow">
            <a:avLst>
              <a:gd name="adj1" fmla="val 50000"/>
              <a:gd name="adj2" fmla="val 120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6867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autoUpdateAnimBg="0"/>
      <p:bldP spid="4341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7204075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771775" y="3068638"/>
            <a:ext cx="3143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700">
                <a:latin typeface="Arial" pitchFamily="34" charset="0"/>
              </a:rPr>
              <a:t>=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859338" y="2852738"/>
            <a:ext cx="736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700">
                <a:latin typeface="Arial" pitchFamily="34" charset="0"/>
              </a:rPr>
              <a:t>or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87450" y="5157788"/>
            <a:ext cx="7397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700">
                <a:latin typeface="Arial" pitchFamily="34" charset="0"/>
              </a:rPr>
              <a:t>or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0" y="5013325"/>
            <a:ext cx="7397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700">
                <a:latin typeface="Arial" pitchFamily="34" charset="0"/>
              </a:rPr>
              <a:t>or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258888" y="3716338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500">
                <a:latin typeface="Arial" pitchFamily="34" charset="0"/>
              </a:rPr>
              <a:t>1 ton oil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276600" y="3789363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500">
                <a:latin typeface="Arial" pitchFamily="34" charset="0"/>
              </a:rPr>
              <a:t>1.6 ton coal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156325" y="3716338"/>
            <a:ext cx="211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500">
                <a:latin typeface="Arial" pitchFamily="34" charset="0"/>
              </a:rPr>
              <a:t>4.5 ton wood chips</a:t>
            </a:r>
            <a:r>
              <a:rPr kumimoji="0" lang="sv-SE" altLang="ko-KR" sz="1500" b="0">
                <a:latin typeface="Helvetica Neue 75 Bold" pitchFamily="34" charset="0"/>
              </a:rPr>
              <a:t> </a:t>
            </a:r>
            <a:endParaRPr kumimoji="0" lang="sv-SE" altLang="ko-KR" sz="1500" b="0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627313" y="5734050"/>
            <a:ext cx="1785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500">
                <a:latin typeface="Arial" pitchFamily="34" charset="0"/>
              </a:rPr>
              <a:t>5 ton wood waste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227763" y="5734050"/>
            <a:ext cx="1784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5746" tIns="37873" rIns="75746" bIns="37873">
            <a:spAutoFit/>
          </a:bodyPr>
          <a:lstStyle>
            <a:lvl1pPr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57238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57238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kumimoji="0" lang="sv-SE" altLang="ko-KR" sz="1500">
                <a:latin typeface="Arial" pitchFamily="34" charset="0"/>
              </a:rPr>
              <a:t>4 ton waste</a:t>
            </a:r>
          </a:p>
        </p:txBody>
      </p:sp>
      <p:sp>
        <p:nvSpPr>
          <p:cNvPr id="436236" name="Rectangle 1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pPr defTabSz="1103313" eaLnBrk="1" hangingPunct="1"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Energy potential of waste</a:t>
            </a:r>
          </a:p>
        </p:txBody>
      </p:sp>
    </p:spTree>
    <p:extLst>
      <p:ext uri="{BB962C8B-B14F-4D97-AF65-F5344CB8AC3E}">
        <p14:creationId xmlns:p14="http://schemas.microsoft.com/office/powerpoint/2010/main" val="283660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8"/>
          <p:cNvSpPr>
            <a:spLocks/>
          </p:cNvSpPr>
          <p:nvPr/>
        </p:nvSpPr>
        <p:spPr bwMode="auto">
          <a:xfrm>
            <a:off x="5435600" y="3573463"/>
            <a:ext cx="576263" cy="2232025"/>
          </a:xfrm>
          <a:prstGeom prst="rightBrace">
            <a:avLst>
              <a:gd name="adj1" fmla="val 32277"/>
              <a:gd name="adj2" fmla="val 50000"/>
            </a:avLst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Thermal utilization of Waste</a:t>
            </a:r>
          </a:p>
        </p:txBody>
      </p:sp>
      <p:pic>
        <p:nvPicPr>
          <p:cNvPr id="11268" name="Picture 4" descr="landf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1800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DSC05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068638"/>
            <a:ext cx="1728787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DSC05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868863"/>
            <a:ext cx="17287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50825" y="4652963"/>
            <a:ext cx="2714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Municipal waste</a:t>
            </a:r>
          </a:p>
          <a:p>
            <a:pPr eaLnBrk="1" hangingPunct="1"/>
            <a:r>
              <a:rPr lang="en-US" altLang="ko-KR"/>
              <a:t>HHV 2000-3500kcal/kg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71863" y="6091238"/>
            <a:ext cx="2762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Fluff RDF</a:t>
            </a:r>
          </a:p>
          <a:p>
            <a:pPr eaLnBrk="1" hangingPunct="1"/>
            <a:r>
              <a:rPr lang="en-US" altLang="ko-KR"/>
              <a:t>HHV 4500~7000kcal/kg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400425" y="4217988"/>
            <a:ext cx="2762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Fabricated RDF</a:t>
            </a:r>
          </a:p>
          <a:p>
            <a:pPr eaLnBrk="1" hangingPunct="1"/>
            <a:r>
              <a:rPr lang="en-US" altLang="ko-KR"/>
              <a:t>HHV 4500~5500kcal/kg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059113" y="2349500"/>
            <a:ext cx="3602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Incineration with heat recovery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2843213" y="2708275"/>
            <a:ext cx="4105275" cy="215900"/>
          </a:xfrm>
          <a:prstGeom prst="rightArrow">
            <a:avLst>
              <a:gd name="adj1" fmla="val 49454"/>
              <a:gd name="adj2" fmla="val 2368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164388" y="4221163"/>
            <a:ext cx="1881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80% thermal</a:t>
            </a:r>
          </a:p>
          <a:p>
            <a:pPr eaLnBrk="1" hangingPunct="1"/>
            <a:r>
              <a:rPr lang="en-US" altLang="ko-KR"/>
              <a:t>25% Electricity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6156325" y="4581525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6516688" y="5013325"/>
            <a:ext cx="2368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Processing cost high</a:t>
            </a:r>
          </a:p>
          <a:p>
            <a:pPr eaLnBrk="1" hangingPunct="1"/>
            <a:r>
              <a:rPr lang="en-US" altLang="ko-KR"/>
              <a:t>Stable operation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5724525" y="2924175"/>
            <a:ext cx="3278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Low processing cost</a:t>
            </a:r>
          </a:p>
          <a:p>
            <a:pPr eaLnBrk="1" hangingPunct="1"/>
            <a:r>
              <a:rPr lang="en-US" altLang="ko-KR"/>
              <a:t>Very costly for incineration</a:t>
            </a:r>
          </a:p>
          <a:p>
            <a:pPr eaLnBrk="1" hangingPunct="1"/>
            <a:r>
              <a:rPr lang="en-US" altLang="ko-KR"/>
              <a:t>Very Low thermal efficiency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7092950" y="2276475"/>
            <a:ext cx="17541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40% thermal</a:t>
            </a:r>
          </a:p>
          <a:p>
            <a:pPr eaLnBrk="1" hangingPunct="1"/>
            <a:r>
              <a:rPr lang="en-US" altLang="ko-KR"/>
              <a:t>5% Electricity</a:t>
            </a:r>
          </a:p>
        </p:txBody>
      </p:sp>
    </p:spTree>
    <p:extLst>
      <p:ext uri="{BB962C8B-B14F-4D97-AF65-F5344CB8AC3E}">
        <p14:creationId xmlns:p14="http://schemas.microsoft.com/office/powerpoint/2010/main" val="3659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Solid Waste to energy conversion</a:t>
            </a:r>
            <a:endParaRPr lang="ko-KR" altLang="en-US" i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305173" cy="402336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Cost</a:t>
            </a:r>
          </a:p>
          <a:p>
            <a:pPr lvl="1"/>
            <a:r>
              <a:rPr lang="en-US" altLang="ko-KR" sz="2400" dirty="0" smtClean="0"/>
              <a:t>Transportation  of waste – </a:t>
            </a:r>
            <a:r>
              <a:rPr lang="en-US" altLang="ko-KR" sz="2400" dirty="0" smtClean="0">
                <a:solidFill>
                  <a:srgbClr val="FF0000"/>
                </a:solidFill>
              </a:rPr>
              <a:t>low cost</a:t>
            </a:r>
          </a:p>
          <a:p>
            <a:pPr lvl="1"/>
            <a:r>
              <a:rPr lang="en-US" altLang="ko-KR" sz="2400" dirty="0" smtClean="0"/>
              <a:t>Fuel fabrication </a:t>
            </a:r>
          </a:p>
          <a:p>
            <a:pPr lvl="1"/>
            <a:r>
              <a:rPr lang="en-US" altLang="ko-KR" sz="2400" dirty="0" smtClean="0"/>
              <a:t>Transportation of waste fuel</a:t>
            </a:r>
          </a:p>
          <a:p>
            <a:pPr lvl="1"/>
            <a:r>
              <a:rPr lang="en-US" altLang="ko-KR" sz="2400" dirty="0" smtClean="0"/>
              <a:t>Depreciation of energy plant and energy distribution system</a:t>
            </a:r>
          </a:p>
          <a:p>
            <a:pPr lvl="1"/>
            <a:r>
              <a:rPr lang="en-US" altLang="ko-KR" sz="2400" dirty="0" smtClean="0"/>
              <a:t>Operation cost of energy plant</a:t>
            </a:r>
          </a:p>
          <a:p>
            <a:pPr lvl="1"/>
            <a:r>
              <a:rPr lang="en-US" altLang="ko-KR" sz="2400" dirty="0" smtClean="0"/>
              <a:t>Ash and residue treatment</a:t>
            </a:r>
          </a:p>
          <a:p>
            <a:pPr lvl="1"/>
            <a:r>
              <a:rPr lang="en-US" altLang="ko-KR" sz="2400" dirty="0" smtClean="0"/>
              <a:t>Environmental protection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761770" y="1700808"/>
            <a:ext cx="3960440" cy="4023360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Benefit</a:t>
            </a:r>
          </a:p>
          <a:p>
            <a:pPr lvl="1"/>
            <a:r>
              <a:rPr lang="en-US" altLang="ko-KR" dirty="0" smtClean="0"/>
              <a:t>Public funding for waste treatment</a:t>
            </a:r>
          </a:p>
          <a:p>
            <a:pPr lvl="1"/>
            <a:r>
              <a:rPr lang="en-US" altLang="ko-KR" dirty="0" smtClean="0"/>
              <a:t>Heat and electricity sold</a:t>
            </a:r>
          </a:p>
          <a:p>
            <a:pPr lvl="1"/>
            <a:r>
              <a:rPr lang="en-US" altLang="ko-KR" dirty="0" smtClean="0"/>
              <a:t>Public benefit from safe disposal and zero emission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2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Biomass to energy conversion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247297" y="1340768"/>
            <a:ext cx="4331593" cy="402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2800" b="0" dirty="0" smtClean="0"/>
              <a:t>Cost</a:t>
            </a:r>
          </a:p>
          <a:p>
            <a:pPr lvl="1" fontAlgn="auto"/>
            <a:r>
              <a:rPr kumimoji="0" lang="en-US" altLang="ko-KR" sz="2400" b="0" dirty="0" smtClean="0"/>
              <a:t>Transportation  of waste - </a:t>
            </a:r>
            <a:r>
              <a:rPr kumimoji="0" lang="en-US" altLang="ko-KR" sz="2400" b="0" dirty="0" smtClean="0">
                <a:solidFill>
                  <a:srgbClr val="FF0000"/>
                </a:solidFill>
              </a:rPr>
              <a:t>high cost</a:t>
            </a:r>
          </a:p>
          <a:p>
            <a:pPr lvl="1" fontAlgn="auto"/>
            <a:r>
              <a:rPr kumimoji="0" lang="en-US" altLang="ko-KR" sz="2400" b="0" dirty="0" smtClean="0"/>
              <a:t>Fuel fabrication – </a:t>
            </a:r>
            <a:r>
              <a:rPr kumimoji="0" lang="en-US" altLang="ko-KR" sz="2400" b="0" dirty="0" smtClean="0">
                <a:solidFill>
                  <a:srgbClr val="FF0000"/>
                </a:solidFill>
              </a:rPr>
              <a:t>easy</a:t>
            </a:r>
            <a:r>
              <a:rPr kumimoji="0" lang="ko-KR" altLang="en-US" sz="2400" b="0" dirty="0" smtClean="0">
                <a:solidFill>
                  <a:srgbClr val="FF0000"/>
                </a:solidFill>
              </a:rPr>
              <a:t> </a:t>
            </a:r>
            <a:endParaRPr kumimoji="0" lang="en-US" altLang="ko-KR" sz="2400" b="0" dirty="0" smtClean="0">
              <a:solidFill>
                <a:srgbClr val="FF0000"/>
              </a:solidFill>
            </a:endParaRPr>
          </a:p>
          <a:p>
            <a:pPr lvl="1" fontAlgn="auto"/>
            <a:r>
              <a:rPr kumimoji="0" lang="en-US" altLang="ko-KR" sz="2400" b="0" dirty="0" smtClean="0"/>
              <a:t>Transportation of waste fuel</a:t>
            </a:r>
          </a:p>
          <a:p>
            <a:pPr lvl="1" fontAlgn="auto"/>
            <a:r>
              <a:rPr kumimoji="0" lang="en-US" altLang="ko-KR" sz="2400" b="0" dirty="0" smtClean="0"/>
              <a:t>Depreciation of energy plant and energy distribution system</a:t>
            </a:r>
          </a:p>
          <a:p>
            <a:pPr lvl="1" fontAlgn="auto"/>
            <a:r>
              <a:rPr kumimoji="0" lang="en-US" altLang="ko-KR" sz="2400" b="0" dirty="0" smtClean="0"/>
              <a:t>Operation cost of energy plant</a:t>
            </a:r>
          </a:p>
          <a:p>
            <a:pPr lvl="1" fontAlgn="auto"/>
            <a:r>
              <a:rPr kumimoji="0" lang="en-US" altLang="ko-KR" sz="2400" b="0" dirty="0" smtClean="0"/>
              <a:t>Ash and residue treatment</a:t>
            </a:r>
          </a:p>
          <a:p>
            <a:pPr lvl="1" fontAlgn="auto"/>
            <a:r>
              <a:rPr kumimoji="0" lang="en-US" altLang="ko-KR" sz="2400" b="0" dirty="0" smtClean="0"/>
              <a:t>Environmental protection</a:t>
            </a:r>
            <a:endParaRPr kumimoji="0" lang="ko-KR" altLang="en-US" sz="2400" b="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4611406" y="1384751"/>
            <a:ext cx="4309367" cy="4023360"/>
          </a:xfrm>
          <a:prstGeom prst="rect">
            <a:avLst/>
          </a:prstGeom>
        </p:spPr>
        <p:txBody>
          <a:bodyPr/>
          <a:lstStyle>
            <a:lvl1pPr marL="171450" indent="-137160" algn="l" defTabSz="6858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1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2800" b="0" dirty="0" smtClean="0"/>
              <a:t>Benefit</a:t>
            </a:r>
          </a:p>
          <a:p>
            <a:pPr lvl="1" fontAlgn="auto">
              <a:spcAft>
                <a:spcPts val="0"/>
              </a:spcAft>
            </a:pPr>
            <a:r>
              <a:rPr kumimoji="0" lang="en-US" altLang="ko-KR" sz="2600" b="0" dirty="0" smtClean="0"/>
              <a:t>Government </a:t>
            </a:r>
            <a:r>
              <a:rPr kumimoji="0" lang="en-US" altLang="ko-KR" sz="2600" b="0" dirty="0" err="1" smtClean="0"/>
              <a:t>reimbersement</a:t>
            </a:r>
            <a:r>
              <a:rPr kumimoji="0" lang="en-US" altLang="ko-KR" sz="2600" b="0" dirty="0" smtClean="0"/>
              <a:t> for waste treatment</a:t>
            </a:r>
          </a:p>
          <a:p>
            <a:pPr lvl="1" fontAlgn="auto">
              <a:spcAft>
                <a:spcPts val="0"/>
              </a:spcAft>
            </a:pPr>
            <a:r>
              <a:rPr kumimoji="0" lang="en-US" altLang="ko-KR" sz="2600" b="0" dirty="0" smtClean="0"/>
              <a:t>Heat and electricity sold</a:t>
            </a:r>
          </a:p>
          <a:p>
            <a:pPr lvl="1" fontAlgn="auto">
              <a:spcAft>
                <a:spcPts val="0"/>
              </a:spcAft>
            </a:pPr>
            <a:r>
              <a:rPr kumimoji="0" lang="en-US" altLang="ko-KR" sz="2600" b="0" dirty="0" smtClean="0"/>
              <a:t>Public benefit from safe disposal and zero emission</a:t>
            </a:r>
          </a:p>
          <a:p>
            <a:pPr lvl="1" fontAlgn="auto">
              <a:spcAft>
                <a:spcPts val="0"/>
              </a:spcAft>
            </a:pPr>
            <a:r>
              <a:rPr kumimoji="0" lang="en-US" altLang="ko-KR" sz="2600" b="0" dirty="0" smtClean="0">
                <a:solidFill>
                  <a:srgbClr val="FF0000"/>
                </a:solidFill>
              </a:rPr>
              <a:t>Carbon</a:t>
            </a:r>
            <a:r>
              <a:rPr kumimoji="0" lang="ko-KR" altLang="en-US" sz="2600" b="0" dirty="0" smtClean="0">
                <a:solidFill>
                  <a:srgbClr val="FF0000"/>
                </a:solidFill>
              </a:rPr>
              <a:t> </a:t>
            </a:r>
            <a:r>
              <a:rPr kumimoji="0" lang="en-US" altLang="ko-KR" sz="2600" b="0" dirty="0" smtClean="0">
                <a:solidFill>
                  <a:srgbClr val="FF0000"/>
                </a:solidFill>
              </a:rPr>
              <a:t>credit</a:t>
            </a:r>
          </a:p>
          <a:p>
            <a:pPr fontAlgn="auto">
              <a:spcAft>
                <a:spcPts val="0"/>
              </a:spcAft>
            </a:pPr>
            <a:endParaRPr kumimoji="0" lang="en-US" altLang="ko-KR" sz="2800" b="0" dirty="0" smtClean="0"/>
          </a:p>
          <a:p>
            <a:pPr fontAlgn="auto">
              <a:spcAft>
                <a:spcPts val="0"/>
              </a:spcAft>
            </a:pPr>
            <a:endParaRPr kumimoji="0"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8937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칠보 비녀">
  <a:themeElements>
    <a:clrScheme name="">
      <a:dk1>
        <a:srgbClr val="000000"/>
      </a:dk1>
      <a:lt1>
        <a:srgbClr val="FFFFFF"/>
      </a:lt1>
      <a:dk2>
        <a:srgbClr val="374420"/>
      </a:dk2>
      <a:lt2>
        <a:srgbClr val="D4DCC6"/>
      </a:lt2>
      <a:accent1>
        <a:srgbClr val="798547"/>
      </a:accent1>
      <a:accent2>
        <a:srgbClr val="B6D29A"/>
      </a:accent2>
      <a:accent3>
        <a:srgbClr val="FFFFFF"/>
      </a:accent3>
      <a:accent4>
        <a:srgbClr val="000000"/>
      </a:accent4>
      <a:accent5>
        <a:srgbClr val="BEC2B1"/>
      </a:accent5>
      <a:accent6>
        <a:srgbClr val="A5BE8B"/>
      </a:accent6>
      <a:hlink>
        <a:srgbClr val="A3C670"/>
      </a:hlink>
      <a:folHlink>
        <a:srgbClr val="B2B2B2"/>
      </a:folHlink>
    </a:clrScheme>
    <a:fontScheme name="칠보 비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칠보 비녀 1">
        <a:dk1>
          <a:srgbClr val="000000"/>
        </a:dk1>
        <a:lt1>
          <a:srgbClr val="FFFFFF"/>
        </a:lt1>
        <a:dk2>
          <a:srgbClr val="374420"/>
        </a:dk2>
        <a:lt2>
          <a:srgbClr val="D4DCC6"/>
        </a:lt2>
        <a:accent1>
          <a:srgbClr val="88954F"/>
        </a:accent1>
        <a:accent2>
          <a:srgbClr val="B6D29A"/>
        </a:accent2>
        <a:accent3>
          <a:srgbClr val="FFFFFF"/>
        </a:accent3>
        <a:accent4>
          <a:srgbClr val="000000"/>
        </a:accent4>
        <a:accent5>
          <a:srgbClr val="C3C8B2"/>
        </a:accent5>
        <a:accent6>
          <a:srgbClr val="A5BE8B"/>
        </a:accent6>
        <a:hlink>
          <a:srgbClr val="8DB84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2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2AAA9E"/>
        </a:accent1>
        <a:accent2>
          <a:srgbClr val="AFDBCA"/>
        </a:accent2>
        <a:accent3>
          <a:srgbClr val="FFFFFF"/>
        </a:accent3>
        <a:accent4>
          <a:srgbClr val="000000"/>
        </a:accent4>
        <a:accent5>
          <a:srgbClr val="ACD2CC"/>
        </a:accent5>
        <a:accent6>
          <a:srgbClr val="9EC6B7"/>
        </a:accent6>
        <a:hlink>
          <a:srgbClr val="4896A8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3">
        <a:dk1>
          <a:srgbClr val="000000"/>
        </a:dk1>
        <a:lt1>
          <a:srgbClr val="FFFFFF"/>
        </a:lt1>
        <a:dk2>
          <a:srgbClr val="663300"/>
        </a:dk2>
        <a:lt2>
          <a:srgbClr val="E0DAD0"/>
        </a:lt2>
        <a:accent1>
          <a:srgbClr val="B07D38"/>
        </a:accent1>
        <a:accent2>
          <a:srgbClr val="DCC596"/>
        </a:accent2>
        <a:accent3>
          <a:srgbClr val="FFFFFF"/>
        </a:accent3>
        <a:accent4>
          <a:srgbClr val="000000"/>
        </a:accent4>
        <a:accent5>
          <a:srgbClr val="D4BFAE"/>
        </a:accent5>
        <a:accent6>
          <a:srgbClr val="C7B287"/>
        </a:accent6>
        <a:hlink>
          <a:srgbClr val="E49B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4">
        <a:dk1>
          <a:srgbClr val="000000"/>
        </a:dk1>
        <a:lt1>
          <a:srgbClr val="FFFFFF"/>
        </a:lt1>
        <a:dk2>
          <a:srgbClr val="553498"/>
        </a:dk2>
        <a:lt2>
          <a:srgbClr val="DDDDDD"/>
        </a:lt2>
        <a:accent1>
          <a:srgbClr val="7793ED"/>
        </a:accent1>
        <a:accent2>
          <a:srgbClr val="A8C6F2"/>
        </a:accent2>
        <a:accent3>
          <a:srgbClr val="FFFFFF"/>
        </a:accent3>
        <a:accent4>
          <a:srgbClr val="000000"/>
        </a:accent4>
        <a:accent5>
          <a:srgbClr val="BDC8F4"/>
        </a:accent5>
        <a:accent6>
          <a:srgbClr val="98B3DB"/>
        </a:accent6>
        <a:hlink>
          <a:srgbClr val="8B6DCF"/>
        </a:hlink>
        <a:folHlink>
          <a:srgbClr val="C9C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5">
        <a:dk1>
          <a:srgbClr val="000000"/>
        </a:dk1>
        <a:lt1>
          <a:srgbClr val="FFFFFF"/>
        </a:lt1>
        <a:dk2>
          <a:srgbClr val="474103"/>
        </a:dk2>
        <a:lt2>
          <a:srgbClr val="C5C0B5"/>
        </a:lt2>
        <a:accent1>
          <a:srgbClr val="BAB73E"/>
        </a:accent1>
        <a:accent2>
          <a:srgbClr val="C7CE82"/>
        </a:accent2>
        <a:accent3>
          <a:srgbClr val="FFFFFF"/>
        </a:accent3>
        <a:accent4>
          <a:srgbClr val="000000"/>
        </a:accent4>
        <a:accent5>
          <a:srgbClr val="D9D8AF"/>
        </a:accent5>
        <a:accent6>
          <a:srgbClr val="B4BA75"/>
        </a:accent6>
        <a:hlink>
          <a:srgbClr val="9B7A45"/>
        </a:hlink>
        <a:folHlink>
          <a:srgbClr val="7776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6">
        <a:dk1>
          <a:srgbClr val="000000"/>
        </a:dk1>
        <a:lt1>
          <a:srgbClr val="FFFFFF"/>
        </a:lt1>
        <a:dk2>
          <a:srgbClr val="292929"/>
        </a:dk2>
        <a:lt2>
          <a:srgbClr val="DDDDDD"/>
        </a:lt2>
        <a:accent1>
          <a:srgbClr val="5F5F5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AEAEAE"/>
        </a:accent6>
        <a:hlink>
          <a:srgbClr val="9999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칠보 비녀</Template>
  <TotalTime>4691</TotalTime>
  <Words>807</Words>
  <Application>Microsoft Office PowerPoint</Application>
  <PresentationFormat>화면 슬라이드 쇼(4:3)</PresentationFormat>
  <Paragraphs>256</Paragraphs>
  <Slides>21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40" baseType="lpstr">
      <vt:lpstr>Arial Unicode MS</vt:lpstr>
      <vt:lpstr>Helvetica Neue 75 Bold</vt:lpstr>
      <vt:lpstr>HY견고딕</vt:lpstr>
      <vt:lpstr>Melior</vt:lpstr>
      <vt:lpstr>OfficinaSans-Bold</vt:lpstr>
      <vt:lpstr>宋体</vt:lpstr>
      <vt:lpstr>华文楷体</vt:lpstr>
      <vt:lpstr>华文新魏</vt:lpstr>
      <vt:lpstr>굴림</vt:lpstr>
      <vt:lpstr>돋움</vt:lpstr>
      <vt:lpstr>돋움체</vt:lpstr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칠보 비녀</vt:lpstr>
      <vt:lpstr>Assessment</vt:lpstr>
      <vt:lpstr>Project evaluation</vt:lpstr>
      <vt:lpstr>Economic assessment</vt:lpstr>
      <vt:lpstr>PowerPoint 프레젠테이션</vt:lpstr>
      <vt:lpstr>Utilization of municipal waste</vt:lpstr>
      <vt:lpstr>Energy potential of waste</vt:lpstr>
      <vt:lpstr>Thermal utilization of Waste</vt:lpstr>
      <vt:lpstr>Solid Waste to energy conversion</vt:lpstr>
      <vt:lpstr>Biomass to energy conversion</vt:lpstr>
      <vt:lpstr>Waste to Energy network for industries</vt:lpstr>
      <vt:lpstr>PowerPoint 프레젠테이션</vt:lpstr>
      <vt:lpstr>Efficiency</vt:lpstr>
      <vt:lpstr>Power plant efficiency</vt:lpstr>
      <vt:lpstr>보일러의 증기조건</vt:lpstr>
      <vt:lpstr>PowerPoint 프레젠테이션</vt:lpstr>
      <vt:lpstr>PowerPoint 프레젠테이션</vt:lpstr>
      <vt:lpstr>TOE</vt:lpstr>
      <vt:lpstr>유연탄 Ton-C, Ton-CO2</vt:lpstr>
      <vt:lpstr>30 MWe SRF Power Plant </vt:lpstr>
      <vt:lpstr>PowerPoint 프레젠테이션</vt:lpstr>
      <vt:lpstr>PowerPoint 프레젠테이션</vt:lpstr>
    </vt:vector>
  </TitlesOfParts>
  <Company>유동층연구센터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Operation Characteristics of Commercial Circulating Fluidized Bed Boiler in Korea</dc:title>
  <dc:creator>선도원</dc:creator>
  <cp:lastModifiedBy>DSHUN</cp:lastModifiedBy>
  <cp:revision>125</cp:revision>
  <cp:lastPrinted>2021-10-31T23:41:57Z</cp:lastPrinted>
  <dcterms:created xsi:type="dcterms:W3CDTF">2002-10-11T04:58:35Z</dcterms:created>
  <dcterms:modified xsi:type="dcterms:W3CDTF">2023-11-11T02:28:07Z</dcterms:modified>
</cp:coreProperties>
</file>