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73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6" r:id="rId15"/>
    <p:sldId id="268" r:id="rId16"/>
    <p:sldId id="269" r:id="rId17"/>
    <p:sldId id="270" r:id="rId18"/>
    <p:sldId id="274" r:id="rId19"/>
    <p:sldId id="275" r:id="rId20"/>
    <p:sldId id="276" r:id="rId21"/>
    <p:sldId id="279" r:id="rId22"/>
    <p:sldId id="277" r:id="rId23"/>
    <p:sldId id="278" r:id="rId24"/>
    <p:sldId id="267" r:id="rId25"/>
    <p:sldId id="280" r:id="rId26"/>
    <p:sldId id="282" r:id="rId27"/>
    <p:sldId id="283" r:id="rId28"/>
    <p:sldId id="281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HyeonTae" initials="LH" lastIdx="1" clrIdx="0">
    <p:extLst>
      <p:ext uri="{19B8F6BF-5375-455C-9EA6-DF929625EA0E}">
        <p15:presenceInfo xmlns:p15="http://schemas.microsoft.com/office/powerpoint/2012/main" userId="3c7903e4f55d4f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7406-1076-4E98-B2D8-DC3D66D4F883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706B2-124E-4E43-9567-49F6B1F4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7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706B2-124E-4E43-9567-49F6B1F4CD7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4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BE19-6739-9E11-1247-706FEE9E1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A824B-045A-479C-AE34-0894E5DFA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E73FF-F42D-F450-5715-CEA77A8F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57019-8CA9-8623-EB75-06D0CFA9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D0EAC-95A5-E915-0F5F-9A0409C3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6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0AFD-B8ED-957E-C8EC-F0F5869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BD889-9646-2B87-A929-D4A552FB3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E333-71AF-8BAD-BF68-3A44A198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B4998-57A7-86FB-8879-C3B82B4F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00B1C-BDB8-B4D9-354A-C73B1DFA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9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95ECD0-1C5C-1142-D1C9-AD0D6A8D4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82873-A17D-5F13-24F5-F774C6B9B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300FB-9BE7-BC12-C65E-FCA9214B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6DEAD-C6E7-E637-7686-D7CFB277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23EEA-69CB-F688-337B-CBA1A23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786E1-C107-E57E-EE98-3C0BFA16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5267F-ECB6-E24F-2613-66DB8B7A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3A5F9-5E33-9FDA-7917-37B1A339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A4D8B-4C6A-7D1C-B0BE-EA0DAC18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F4940-FDD7-83AD-BEA9-224651E4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9AE53-5250-B0CE-8F3F-4551F142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956FF-8826-D2BE-0D0C-64EA756D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F5CE0-C5B4-C612-E80E-3A9709C6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09615-CFCA-B4DC-D0DD-837953A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B1B0D-21DC-CF78-5D20-041E153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7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C0B08-F4F0-C8B2-3697-C07A3962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F5488-AEF9-13E0-1582-F9371127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545A9-A49F-739D-1CCE-4B415BC2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F3D16-9BBF-1DE6-BF91-00A14914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B5876-E672-ED41-25EC-3841A746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35852-6748-7F0C-8C24-34028C16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DFCE4-A371-96BC-ACAA-C741AE8A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D4246-3D8B-36CF-A0D9-C79FBF95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A0A6B-C9A5-124B-5440-DC1233EA6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0CA3E-97B0-A03D-F673-15C8058C4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35DA5-4ABE-2EBF-42A6-F4BF24387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BD0DC8-A66F-4617-B144-54A6D991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C1EEE6-22F9-D73D-8AFC-3973B0D9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D1306-F9F5-EEEF-B3F1-8D2818AF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5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583DD-1AA3-C52C-747A-3FB5CA85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68D8AF-9B91-5318-FF41-B4A3E25F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733C4-6935-A87F-6BAF-D8ACDABC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5177DF-F731-DA03-1CC4-4005B40C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03213-0FB0-239D-E653-976EB133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5F738-9BAB-459E-D76F-C9D4897E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D7A06-64C8-2678-5F5C-939BBE6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D88CE-F7A8-E441-7010-719313A1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BB249-3AED-EAEB-AF7D-D73EC1D7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C5B6A9-13CF-749F-705A-DCDA4CD6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4E804-C2BE-D6CA-C8AE-5374F79F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BB089-D306-AB1D-2B90-1C583F1A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8102A-8E80-3219-5C01-A1C803DB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5ED3B-168F-C46B-85CC-DE5F9E60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CD525-AF76-3FC5-9515-FB96AB944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CCF1E-8AE1-F08B-0616-5A92A9C7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2082B-1F56-0445-C04F-0337137E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662808-E606-5D3F-0CF6-40349271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B0397C-8430-FA30-964A-4AD73AEE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F44EE-9A7F-1C5D-5C86-D61BAD4A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EDF13-1AAD-A4B9-1A97-0ED667AF4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D3471-96E7-1DFF-7F88-1F7E65A87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D0C2F-5F10-419C-AFC0-158EC5865B11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850D3-D0FC-E471-E419-D9584731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D82AC-92AB-0615-9E7E-D86C8E0E7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99A-5B4C-43B9-ACE8-39D315C79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3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ci.go.kr/kciportal/ci/sereArticleSearch/ciSereArtiView.kci?sereArticleSearchBean.artiId=ART001293992" TargetMode="External"/><Relationship Id="rId2" Type="http://schemas.openxmlformats.org/officeDocument/2006/relationships/hyperlink" Target="https://www.dropbox.com/s/69cwkkqt4m1xl55/phd08.alz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enceon.kisti.re.kr/commons/util/originalView.do?cn=JAKO201630762630914&amp;oCn=JAKO201630762630914&amp;dbt=JAKO&amp;journal=NJOU00431883" TargetMode="External"/><Relationship Id="rId5" Type="http://schemas.openxmlformats.org/officeDocument/2006/relationships/hyperlink" Target="https://scienceon.kisti.re.kr/commons/util/originalView.do?cn=JAKO201823955287871&amp;oCn=JAKO201823955287871&amp;dbt=JAKO&amp;journal=NJOU00292001" TargetMode="External"/><Relationship Id="rId4" Type="http://schemas.openxmlformats.org/officeDocument/2006/relationships/hyperlink" Target="https://github.com/sungjunyoung/phd08-convers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ihub.or.kr/aihubdata/data/view.do?currMenu=115&amp;topMenu=100&amp;aihubDataSe=realm&amp;dataSetSn=8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koreascience.or.kr/article/CFKO199229013564134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5719-E113-6467-D139-F136EFB9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134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/>
              <a:t>손글씨</a:t>
            </a:r>
            <a:r>
              <a:rPr lang="ko-KR" altLang="en-US" sz="5400" dirty="0"/>
              <a:t> 인식 프로젝트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82EA1-C386-1D56-ED5A-BF9E319FE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ko-KR" altLang="en-US" sz="2800" dirty="0"/>
              <a:t>진행 기간 </a:t>
            </a:r>
            <a:r>
              <a:rPr lang="en-US" altLang="ko-KR" sz="2800" dirty="0"/>
              <a:t>: 220621 ~ 220708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이현태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5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045F3-5BE6-FFB6-5F16-8E588587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모델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2F487-4AAA-B192-46FD-757B84CD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635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모델 학습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Optimizer : Adam( </a:t>
            </a:r>
            <a:r>
              <a:rPr lang="en-US" altLang="ko-KR" dirty="0" err="1"/>
              <a:t>lr</a:t>
            </a:r>
            <a:r>
              <a:rPr lang="en-US" altLang="ko-KR" dirty="0"/>
              <a:t> = 1e-3 )</a:t>
            </a:r>
          </a:p>
          <a:p>
            <a:pPr>
              <a:buFontTx/>
              <a:buChar char="-"/>
            </a:pPr>
            <a:r>
              <a:rPr lang="en-US" altLang="ko-KR" dirty="0"/>
              <a:t>Callbacks : </a:t>
            </a:r>
            <a:r>
              <a:rPr lang="en-US" altLang="ko-KR" dirty="0" err="1"/>
              <a:t>EarlyStopping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30 </a:t>
            </a:r>
            <a:r>
              <a:rPr lang="ko-KR" altLang="en-US" dirty="0" err="1"/>
              <a:t>에포크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81179-6DDF-DEA6-3E77-5BD4EFDA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981" y="4001294"/>
            <a:ext cx="3867346" cy="2785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A5007A-8738-D1B3-3396-65E368D1D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7" y="4001294"/>
            <a:ext cx="3867346" cy="2785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88500C-1EEC-47E7-4F55-30C953D80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294" y="2968633"/>
            <a:ext cx="3981450" cy="26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26AC7E-05CB-5964-4666-95C5E60E8C01}"/>
              </a:ext>
            </a:extLst>
          </p:cNvPr>
          <p:cNvSpPr txBox="1"/>
          <p:nvPr/>
        </p:nvSpPr>
        <p:spPr>
          <a:xfrm>
            <a:off x="7015850" y="2422424"/>
            <a:ext cx="413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* </a:t>
            </a:r>
            <a:r>
              <a:rPr lang="ko-KR" altLang="en-US" sz="2800" dirty="0"/>
              <a:t>테스트 데이터 평가</a:t>
            </a:r>
          </a:p>
        </p:txBody>
      </p:sp>
    </p:spTree>
    <p:extLst>
      <p:ext uri="{BB962C8B-B14F-4D97-AF65-F5344CB8AC3E}">
        <p14:creationId xmlns:p14="http://schemas.microsoft.com/office/powerpoint/2010/main" val="3625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BA99-5DEE-3146-483F-8393D099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1. MNIST </a:t>
            </a:r>
            <a:r>
              <a:rPr lang="ko-KR" altLang="en-US" sz="4400" dirty="0"/>
              <a:t>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E6FEB-3A42-51D9-2F8A-B9C1F9DA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모델 불러오기 </a:t>
            </a:r>
            <a:r>
              <a:rPr lang="en-US" altLang="ko-KR" dirty="0"/>
              <a:t>&amp; </a:t>
            </a:r>
            <a:r>
              <a:rPr lang="ko-KR" altLang="en-US" dirty="0"/>
              <a:t>성능 테스트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0E3B3-95C1-FB37-3CD7-9AA3E244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40" y="3119438"/>
            <a:ext cx="8020050" cy="3057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41C7BE-2304-A9BE-4D3C-CB6021E8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40" y="2465109"/>
            <a:ext cx="7639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6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82DC-8CEA-4FBC-64FF-46253026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1. MNIST </a:t>
            </a:r>
            <a:r>
              <a:rPr lang="ko-KR" altLang="en-US" sz="4400" dirty="0"/>
              <a:t>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984DE-A21F-E435-3700-33371D4A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7087" cy="4923967"/>
          </a:xfrm>
        </p:spPr>
        <p:txBody>
          <a:bodyPr/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인식 성공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인식 실패 </a:t>
            </a:r>
            <a:r>
              <a:rPr lang="en-US" altLang="ko-KR" dirty="0"/>
              <a:t>: </a:t>
            </a:r>
            <a:r>
              <a:rPr lang="ko-KR" altLang="en-US" dirty="0"/>
              <a:t>글씨 크기가 작거나 복잡할수록 실패하는 경향↑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C7687-D1BC-37A4-9017-4FEC56B2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24" y="3056576"/>
            <a:ext cx="3088192" cy="12310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D4AC43-2A68-90DF-7050-0D2ECA10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54" y="3104302"/>
            <a:ext cx="2977986" cy="11833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855CD6-BAB0-2AA6-A9C3-0D310F84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24" y="5536088"/>
            <a:ext cx="2819400" cy="876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EFC765-9E9E-0499-B26A-D42A5F1E4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904" y="5486401"/>
            <a:ext cx="2838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4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436EC-CD26-99D1-5B32-8862D0130345}"/>
              </a:ext>
            </a:extLst>
          </p:cNvPr>
          <p:cNvSpPr txBox="1"/>
          <p:nvPr/>
        </p:nvSpPr>
        <p:spPr>
          <a:xfrm>
            <a:off x="1146927" y="3013501"/>
            <a:ext cx="989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한글 필기체 인식</a:t>
            </a:r>
          </a:p>
        </p:txBody>
      </p:sp>
    </p:spTree>
    <p:extLst>
      <p:ext uri="{BB962C8B-B14F-4D97-AF65-F5344CB8AC3E}">
        <p14:creationId xmlns:p14="http://schemas.microsoft.com/office/powerpoint/2010/main" val="229088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CF81C-E968-8BD2-0FCF-98FE8CDA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FCA4C-865F-A3B9-5314-7AF89263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사용 데이터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phd08</a:t>
            </a:r>
            <a:r>
              <a:rPr lang="en-US" altLang="ko-KR" dirty="0"/>
              <a:t>(</a:t>
            </a:r>
            <a:r>
              <a:rPr lang="ko-KR" altLang="en-US" dirty="0">
                <a:hlinkClick r:id="rId3"/>
              </a:rPr>
              <a:t>데이터 설명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- 2350</a:t>
            </a:r>
            <a:r>
              <a:rPr lang="ko-KR" altLang="en-US" dirty="0"/>
              <a:t> 종류의 </a:t>
            </a:r>
            <a:r>
              <a:rPr lang="en-US" altLang="ko-KR" dirty="0"/>
              <a:t>Label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각 글자는 </a:t>
            </a:r>
            <a:r>
              <a:rPr lang="en-US" altLang="ko-KR" dirty="0"/>
              <a:t>243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폰트 </a:t>
            </a:r>
            <a:r>
              <a:rPr lang="en-US" altLang="ko-KR" dirty="0"/>
              <a:t>9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>
                <a:hlinkClick r:id="rId4"/>
              </a:rPr>
              <a:t>phd08 </a:t>
            </a:r>
            <a:r>
              <a:rPr lang="ko-KR" altLang="en-US" dirty="0">
                <a:hlinkClick r:id="rId4"/>
              </a:rPr>
              <a:t>변환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참고 모델 </a:t>
            </a:r>
            <a:r>
              <a:rPr lang="en-US" altLang="ko-KR" dirty="0"/>
              <a:t>: </a:t>
            </a:r>
            <a:r>
              <a:rPr lang="en-US" altLang="ko-KR" dirty="0" err="1"/>
              <a:t>GoogLenet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한글 단일 필기체를 위한 간소화 </a:t>
            </a:r>
            <a:r>
              <a:rPr lang="en-US" altLang="ko-KR" dirty="0"/>
              <a:t>[</a:t>
            </a:r>
            <a:r>
              <a:rPr lang="ko-KR" altLang="en-US" dirty="0">
                <a:hlinkClick r:id="rId5"/>
              </a:rPr>
              <a:t>논문 </a:t>
            </a:r>
            <a:r>
              <a:rPr lang="en-US" altLang="ko-KR" dirty="0">
                <a:hlinkClick r:id="rId5"/>
              </a:rPr>
              <a:t>1</a:t>
            </a:r>
            <a:r>
              <a:rPr lang="en-US" altLang="ko-KR" dirty="0"/>
              <a:t>][</a:t>
            </a:r>
            <a:r>
              <a:rPr lang="ko-KR" altLang="en-US" dirty="0">
                <a:hlinkClick r:id="rId6"/>
              </a:rPr>
              <a:t>논문 </a:t>
            </a:r>
            <a:r>
              <a:rPr lang="en-US" altLang="ko-KR" dirty="0">
                <a:hlinkClick r:id="rId6"/>
              </a:rPr>
              <a:t>2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12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5B220-94F9-922B-ADAA-5019C4F4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데이터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FE354-86CC-407A-3CE7-F5CD30CD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5828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Phd08</a:t>
            </a:r>
            <a:r>
              <a:rPr lang="ko-KR" altLang="en-US" dirty="0"/>
              <a:t>의 데이터는 오른쪽과 같이 저장되어 </a:t>
            </a:r>
            <a:r>
              <a:rPr lang="ko-KR" altLang="en-US" dirty="0" err="1"/>
              <a:t>있으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며</a:t>
            </a:r>
            <a:r>
              <a:rPr lang="en-US" altLang="ko-KR" dirty="0"/>
              <a:t>, </a:t>
            </a:r>
            <a:r>
              <a:rPr lang="ko-KR" altLang="en-US" dirty="0"/>
              <a:t>각 글자당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넘파이</a:t>
            </a:r>
            <a:r>
              <a:rPr lang="ko-KR" altLang="en-US" dirty="0"/>
              <a:t> 파일에 </a:t>
            </a:r>
            <a:r>
              <a:rPr lang="en-US" altLang="ko-KR" dirty="0"/>
              <a:t>50</a:t>
            </a:r>
            <a:r>
              <a:rPr lang="ko-KR" altLang="en-US" dirty="0"/>
              <a:t>개씩 저장하였다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가우시안</a:t>
            </a:r>
            <a:r>
              <a:rPr lang="ko-KR" altLang="en-US" dirty="0"/>
              <a:t> 필터를 사용하여 이미지 크기를 </a:t>
            </a:r>
            <a:r>
              <a:rPr lang="en-US" altLang="ko-KR" dirty="0"/>
              <a:t>60 * 60</a:t>
            </a:r>
            <a:r>
              <a:rPr lang="ko-KR" altLang="en-US" dirty="0"/>
              <a:t>으로 맞춘다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 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’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 해당하는 글자들은 깨지는 현상이 있다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ECF7C-3008-DD13-742E-56BAFEA5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649" y="1825625"/>
            <a:ext cx="1920579" cy="39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9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FC29-DA63-97D1-4C97-E56655E3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1325563"/>
          </a:xfrm>
        </p:spPr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데이터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32E69-8811-F783-F628-174B7501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dirty="0"/>
              <a:t>각 글자로 분리된 데이터들을 하나의 </a:t>
            </a:r>
            <a:r>
              <a:rPr lang="ko-KR" altLang="en-US" dirty="0" err="1"/>
              <a:t>넘파이</a:t>
            </a:r>
            <a:r>
              <a:rPr lang="ko-KR" altLang="en-US" dirty="0"/>
              <a:t> 파일로 합친다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이전 과정에서 </a:t>
            </a:r>
            <a:r>
              <a:rPr lang="ko-KR" altLang="en-US" dirty="0" err="1"/>
              <a:t>가우시안</a:t>
            </a:r>
            <a:r>
              <a:rPr lang="ko-KR" altLang="en-US" dirty="0"/>
              <a:t> 필터 때문에 이미지가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범위를 벗어나기 때문에 다시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정규화해준다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55EF55-1125-0313-BC17-F4C3BF06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60" y="3286125"/>
            <a:ext cx="5741079" cy="34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1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60787-6E9F-4033-89A8-B457DC54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2637B-E9E0-59EE-7D3E-1F99B4C8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5838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400" dirty="0" err="1"/>
              <a:t>GoogLenet</a:t>
            </a:r>
            <a:r>
              <a:rPr lang="ko-KR" altLang="en-US" sz="2400" dirty="0"/>
              <a:t>의 특징 </a:t>
            </a:r>
            <a:r>
              <a:rPr lang="en-US" altLang="ko-KR" sz="2400" dirty="0"/>
              <a:t>&amp; </a:t>
            </a:r>
            <a:r>
              <a:rPr lang="ko-KR" altLang="en-US" sz="2400" dirty="0"/>
              <a:t>간소화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보조 분류기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중간에서 </a:t>
            </a:r>
            <a:r>
              <a:rPr lang="en-US" altLang="ko-KR" sz="2400" dirty="0"/>
              <a:t>Gradient </a:t>
            </a:r>
            <a:r>
              <a:rPr lang="ko-KR" altLang="en-US" sz="2400" dirty="0"/>
              <a:t>값을 넣어주는 역할을 하는데 </a:t>
            </a:r>
            <a:r>
              <a:rPr lang="ko-KR" altLang="en-US" sz="2400" u="sng" dirty="0" err="1"/>
              <a:t>연산량에</a:t>
            </a:r>
            <a:r>
              <a:rPr lang="ko-KR" altLang="en-US" sz="2400" u="sng" dirty="0"/>
              <a:t> 비해 성능 향상이 크지 않아 제외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원래는 </a:t>
            </a:r>
            <a:r>
              <a:rPr lang="en-US" altLang="ko-KR" sz="2400" dirty="0"/>
              <a:t>DNN</a:t>
            </a:r>
            <a:r>
              <a:rPr lang="ko-KR" altLang="en-US" sz="2400" dirty="0"/>
              <a:t>의 </a:t>
            </a:r>
            <a:r>
              <a:rPr lang="en-US" altLang="ko-KR" sz="2400" dirty="0"/>
              <a:t>Gradient Vanishing </a:t>
            </a:r>
            <a:r>
              <a:rPr lang="ko-KR" altLang="en-US" sz="2400" dirty="0"/>
              <a:t>문제 때문에 </a:t>
            </a:r>
            <a:r>
              <a:rPr lang="ko-KR" altLang="en-US" sz="2400" dirty="0" err="1"/>
              <a:t>넣어줌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Stem </a:t>
            </a:r>
          </a:p>
          <a:p>
            <a:pPr marL="0" indent="0">
              <a:buNone/>
            </a:pPr>
            <a:r>
              <a:rPr lang="en-US" altLang="ko-KR" sz="2400" dirty="0"/>
              <a:t>- Feature</a:t>
            </a:r>
            <a:r>
              <a:rPr lang="ko-KR" altLang="en-US" sz="2400" dirty="0"/>
              <a:t> </a:t>
            </a:r>
            <a:r>
              <a:rPr lang="en-US" altLang="ko-KR" sz="2400" dirty="0"/>
              <a:t>Map</a:t>
            </a:r>
            <a:r>
              <a:rPr lang="ko-KR" altLang="en-US" sz="2400" dirty="0"/>
              <a:t>을 만들어서 </a:t>
            </a:r>
            <a:r>
              <a:rPr lang="en-US" altLang="ko-KR" sz="2400" dirty="0"/>
              <a:t>Inception Module</a:t>
            </a:r>
            <a:r>
              <a:rPr lang="ko-KR" altLang="en-US" sz="2400" dirty="0"/>
              <a:t>에 전달함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원래의 </a:t>
            </a:r>
            <a:r>
              <a:rPr lang="en-US" altLang="ko-KR" sz="2400" dirty="0" err="1"/>
              <a:t>GoogLenet</a:t>
            </a:r>
            <a:r>
              <a:rPr lang="ko-KR" altLang="en-US" sz="2400" dirty="0"/>
              <a:t>보다 간소화되어 모델에 </a:t>
            </a:r>
            <a:r>
              <a:rPr lang="ko-KR" altLang="en-US" sz="2400" dirty="0" err="1"/>
              <a:t>들어감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4895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A6F1C-5C0B-77D5-D618-37544095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A099B-2F2C-B64A-BFC7-0C8AD530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1690688"/>
            <a:ext cx="10922540" cy="1110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>
                <a:solidFill>
                  <a:srgbClr val="FF0000"/>
                </a:solidFill>
              </a:rPr>
              <a:t>Inception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Module</a:t>
            </a:r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유사 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가 </a:t>
            </a:r>
            <a:r>
              <a:rPr lang="en-US" altLang="ko-KR" sz="2400" dirty="0"/>
              <a:t>vs </a:t>
            </a:r>
            <a:r>
              <a:rPr lang="ko-KR" altLang="en-US" sz="2400" dirty="0" err="1"/>
              <a:t>갸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의 분류 성능을 향상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 </a:t>
            </a:r>
            <a:r>
              <a:rPr lang="ko-KR" altLang="en-US" sz="2400" dirty="0"/>
              <a:t>각 </a:t>
            </a:r>
            <a:r>
              <a:rPr lang="en-US" altLang="ko-KR" sz="2400" dirty="0"/>
              <a:t>1*1 </a:t>
            </a:r>
            <a:r>
              <a:rPr lang="en-US" altLang="ko-KR" sz="2400" dirty="0" err="1"/>
              <a:t>Convoluton</a:t>
            </a:r>
            <a:r>
              <a:rPr lang="en-US" altLang="ko-KR" sz="2400" dirty="0"/>
              <a:t> </a:t>
            </a:r>
            <a:r>
              <a:rPr lang="ko-KR" altLang="en-US" sz="2400" dirty="0"/>
              <a:t>층은 차원 크기가 커지는 걸 방지함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EC8259-91ED-5E46-B7D7-D4A0345A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2888"/>
            <a:ext cx="3799788" cy="2677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F2EA36-58C5-9D14-97F8-879FAF81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58" y="2972888"/>
            <a:ext cx="4910920" cy="2419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918E13-F225-6BE3-4BA0-5ED15D26E31B}"/>
              </a:ext>
            </a:extLst>
          </p:cNvPr>
          <p:cNvSpPr txBox="1"/>
          <p:nvPr/>
        </p:nvSpPr>
        <p:spPr>
          <a:xfrm>
            <a:off x="1138136" y="5953328"/>
            <a:ext cx="33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Inception V1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0672A-790A-3EE8-B85D-27A0DB00E937}"/>
              </a:ext>
            </a:extLst>
          </p:cNvPr>
          <p:cNvSpPr txBox="1"/>
          <p:nvPr/>
        </p:nvSpPr>
        <p:spPr>
          <a:xfrm>
            <a:off x="6540996" y="5953328"/>
            <a:ext cx="335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Inception Factorization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연산량</a:t>
            </a:r>
            <a:r>
              <a:rPr lang="ko-KR" altLang="en-US" dirty="0"/>
              <a:t> </a:t>
            </a:r>
            <a:r>
              <a:rPr lang="en-US" altLang="ko-KR" dirty="0"/>
              <a:t>30% </a:t>
            </a:r>
            <a:r>
              <a:rPr lang="ko-KR" altLang="en-US" dirty="0"/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232890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D5F9A-BE08-B8CF-AA43-771DFA36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30BB1-6B26-2502-4AC0-9496CE19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080"/>
            <a:ext cx="10515600" cy="245051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err="1"/>
              <a:t>넘파이</a:t>
            </a:r>
            <a:r>
              <a:rPr lang="ko-KR" altLang="en-US" dirty="0"/>
              <a:t> 파일에서 불러온 이미지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이진화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이미지를 확대</a:t>
            </a:r>
            <a:r>
              <a:rPr lang="en-US" altLang="ko-KR" sz="2400" dirty="0"/>
              <a:t>, </a:t>
            </a:r>
            <a:r>
              <a:rPr lang="ko-KR" altLang="en-US" sz="2400" dirty="0"/>
              <a:t>축소하는 과정에서 생기는 애매한 값들을 제거</a:t>
            </a:r>
            <a:r>
              <a:rPr lang="en-US" altLang="ko-KR" sz="2400" dirty="0"/>
              <a:t>(</a:t>
            </a:r>
            <a:r>
              <a:rPr lang="ko-KR" altLang="en-US" sz="2400" dirty="0"/>
              <a:t>체감 효과가 매우 좋았음</a:t>
            </a:r>
            <a:r>
              <a:rPr lang="en-US" altLang="ko-KR" sz="2400" dirty="0"/>
              <a:t>)</a:t>
            </a:r>
          </a:p>
          <a:p>
            <a:pPr>
              <a:buFontTx/>
              <a:buChar char="-"/>
            </a:pPr>
            <a:r>
              <a:rPr lang="en-US" altLang="ko-KR" sz="2400" dirty="0" err="1"/>
              <a:t>RandomZoom</a:t>
            </a:r>
            <a:r>
              <a:rPr lang="en-US" altLang="ko-KR" sz="2400" dirty="0"/>
              <a:t> : </a:t>
            </a:r>
            <a:r>
              <a:rPr lang="ko-KR" altLang="en-US" sz="2400" dirty="0"/>
              <a:t>글씨가 많이 작은 경우를 대비해 학습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8D6FDD-9317-61DE-B995-D1A2E6D2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295597"/>
            <a:ext cx="11353800" cy="20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1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99DC2-A076-F7EA-64DE-B936ABA5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764"/>
            <a:ext cx="10515600" cy="41502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공통</a:t>
            </a:r>
            <a:r>
              <a:rPr lang="en-US" altLang="ko-KR" sz="2400" dirty="0"/>
              <a:t>) </a:t>
            </a:r>
            <a:r>
              <a:rPr lang="en-US" altLang="ko-KR" sz="2400" b="1" dirty="0"/>
              <a:t>OpenCV</a:t>
            </a:r>
            <a:r>
              <a:rPr lang="ko-KR" altLang="en-US" sz="2400" dirty="0"/>
              <a:t>를 이용해 </a:t>
            </a:r>
            <a:r>
              <a:rPr lang="ko-KR" altLang="en-US" sz="2400" dirty="0" err="1"/>
              <a:t>손글씨를</a:t>
            </a:r>
            <a:r>
              <a:rPr lang="ko-KR" altLang="en-US" sz="2400" dirty="0"/>
              <a:t> 넣을 이미지를 만들고</a:t>
            </a:r>
            <a:r>
              <a:rPr lang="en-US" altLang="ko-KR" sz="2400" dirty="0"/>
              <a:t> </a:t>
            </a:r>
            <a:r>
              <a:rPr lang="ko-KR" altLang="en-US" sz="2400" b="1" dirty="0" err="1"/>
              <a:t>텐서플로우</a:t>
            </a:r>
            <a:r>
              <a:rPr lang="ko-KR" altLang="en-US" sz="2400" dirty="0"/>
              <a:t> 모델에 해당 이미지를 넘겨 스코어가 높은 상위 </a:t>
            </a:r>
            <a:r>
              <a:rPr lang="en-US" altLang="ko-KR" sz="2400" dirty="0"/>
              <a:t>3</a:t>
            </a:r>
            <a:r>
              <a:rPr lang="ko-KR" altLang="en-US" sz="2400" dirty="0"/>
              <a:t>개 값을 출력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sz="2400" dirty="0"/>
              <a:t>숫자 </a:t>
            </a:r>
            <a:r>
              <a:rPr lang="en-US" altLang="ko-KR" sz="2400" dirty="0"/>
              <a:t>: MNIST </a:t>
            </a:r>
            <a:r>
              <a:rPr lang="ko-KR" altLang="en-US" sz="2400" dirty="0"/>
              <a:t>숫자 데이터</a:t>
            </a:r>
            <a:r>
              <a:rPr lang="en-US" altLang="ko-KR" sz="2400" dirty="0"/>
              <a:t>(0~9)</a:t>
            </a:r>
            <a:r>
              <a:rPr lang="ko-KR" altLang="en-US" sz="2400" dirty="0"/>
              <a:t>를 이용</a:t>
            </a:r>
            <a:r>
              <a:rPr lang="en-US" altLang="ko-KR" sz="2400" dirty="0"/>
              <a:t>, </a:t>
            </a:r>
            <a:r>
              <a:rPr lang="ko-KR" altLang="en-US" sz="2400" dirty="0"/>
              <a:t>간단한 </a:t>
            </a:r>
            <a:r>
              <a:rPr lang="en-US" altLang="ko-KR" sz="2400" dirty="0"/>
              <a:t>CNN </a:t>
            </a:r>
            <a:r>
              <a:rPr lang="ko-KR" altLang="en-US" sz="2400" dirty="0"/>
              <a:t>모델 학습</a:t>
            </a:r>
            <a:r>
              <a:rPr lang="en-US" altLang="ko-KR" sz="2400" dirty="0"/>
              <a:t>(main1)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한글 </a:t>
            </a:r>
            <a:r>
              <a:rPr lang="en-US" altLang="ko-KR" sz="2400" dirty="0"/>
              <a:t>: Phd08</a:t>
            </a:r>
            <a:r>
              <a:rPr lang="ko-KR" altLang="en-US" sz="2400" dirty="0"/>
              <a:t> 데이터 </a:t>
            </a:r>
            <a:r>
              <a:rPr lang="en-US" altLang="ko-KR" sz="2400" dirty="0"/>
              <a:t>&amp; </a:t>
            </a:r>
            <a:r>
              <a:rPr lang="en-US" altLang="ko-KR" sz="2400" dirty="0" err="1"/>
              <a:t>GoogLenet</a:t>
            </a:r>
            <a:r>
              <a:rPr lang="ko-KR" altLang="en-US" sz="2400" dirty="0"/>
              <a:t>을 간소화한 모델을 이용</a:t>
            </a:r>
            <a:r>
              <a:rPr lang="en-US" altLang="ko-KR" sz="2400" dirty="0"/>
              <a:t>(main2)</a:t>
            </a:r>
            <a:endParaRPr lang="ko-KR" altLang="en-US" sz="2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3FC6751-C2EE-E343-EE97-FF1CB74D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405211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48CB3-3070-7E52-D2D6-FE9A6A98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모델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F6A6E-5681-C502-5FD9-29465FB7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60" y="1825625"/>
            <a:ext cx="762648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자세한 모델 구성은 </a:t>
            </a:r>
            <a:r>
              <a:rPr lang="en-US" altLang="ko-KR" b="1" dirty="0"/>
              <a:t>model_220707.py </a:t>
            </a:r>
            <a:r>
              <a:rPr lang="ko-KR" altLang="en-US" dirty="0"/>
              <a:t>참조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u="sng" dirty="0"/>
              <a:t>5</a:t>
            </a:r>
            <a:r>
              <a:rPr lang="ko-KR" altLang="en-US" u="sng" dirty="0"/>
              <a:t>개의 </a:t>
            </a:r>
            <a:r>
              <a:rPr lang="en-US" altLang="ko-KR" u="sng" dirty="0"/>
              <a:t>Inception </a:t>
            </a:r>
            <a:r>
              <a:rPr lang="ko-KR" altLang="en-US" u="sng" dirty="0"/>
              <a:t>층</a:t>
            </a:r>
            <a:r>
              <a:rPr lang="ko-KR" altLang="en-US" dirty="0"/>
              <a:t>으로 구성되어 있다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Optimizer : Adam(</a:t>
            </a:r>
            <a:r>
              <a:rPr lang="en-US" altLang="ko-KR" sz="2000" dirty="0" err="1"/>
              <a:t>lr</a:t>
            </a:r>
            <a:r>
              <a:rPr lang="en-US" altLang="ko-KR" sz="2000" dirty="0"/>
              <a:t> = 1e-3)</a:t>
            </a:r>
          </a:p>
          <a:p>
            <a:pPr lvl="1">
              <a:buFontTx/>
              <a:buChar char="-"/>
            </a:pPr>
            <a:r>
              <a:rPr lang="en-US" altLang="ko-KR" sz="2000" dirty="0"/>
              <a:t>Callbacks : </a:t>
            </a:r>
            <a:r>
              <a:rPr lang="en-US" altLang="ko-KR" sz="2000" dirty="0" err="1"/>
              <a:t>ReduceLROnPlateau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EarlyStopping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 err="1"/>
              <a:t>Batch_Size</a:t>
            </a:r>
            <a:r>
              <a:rPr lang="en-US" altLang="ko-KR" sz="2000" dirty="0"/>
              <a:t> : 128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데이터 분리 시 </a:t>
            </a:r>
            <a:r>
              <a:rPr lang="en-US" altLang="ko-KR" sz="2000" dirty="0"/>
              <a:t>Stratify 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테스트 데이터 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7FA70-7BF9-46C0-269F-C15433576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66" y="1027905"/>
            <a:ext cx="3004322" cy="4993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85D54A-D959-8B42-14B2-A534CE05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0" y="5417766"/>
            <a:ext cx="76866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7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D0E54-CABF-2637-9068-26604F4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추론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2DDE92-CD76-DCBB-B9E6-A8BA247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817" y="1505861"/>
            <a:ext cx="7565889" cy="29213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25C68-9515-F3FC-E40A-939EB058C0FD}"/>
              </a:ext>
            </a:extLst>
          </p:cNvPr>
          <p:cNvSpPr txBox="1"/>
          <p:nvPr/>
        </p:nvSpPr>
        <p:spPr>
          <a:xfrm>
            <a:off x="1052817" y="4601183"/>
            <a:ext cx="10172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MNIST </a:t>
            </a:r>
            <a:r>
              <a:rPr lang="ko-KR" altLang="en-US" sz="2000" dirty="0" err="1"/>
              <a:t>손글씨</a:t>
            </a:r>
            <a:r>
              <a:rPr lang="ko-KR" altLang="en-US" sz="2000" dirty="0"/>
              <a:t> 인식과 달리 </a:t>
            </a:r>
            <a:r>
              <a:rPr lang="ko-KR" altLang="en-US" sz="2000" dirty="0" err="1"/>
              <a:t>손글씨를</a:t>
            </a:r>
            <a:r>
              <a:rPr lang="ko-KR" altLang="en-US" sz="2000" dirty="0"/>
              <a:t> 그릴 공간이 더 클 필요가 있다고 느껴 </a:t>
            </a:r>
            <a:r>
              <a:rPr lang="ko-KR" altLang="en-US" sz="2000" u="sng" dirty="0"/>
              <a:t>이미지 사이즈를 </a:t>
            </a:r>
            <a:r>
              <a:rPr lang="en-US" altLang="ko-KR" sz="2000" u="sng" dirty="0"/>
              <a:t>(100, 100)</a:t>
            </a:r>
            <a:r>
              <a:rPr lang="ko-KR" altLang="en-US" sz="2000" dirty="0"/>
              <a:t>으로 만들었다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u="sng" dirty="0"/>
              <a:t>모델을 </a:t>
            </a:r>
            <a:r>
              <a:rPr lang="en-US" altLang="ko-KR" sz="2000" u="sng" dirty="0"/>
              <a:t>(60, 60, 1)</a:t>
            </a:r>
            <a:r>
              <a:rPr lang="ko-KR" altLang="en-US" sz="2000" dirty="0"/>
              <a:t>로 만들었기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추론 모델에 넣기 위해 크기를 바꿔야 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 과정에서 번지는 데이터들이 있기 때문에 </a:t>
            </a:r>
            <a:r>
              <a:rPr lang="ko-KR" altLang="en-US" sz="2000" dirty="0">
                <a:solidFill>
                  <a:srgbClr val="FF0000"/>
                </a:solidFill>
              </a:rPr>
              <a:t>크기 변경 </a:t>
            </a:r>
            <a:r>
              <a:rPr lang="en-US" altLang="ko-KR" sz="2000" dirty="0">
                <a:solidFill>
                  <a:srgbClr val="FF0000"/>
                </a:solidFill>
              </a:rPr>
              <a:t>-&gt; </a:t>
            </a:r>
            <a:r>
              <a:rPr lang="ko-KR" altLang="en-US" sz="2000" dirty="0">
                <a:solidFill>
                  <a:srgbClr val="FF0000"/>
                </a:solidFill>
              </a:rPr>
              <a:t>이진화</a:t>
            </a:r>
            <a:r>
              <a:rPr lang="ko-KR" altLang="en-US" sz="2000" dirty="0"/>
              <a:t> 후 추론 모델에 넣는다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626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14C5-B0F0-39C2-7F45-43B19A6E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테스트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27F55-C29A-E283-35CE-08F33EA5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1119" cy="4351338"/>
          </a:xfrm>
        </p:spPr>
        <p:txBody>
          <a:bodyPr/>
          <a:lstStyle/>
          <a:p>
            <a:r>
              <a:rPr lang="ko-KR" altLang="en-US" dirty="0"/>
              <a:t>예측 성공 케이스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0B8D15D-E12F-2739-00C0-4E4BC5353A19}"/>
              </a:ext>
            </a:extLst>
          </p:cNvPr>
          <p:cNvSpPr txBox="1">
            <a:spLocks/>
          </p:cNvSpPr>
          <p:nvPr/>
        </p:nvSpPr>
        <p:spPr>
          <a:xfrm>
            <a:off x="5834975" y="1825625"/>
            <a:ext cx="4901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예측 실패 케이스</a:t>
            </a:r>
            <a:r>
              <a:rPr lang="en-US" altLang="ko-KR" dirty="0"/>
              <a:t>(</a:t>
            </a:r>
            <a:r>
              <a:rPr lang="ko-KR" altLang="en-US" b="1" dirty="0"/>
              <a:t>훨씬 많음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D3CE1D-DAE7-2C9E-477C-156914FF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98" y="2491497"/>
            <a:ext cx="2819400" cy="97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9B0AAD-1A9B-54FB-11EA-6C29DC10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798" y="3880829"/>
            <a:ext cx="2571750" cy="866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BD5F39-3A87-36A5-BDC5-471371CD5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9597"/>
            <a:ext cx="2847975" cy="895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C0ECCB-3DCC-4FD9-B28B-710F40EDE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212" y="3943705"/>
            <a:ext cx="2495550" cy="857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345CD0-9830-8384-8420-5648459BF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135" y="5195888"/>
            <a:ext cx="2752725" cy="981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646BB7-EE43-86A6-E802-2CA2D82DF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248275"/>
            <a:ext cx="2619375" cy="876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61A85B-C5A5-9D58-380F-B7F730ED9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0404" y="2529597"/>
            <a:ext cx="2571750" cy="9715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2C7038-7D29-D650-A2DD-D51DAF5FFA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0404" y="3896080"/>
            <a:ext cx="2790825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017414-8BD4-0D87-BD0E-120EF00CEB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8028" y="5243513"/>
            <a:ext cx="2638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3E9C2-A076-DBA9-160A-C3045CDF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 </a:t>
            </a:r>
            <a:r>
              <a:rPr lang="en-US" altLang="ko-KR" sz="4400" dirty="0"/>
              <a:t>- </a:t>
            </a:r>
            <a:r>
              <a:rPr lang="ko-KR" altLang="en-US" sz="4400" dirty="0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94F63-F029-4F5D-866A-E3ED354B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점을 찍어야 하는 글자</a:t>
            </a:r>
            <a:r>
              <a:rPr lang="en-US" altLang="ko-KR" dirty="0"/>
              <a:t>(</a:t>
            </a:r>
            <a:r>
              <a:rPr lang="ko-KR" altLang="en-US" dirty="0" err="1"/>
              <a:t>ㅊ</a:t>
            </a:r>
            <a:r>
              <a:rPr lang="en-US" altLang="ko-KR" dirty="0"/>
              <a:t>, </a:t>
            </a:r>
            <a:r>
              <a:rPr lang="ko-KR" altLang="en-US" dirty="0" err="1"/>
              <a:t>ㅎ</a:t>
            </a:r>
            <a:r>
              <a:rPr lang="en-US" altLang="ko-KR" dirty="0"/>
              <a:t>)</a:t>
            </a:r>
            <a:r>
              <a:rPr lang="ko-KR" altLang="en-US" dirty="0"/>
              <a:t>나 복잡한 글자</a:t>
            </a:r>
            <a:r>
              <a:rPr lang="en-US" altLang="ko-KR" dirty="0"/>
              <a:t>(</a:t>
            </a:r>
            <a:r>
              <a:rPr lang="ko-KR" altLang="en-US" dirty="0" err="1"/>
              <a:t>ㅍ</a:t>
            </a:r>
            <a:r>
              <a:rPr lang="en-US" altLang="ko-KR" dirty="0"/>
              <a:t>, </a:t>
            </a:r>
            <a:r>
              <a:rPr lang="ko-KR" altLang="en-US" dirty="0"/>
              <a:t>된소리</a:t>
            </a:r>
            <a:r>
              <a:rPr lang="en-US" altLang="ko-KR" dirty="0"/>
              <a:t>)</a:t>
            </a:r>
            <a:r>
              <a:rPr lang="ko-KR" altLang="en-US" dirty="0"/>
              <a:t>의 인식률이 떨어진다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각 글자당 상위 </a:t>
            </a:r>
            <a:r>
              <a:rPr lang="en-US" altLang="ko-KR" dirty="0"/>
              <a:t>50</a:t>
            </a:r>
            <a:r>
              <a:rPr lang="ko-KR" altLang="en-US" dirty="0"/>
              <a:t>개의 글자만 썼기 때문에</a:t>
            </a:r>
            <a:r>
              <a:rPr lang="en-US" altLang="ko-KR" dirty="0"/>
              <a:t>, 1</a:t>
            </a:r>
            <a:r>
              <a:rPr lang="ko-KR" altLang="en-US" dirty="0"/>
              <a:t>가지 폰트만 학습시킨 셈이다</a:t>
            </a:r>
            <a:r>
              <a:rPr lang="en-US" altLang="ko-KR" dirty="0"/>
              <a:t>. </a:t>
            </a:r>
            <a:r>
              <a:rPr lang="ko-KR" altLang="en-US" dirty="0"/>
              <a:t>개선하기 위해 여러 폰트를 넣어 학습시켜봤으나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b="1" dirty="0"/>
              <a:t>자원의 한계</a:t>
            </a:r>
            <a:r>
              <a:rPr lang="ko-KR" altLang="en-US" dirty="0"/>
              <a:t>로 각 폰트당 </a:t>
            </a:r>
            <a:r>
              <a:rPr lang="en-US" altLang="ko-KR" dirty="0"/>
              <a:t>9</a:t>
            </a:r>
            <a:r>
              <a:rPr lang="ko-KR" altLang="en-US" dirty="0"/>
              <a:t>개 씩만 추려도 </a:t>
            </a:r>
            <a:r>
              <a:rPr lang="en-US" altLang="ko-KR" dirty="0"/>
              <a:t>81</a:t>
            </a:r>
            <a:r>
              <a:rPr lang="ko-KR" altLang="en-US" dirty="0"/>
              <a:t>개의 데이터</a:t>
            </a:r>
            <a:r>
              <a:rPr lang="en-US" altLang="ko-KR" dirty="0"/>
              <a:t> </a:t>
            </a:r>
            <a:r>
              <a:rPr lang="ko-KR" altLang="en-US" dirty="0"/>
              <a:t>정도만 이용할 수 있으며 이 이상의 데이터를 구성하려 하면 </a:t>
            </a:r>
            <a:r>
              <a:rPr lang="ko-KR" altLang="en-US" dirty="0" err="1"/>
              <a:t>코랩이</a:t>
            </a:r>
            <a:r>
              <a:rPr lang="ko-KR" altLang="en-US" dirty="0"/>
              <a:t> 초기화되었다</a:t>
            </a:r>
            <a:r>
              <a:rPr lang="en-US" altLang="ko-KR" dirty="0"/>
              <a:t>. </a:t>
            </a:r>
          </a:p>
          <a:p>
            <a:pPr lvl="1">
              <a:buFontTx/>
              <a:buChar char="-"/>
            </a:pPr>
            <a:r>
              <a:rPr lang="en-US" altLang="ko-KR" dirty="0"/>
              <a:t>2. 81</a:t>
            </a:r>
            <a:r>
              <a:rPr lang="ko-KR" altLang="en-US" dirty="0"/>
              <a:t>개의 데이터를 이용했을 때 각 폰트의 특성이 너무 다르기 때문인지 학습이 정상적으로 이뤄지지 않았음</a:t>
            </a:r>
            <a:r>
              <a:rPr lang="en-US" altLang="ko-KR" dirty="0"/>
              <a:t>. (Loss </a:t>
            </a:r>
            <a:r>
              <a:rPr lang="ko-KR" altLang="en-US" dirty="0"/>
              <a:t>값이 </a:t>
            </a:r>
            <a:r>
              <a:rPr lang="en-US" altLang="ko-KR" dirty="0"/>
              <a:t>7~8 </a:t>
            </a:r>
            <a:r>
              <a:rPr lang="ko-KR" altLang="en-US" dirty="0"/>
              <a:t>대에서 내려오지 못함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위 이유로 프로젝트를 마무리하게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69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758D2-D4FE-A375-E1EB-771B5ADAE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4552"/>
            <a:ext cx="9144000" cy="1068895"/>
          </a:xfrm>
        </p:spPr>
        <p:txBody>
          <a:bodyPr/>
          <a:lstStyle/>
          <a:p>
            <a:r>
              <a:rPr lang="ko-KR" altLang="en-US" dirty="0"/>
              <a:t>시행착오 </a:t>
            </a:r>
            <a:r>
              <a:rPr lang="en-US" altLang="ko-KR" dirty="0"/>
              <a:t>&amp; </a:t>
            </a:r>
            <a:r>
              <a:rPr lang="ko-KR" altLang="en-US" dirty="0"/>
              <a:t>기록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CB1AA-0705-90EB-2770-7AC77975C310}"/>
              </a:ext>
            </a:extLst>
          </p:cNvPr>
          <p:cNvSpPr txBox="1"/>
          <p:nvPr/>
        </p:nvSpPr>
        <p:spPr>
          <a:xfrm>
            <a:off x="2023352" y="4552545"/>
            <a:ext cx="86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프로젝트를 하면서 시간을 길게 쏟았던 부분 위주의 기록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12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9E1F21C-4BA0-09E2-C8D4-FD1D52C5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198"/>
          </a:xfrm>
        </p:spPr>
        <p:txBody>
          <a:bodyPr/>
          <a:lstStyle/>
          <a:p>
            <a:r>
              <a:rPr lang="en-US" altLang="ko-KR" dirty="0"/>
              <a:t>1. MNIST </a:t>
            </a:r>
            <a:r>
              <a:rPr lang="ko-KR" altLang="en-US" dirty="0" err="1"/>
              <a:t>손글씨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B5753-C05B-EF5E-F02A-615915A1536D}"/>
              </a:ext>
            </a:extLst>
          </p:cNvPr>
          <p:cNvSpPr txBox="1"/>
          <p:nvPr/>
        </p:nvSpPr>
        <p:spPr>
          <a:xfrm>
            <a:off x="953310" y="1415773"/>
            <a:ext cx="104004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최초 이미지 분석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모델의 추론 성능은 좋은데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손글씨를</a:t>
            </a:r>
            <a:r>
              <a:rPr lang="ko-KR" altLang="en-US" dirty="0"/>
              <a:t> 잘 인식하지 못하는 문제가 있었다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당시엔 이에 대한 원인을 </a:t>
            </a:r>
            <a:r>
              <a:rPr lang="en-US" altLang="ko-KR" dirty="0"/>
              <a:t>2</a:t>
            </a:r>
            <a:r>
              <a:rPr lang="ko-KR" altLang="en-US" dirty="0"/>
              <a:t>가지로 봤는데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1. </a:t>
            </a:r>
            <a:r>
              <a:rPr lang="ko-KR" altLang="en-US" dirty="0"/>
              <a:t>이미지 확대 </a:t>
            </a:r>
            <a:r>
              <a:rPr lang="en-US" altLang="ko-KR" dirty="0"/>
              <a:t>/ </a:t>
            </a:r>
            <a:r>
              <a:rPr lang="ko-KR" altLang="en-US" dirty="0"/>
              <a:t>축소 과정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en-US" altLang="ko-KR" u="sng" dirty="0"/>
              <a:t>MNIST </a:t>
            </a:r>
            <a:r>
              <a:rPr lang="ko-KR" altLang="en-US" u="sng" dirty="0"/>
              <a:t>데이터는 검은 바탕에 흰 글씨인데 도화지는 흰 바탕에 검은 글씨</a:t>
            </a:r>
            <a:endParaRPr lang="en-US" altLang="ko-KR" u="sng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실험해보니 </a:t>
            </a:r>
            <a:r>
              <a:rPr lang="en-US" altLang="ko-KR" dirty="0"/>
              <a:t>1</a:t>
            </a:r>
            <a:r>
              <a:rPr lang="ko-KR" altLang="en-US" dirty="0"/>
              <a:t>보다는 </a:t>
            </a:r>
            <a:r>
              <a:rPr lang="en-US" altLang="ko-KR" dirty="0"/>
              <a:t>2</a:t>
            </a:r>
            <a:r>
              <a:rPr lang="ko-KR" altLang="en-US" dirty="0"/>
              <a:t>가 더 직접적인 원인으로 보였다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물론 이 프로젝트 자체가 통계적인 관찰을 하긴 힘들고 체감에 의존할 수 밖에 없다는 점이 있긴 하다</a:t>
            </a:r>
            <a:r>
              <a:rPr lang="en-US" altLang="ko-KR" dirty="0"/>
              <a:t>. </a:t>
            </a:r>
            <a:r>
              <a:rPr lang="ko-KR" altLang="en-US" dirty="0"/>
              <a:t>직접 손으로 그리면서 결과를 관찰하기 때문이다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A7585C-420F-7FA5-5C24-3FA106D7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5762"/>
            <a:ext cx="10696575" cy="238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AE6308-5361-A7E2-AD71-50245D434A8E}"/>
              </a:ext>
            </a:extLst>
          </p:cNvPr>
          <p:cNvSpPr txBox="1"/>
          <p:nvPr/>
        </p:nvSpPr>
        <p:spPr>
          <a:xfrm>
            <a:off x="838200" y="4611230"/>
            <a:ext cx="104004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추론 결과 상위 값들 출력하기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높은 값을 나타내는 인덱스들을 출력하는 함수가 필요했다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en-US" altLang="ko-KR" dirty="0" err="1"/>
              <a:t>argsort</a:t>
            </a:r>
            <a:r>
              <a:rPr lang="en-US" altLang="ko-KR" dirty="0"/>
              <a:t>() </a:t>
            </a:r>
            <a:r>
              <a:rPr lang="ko-KR" altLang="en-US" dirty="0"/>
              <a:t>함수가 그런 역할을 하더라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4835C6-5185-BB37-EF67-4077BC3C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70194"/>
            <a:ext cx="4943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35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9E1F21C-4BA0-09E2-C8D4-FD1D52C5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198"/>
          </a:xfrm>
        </p:spPr>
        <p:txBody>
          <a:bodyPr/>
          <a:lstStyle/>
          <a:p>
            <a:r>
              <a:rPr lang="en-US" altLang="ko-KR" dirty="0"/>
              <a:t>1. MNIST </a:t>
            </a:r>
            <a:r>
              <a:rPr lang="ko-KR" altLang="en-US" dirty="0" err="1"/>
              <a:t>손글씨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7D919-92C2-85AA-B58C-1371690A3FFC}"/>
              </a:ext>
            </a:extLst>
          </p:cNvPr>
          <p:cNvSpPr txBox="1"/>
          <p:nvPr/>
        </p:nvSpPr>
        <p:spPr>
          <a:xfrm>
            <a:off x="1021404" y="1498060"/>
            <a:ext cx="103323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 err="1"/>
              <a:t>손글씨를</a:t>
            </a:r>
            <a:r>
              <a:rPr lang="ko-KR" altLang="en-US" sz="2400" dirty="0"/>
              <a:t> 그린 결과를 확대해서 추론 모델에 넣기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그림판이 너무 작기 때문에 생각해본 방식인데</a:t>
            </a:r>
            <a:r>
              <a:rPr lang="en-US" altLang="ko-KR" dirty="0"/>
              <a:t>, (28*28)</a:t>
            </a:r>
          </a:p>
          <a:p>
            <a:r>
              <a:rPr lang="en-US" altLang="ko-KR" dirty="0"/>
              <a:t>	1. </a:t>
            </a:r>
            <a:r>
              <a:rPr lang="ko-KR" altLang="en-US" dirty="0" err="1"/>
              <a:t>코랩에서</a:t>
            </a:r>
            <a:r>
              <a:rPr lang="ko-KR" altLang="en-US" dirty="0"/>
              <a:t> </a:t>
            </a:r>
            <a:r>
              <a:rPr lang="en-US" altLang="ko-KR" dirty="0"/>
              <a:t>OOM </a:t>
            </a:r>
            <a:r>
              <a:rPr lang="ko-KR" altLang="en-US" dirty="0"/>
              <a:t>에러 </a:t>
            </a:r>
            <a:r>
              <a:rPr lang="en-US" altLang="ko-KR" dirty="0"/>
              <a:t>(GPU </a:t>
            </a:r>
            <a:r>
              <a:rPr lang="ko-KR" altLang="en-US" dirty="0"/>
              <a:t>메모리 부족</a:t>
            </a:r>
            <a:r>
              <a:rPr lang="en-US" altLang="ko-KR" dirty="0"/>
              <a:t>)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/>
              <a:t>검색 결과 </a:t>
            </a:r>
            <a:r>
              <a:rPr lang="en-US" altLang="ko-KR" dirty="0"/>
              <a:t>: </a:t>
            </a:r>
            <a:r>
              <a:rPr lang="ko-KR" altLang="en-US" dirty="0"/>
              <a:t>굳이 </a:t>
            </a:r>
            <a:r>
              <a:rPr lang="ko-KR" altLang="en-US" dirty="0" err="1"/>
              <a:t>해야되는가</a:t>
            </a:r>
            <a:r>
              <a:rPr lang="en-US" altLang="ko-KR" dirty="0"/>
              <a:t>?</a:t>
            </a:r>
            <a:r>
              <a:rPr lang="ko-KR" altLang="en-US" dirty="0"/>
              <a:t> 라는 의견 </a:t>
            </a:r>
            <a:r>
              <a:rPr lang="en-US" altLang="ko-KR" dirty="0"/>
              <a:t>+ </a:t>
            </a:r>
            <a:r>
              <a:rPr lang="ko-KR" altLang="en-US" dirty="0"/>
              <a:t>추가적인 정보 없이 요구 메모리만 증가함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이라는 의견을 봤고</a:t>
            </a:r>
            <a:r>
              <a:rPr lang="en-US" altLang="ko-KR" dirty="0"/>
              <a:t>, </a:t>
            </a:r>
            <a:r>
              <a:rPr lang="ko-KR" altLang="en-US" dirty="0"/>
              <a:t>납득이 가서 그냥 하지 않게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616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9E1F21C-4BA0-09E2-C8D4-FD1D52C5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19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한글 필기체 인식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34631-5075-C2BD-468C-5ACBBC2E106A}"/>
              </a:ext>
            </a:extLst>
          </p:cNvPr>
          <p:cNvSpPr txBox="1"/>
          <p:nvPr/>
        </p:nvSpPr>
        <p:spPr>
          <a:xfrm>
            <a:off x="1001949" y="1449421"/>
            <a:ext cx="979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처음 시도한 </a:t>
            </a:r>
            <a:r>
              <a:rPr lang="en-US" altLang="ko-KR" sz="2400" dirty="0">
                <a:hlinkClick r:id="rId2"/>
              </a:rPr>
              <a:t>DB</a:t>
            </a:r>
            <a:r>
              <a:rPr lang="en-US" altLang="ko-KR" sz="2400" dirty="0"/>
              <a:t>(AI </a:t>
            </a:r>
            <a:r>
              <a:rPr lang="ko-KR" altLang="en-US" sz="2400" dirty="0"/>
              <a:t>허브</a:t>
            </a:r>
            <a:r>
              <a:rPr lang="en-US" altLang="ko-KR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B413D-9157-3D1A-9703-2610058ECF2B}"/>
              </a:ext>
            </a:extLst>
          </p:cNvPr>
          <p:cNvSpPr txBox="1"/>
          <p:nvPr/>
        </p:nvSpPr>
        <p:spPr>
          <a:xfrm>
            <a:off x="953310" y="2110465"/>
            <a:ext cx="989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JSON </a:t>
            </a:r>
            <a:r>
              <a:rPr lang="ko-KR" altLang="en-US" dirty="0"/>
              <a:t>파일과 다운받은 데이터들을 </a:t>
            </a:r>
            <a:r>
              <a:rPr lang="en-US" altLang="ko-KR" dirty="0"/>
              <a:t>CSV</a:t>
            </a:r>
            <a:r>
              <a:rPr lang="ko-KR" altLang="en-US" dirty="0"/>
              <a:t>파일로 저장한 뒤 사용하려고 했음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963466-F47F-AA7F-176B-490F274D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50" y="2679177"/>
            <a:ext cx="5920096" cy="23641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4086E8-2E27-CB8F-CFBB-282FC51D4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46" y="2679177"/>
            <a:ext cx="4863065" cy="2644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7CEF29-A043-C006-4D66-4D15F467DA9E}"/>
              </a:ext>
            </a:extLst>
          </p:cNvPr>
          <p:cNvSpPr txBox="1"/>
          <p:nvPr/>
        </p:nvSpPr>
        <p:spPr>
          <a:xfrm>
            <a:off x="1001949" y="5523474"/>
            <a:ext cx="1028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일에 걸쳐 시도해봤지만</a:t>
            </a:r>
            <a:r>
              <a:rPr lang="en-US" altLang="ko-KR" dirty="0"/>
              <a:t>, </a:t>
            </a:r>
            <a:r>
              <a:rPr lang="ko-KR" altLang="en-US" b="1" dirty="0"/>
              <a:t>거의 쓰이지 않는 글자도 있고 데이터의 수도 제각각</a:t>
            </a:r>
            <a:r>
              <a:rPr lang="en-US" altLang="ko-KR" b="1" dirty="0"/>
              <a:t>(1</a:t>
            </a:r>
            <a:r>
              <a:rPr lang="ko-KR" altLang="en-US" b="1" dirty="0"/>
              <a:t>개부터 </a:t>
            </a:r>
            <a:r>
              <a:rPr lang="en-US" altLang="ko-KR" b="1" dirty="0"/>
              <a:t>13</a:t>
            </a:r>
            <a:r>
              <a:rPr lang="ko-KR" altLang="en-US" b="1" dirty="0"/>
              <a:t>개까지</a:t>
            </a:r>
            <a:r>
              <a:rPr lang="en-US" altLang="ko-KR" b="1" dirty="0"/>
              <a:t>)</a:t>
            </a:r>
            <a:r>
              <a:rPr lang="ko-KR" altLang="en-US" dirty="0"/>
              <a:t>이어서 데이터를 바꾸게 되었음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모델도 기존 </a:t>
            </a:r>
            <a:r>
              <a:rPr lang="en-US" altLang="ko-KR" dirty="0"/>
              <a:t>MNIST</a:t>
            </a:r>
            <a:r>
              <a:rPr lang="ko-KR" altLang="en-US" dirty="0"/>
              <a:t>에서 썼던 걸 썼는데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검증된 모델을 쓸 필요성</a:t>
            </a:r>
            <a:r>
              <a:rPr lang="ko-KR" altLang="en-US" dirty="0"/>
              <a:t>을 느낌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</a:t>
            </a:r>
            <a:r>
              <a:rPr lang="ko-KR" altLang="en-US" b="1" dirty="0">
                <a:solidFill>
                  <a:srgbClr val="FF0000"/>
                </a:solidFill>
              </a:rPr>
              <a:t>데이터를 사전에 파악하고 프로젝트를 진행하는 것의 중요성</a:t>
            </a:r>
            <a:r>
              <a:rPr lang="ko-KR" altLang="en-US" dirty="0"/>
              <a:t>을 알게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6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C1CA6-0F06-E351-89C1-174DEAB3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5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한글 필기체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C5C5-199F-DA52-E090-84B8F6E3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2. DB : </a:t>
            </a:r>
            <a:r>
              <a:rPr lang="en-US" altLang="ko-KR" sz="2400" dirty="0">
                <a:hlinkClick r:id="rId2"/>
              </a:rPr>
              <a:t>PE92</a:t>
            </a:r>
            <a:r>
              <a:rPr lang="ko-KR" altLang="en-US" sz="2400" dirty="0"/>
              <a:t>로 시도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943A3-D392-2892-3D75-20A994DC2230}"/>
              </a:ext>
            </a:extLst>
          </p:cNvPr>
          <p:cNvSpPr txBox="1"/>
          <p:nvPr/>
        </p:nvSpPr>
        <p:spPr>
          <a:xfrm>
            <a:off x="952107" y="257351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아예 독립적인 확장자명</a:t>
            </a:r>
            <a:r>
              <a:rPr lang="en-US" altLang="ko-KR" dirty="0"/>
              <a:t>(‘hdu1`)</a:t>
            </a:r>
            <a:r>
              <a:rPr lang="ko-KR" altLang="en-US" dirty="0"/>
              <a:t>으로 저장되어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cp949, utf-8 </a:t>
            </a:r>
            <a:r>
              <a:rPr lang="ko-KR" altLang="en-US" dirty="0"/>
              <a:t>모두 </a:t>
            </a:r>
            <a:r>
              <a:rPr lang="ko-KR" altLang="en-US" dirty="0" err="1"/>
              <a:t>디코드</a:t>
            </a:r>
            <a:r>
              <a:rPr lang="ko-KR" altLang="en-US" dirty="0"/>
              <a:t> 에러가 떠서 바이너리로 읽어와야 했는데 글자로 불러오는 데는 실패했다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데이터에 설명서가 있긴 했고 바이너리로 읽었을 때 어떤 구조인 것까지는 파악했는데</a:t>
            </a:r>
            <a:r>
              <a:rPr lang="en-US" altLang="ko-KR" dirty="0"/>
              <a:t> </a:t>
            </a:r>
            <a:r>
              <a:rPr lang="ko-KR" altLang="en-US" dirty="0"/>
              <a:t>읽어서 </a:t>
            </a:r>
            <a:r>
              <a:rPr lang="en-US" altLang="ko-KR" dirty="0" err="1"/>
              <a:t>plt.imshow</a:t>
            </a:r>
            <a:r>
              <a:rPr lang="en-US" altLang="ko-KR" dirty="0"/>
              <a:t>()</a:t>
            </a:r>
            <a:r>
              <a:rPr lang="ko-KR" altLang="en-US" dirty="0"/>
              <a:t>까지 진행했을 때 이미지가 깨져서 출력되어 다른 데이터를 이용하게 되었다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3B0AE-20EE-62D6-49DC-FDA15032F26B}"/>
              </a:ext>
            </a:extLst>
          </p:cNvPr>
          <p:cNvSpPr txBox="1"/>
          <p:nvPr/>
        </p:nvSpPr>
        <p:spPr>
          <a:xfrm>
            <a:off x="952107" y="429862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새로운 </a:t>
            </a:r>
            <a:r>
              <a:rPr lang="en-US" altLang="ko-KR" sz="2400" dirty="0"/>
              <a:t>Array </a:t>
            </a:r>
            <a:r>
              <a:rPr lang="ko-KR" altLang="en-US" sz="2400" dirty="0"/>
              <a:t>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EF29E-6F7B-8038-C3B3-77B5A17E401C}"/>
              </a:ext>
            </a:extLst>
          </p:cNvPr>
          <p:cNvSpPr txBox="1"/>
          <p:nvPr/>
        </p:nvSpPr>
        <p:spPr>
          <a:xfrm>
            <a:off x="952107" y="4819281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phd08</a:t>
            </a:r>
            <a:r>
              <a:rPr lang="ko-KR" altLang="en-US" dirty="0"/>
              <a:t>을 이용하는 과정에서 하나의 데이터로 통합하는 과정에서 </a:t>
            </a:r>
            <a:r>
              <a:rPr lang="en-US" altLang="ko-KR" dirty="0"/>
              <a:t>‘</a:t>
            </a:r>
            <a:r>
              <a:rPr lang="ko-KR" altLang="en-US" dirty="0"/>
              <a:t>파일 읽기 </a:t>
            </a:r>
            <a:r>
              <a:rPr lang="en-US" altLang="ko-KR" dirty="0"/>
              <a:t>– </a:t>
            </a:r>
            <a:r>
              <a:rPr lang="en-US" altLang="ko-KR" dirty="0" err="1"/>
              <a:t>np.concatenate</a:t>
            </a:r>
            <a:r>
              <a:rPr lang="en-US" altLang="ko-KR" dirty="0"/>
              <a:t>’</a:t>
            </a:r>
            <a:r>
              <a:rPr lang="ko-KR" altLang="en-US" dirty="0"/>
              <a:t>를 이용했었다</a:t>
            </a:r>
            <a:r>
              <a:rPr lang="en-US" altLang="ko-KR" dirty="0"/>
              <a:t>. </a:t>
            </a:r>
            <a:r>
              <a:rPr lang="ko-KR" altLang="en-US" dirty="0"/>
              <a:t>그런데 데이터 수가 많아질수록 속도가 느려졌다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이유는 </a:t>
            </a:r>
            <a:r>
              <a:rPr lang="en-US" altLang="ko-KR" b="1" dirty="0"/>
              <a:t>Array</a:t>
            </a:r>
            <a:r>
              <a:rPr lang="ko-KR" altLang="en-US" b="1" dirty="0"/>
              <a:t>를 </a:t>
            </a:r>
            <a:r>
              <a:rPr lang="en-US" altLang="ko-KR" b="1" dirty="0"/>
              <a:t>Resize</a:t>
            </a:r>
            <a:r>
              <a:rPr lang="ko-KR" altLang="en-US" b="1" dirty="0"/>
              <a:t>하게 되면 </a:t>
            </a:r>
            <a:r>
              <a:rPr lang="en-US" altLang="ko-KR" b="1" dirty="0"/>
              <a:t>Array </a:t>
            </a:r>
            <a:r>
              <a:rPr lang="ko-KR" altLang="en-US" b="1" dirty="0"/>
              <a:t>내의 전체 데이터를 복사하는 과정</a:t>
            </a:r>
            <a:r>
              <a:rPr lang="ko-KR" altLang="en-US" dirty="0"/>
              <a:t>이 들어가기 때문이다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따라서 총 </a:t>
            </a:r>
            <a:r>
              <a:rPr lang="en-US" altLang="ko-KR" dirty="0"/>
              <a:t>Input </a:t>
            </a:r>
            <a:r>
              <a:rPr lang="ko-KR" altLang="en-US" dirty="0"/>
              <a:t>데이터의 수를 알 수 있다면</a:t>
            </a:r>
            <a:r>
              <a:rPr lang="en-US" altLang="ko-KR" dirty="0"/>
              <a:t>, </a:t>
            </a:r>
            <a:r>
              <a:rPr lang="ko-KR" altLang="en-US" dirty="0"/>
              <a:t>해당하는 </a:t>
            </a:r>
            <a:r>
              <a:rPr lang="en-US" altLang="ko-KR" dirty="0"/>
              <a:t>Array</a:t>
            </a:r>
            <a:r>
              <a:rPr lang="ko-KR" altLang="en-US" dirty="0"/>
              <a:t>를 미리 만드는 것이 훨씬 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399D25-A574-0595-6343-1066168C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009" y="4079127"/>
            <a:ext cx="6526884" cy="6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51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63B88-FBD4-7A4B-A103-01D11B2F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0BBF-92F6-9C3E-A82C-6641C077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6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600" dirty="0"/>
              <a:t>4. </a:t>
            </a:r>
            <a:r>
              <a:rPr lang="ko-KR" altLang="en-US" sz="2600" dirty="0"/>
              <a:t>버그</a:t>
            </a:r>
            <a:r>
              <a:rPr lang="en-US" altLang="ko-KR" sz="2600" dirty="0"/>
              <a:t>?</a:t>
            </a:r>
          </a:p>
          <a:p>
            <a:pPr>
              <a:buFontTx/>
              <a:buChar char="-"/>
            </a:pPr>
            <a:r>
              <a:rPr lang="en-US" altLang="ko-KR" sz="1800" b="1" dirty="0" err="1"/>
              <a:t>plt.imshow</a:t>
            </a:r>
            <a:r>
              <a:rPr lang="en-US" altLang="ko-KR" sz="1800" b="1" dirty="0"/>
              <a:t>()</a:t>
            </a:r>
            <a:r>
              <a:rPr lang="ko-KR" altLang="en-US" sz="1800" dirty="0"/>
              <a:t>를 쓸 때</a:t>
            </a:r>
            <a:r>
              <a:rPr lang="en-US" altLang="ko-KR" sz="1800" dirty="0"/>
              <a:t>, </a:t>
            </a:r>
            <a:r>
              <a:rPr lang="en-US" altLang="ko-KR" sz="1800" b="1" dirty="0"/>
              <a:t>np.float16</a:t>
            </a:r>
            <a:r>
              <a:rPr lang="ko-KR" altLang="en-US" sz="1800" b="1" dirty="0"/>
              <a:t>은 지원되지 않는다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저 함수를 쓸 때만 데이터 타입을 바꾸든지</a:t>
            </a:r>
            <a:r>
              <a:rPr lang="en-US" altLang="ko-KR" sz="1800" dirty="0"/>
              <a:t>, </a:t>
            </a:r>
            <a:r>
              <a:rPr lang="ko-KR" altLang="en-US" sz="1800" dirty="0"/>
              <a:t>애초에 데이터 타입을 </a:t>
            </a:r>
            <a:r>
              <a:rPr lang="en-US" altLang="ko-KR" sz="1800" dirty="0"/>
              <a:t>np.float32</a:t>
            </a:r>
            <a:r>
              <a:rPr lang="ko-KR" altLang="en-US" sz="1800" dirty="0"/>
              <a:t>로 만들든지 해야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F9B51-65A8-6330-4C12-7C94CFDFBFF8}"/>
              </a:ext>
            </a:extLst>
          </p:cNvPr>
          <p:cNvSpPr txBox="1"/>
          <p:nvPr/>
        </p:nvSpPr>
        <p:spPr>
          <a:xfrm>
            <a:off x="952107" y="3236932"/>
            <a:ext cx="282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논문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52384-84A6-C43E-1562-84D8793583F7}"/>
              </a:ext>
            </a:extLst>
          </p:cNvPr>
          <p:cNvSpPr txBox="1"/>
          <p:nvPr/>
        </p:nvSpPr>
        <p:spPr>
          <a:xfrm>
            <a:off x="952107" y="3826397"/>
            <a:ext cx="1000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가지 논문이 구현되는 방법이 달라서 여러 실험을 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42EE51-50F6-7D11-8213-3CDA7EB6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53" y="4387256"/>
            <a:ext cx="10594194" cy="1715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8306E-023A-DF29-5226-2206CD49F8D3}"/>
              </a:ext>
            </a:extLst>
          </p:cNvPr>
          <p:cNvSpPr txBox="1"/>
          <p:nvPr/>
        </p:nvSpPr>
        <p:spPr>
          <a:xfrm>
            <a:off x="1133590" y="6210499"/>
            <a:ext cx="10989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입력층</a:t>
            </a:r>
            <a:r>
              <a:rPr lang="ko-KR" altLang="en-US" dirty="0"/>
              <a:t> 변경은 </a:t>
            </a:r>
            <a:r>
              <a:rPr lang="en-US" altLang="ko-KR" dirty="0"/>
              <a:t>Convolution – </a:t>
            </a:r>
            <a:r>
              <a:rPr lang="en-US" altLang="ko-KR" dirty="0" err="1"/>
              <a:t>ReLU</a:t>
            </a:r>
            <a:r>
              <a:rPr lang="en-US" altLang="ko-KR" dirty="0"/>
              <a:t> – </a:t>
            </a:r>
            <a:r>
              <a:rPr lang="en-US" altLang="ko-KR" dirty="0" err="1"/>
              <a:t>MaxPooling</a:t>
            </a:r>
            <a:r>
              <a:rPr lang="en-US" altLang="ko-KR" dirty="0"/>
              <a:t> – </a:t>
            </a:r>
            <a:r>
              <a:rPr lang="en-US" altLang="ko-KR" dirty="0" err="1"/>
              <a:t>BatchNormalization</a:t>
            </a:r>
            <a:r>
              <a:rPr lang="en-US" altLang="ko-KR" dirty="0"/>
              <a:t> </a:t>
            </a:r>
            <a:r>
              <a:rPr lang="ko-KR" altLang="en-US" dirty="0"/>
              <a:t>순으로 구현했음을 의미한다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원래 참고하던 논문은 </a:t>
            </a:r>
            <a:r>
              <a:rPr lang="en-US" altLang="ko-KR" dirty="0" err="1"/>
              <a:t>Convoluton</a:t>
            </a:r>
            <a:r>
              <a:rPr lang="en-US" altLang="ko-KR" dirty="0"/>
              <a:t> – </a:t>
            </a:r>
            <a:r>
              <a:rPr lang="en-US" altLang="ko-KR" dirty="0" err="1"/>
              <a:t>BatchNormalization</a:t>
            </a:r>
            <a:r>
              <a:rPr lang="en-US" altLang="ko-KR" dirty="0"/>
              <a:t> – </a:t>
            </a:r>
            <a:r>
              <a:rPr lang="en-US" altLang="ko-KR" dirty="0" err="1"/>
              <a:t>ReLU</a:t>
            </a:r>
            <a:r>
              <a:rPr lang="en-US" altLang="ko-KR" dirty="0"/>
              <a:t> – </a:t>
            </a:r>
            <a:r>
              <a:rPr lang="en-US" altLang="ko-KR" dirty="0" err="1"/>
              <a:t>MaxPooling</a:t>
            </a:r>
            <a:r>
              <a:rPr lang="en-US" altLang="ko-KR" dirty="0"/>
              <a:t> </a:t>
            </a:r>
            <a:r>
              <a:rPr lang="ko-KR" altLang="en-US" dirty="0"/>
              <a:t>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0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169CD-B720-1D66-AE64-DC57E487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시작 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1F295-2461-4D46-3260-F8C3D04C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491"/>
            <a:ext cx="10515600" cy="4933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일본어를 공부할 때 사전을 이용할 때가 있는데</a:t>
            </a:r>
            <a:r>
              <a:rPr lang="en-US" altLang="ko-KR" dirty="0"/>
              <a:t>, </a:t>
            </a:r>
            <a:r>
              <a:rPr lang="ko-KR" altLang="en-US" dirty="0"/>
              <a:t>사전에는 이런 기능이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OpenCV</a:t>
            </a:r>
            <a:r>
              <a:rPr lang="ko-KR" altLang="en-US" dirty="0"/>
              <a:t>와 </a:t>
            </a:r>
            <a:r>
              <a:rPr lang="en-US" altLang="ko-KR" dirty="0" err="1"/>
              <a:t>Tensorflow</a:t>
            </a:r>
            <a:r>
              <a:rPr lang="ko-KR" altLang="en-US" dirty="0"/>
              <a:t>를 이용하여 비슷하게 구현할 수 있지 않을까</a:t>
            </a:r>
            <a:r>
              <a:rPr lang="en-US" altLang="ko-KR" dirty="0"/>
              <a:t>? </a:t>
            </a:r>
            <a:r>
              <a:rPr lang="ko-KR" altLang="en-US" dirty="0"/>
              <a:t>해서 시작하게 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67DBF-81B3-83EC-E7D3-F0ACFC39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0" y="2978363"/>
            <a:ext cx="35337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02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7E136-FBAA-8218-42B3-257571E5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DB9A6-B9CA-6A8B-BA9B-99DCACD1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551656" cy="54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다양한 폰트 넣기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A7B0B-DBE8-B021-CA36-A77F8D204399}"/>
              </a:ext>
            </a:extLst>
          </p:cNvPr>
          <p:cNvSpPr txBox="1"/>
          <p:nvPr/>
        </p:nvSpPr>
        <p:spPr>
          <a:xfrm>
            <a:off x="838200" y="2422689"/>
            <a:ext cx="10605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sz="2000" dirty="0"/>
              <a:t>- phd08 </a:t>
            </a:r>
            <a:r>
              <a:rPr lang="ko-KR" altLang="en-US" sz="2000" dirty="0"/>
              <a:t>텍스트 파일을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로 바꾸는 프로그램을 수정하여 구현해봤으나</a:t>
            </a:r>
            <a:r>
              <a:rPr lang="en-US" altLang="ko-KR" sz="2000" dirty="0"/>
              <a:t>, </a:t>
            </a:r>
            <a:r>
              <a:rPr lang="ko-KR" altLang="en-US" sz="2000" dirty="0"/>
              <a:t>모델 학습이</a:t>
            </a:r>
            <a:endParaRPr lang="en-US" altLang="ko-KR" sz="2000" dirty="0"/>
          </a:p>
          <a:p>
            <a:r>
              <a:rPr lang="ko-KR" altLang="en-US" sz="2000" dirty="0"/>
              <a:t>잘 이뤄지지 않아서 실패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결과 란에도 적었듯</a:t>
            </a:r>
            <a:r>
              <a:rPr lang="en-US" altLang="ko-KR" sz="2000" dirty="0"/>
              <a:t>, </a:t>
            </a:r>
            <a:r>
              <a:rPr lang="ko-KR" altLang="en-US" sz="2000" dirty="0"/>
              <a:t>각 폰트의 데이터 수가 너무 적어서</a:t>
            </a:r>
            <a:r>
              <a:rPr lang="en-US" altLang="ko-KR" sz="2000" dirty="0"/>
              <a:t>(9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라고 볼 수 있지만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수를 늘이면 </a:t>
            </a:r>
            <a:r>
              <a:rPr lang="ko-KR" altLang="en-US" sz="2000" dirty="0" err="1"/>
              <a:t>코랩에</a:t>
            </a:r>
            <a:r>
              <a:rPr lang="ko-KR" altLang="en-US" sz="2000" dirty="0"/>
              <a:t> 올라가지 않아서 실행할 수 없었다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435EDC-E82E-FD5F-44C8-2FE5125E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30" y="2422689"/>
            <a:ext cx="106775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EDE2-9473-6B16-BC59-EBF978D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한글 필기체 인식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2243-8485-0CE3-520D-DDABB904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7. </a:t>
            </a:r>
            <a:r>
              <a:rPr lang="ko-KR" altLang="en-US" sz="2400" dirty="0"/>
              <a:t>도화지의 글씨 영역만 따로 잘라서 모델에 전달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BFF5B-878C-D827-AFA3-AE6F8F1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463"/>
            <a:ext cx="11134725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5372C-B63D-6140-1CBB-50A231D20E02}"/>
              </a:ext>
            </a:extLst>
          </p:cNvPr>
          <p:cNvSpPr txBox="1"/>
          <p:nvPr/>
        </p:nvSpPr>
        <p:spPr>
          <a:xfrm>
            <a:off x="838200" y="3808429"/>
            <a:ext cx="11134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글씨의 박스를 추출한 뒤 추론 모델에 전달할 수 있다면 도화지 크기에 관계 없이 범용성을 늘일 수 있다고 생각해서 시도해본 방법이다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그러나 글씨의 윤곽선을 온전히 따는 경우가 거의 없어서 포기했다</a:t>
            </a:r>
            <a:r>
              <a:rPr lang="en-US" altLang="ko-KR" dirty="0"/>
              <a:t>. (Hierarchy</a:t>
            </a:r>
            <a:r>
              <a:rPr lang="ko-KR" altLang="en-US" dirty="0"/>
              <a:t>를 봐도 글씨 외곽에 윤곽선이 생기는 경우가 잘 없었다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검색 과정에서 </a:t>
            </a:r>
            <a:r>
              <a:rPr lang="ko-KR" altLang="en-US" dirty="0" err="1"/>
              <a:t>태서렉트라는</a:t>
            </a:r>
            <a:r>
              <a:rPr lang="ko-KR" altLang="en-US" dirty="0"/>
              <a:t> 걸 알게 됐는데</a:t>
            </a:r>
            <a:r>
              <a:rPr lang="en-US" altLang="ko-KR" dirty="0"/>
              <a:t>, </a:t>
            </a:r>
            <a:r>
              <a:rPr lang="ko-KR" altLang="en-US" dirty="0"/>
              <a:t>상술한 이유로 글씨 영역을 따로 추출하지는 않고 프로젝트를 마무리하게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71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B4BC9F6-544D-9995-15CF-C39FC465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452" y="1612556"/>
            <a:ext cx="9144000" cy="2387600"/>
          </a:xfr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544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436EC-CD26-99D1-5B32-8862D0130345}"/>
              </a:ext>
            </a:extLst>
          </p:cNvPr>
          <p:cNvSpPr txBox="1"/>
          <p:nvPr/>
        </p:nvSpPr>
        <p:spPr>
          <a:xfrm>
            <a:off x="1146927" y="3013501"/>
            <a:ext cx="989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1. MNIST </a:t>
            </a:r>
            <a:r>
              <a:rPr lang="ko-KR" altLang="en-US" sz="4800" dirty="0"/>
              <a:t>필기체 인식</a:t>
            </a:r>
          </a:p>
        </p:txBody>
      </p:sp>
    </p:spTree>
    <p:extLst>
      <p:ext uri="{BB962C8B-B14F-4D97-AF65-F5344CB8AC3E}">
        <p14:creationId xmlns:p14="http://schemas.microsoft.com/office/powerpoint/2010/main" val="160258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421F0-D497-BED2-DD31-C2FECB3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이미지 </a:t>
            </a:r>
            <a:r>
              <a:rPr lang="en-US" altLang="ko-KR" sz="3600" dirty="0"/>
              <a:t>&amp; </a:t>
            </a:r>
            <a:r>
              <a:rPr lang="ko-KR" altLang="en-US" sz="3600" dirty="0" err="1"/>
              <a:t>그림판</a:t>
            </a:r>
            <a:r>
              <a:rPr lang="ko-KR" altLang="en-US" sz="3600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3B80E-2613-263B-82D4-57030904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sz="2400" dirty="0"/>
              <a:t>마우스 </a:t>
            </a:r>
            <a:r>
              <a:rPr lang="ko-KR" altLang="en-US" sz="2400" dirty="0" err="1"/>
              <a:t>콜백</a:t>
            </a:r>
            <a:r>
              <a:rPr lang="ko-KR" altLang="en-US" sz="2400" dirty="0"/>
              <a:t> 함수 설정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876EF7-DD78-3958-F58F-6E1546BD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70" y="2333903"/>
            <a:ext cx="7811904" cy="33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95EB5-EF2E-5BB6-AE42-B67CAA3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이미지 </a:t>
            </a:r>
            <a:r>
              <a:rPr lang="en-US" altLang="ko-KR" sz="3600" dirty="0"/>
              <a:t>&amp; </a:t>
            </a:r>
            <a:r>
              <a:rPr lang="ko-KR" altLang="en-US" sz="3600" dirty="0" err="1"/>
              <a:t>그림판</a:t>
            </a:r>
            <a:r>
              <a:rPr lang="ko-KR" altLang="en-US" sz="3600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F45E9-659A-9490-42F1-82D1FEF4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44645" cy="49239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이미지 화면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400" dirty="0"/>
              <a:t>Q</a:t>
            </a:r>
            <a:r>
              <a:rPr lang="ko-KR" altLang="en-US" sz="2400" dirty="0"/>
              <a:t>를 누르면 탈출</a:t>
            </a:r>
            <a:r>
              <a:rPr lang="en-US" altLang="ko-KR" sz="2400" dirty="0"/>
              <a:t>, R</a:t>
            </a:r>
            <a:r>
              <a:rPr lang="ko-KR" altLang="en-US" sz="2400" dirty="0"/>
              <a:t>을 누르면 도화지 초기화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0BCFC3-63C3-EB9A-3AF3-6CB32279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43" y="2796306"/>
            <a:ext cx="5467841" cy="3696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0CC437-1F2B-88DF-6676-C0E3C1FD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418" y="4644590"/>
            <a:ext cx="1466850" cy="16028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FEF6B1-9BDB-401A-D4B0-48D158E9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417" y="2577313"/>
            <a:ext cx="1466850" cy="1571625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D315A49-C3AF-A78B-57AA-A8651833A911}"/>
              </a:ext>
            </a:extLst>
          </p:cNvPr>
          <p:cNvSpPr txBox="1">
            <a:spLocks/>
          </p:cNvSpPr>
          <p:nvPr/>
        </p:nvSpPr>
        <p:spPr>
          <a:xfrm>
            <a:off x="7931478" y="1797728"/>
            <a:ext cx="2136350" cy="492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400" dirty="0"/>
              <a:t>결과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266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B2636-1E55-1585-01FA-C45C3907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모델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9082C-B37A-B455-C22E-04D331A9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정규화 </a:t>
            </a:r>
            <a:r>
              <a:rPr lang="en-US" altLang="ko-KR" dirty="0"/>
              <a:t>&amp; </a:t>
            </a:r>
            <a:r>
              <a:rPr lang="ko-KR" altLang="en-US" dirty="0"/>
              <a:t>채널 차원 추가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FB307D-6ED0-ACEB-A064-C624276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7" y="3092049"/>
            <a:ext cx="10728597" cy="17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0E2B-D308-E562-929B-CD4A02E8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모델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980D6-17C6-C546-C880-1A79FAC5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en-US" altLang="ko-KR" dirty="0" err="1"/>
              <a:t>RandomZoom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RandomRotation</a:t>
            </a:r>
            <a:r>
              <a:rPr lang="en-US" altLang="ko-KR" dirty="0"/>
              <a:t> </a:t>
            </a:r>
            <a:r>
              <a:rPr lang="ko-KR" altLang="en-US" dirty="0"/>
              <a:t>층 추가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F6ADB-DA2D-205E-79CE-915F0DD6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3" y="2456321"/>
            <a:ext cx="9153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7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8866A-D5EB-CDB0-0983-281B63F9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MNIST </a:t>
            </a:r>
            <a:r>
              <a:rPr lang="ko-KR" altLang="en-US" sz="3600" dirty="0"/>
              <a:t>필기체 인식 </a:t>
            </a:r>
            <a:r>
              <a:rPr lang="en-US" altLang="ko-KR" sz="3600" dirty="0"/>
              <a:t>– </a:t>
            </a:r>
            <a:r>
              <a:rPr lang="ko-KR" altLang="en-US" sz="3600" dirty="0"/>
              <a:t>모델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8F2D-40C1-7B5E-660E-A164BDCD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모델 구성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활성화함수 </a:t>
            </a:r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BF53D0-66E2-4639-9FD8-40D2AC9C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52" y="1736375"/>
            <a:ext cx="5382805" cy="45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8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1375</Words>
  <Application>Microsoft Office PowerPoint</Application>
  <PresentationFormat>와이드스크린</PresentationFormat>
  <Paragraphs>184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손글씨 인식 프로젝트 정리</vt:lpstr>
      <vt:lpstr>개요</vt:lpstr>
      <vt:lpstr>프로젝트 시작 계기</vt:lpstr>
      <vt:lpstr>PowerPoint 프레젠테이션</vt:lpstr>
      <vt:lpstr>1. MNIST 필기체 인식 – 이미지 &amp; 그림판 구현</vt:lpstr>
      <vt:lpstr>1. MNIST 필기체 인식 – 이미지 &amp; 그림판 구현</vt:lpstr>
      <vt:lpstr>1. MNIST 필기체 인식 – 모델 생성</vt:lpstr>
      <vt:lpstr>1. MNIST 필기체 인식 – 모델 생성</vt:lpstr>
      <vt:lpstr>1. MNIST 필기체 인식 – 모델 생성</vt:lpstr>
      <vt:lpstr>1. MNIST 필기체 인식 – 모델 생성</vt:lpstr>
      <vt:lpstr>1. MNIST 필기체 인식</vt:lpstr>
      <vt:lpstr>1. MNIST 필기체 인식</vt:lpstr>
      <vt:lpstr>PowerPoint 프레젠테이션</vt:lpstr>
      <vt:lpstr>2. 한글 필기체 인식</vt:lpstr>
      <vt:lpstr>2. 한글 필기체 인식 - 데이터</vt:lpstr>
      <vt:lpstr>2. 한글 필기체 인식 - 데이터</vt:lpstr>
      <vt:lpstr>2. 한글 필기체 인식 - 모델</vt:lpstr>
      <vt:lpstr>2. 한글 필기체 인식 - 모델</vt:lpstr>
      <vt:lpstr>2. 한글 필기체 인식 - 모델</vt:lpstr>
      <vt:lpstr>2. 한글 필기체 인식 - 모델</vt:lpstr>
      <vt:lpstr>2. 한글 필기체 인식 - 추론</vt:lpstr>
      <vt:lpstr>2. 한글 필기체 인식 - 테스트</vt:lpstr>
      <vt:lpstr>2. 한글 필기체 인식 - 결과</vt:lpstr>
      <vt:lpstr>시행착오 &amp; 기록</vt:lpstr>
      <vt:lpstr>1. MNIST 손글씨</vt:lpstr>
      <vt:lpstr>1. MNIST 손글씨</vt:lpstr>
      <vt:lpstr>2. 한글 필기체 인식</vt:lpstr>
      <vt:lpstr>2. 한글 필기체 인식</vt:lpstr>
      <vt:lpstr>2. 한글 필기체 인식</vt:lpstr>
      <vt:lpstr>2. 한글 필기체 인식</vt:lpstr>
      <vt:lpstr>2. 한글 필기체 인식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손글씨 인식 프로젝트 정리</dc:title>
  <dc:creator>Lee HyeonTae</dc:creator>
  <cp:lastModifiedBy>Lee HyeonTae</cp:lastModifiedBy>
  <cp:revision>3</cp:revision>
  <dcterms:created xsi:type="dcterms:W3CDTF">2022-07-11T05:29:14Z</dcterms:created>
  <dcterms:modified xsi:type="dcterms:W3CDTF">2022-07-11T09:08:43Z</dcterms:modified>
</cp:coreProperties>
</file>