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1" r:id="rId22"/>
    <p:sldId id="279" r:id="rId23"/>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8A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44" autoAdjust="0"/>
    <p:restoredTop sz="94343" autoAdjust="0"/>
  </p:normalViewPr>
  <p:slideViewPr>
    <p:cSldViewPr snapToGrid="0" snapToObjects="1">
      <p:cViewPr varScale="1">
        <p:scale>
          <a:sx n="70" d="100"/>
          <a:sy n="70" d="100"/>
        </p:scale>
        <p:origin x="77" y="27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 Shahadut Hossain" userId="47125e2a1175e199" providerId="LiveId" clId="{2368D97B-D6E3-4201-98E1-97CA0E0F15D0}"/>
    <pc:docChg chg="undo custSel addSld delSld modSld">
      <pc:chgData name="Mir Shahadut Hossain" userId="47125e2a1175e199" providerId="LiveId" clId="{2368D97B-D6E3-4201-98E1-97CA0E0F15D0}" dt="2025-07-23T05:34:42.206" v="2618" actId="20577"/>
      <pc:docMkLst>
        <pc:docMk/>
      </pc:docMkLst>
      <pc:sldChg chg="modSp mod">
        <pc:chgData name="Mir Shahadut Hossain" userId="47125e2a1175e199" providerId="LiveId" clId="{2368D97B-D6E3-4201-98E1-97CA0E0F15D0}" dt="2025-07-23T04:27:56.584" v="1982" actId="122"/>
        <pc:sldMkLst>
          <pc:docMk/>
          <pc:sldMk cId="1899110833" sldId="260"/>
        </pc:sldMkLst>
        <pc:graphicFrameChg chg="mod modGraphic">
          <ac:chgData name="Mir Shahadut Hossain" userId="47125e2a1175e199" providerId="LiveId" clId="{2368D97B-D6E3-4201-98E1-97CA0E0F15D0}" dt="2025-07-23T04:27:56.584" v="1982" actId="122"/>
          <ac:graphicFrameMkLst>
            <pc:docMk/>
            <pc:sldMk cId="1899110833" sldId="260"/>
            <ac:graphicFrameMk id="10" creationId="{00000000-0000-0000-0000-000000000000}"/>
          </ac:graphicFrameMkLst>
        </pc:graphicFrameChg>
      </pc:sldChg>
      <pc:sldChg chg="addSp delSp modSp mod">
        <pc:chgData name="Mir Shahadut Hossain" userId="47125e2a1175e199" providerId="LiveId" clId="{2368D97B-D6E3-4201-98E1-97CA0E0F15D0}" dt="2025-07-22T20:44:18.086" v="1224" actId="255"/>
        <pc:sldMkLst>
          <pc:docMk/>
          <pc:sldMk cId="507226766" sldId="262"/>
        </pc:sldMkLst>
        <pc:graphicFrameChg chg="mod modGraphic">
          <ac:chgData name="Mir Shahadut Hossain" userId="47125e2a1175e199" providerId="LiveId" clId="{2368D97B-D6E3-4201-98E1-97CA0E0F15D0}" dt="2025-07-22T17:40:15.285" v="140" actId="14100"/>
          <ac:graphicFrameMkLst>
            <pc:docMk/>
            <pc:sldMk cId="507226766" sldId="262"/>
            <ac:graphicFrameMk id="2" creationId="{00000000-0000-0000-0000-000000000000}"/>
          </ac:graphicFrameMkLst>
        </pc:graphicFrameChg>
        <pc:graphicFrameChg chg="add mod modGraphic">
          <ac:chgData name="Mir Shahadut Hossain" userId="47125e2a1175e199" providerId="LiveId" clId="{2368D97B-D6E3-4201-98E1-97CA0E0F15D0}" dt="2025-07-22T20:44:18.086" v="1224" actId="255"/>
          <ac:graphicFrameMkLst>
            <pc:docMk/>
            <pc:sldMk cId="507226766" sldId="262"/>
            <ac:graphicFrameMk id="3" creationId="{06678391-0035-0F8B-0277-9C512703D18B}"/>
          </ac:graphicFrameMkLst>
        </pc:graphicFrameChg>
        <pc:graphicFrameChg chg="mod modGraphic">
          <ac:chgData name="Mir Shahadut Hossain" userId="47125e2a1175e199" providerId="LiveId" clId="{2368D97B-D6E3-4201-98E1-97CA0E0F15D0}" dt="2025-07-22T20:44:13.516" v="1223" actId="255"/>
          <ac:graphicFrameMkLst>
            <pc:docMk/>
            <pc:sldMk cId="507226766" sldId="262"/>
            <ac:graphicFrameMk id="5" creationId="{00000000-0000-0000-0000-000000000000}"/>
          </ac:graphicFrameMkLst>
        </pc:graphicFrameChg>
        <pc:picChg chg="del mod">
          <ac:chgData name="Mir Shahadut Hossain" userId="47125e2a1175e199" providerId="LiveId" clId="{2368D97B-D6E3-4201-98E1-97CA0E0F15D0}" dt="2025-07-22T20:39:31.764" v="1171" actId="478"/>
          <ac:picMkLst>
            <pc:docMk/>
            <pc:sldMk cId="507226766" sldId="262"/>
            <ac:picMk id="4" creationId="{00000000-0000-0000-0000-000000000000}"/>
          </ac:picMkLst>
        </pc:picChg>
        <pc:picChg chg="add del mod">
          <ac:chgData name="Mir Shahadut Hossain" userId="47125e2a1175e199" providerId="LiveId" clId="{2368D97B-D6E3-4201-98E1-97CA0E0F15D0}" dt="2025-07-22T20:39:55.721" v="1176" actId="478"/>
          <ac:picMkLst>
            <pc:docMk/>
            <pc:sldMk cId="507226766" sldId="262"/>
            <ac:picMk id="7" creationId="{6F3A9C4B-CA5F-603C-6622-1DC06AC546FB}"/>
          </ac:picMkLst>
        </pc:picChg>
        <pc:picChg chg="add del mod">
          <ac:chgData name="Mir Shahadut Hossain" userId="47125e2a1175e199" providerId="LiveId" clId="{2368D97B-D6E3-4201-98E1-97CA0E0F15D0}" dt="2025-07-22T20:42:44.781" v="1198" actId="478"/>
          <ac:picMkLst>
            <pc:docMk/>
            <pc:sldMk cId="507226766" sldId="262"/>
            <ac:picMk id="9" creationId="{01BD9B7D-31B8-1CF1-1B99-C75DF3BEEA0A}"/>
          </ac:picMkLst>
        </pc:picChg>
        <pc:picChg chg="add mod">
          <ac:chgData name="Mir Shahadut Hossain" userId="47125e2a1175e199" providerId="LiveId" clId="{2368D97B-D6E3-4201-98E1-97CA0E0F15D0}" dt="2025-07-22T20:43:29.381" v="1208" actId="14100"/>
          <ac:picMkLst>
            <pc:docMk/>
            <pc:sldMk cId="507226766" sldId="262"/>
            <ac:picMk id="11" creationId="{6C0251B5-F51D-D8A2-433C-E6AF89038B1D}"/>
          </ac:picMkLst>
        </pc:picChg>
      </pc:sldChg>
      <pc:sldChg chg="addSp delSp modSp mod">
        <pc:chgData name="Mir Shahadut Hossain" userId="47125e2a1175e199" providerId="LiveId" clId="{2368D97B-D6E3-4201-98E1-97CA0E0F15D0}" dt="2025-07-22T20:46:00.451" v="1274" actId="255"/>
        <pc:sldMkLst>
          <pc:docMk/>
          <pc:sldMk cId="3656001353" sldId="263"/>
        </pc:sldMkLst>
        <pc:graphicFrameChg chg="mod modGraphic">
          <ac:chgData name="Mir Shahadut Hossain" userId="47125e2a1175e199" providerId="LiveId" clId="{2368D97B-D6E3-4201-98E1-97CA0E0F15D0}" dt="2025-07-22T13:14:04.714" v="9" actId="14100"/>
          <ac:graphicFrameMkLst>
            <pc:docMk/>
            <pc:sldMk cId="3656001353" sldId="263"/>
            <ac:graphicFrameMk id="2" creationId="{00000000-0000-0000-0000-000000000000}"/>
          </ac:graphicFrameMkLst>
        </pc:graphicFrameChg>
        <pc:graphicFrameChg chg="mod modGraphic">
          <ac:chgData name="Mir Shahadut Hossain" userId="47125e2a1175e199" providerId="LiveId" clId="{2368D97B-D6E3-4201-98E1-97CA0E0F15D0}" dt="2025-07-22T20:44:35.211" v="1236" actId="255"/>
          <ac:graphicFrameMkLst>
            <pc:docMk/>
            <pc:sldMk cId="3656001353" sldId="263"/>
            <ac:graphicFrameMk id="4" creationId="{00000000-0000-0000-0000-000000000000}"/>
          </ac:graphicFrameMkLst>
        </pc:graphicFrameChg>
        <pc:graphicFrameChg chg="mod modGraphic">
          <ac:chgData name="Mir Shahadut Hossain" userId="47125e2a1175e199" providerId="LiveId" clId="{2368D97B-D6E3-4201-98E1-97CA0E0F15D0}" dt="2025-07-22T20:46:00.451" v="1274" actId="255"/>
          <ac:graphicFrameMkLst>
            <pc:docMk/>
            <pc:sldMk cId="3656001353" sldId="263"/>
            <ac:graphicFrameMk id="5" creationId="{00000000-0000-0000-0000-000000000000}"/>
          </ac:graphicFrameMkLst>
        </pc:graphicFrameChg>
        <pc:picChg chg="del">
          <ac:chgData name="Mir Shahadut Hossain" userId="47125e2a1175e199" providerId="LiveId" clId="{2368D97B-D6E3-4201-98E1-97CA0E0F15D0}" dt="2025-07-22T13:12:09.308" v="0" actId="478"/>
          <ac:picMkLst>
            <pc:docMk/>
            <pc:sldMk cId="3656001353" sldId="263"/>
            <ac:picMk id="3" creationId="{00000000-0000-0000-0000-000000000000}"/>
          </ac:picMkLst>
        </pc:picChg>
        <pc:picChg chg="add mod">
          <ac:chgData name="Mir Shahadut Hossain" userId="47125e2a1175e199" providerId="LiveId" clId="{2368D97B-D6E3-4201-98E1-97CA0E0F15D0}" dt="2025-07-22T13:17:48.644" v="57" actId="14100"/>
          <ac:picMkLst>
            <pc:docMk/>
            <pc:sldMk cId="3656001353" sldId="263"/>
            <ac:picMk id="7" creationId="{2BFB965F-60F8-405A-BF8F-F39A97081C73}"/>
          </ac:picMkLst>
        </pc:picChg>
      </pc:sldChg>
      <pc:sldChg chg="addSp modSp mod">
        <pc:chgData name="Mir Shahadut Hossain" userId="47125e2a1175e199" providerId="LiveId" clId="{2368D97B-D6E3-4201-98E1-97CA0E0F15D0}" dt="2025-07-23T05:06:46.599" v="2354" actId="12"/>
        <pc:sldMkLst>
          <pc:docMk/>
          <pc:sldMk cId="339099473" sldId="264"/>
        </pc:sldMkLst>
        <pc:graphicFrameChg chg="add mod modGraphic">
          <ac:chgData name="Mir Shahadut Hossain" userId="47125e2a1175e199" providerId="LiveId" clId="{2368D97B-D6E3-4201-98E1-97CA0E0F15D0}" dt="2025-07-23T05:06:46.599" v="2354" actId="12"/>
          <ac:graphicFrameMkLst>
            <pc:docMk/>
            <pc:sldMk cId="339099473" sldId="264"/>
            <ac:graphicFrameMk id="3" creationId="{35520840-C880-BE3C-838B-3D035B6E5C22}"/>
          </ac:graphicFrameMkLst>
        </pc:graphicFrameChg>
        <pc:graphicFrameChg chg="mod modGraphic">
          <ac:chgData name="Mir Shahadut Hossain" userId="47125e2a1175e199" providerId="LiveId" clId="{2368D97B-D6E3-4201-98E1-97CA0E0F15D0}" dt="2025-07-22T20:49:04.601" v="1293" actId="113"/>
          <ac:graphicFrameMkLst>
            <pc:docMk/>
            <pc:sldMk cId="339099473" sldId="264"/>
            <ac:graphicFrameMk id="5" creationId="{00000000-0000-0000-0000-000000000000}"/>
          </ac:graphicFrameMkLst>
        </pc:graphicFrameChg>
        <pc:picChg chg="mod">
          <ac:chgData name="Mir Shahadut Hossain" userId="47125e2a1175e199" providerId="LiveId" clId="{2368D97B-D6E3-4201-98E1-97CA0E0F15D0}" dt="2025-07-22T18:17:22.962" v="439" actId="14100"/>
          <ac:picMkLst>
            <pc:docMk/>
            <pc:sldMk cId="339099473" sldId="264"/>
            <ac:picMk id="4" creationId="{00000000-0000-0000-0000-000000000000}"/>
          </ac:picMkLst>
        </pc:picChg>
      </pc:sldChg>
      <pc:sldChg chg="addSp modSp mod">
        <pc:chgData name="Mir Shahadut Hossain" userId="47125e2a1175e199" providerId="LiveId" clId="{2368D97B-D6E3-4201-98E1-97CA0E0F15D0}" dt="2025-07-22T20:48:39.663" v="1291" actId="113"/>
        <pc:sldMkLst>
          <pc:docMk/>
          <pc:sldMk cId="2932619131" sldId="265"/>
        </pc:sldMkLst>
        <pc:graphicFrameChg chg="mod modGraphic">
          <ac:chgData name="Mir Shahadut Hossain" userId="47125e2a1175e199" providerId="LiveId" clId="{2368D97B-D6E3-4201-98E1-97CA0E0F15D0}" dt="2025-07-22T18:32:26.561" v="478" actId="14100"/>
          <ac:graphicFrameMkLst>
            <pc:docMk/>
            <pc:sldMk cId="2932619131" sldId="265"/>
            <ac:graphicFrameMk id="2" creationId="{00000000-0000-0000-0000-000000000000}"/>
          </ac:graphicFrameMkLst>
        </pc:graphicFrameChg>
        <pc:graphicFrameChg chg="add mod modGraphic">
          <ac:chgData name="Mir Shahadut Hossain" userId="47125e2a1175e199" providerId="LiveId" clId="{2368D97B-D6E3-4201-98E1-97CA0E0F15D0}" dt="2025-07-22T20:47:32.174" v="1285" actId="255"/>
          <ac:graphicFrameMkLst>
            <pc:docMk/>
            <pc:sldMk cId="2932619131" sldId="265"/>
            <ac:graphicFrameMk id="3" creationId="{8E160CDB-CC8C-2D7A-83A9-0A6ED2044C4B}"/>
          </ac:graphicFrameMkLst>
        </pc:graphicFrameChg>
        <pc:graphicFrameChg chg="mod modGraphic">
          <ac:chgData name="Mir Shahadut Hossain" userId="47125e2a1175e199" providerId="LiveId" clId="{2368D97B-D6E3-4201-98E1-97CA0E0F15D0}" dt="2025-07-22T20:48:39.663" v="1291" actId="113"/>
          <ac:graphicFrameMkLst>
            <pc:docMk/>
            <pc:sldMk cId="2932619131" sldId="265"/>
            <ac:graphicFrameMk id="5" creationId="{00000000-0000-0000-0000-000000000000}"/>
          </ac:graphicFrameMkLst>
        </pc:graphicFrameChg>
        <pc:picChg chg="mod">
          <ac:chgData name="Mir Shahadut Hossain" userId="47125e2a1175e199" providerId="LiveId" clId="{2368D97B-D6E3-4201-98E1-97CA0E0F15D0}" dt="2025-07-22T18:32:36.066" v="479" actId="14100"/>
          <ac:picMkLst>
            <pc:docMk/>
            <pc:sldMk cId="2932619131" sldId="265"/>
            <ac:picMk id="4" creationId="{00000000-0000-0000-0000-000000000000}"/>
          </ac:picMkLst>
        </pc:picChg>
      </pc:sldChg>
      <pc:sldChg chg="addSp modSp mod">
        <pc:chgData name="Mir Shahadut Hossain" userId="47125e2a1175e199" providerId="LiveId" clId="{2368D97B-D6E3-4201-98E1-97CA0E0F15D0}" dt="2025-07-23T05:06:00.118" v="2352" actId="20577"/>
        <pc:sldMkLst>
          <pc:docMk/>
          <pc:sldMk cId="733147295" sldId="266"/>
        </pc:sldMkLst>
        <pc:graphicFrameChg chg="mod modGraphic">
          <ac:chgData name="Mir Shahadut Hossain" userId="47125e2a1175e199" providerId="LiveId" clId="{2368D97B-D6E3-4201-98E1-97CA0E0F15D0}" dt="2025-07-22T20:49:30.449" v="1297" actId="113"/>
          <ac:graphicFrameMkLst>
            <pc:docMk/>
            <pc:sldMk cId="733147295" sldId="266"/>
            <ac:graphicFrameMk id="4" creationId="{00000000-0000-0000-0000-000000000000}"/>
          </ac:graphicFrameMkLst>
        </pc:graphicFrameChg>
        <pc:graphicFrameChg chg="add mod modGraphic">
          <ac:chgData name="Mir Shahadut Hossain" userId="47125e2a1175e199" providerId="LiveId" clId="{2368D97B-D6E3-4201-98E1-97CA0E0F15D0}" dt="2025-07-23T05:06:00.118" v="2352" actId="20577"/>
          <ac:graphicFrameMkLst>
            <pc:docMk/>
            <pc:sldMk cId="733147295" sldId="266"/>
            <ac:graphicFrameMk id="5" creationId="{B18C488C-A0B6-1AC0-9038-89C45D103C8E}"/>
          </ac:graphicFrameMkLst>
        </pc:graphicFrameChg>
        <pc:picChg chg="mod">
          <ac:chgData name="Mir Shahadut Hossain" userId="47125e2a1175e199" providerId="LiveId" clId="{2368D97B-D6E3-4201-98E1-97CA0E0F15D0}" dt="2025-07-22T18:49:21.638" v="735" actId="14100"/>
          <ac:picMkLst>
            <pc:docMk/>
            <pc:sldMk cId="733147295" sldId="266"/>
            <ac:picMk id="3" creationId="{00000000-0000-0000-0000-000000000000}"/>
          </ac:picMkLst>
        </pc:picChg>
      </pc:sldChg>
      <pc:sldChg chg="addSp modSp mod">
        <pc:chgData name="Mir Shahadut Hossain" userId="47125e2a1175e199" providerId="LiveId" clId="{2368D97B-D6E3-4201-98E1-97CA0E0F15D0}" dt="2025-07-22T20:49:49.467" v="1299" actId="255"/>
        <pc:sldMkLst>
          <pc:docMk/>
          <pc:sldMk cId="1577746712" sldId="267"/>
        </pc:sldMkLst>
        <pc:graphicFrameChg chg="add mod modGraphic">
          <ac:chgData name="Mir Shahadut Hossain" userId="47125e2a1175e199" providerId="LiveId" clId="{2368D97B-D6E3-4201-98E1-97CA0E0F15D0}" dt="2025-07-22T20:49:49.467" v="1299" actId="255"/>
          <ac:graphicFrameMkLst>
            <pc:docMk/>
            <pc:sldMk cId="1577746712" sldId="267"/>
            <ac:graphicFrameMk id="3" creationId="{15380F75-A245-735E-46A7-ABFF37AE83F9}"/>
          </ac:graphicFrameMkLst>
        </pc:graphicFrameChg>
        <pc:graphicFrameChg chg="mod modGraphic">
          <ac:chgData name="Mir Shahadut Hossain" userId="47125e2a1175e199" providerId="LiveId" clId="{2368D97B-D6E3-4201-98E1-97CA0E0F15D0}" dt="2025-07-22T20:49:44.523" v="1298" actId="255"/>
          <ac:graphicFrameMkLst>
            <pc:docMk/>
            <pc:sldMk cId="1577746712" sldId="267"/>
            <ac:graphicFrameMk id="6" creationId="{00000000-0000-0000-0000-000000000000}"/>
          </ac:graphicFrameMkLst>
        </pc:graphicFrameChg>
        <pc:picChg chg="mod">
          <ac:chgData name="Mir Shahadut Hossain" userId="47125e2a1175e199" providerId="LiveId" clId="{2368D97B-D6E3-4201-98E1-97CA0E0F15D0}" dt="2025-07-22T18:53:33.455" v="778" actId="14100"/>
          <ac:picMkLst>
            <pc:docMk/>
            <pc:sldMk cId="1577746712" sldId="267"/>
            <ac:picMk id="5" creationId="{00000000-0000-0000-0000-000000000000}"/>
          </ac:picMkLst>
        </pc:picChg>
      </pc:sldChg>
      <pc:sldChg chg="addSp delSp modSp mod">
        <pc:chgData name="Mir Shahadut Hossain" userId="47125e2a1175e199" providerId="LiveId" clId="{2368D97B-D6E3-4201-98E1-97CA0E0F15D0}" dt="2025-07-22T20:50:29.457" v="1301" actId="255"/>
        <pc:sldMkLst>
          <pc:docMk/>
          <pc:sldMk cId="1394674652" sldId="268"/>
        </pc:sldMkLst>
        <pc:graphicFrameChg chg="mod modGraphic">
          <ac:chgData name="Mir Shahadut Hossain" userId="47125e2a1175e199" providerId="LiveId" clId="{2368D97B-D6E3-4201-98E1-97CA0E0F15D0}" dt="2025-07-22T19:06:02.906" v="888" actId="14100"/>
          <ac:graphicFrameMkLst>
            <pc:docMk/>
            <pc:sldMk cId="1394674652" sldId="268"/>
            <ac:graphicFrameMk id="2" creationId="{00000000-0000-0000-0000-000000000000}"/>
          </ac:graphicFrameMkLst>
        </pc:graphicFrameChg>
        <pc:graphicFrameChg chg="mod modGraphic">
          <ac:chgData name="Mir Shahadut Hossain" userId="47125e2a1175e199" providerId="LiveId" clId="{2368D97B-D6E3-4201-98E1-97CA0E0F15D0}" dt="2025-07-22T20:50:25.113" v="1300" actId="255"/>
          <ac:graphicFrameMkLst>
            <pc:docMk/>
            <pc:sldMk cId="1394674652" sldId="268"/>
            <ac:graphicFrameMk id="4" creationId="{00000000-0000-0000-0000-000000000000}"/>
          </ac:graphicFrameMkLst>
        </pc:graphicFrameChg>
        <pc:graphicFrameChg chg="mod modGraphic">
          <ac:chgData name="Mir Shahadut Hossain" userId="47125e2a1175e199" providerId="LiveId" clId="{2368D97B-D6E3-4201-98E1-97CA0E0F15D0}" dt="2025-07-22T20:50:29.457" v="1301" actId="255"/>
          <ac:graphicFrameMkLst>
            <pc:docMk/>
            <pc:sldMk cId="1394674652" sldId="268"/>
            <ac:graphicFrameMk id="5" creationId="{00000000-0000-0000-0000-000000000000}"/>
          </ac:graphicFrameMkLst>
        </pc:graphicFrameChg>
        <pc:picChg chg="del mod">
          <ac:chgData name="Mir Shahadut Hossain" userId="47125e2a1175e199" providerId="LiveId" clId="{2368D97B-D6E3-4201-98E1-97CA0E0F15D0}" dt="2025-07-22T20:30:43.961" v="1142" actId="478"/>
          <ac:picMkLst>
            <pc:docMk/>
            <pc:sldMk cId="1394674652" sldId="268"/>
            <ac:picMk id="3" creationId="{00000000-0000-0000-0000-000000000000}"/>
          </ac:picMkLst>
        </pc:picChg>
        <pc:picChg chg="add del mod">
          <ac:chgData name="Mir Shahadut Hossain" userId="47125e2a1175e199" providerId="LiveId" clId="{2368D97B-D6E3-4201-98E1-97CA0E0F15D0}" dt="2025-07-22T20:31:17.561" v="1148" actId="478"/>
          <ac:picMkLst>
            <pc:docMk/>
            <pc:sldMk cId="1394674652" sldId="268"/>
            <ac:picMk id="7" creationId="{A7F1F858-CC32-E313-C049-0969889661F4}"/>
          </ac:picMkLst>
        </pc:picChg>
        <pc:picChg chg="add del mod">
          <ac:chgData name="Mir Shahadut Hossain" userId="47125e2a1175e199" providerId="LiveId" clId="{2368D97B-D6E3-4201-98E1-97CA0E0F15D0}" dt="2025-07-22T20:33:11.971" v="1151" actId="478"/>
          <ac:picMkLst>
            <pc:docMk/>
            <pc:sldMk cId="1394674652" sldId="268"/>
            <ac:picMk id="9" creationId="{A96F927B-69D0-BE7B-71D3-998A8E09E87A}"/>
          </ac:picMkLst>
        </pc:picChg>
        <pc:picChg chg="add del mod">
          <ac:chgData name="Mir Shahadut Hossain" userId="47125e2a1175e199" providerId="LiveId" clId="{2368D97B-D6E3-4201-98E1-97CA0E0F15D0}" dt="2025-07-22T20:36:55.514" v="1158" actId="478"/>
          <ac:picMkLst>
            <pc:docMk/>
            <pc:sldMk cId="1394674652" sldId="268"/>
            <ac:picMk id="11" creationId="{7526320C-1E36-D924-B0AC-4D0EE3B19785}"/>
          </ac:picMkLst>
        </pc:picChg>
        <pc:picChg chg="add mod">
          <ac:chgData name="Mir Shahadut Hossain" userId="47125e2a1175e199" providerId="LiveId" clId="{2368D97B-D6E3-4201-98E1-97CA0E0F15D0}" dt="2025-07-22T20:37:25.221" v="1165" actId="14100"/>
          <ac:picMkLst>
            <pc:docMk/>
            <pc:sldMk cId="1394674652" sldId="268"/>
            <ac:picMk id="13" creationId="{B42E8DFA-F021-974B-DC5C-AF30B5D0C295}"/>
          </ac:picMkLst>
        </pc:picChg>
      </pc:sldChg>
      <pc:sldChg chg="addSp delSp modSp mod">
        <pc:chgData name="Mir Shahadut Hossain" userId="47125e2a1175e199" providerId="LiveId" clId="{2368D97B-D6E3-4201-98E1-97CA0E0F15D0}" dt="2025-07-22T20:52:34.991" v="1323" actId="113"/>
        <pc:sldMkLst>
          <pc:docMk/>
          <pc:sldMk cId="793386324" sldId="269"/>
        </pc:sldMkLst>
        <pc:graphicFrameChg chg="mod modGraphic">
          <ac:chgData name="Mir Shahadut Hossain" userId="47125e2a1175e199" providerId="LiveId" clId="{2368D97B-D6E3-4201-98E1-97CA0E0F15D0}" dt="2025-07-22T20:52:34.991" v="1323" actId="113"/>
          <ac:graphicFrameMkLst>
            <pc:docMk/>
            <pc:sldMk cId="793386324" sldId="269"/>
            <ac:graphicFrameMk id="4" creationId="{00000000-0000-0000-0000-000000000000}"/>
          </ac:graphicFrameMkLst>
        </pc:graphicFrameChg>
        <pc:graphicFrameChg chg="mod modGraphic">
          <ac:chgData name="Mir Shahadut Hossain" userId="47125e2a1175e199" providerId="LiveId" clId="{2368D97B-D6E3-4201-98E1-97CA0E0F15D0}" dt="2025-07-22T20:52:21.411" v="1321" actId="255"/>
          <ac:graphicFrameMkLst>
            <pc:docMk/>
            <pc:sldMk cId="793386324" sldId="269"/>
            <ac:graphicFrameMk id="7" creationId="{00000000-0000-0000-0000-000000000000}"/>
          </ac:graphicFrameMkLst>
        </pc:graphicFrameChg>
        <pc:picChg chg="add mod">
          <ac:chgData name="Mir Shahadut Hossain" userId="47125e2a1175e199" providerId="LiveId" clId="{2368D97B-D6E3-4201-98E1-97CA0E0F15D0}" dt="2025-07-22T20:15:23.834" v="1132" actId="14100"/>
          <ac:picMkLst>
            <pc:docMk/>
            <pc:sldMk cId="793386324" sldId="269"/>
            <ac:picMk id="5" creationId="{1F233F43-288F-9595-05BB-2CFED21E1591}"/>
          </ac:picMkLst>
        </pc:picChg>
        <pc:picChg chg="del">
          <ac:chgData name="Mir Shahadut Hossain" userId="47125e2a1175e199" providerId="LiveId" clId="{2368D97B-D6E3-4201-98E1-97CA0E0F15D0}" dt="2025-07-22T20:14:36.590" v="1128" actId="478"/>
          <ac:picMkLst>
            <pc:docMk/>
            <pc:sldMk cId="793386324" sldId="269"/>
            <ac:picMk id="6" creationId="{00000000-0000-0000-0000-000000000000}"/>
          </ac:picMkLst>
        </pc:picChg>
      </pc:sldChg>
      <pc:sldChg chg="modSp mod">
        <pc:chgData name="Mir Shahadut Hossain" userId="47125e2a1175e199" providerId="LiveId" clId="{2368D97B-D6E3-4201-98E1-97CA0E0F15D0}" dt="2025-07-22T20:56:47.621" v="1395" actId="5793"/>
        <pc:sldMkLst>
          <pc:docMk/>
          <pc:sldMk cId="3792102745" sldId="270"/>
        </pc:sldMkLst>
        <pc:graphicFrameChg chg="mod modGraphic">
          <ac:chgData name="Mir Shahadut Hossain" userId="47125e2a1175e199" providerId="LiveId" clId="{2368D97B-D6E3-4201-98E1-97CA0E0F15D0}" dt="2025-07-22T20:54:20.234" v="1350" actId="113"/>
          <ac:graphicFrameMkLst>
            <pc:docMk/>
            <pc:sldMk cId="3792102745" sldId="270"/>
            <ac:graphicFrameMk id="4" creationId="{00000000-0000-0000-0000-000000000000}"/>
          </ac:graphicFrameMkLst>
        </pc:graphicFrameChg>
        <pc:graphicFrameChg chg="modGraphic">
          <ac:chgData name="Mir Shahadut Hossain" userId="47125e2a1175e199" providerId="LiveId" clId="{2368D97B-D6E3-4201-98E1-97CA0E0F15D0}" dt="2025-07-22T20:56:47.621" v="1395" actId="5793"/>
          <ac:graphicFrameMkLst>
            <pc:docMk/>
            <pc:sldMk cId="3792102745" sldId="270"/>
            <ac:graphicFrameMk id="5" creationId="{00000000-0000-0000-0000-000000000000}"/>
          </ac:graphicFrameMkLst>
        </pc:graphicFrameChg>
      </pc:sldChg>
      <pc:sldChg chg="modSp mod">
        <pc:chgData name="Mir Shahadut Hossain" userId="47125e2a1175e199" providerId="LiveId" clId="{2368D97B-D6E3-4201-98E1-97CA0E0F15D0}" dt="2025-07-22T20:59:18.551" v="1464" actId="113"/>
        <pc:sldMkLst>
          <pc:docMk/>
          <pc:sldMk cId="3133337992" sldId="271"/>
        </pc:sldMkLst>
        <pc:graphicFrameChg chg="modGraphic">
          <ac:chgData name="Mir Shahadut Hossain" userId="47125e2a1175e199" providerId="LiveId" clId="{2368D97B-D6E3-4201-98E1-97CA0E0F15D0}" dt="2025-07-22T20:58:33.861" v="1430" actId="115"/>
          <ac:graphicFrameMkLst>
            <pc:docMk/>
            <pc:sldMk cId="3133337992" sldId="271"/>
            <ac:graphicFrameMk id="5" creationId="{00000000-0000-0000-0000-000000000000}"/>
          </ac:graphicFrameMkLst>
        </pc:graphicFrameChg>
        <pc:graphicFrameChg chg="modGraphic">
          <ac:chgData name="Mir Shahadut Hossain" userId="47125e2a1175e199" providerId="LiveId" clId="{2368D97B-D6E3-4201-98E1-97CA0E0F15D0}" dt="2025-07-22T20:59:18.551" v="1464" actId="113"/>
          <ac:graphicFrameMkLst>
            <pc:docMk/>
            <pc:sldMk cId="3133337992" sldId="271"/>
            <ac:graphicFrameMk id="6" creationId="{00000000-0000-0000-0000-000000000000}"/>
          </ac:graphicFrameMkLst>
        </pc:graphicFrameChg>
      </pc:sldChg>
      <pc:sldChg chg="modSp mod">
        <pc:chgData name="Mir Shahadut Hossain" userId="47125e2a1175e199" providerId="LiveId" clId="{2368D97B-D6E3-4201-98E1-97CA0E0F15D0}" dt="2025-07-22T21:01:38.534" v="1546" actId="113"/>
        <pc:sldMkLst>
          <pc:docMk/>
          <pc:sldMk cId="1411132489" sldId="272"/>
        </pc:sldMkLst>
        <pc:graphicFrameChg chg="modGraphic">
          <ac:chgData name="Mir Shahadut Hossain" userId="47125e2a1175e199" providerId="LiveId" clId="{2368D97B-D6E3-4201-98E1-97CA0E0F15D0}" dt="2025-07-22T21:00:06.071" v="1486" actId="113"/>
          <ac:graphicFrameMkLst>
            <pc:docMk/>
            <pc:sldMk cId="1411132489" sldId="272"/>
            <ac:graphicFrameMk id="4" creationId="{00000000-0000-0000-0000-000000000000}"/>
          </ac:graphicFrameMkLst>
        </pc:graphicFrameChg>
        <pc:graphicFrameChg chg="modGraphic">
          <ac:chgData name="Mir Shahadut Hossain" userId="47125e2a1175e199" providerId="LiveId" clId="{2368D97B-D6E3-4201-98E1-97CA0E0F15D0}" dt="2025-07-22T21:01:38.534" v="1546" actId="113"/>
          <ac:graphicFrameMkLst>
            <pc:docMk/>
            <pc:sldMk cId="1411132489" sldId="272"/>
            <ac:graphicFrameMk id="5" creationId="{00000000-0000-0000-0000-000000000000}"/>
          </ac:graphicFrameMkLst>
        </pc:graphicFrameChg>
      </pc:sldChg>
      <pc:sldChg chg="modSp mod">
        <pc:chgData name="Mir Shahadut Hossain" userId="47125e2a1175e199" providerId="LiveId" clId="{2368D97B-D6E3-4201-98E1-97CA0E0F15D0}" dt="2025-07-22T21:07:42.436" v="1618" actId="113"/>
        <pc:sldMkLst>
          <pc:docMk/>
          <pc:sldMk cId="3262777807" sldId="273"/>
        </pc:sldMkLst>
        <pc:graphicFrameChg chg="modGraphic">
          <ac:chgData name="Mir Shahadut Hossain" userId="47125e2a1175e199" providerId="LiveId" clId="{2368D97B-D6E3-4201-98E1-97CA0E0F15D0}" dt="2025-07-22T21:05:33.546" v="1564" actId="113"/>
          <ac:graphicFrameMkLst>
            <pc:docMk/>
            <pc:sldMk cId="3262777807" sldId="273"/>
            <ac:graphicFrameMk id="4" creationId="{00000000-0000-0000-0000-000000000000}"/>
          </ac:graphicFrameMkLst>
        </pc:graphicFrameChg>
        <pc:graphicFrameChg chg="modGraphic">
          <ac:chgData name="Mir Shahadut Hossain" userId="47125e2a1175e199" providerId="LiveId" clId="{2368D97B-D6E3-4201-98E1-97CA0E0F15D0}" dt="2025-07-22T21:07:42.436" v="1618" actId="113"/>
          <ac:graphicFrameMkLst>
            <pc:docMk/>
            <pc:sldMk cId="3262777807" sldId="273"/>
            <ac:graphicFrameMk id="5" creationId="{00000000-0000-0000-0000-000000000000}"/>
          </ac:graphicFrameMkLst>
        </pc:graphicFrameChg>
      </pc:sldChg>
      <pc:sldChg chg="modSp mod">
        <pc:chgData name="Mir Shahadut Hossain" userId="47125e2a1175e199" providerId="LiveId" clId="{2368D97B-D6E3-4201-98E1-97CA0E0F15D0}" dt="2025-07-22T21:15:30.945" v="1752" actId="20577"/>
        <pc:sldMkLst>
          <pc:docMk/>
          <pc:sldMk cId="2634905979" sldId="274"/>
        </pc:sldMkLst>
        <pc:graphicFrameChg chg="mod modGraphic">
          <ac:chgData name="Mir Shahadut Hossain" userId="47125e2a1175e199" providerId="LiveId" clId="{2368D97B-D6E3-4201-98E1-97CA0E0F15D0}" dt="2025-07-22T21:11:51.911" v="1707" actId="207"/>
          <ac:graphicFrameMkLst>
            <pc:docMk/>
            <pc:sldMk cId="2634905979" sldId="274"/>
            <ac:graphicFrameMk id="8" creationId="{00000000-0000-0000-0000-000000000000}"/>
          </ac:graphicFrameMkLst>
        </pc:graphicFrameChg>
        <pc:graphicFrameChg chg="modGraphic">
          <ac:chgData name="Mir Shahadut Hossain" userId="47125e2a1175e199" providerId="LiveId" clId="{2368D97B-D6E3-4201-98E1-97CA0E0F15D0}" dt="2025-07-22T21:15:30.945" v="1752" actId="20577"/>
          <ac:graphicFrameMkLst>
            <pc:docMk/>
            <pc:sldMk cId="2634905979" sldId="274"/>
            <ac:graphicFrameMk id="9" creationId="{00000000-0000-0000-0000-000000000000}"/>
          </ac:graphicFrameMkLst>
        </pc:graphicFrameChg>
      </pc:sldChg>
      <pc:sldChg chg="modSp mod">
        <pc:chgData name="Mir Shahadut Hossain" userId="47125e2a1175e199" providerId="LiveId" clId="{2368D97B-D6E3-4201-98E1-97CA0E0F15D0}" dt="2025-07-22T21:19:52.561" v="1818" actId="207"/>
        <pc:sldMkLst>
          <pc:docMk/>
          <pc:sldMk cId="3429404923" sldId="275"/>
        </pc:sldMkLst>
        <pc:graphicFrameChg chg="mod modGraphic">
          <ac:chgData name="Mir Shahadut Hossain" userId="47125e2a1175e199" providerId="LiveId" clId="{2368D97B-D6E3-4201-98E1-97CA0E0F15D0}" dt="2025-07-22T21:18:48.799" v="1794" actId="113"/>
          <ac:graphicFrameMkLst>
            <pc:docMk/>
            <pc:sldMk cId="3429404923" sldId="275"/>
            <ac:graphicFrameMk id="4" creationId="{00000000-0000-0000-0000-000000000000}"/>
          </ac:graphicFrameMkLst>
        </pc:graphicFrameChg>
        <pc:graphicFrameChg chg="modGraphic">
          <ac:chgData name="Mir Shahadut Hossain" userId="47125e2a1175e199" providerId="LiveId" clId="{2368D97B-D6E3-4201-98E1-97CA0E0F15D0}" dt="2025-07-22T21:19:52.561" v="1818" actId="207"/>
          <ac:graphicFrameMkLst>
            <pc:docMk/>
            <pc:sldMk cId="3429404923" sldId="275"/>
            <ac:graphicFrameMk id="5" creationId="{00000000-0000-0000-0000-000000000000}"/>
          </ac:graphicFrameMkLst>
        </pc:graphicFrameChg>
      </pc:sldChg>
      <pc:sldChg chg="modSp mod">
        <pc:chgData name="Mir Shahadut Hossain" userId="47125e2a1175e199" providerId="LiveId" clId="{2368D97B-D6E3-4201-98E1-97CA0E0F15D0}" dt="2025-07-22T21:24:02.557" v="1925" actId="255"/>
        <pc:sldMkLst>
          <pc:docMk/>
          <pc:sldMk cId="3716482193" sldId="276"/>
        </pc:sldMkLst>
        <pc:graphicFrameChg chg="modGraphic">
          <ac:chgData name="Mir Shahadut Hossain" userId="47125e2a1175e199" providerId="LiveId" clId="{2368D97B-D6E3-4201-98E1-97CA0E0F15D0}" dt="2025-07-22T21:22:54.241" v="1897" actId="113"/>
          <ac:graphicFrameMkLst>
            <pc:docMk/>
            <pc:sldMk cId="3716482193" sldId="276"/>
            <ac:graphicFrameMk id="5" creationId="{00000000-0000-0000-0000-000000000000}"/>
          </ac:graphicFrameMkLst>
        </pc:graphicFrameChg>
        <pc:graphicFrameChg chg="modGraphic">
          <ac:chgData name="Mir Shahadut Hossain" userId="47125e2a1175e199" providerId="LiveId" clId="{2368D97B-D6E3-4201-98E1-97CA0E0F15D0}" dt="2025-07-22T21:24:02.557" v="1925" actId="255"/>
          <ac:graphicFrameMkLst>
            <pc:docMk/>
            <pc:sldMk cId="3716482193" sldId="276"/>
            <ac:graphicFrameMk id="6" creationId="{00000000-0000-0000-0000-000000000000}"/>
          </ac:graphicFrameMkLst>
        </pc:graphicFrameChg>
      </pc:sldChg>
      <pc:sldChg chg="modSp mod">
        <pc:chgData name="Mir Shahadut Hossain" userId="47125e2a1175e199" providerId="LiveId" clId="{2368D97B-D6E3-4201-98E1-97CA0E0F15D0}" dt="2025-07-22T21:27:01.755" v="1966" actId="113"/>
        <pc:sldMkLst>
          <pc:docMk/>
          <pc:sldMk cId="2090762212" sldId="277"/>
        </pc:sldMkLst>
        <pc:graphicFrameChg chg="modGraphic">
          <ac:chgData name="Mir Shahadut Hossain" userId="47125e2a1175e199" providerId="LiveId" clId="{2368D97B-D6E3-4201-98E1-97CA0E0F15D0}" dt="2025-07-22T21:25:42.625" v="1952" actId="113"/>
          <ac:graphicFrameMkLst>
            <pc:docMk/>
            <pc:sldMk cId="2090762212" sldId="277"/>
            <ac:graphicFrameMk id="5" creationId="{00000000-0000-0000-0000-000000000000}"/>
          </ac:graphicFrameMkLst>
        </pc:graphicFrameChg>
        <pc:graphicFrameChg chg="modGraphic">
          <ac:chgData name="Mir Shahadut Hossain" userId="47125e2a1175e199" providerId="LiveId" clId="{2368D97B-D6E3-4201-98E1-97CA0E0F15D0}" dt="2025-07-22T21:27:01.755" v="1966" actId="113"/>
          <ac:graphicFrameMkLst>
            <pc:docMk/>
            <pc:sldMk cId="2090762212" sldId="277"/>
            <ac:graphicFrameMk id="6" creationId="{00000000-0000-0000-0000-000000000000}"/>
          </ac:graphicFrameMkLst>
        </pc:graphicFrameChg>
      </pc:sldChg>
      <pc:sldChg chg="del">
        <pc:chgData name="Mir Shahadut Hossain" userId="47125e2a1175e199" providerId="LiveId" clId="{2368D97B-D6E3-4201-98E1-97CA0E0F15D0}" dt="2025-07-22T21:27:29.281" v="1967" actId="2696"/>
        <pc:sldMkLst>
          <pc:docMk/>
          <pc:sldMk cId="826720790" sldId="278"/>
        </pc:sldMkLst>
      </pc:sldChg>
      <pc:sldChg chg="modSp mod">
        <pc:chgData name="Mir Shahadut Hossain" userId="47125e2a1175e199" providerId="LiveId" clId="{2368D97B-D6E3-4201-98E1-97CA0E0F15D0}" dt="2025-07-23T04:30:50.943" v="1988" actId="20577"/>
        <pc:sldMkLst>
          <pc:docMk/>
          <pc:sldMk cId="1706732952" sldId="279"/>
        </pc:sldMkLst>
        <pc:graphicFrameChg chg="mod modGraphic">
          <ac:chgData name="Mir Shahadut Hossain" userId="47125e2a1175e199" providerId="LiveId" clId="{2368D97B-D6E3-4201-98E1-97CA0E0F15D0}" dt="2025-07-23T04:30:50.943" v="1988" actId="20577"/>
          <ac:graphicFrameMkLst>
            <pc:docMk/>
            <pc:sldMk cId="1706732952" sldId="279"/>
            <ac:graphicFrameMk id="2" creationId="{00000000-0000-0000-0000-000000000000}"/>
          </ac:graphicFrameMkLst>
        </pc:graphicFrameChg>
      </pc:sldChg>
      <pc:sldChg chg="addSp delSp modSp new del mod setBg">
        <pc:chgData name="Mir Shahadut Hossain" userId="47125e2a1175e199" providerId="LiveId" clId="{2368D97B-D6E3-4201-98E1-97CA0E0F15D0}" dt="2025-07-23T05:32:20.783" v="2606" actId="2696"/>
        <pc:sldMkLst>
          <pc:docMk/>
          <pc:sldMk cId="3558602817" sldId="280"/>
        </pc:sldMkLst>
        <pc:spChg chg="add del mod">
          <ac:chgData name="Mir Shahadut Hossain" userId="47125e2a1175e199" providerId="LiveId" clId="{2368D97B-D6E3-4201-98E1-97CA0E0F15D0}" dt="2025-07-23T04:41:38.131" v="2126" actId="478"/>
          <ac:spMkLst>
            <pc:docMk/>
            <pc:sldMk cId="3558602817" sldId="280"/>
            <ac:spMk id="5" creationId="{07EA99FA-7A13-977B-F374-1135584D65A9}"/>
          </ac:spMkLst>
        </pc:spChg>
        <pc:spChg chg="add del mod">
          <ac:chgData name="Mir Shahadut Hossain" userId="47125e2a1175e199" providerId="LiveId" clId="{2368D97B-D6E3-4201-98E1-97CA0E0F15D0}" dt="2025-07-23T04:39:35.223" v="2053" actId="22"/>
          <ac:spMkLst>
            <pc:docMk/>
            <pc:sldMk cId="3558602817" sldId="280"/>
            <ac:spMk id="7" creationId="{93778293-07AD-6261-F44E-FC7E7F1EFEB4}"/>
          </ac:spMkLst>
        </pc:spChg>
        <pc:spChg chg="add del">
          <ac:chgData name="Mir Shahadut Hossain" userId="47125e2a1175e199" providerId="LiveId" clId="{2368D97B-D6E3-4201-98E1-97CA0E0F15D0}" dt="2025-07-23T04:56:28.891" v="2245" actId="22"/>
          <ac:spMkLst>
            <pc:docMk/>
            <pc:sldMk cId="3558602817" sldId="280"/>
            <ac:spMk id="13" creationId="{1441AAAC-972F-71DF-EFA3-050F15B270F6}"/>
          </ac:spMkLst>
        </pc:spChg>
        <pc:spChg chg="add del">
          <ac:chgData name="Mir Shahadut Hossain" userId="47125e2a1175e199" providerId="LiveId" clId="{2368D97B-D6E3-4201-98E1-97CA0E0F15D0}" dt="2025-07-23T05:10:48.668" v="2362" actId="22"/>
          <ac:spMkLst>
            <pc:docMk/>
            <pc:sldMk cId="3558602817" sldId="280"/>
            <ac:spMk id="17" creationId="{A900D08E-80DB-44A8-7C50-8902A73330C9}"/>
          </ac:spMkLst>
        </pc:spChg>
        <pc:graphicFrameChg chg="add mod modGraphic">
          <ac:chgData name="Mir Shahadut Hossain" userId="47125e2a1175e199" providerId="LiveId" clId="{2368D97B-D6E3-4201-98E1-97CA0E0F15D0}" dt="2025-07-23T04:35:35.780" v="2029" actId="14100"/>
          <ac:graphicFrameMkLst>
            <pc:docMk/>
            <pc:sldMk cId="3558602817" sldId="280"/>
            <ac:graphicFrameMk id="2" creationId="{771D033C-2557-DB86-E80B-60EE9A6E0399}"/>
          </ac:graphicFrameMkLst>
        </pc:graphicFrameChg>
        <pc:graphicFrameChg chg="add mod modGraphic">
          <ac:chgData name="Mir Shahadut Hossain" userId="47125e2a1175e199" providerId="LiveId" clId="{2368D97B-D6E3-4201-98E1-97CA0E0F15D0}" dt="2025-07-23T05:12:06.973" v="2395" actId="14100"/>
          <ac:graphicFrameMkLst>
            <pc:docMk/>
            <pc:sldMk cId="3558602817" sldId="280"/>
            <ac:graphicFrameMk id="3" creationId="{980B9E53-FB43-D7ED-6F98-62FA5F1D28CE}"/>
          </ac:graphicFrameMkLst>
        </pc:graphicFrameChg>
        <pc:graphicFrameChg chg="add mod modGraphic">
          <ac:chgData name="Mir Shahadut Hossain" userId="47125e2a1175e199" providerId="LiveId" clId="{2368D97B-D6E3-4201-98E1-97CA0E0F15D0}" dt="2025-07-23T05:12:12.071" v="2397" actId="14100"/>
          <ac:graphicFrameMkLst>
            <pc:docMk/>
            <pc:sldMk cId="3558602817" sldId="280"/>
            <ac:graphicFrameMk id="8" creationId="{23C4EA10-7FC2-AC4A-9DB7-5001E88CC782}"/>
          </ac:graphicFrameMkLst>
        </pc:graphicFrameChg>
        <pc:graphicFrameChg chg="add mod modGraphic">
          <ac:chgData name="Mir Shahadut Hossain" userId="47125e2a1175e199" providerId="LiveId" clId="{2368D97B-D6E3-4201-98E1-97CA0E0F15D0}" dt="2025-07-23T05:12:16.678" v="2399" actId="14100"/>
          <ac:graphicFrameMkLst>
            <pc:docMk/>
            <pc:sldMk cId="3558602817" sldId="280"/>
            <ac:graphicFrameMk id="9" creationId="{BFD7C91A-F037-649B-126B-68CD881C8FFE}"/>
          </ac:graphicFrameMkLst>
        </pc:graphicFrameChg>
        <pc:graphicFrameChg chg="add mod modGraphic">
          <ac:chgData name="Mir Shahadut Hossain" userId="47125e2a1175e199" providerId="LiveId" clId="{2368D97B-D6E3-4201-98E1-97CA0E0F15D0}" dt="2025-07-23T05:12:22.599" v="2401" actId="14100"/>
          <ac:graphicFrameMkLst>
            <pc:docMk/>
            <pc:sldMk cId="3558602817" sldId="280"/>
            <ac:graphicFrameMk id="10" creationId="{B61E40D9-8521-9503-5B29-59E6F5662E2E}"/>
          </ac:graphicFrameMkLst>
        </pc:graphicFrameChg>
        <pc:graphicFrameChg chg="add mod modGraphic">
          <ac:chgData name="Mir Shahadut Hossain" userId="47125e2a1175e199" providerId="LiveId" clId="{2368D97B-D6E3-4201-98E1-97CA0E0F15D0}" dt="2025-07-23T05:12:28.344" v="2403" actId="14100"/>
          <ac:graphicFrameMkLst>
            <pc:docMk/>
            <pc:sldMk cId="3558602817" sldId="280"/>
            <ac:graphicFrameMk id="11" creationId="{CF99AEAA-EF21-9AD0-1636-CF2608E9D275}"/>
          </ac:graphicFrameMkLst>
        </pc:graphicFrameChg>
        <pc:graphicFrameChg chg="add mod modGraphic">
          <ac:chgData name="Mir Shahadut Hossain" userId="47125e2a1175e199" providerId="LiveId" clId="{2368D97B-D6E3-4201-98E1-97CA0E0F15D0}" dt="2025-07-23T05:12:51.699" v="2408" actId="14100"/>
          <ac:graphicFrameMkLst>
            <pc:docMk/>
            <pc:sldMk cId="3558602817" sldId="280"/>
            <ac:graphicFrameMk id="14" creationId="{2BFA74A4-D214-0DDE-127E-811B98F2AC77}"/>
          </ac:graphicFrameMkLst>
        </pc:graphicFrameChg>
        <pc:graphicFrameChg chg="add mod modGraphic">
          <ac:chgData name="Mir Shahadut Hossain" userId="47125e2a1175e199" providerId="LiveId" clId="{2368D97B-D6E3-4201-98E1-97CA0E0F15D0}" dt="2025-07-23T05:12:41.386" v="2407" actId="14100"/>
          <ac:graphicFrameMkLst>
            <pc:docMk/>
            <pc:sldMk cId="3558602817" sldId="280"/>
            <ac:graphicFrameMk id="15" creationId="{B6E611AD-8977-C9A2-D3D6-B4BC470A9C02}"/>
          </ac:graphicFrameMkLst>
        </pc:graphicFrameChg>
      </pc:sldChg>
      <pc:sldChg chg="addSp modSp new mod">
        <pc:chgData name="Mir Shahadut Hossain" userId="47125e2a1175e199" providerId="LiveId" clId="{2368D97B-D6E3-4201-98E1-97CA0E0F15D0}" dt="2025-07-23T05:34:42.206" v="2618" actId="20577"/>
        <pc:sldMkLst>
          <pc:docMk/>
          <pc:sldMk cId="2603403429" sldId="281"/>
        </pc:sldMkLst>
        <pc:graphicFrameChg chg="add mod modGraphic">
          <ac:chgData name="Mir Shahadut Hossain" userId="47125e2a1175e199" providerId="LiveId" clId="{2368D97B-D6E3-4201-98E1-97CA0E0F15D0}" dt="2025-07-23T05:34:42.206" v="2618" actId="20577"/>
          <ac:graphicFrameMkLst>
            <pc:docMk/>
            <pc:sldMk cId="2603403429" sldId="281"/>
            <ac:graphicFrameMk id="2" creationId="{455B6AA9-E7EE-C7DB-AD2A-ADC6EF273972}"/>
          </ac:graphicFrameMkLst>
        </pc:graphicFrameChg>
        <pc:graphicFrameChg chg="add mod modGraphic">
          <ac:chgData name="Mir Shahadut Hossain" userId="47125e2a1175e199" providerId="LiveId" clId="{2368D97B-D6E3-4201-98E1-97CA0E0F15D0}" dt="2025-07-23T05:34:16.350" v="2617" actId="20577"/>
          <ac:graphicFrameMkLst>
            <pc:docMk/>
            <pc:sldMk cId="2603403429" sldId="281"/>
            <ac:graphicFrameMk id="3" creationId="{235354F3-C4B4-8B0C-6895-ECAD47BB17E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9878948"/>
              </p:ext>
            </p:extLst>
          </p:nvPr>
        </p:nvGraphicFramePr>
        <p:xfrm>
          <a:off x="124692" y="156580"/>
          <a:ext cx="11956473" cy="555481"/>
        </p:xfrm>
        <a:graphic>
          <a:graphicData uri="http://schemas.openxmlformats.org/drawingml/2006/table">
            <a:tbl>
              <a:tblPr firstRow="1" bandRow="1">
                <a:tableStyleId>{5C22544A-7EE6-4342-B048-85BDC9FD1C3A}</a:tableStyleId>
              </a:tblPr>
              <a:tblGrid>
                <a:gridCol w="2073378">
                  <a:extLst>
                    <a:ext uri="{9D8B030D-6E8A-4147-A177-3AD203B41FA5}">
                      <a16:colId xmlns:a16="http://schemas.microsoft.com/office/drawing/2014/main" val="1237267004"/>
                    </a:ext>
                  </a:extLst>
                </a:gridCol>
                <a:gridCol w="7547091">
                  <a:extLst>
                    <a:ext uri="{9D8B030D-6E8A-4147-A177-3AD203B41FA5}">
                      <a16:colId xmlns:a16="http://schemas.microsoft.com/office/drawing/2014/main" val="1682323138"/>
                    </a:ext>
                  </a:extLst>
                </a:gridCol>
                <a:gridCol w="2336004">
                  <a:extLst>
                    <a:ext uri="{9D8B030D-6E8A-4147-A177-3AD203B41FA5}">
                      <a16:colId xmlns:a16="http://schemas.microsoft.com/office/drawing/2014/main" val="4123600483"/>
                    </a:ext>
                  </a:extLst>
                </a:gridCol>
              </a:tblGrid>
              <a:tr h="555481">
                <a:tc>
                  <a:txBody>
                    <a:bodyPr/>
                    <a:lstStyle/>
                    <a:p>
                      <a:pPr algn="ctr"/>
                      <a:r>
                        <a:rPr lang="en-US" dirty="0">
                          <a:solidFill>
                            <a:schemeClr val="tx1"/>
                          </a:solidFill>
                        </a:rPr>
                        <a:t>DS &amp; ML -2504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dirty="0">
                          <a:solidFill>
                            <a:schemeClr val="tx1"/>
                          </a:solidFill>
                        </a:rPr>
                        <a:t>14/08/25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460173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6959893"/>
              </p:ext>
            </p:extLst>
          </p:nvPr>
        </p:nvGraphicFramePr>
        <p:xfrm>
          <a:off x="7543800" y="829995"/>
          <a:ext cx="4537365" cy="3381788"/>
        </p:xfrm>
        <a:graphic>
          <a:graphicData uri="http://schemas.openxmlformats.org/drawingml/2006/table">
            <a:tbl>
              <a:tblPr firstRow="1" bandRow="1">
                <a:tableStyleId>{5C22544A-7EE6-4342-B048-85BDC9FD1C3A}</a:tableStyleId>
              </a:tblPr>
              <a:tblGrid>
                <a:gridCol w="4537365">
                  <a:extLst>
                    <a:ext uri="{9D8B030D-6E8A-4147-A177-3AD203B41FA5}">
                      <a16:colId xmlns:a16="http://schemas.microsoft.com/office/drawing/2014/main" val="3746218708"/>
                    </a:ext>
                  </a:extLst>
                </a:gridCol>
              </a:tblGrid>
              <a:tr h="3381788">
                <a:tc>
                  <a:txBody>
                    <a:bodyPr/>
                    <a:lstStyle/>
                    <a:p>
                      <a:pPr algn="ctr"/>
                      <a:endParaRPr lang="en-US" sz="4000" i="0" dirty="0">
                        <a:solidFill>
                          <a:schemeClr val="tx1"/>
                        </a:solidFill>
                      </a:endParaRPr>
                    </a:p>
                    <a:p>
                      <a:pPr algn="ctr"/>
                      <a:endParaRPr lang="en-US" sz="4000" i="0" dirty="0">
                        <a:solidFill>
                          <a:schemeClr val="tx1"/>
                        </a:solidFill>
                      </a:endParaRPr>
                    </a:p>
                    <a:p>
                      <a:pPr algn="ctr"/>
                      <a:endParaRPr lang="en-US" sz="4000" i="0" dirty="0">
                        <a:solidFill>
                          <a:schemeClr val="tx1"/>
                        </a:solidFill>
                      </a:endParaRPr>
                    </a:p>
                    <a:p>
                      <a:pPr algn="ctr"/>
                      <a:r>
                        <a:rPr lang="en-US" sz="4000" i="0" dirty="0">
                          <a:solidFill>
                            <a:schemeClr val="tx1"/>
                          </a:solidFill>
                        </a:rPr>
                        <a:t>Customer’s Behavior</a:t>
                      </a:r>
                      <a:endParaRPr lang="en-US" sz="4000" i="0" baseline="0" dirty="0">
                        <a:solidFill>
                          <a:schemeClr val="tx1"/>
                        </a:solidFill>
                      </a:endParaRPr>
                    </a:p>
                    <a:p>
                      <a:pPr algn="ctr"/>
                      <a:r>
                        <a:rPr lang="en-US" sz="4000" i="0" baseline="0" dirty="0">
                          <a:solidFill>
                            <a:schemeClr val="tx1"/>
                          </a:solidFill>
                        </a:rPr>
                        <a:t>Analysis</a:t>
                      </a:r>
                      <a:endParaRPr lang="en-US" sz="400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2009802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35808041"/>
              </p:ext>
            </p:extLst>
          </p:nvPr>
        </p:nvGraphicFramePr>
        <p:xfrm>
          <a:off x="124694" y="829994"/>
          <a:ext cx="7176220" cy="5866227"/>
        </p:xfrm>
        <a:graphic>
          <a:graphicData uri="http://schemas.openxmlformats.org/drawingml/2006/table">
            <a:tbl>
              <a:tblPr firstRow="1" bandRow="1">
                <a:tableStyleId>{5C22544A-7EE6-4342-B048-85BDC9FD1C3A}</a:tableStyleId>
              </a:tblPr>
              <a:tblGrid>
                <a:gridCol w="7176220">
                  <a:extLst>
                    <a:ext uri="{9D8B030D-6E8A-4147-A177-3AD203B41FA5}">
                      <a16:colId xmlns:a16="http://schemas.microsoft.com/office/drawing/2014/main" val="990199590"/>
                    </a:ext>
                  </a:extLst>
                </a:gridCol>
              </a:tblGrid>
              <a:tr h="5866227">
                <a:tc>
                  <a:txBody>
                    <a:bodyPr/>
                    <a:lstStyle/>
                    <a:p>
                      <a:endParaRPr lang="en-US" dirty="0"/>
                    </a:p>
                  </a:txBody>
                  <a:tcPr>
                    <a:solidFill>
                      <a:schemeClr val="bg1">
                        <a:lumMod val="95000"/>
                      </a:schemeClr>
                    </a:solidFill>
                  </a:tcPr>
                </a:tc>
                <a:extLst>
                  <a:ext uri="{0D108BD9-81ED-4DB2-BD59-A6C34878D82A}">
                    <a16:rowId xmlns:a16="http://schemas.microsoft.com/office/drawing/2014/main" val="14216669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225878576"/>
              </p:ext>
            </p:extLst>
          </p:nvPr>
        </p:nvGraphicFramePr>
        <p:xfrm>
          <a:off x="7543800" y="4329716"/>
          <a:ext cx="4537365" cy="2366505"/>
        </p:xfrm>
        <a:graphic>
          <a:graphicData uri="http://schemas.openxmlformats.org/drawingml/2006/table">
            <a:tbl>
              <a:tblPr firstRow="1" bandRow="1">
                <a:tableStyleId>{5C22544A-7EE6-4342-B048-85BDC9FD1C3A}</a:tableStyleId>
              </a:tblPr>
              <a:tblGrid>
                <a:gridCol w="4537365">
                  <a:extLst>
                    <a:ext uri="{9D8B030D-6E8A-4147-A177-3AD203B41FA5}">
                      <a16:colId xmlns:a16="http://schemas.microsoft.com/office/drawing/2014/main" val="1244634268"/>
                    </a:ext>
                  </a:extLst>
                </a:gridCol>
              </a:tblGrid>
              <a:tr h="2366505">
                <a:tc>
                  <a:txBody>
                    <a:bodyPr/>
                    <a:lstStyle/>
                    <a:p>
                      <a:pPr algn="ctr"/>
                      <a:endParaRPr lang="en-US" u="sng" dirty="0">
                        <a:solidFill>
                          <a:schemeClr val="tx1"/>
                        </a:solidFill>
                      </a:endParaRPr>
                    </a:p>
                    <a:p>
                      <a:pPr algn="ctr"/>
                      <a:endParaRPr lang="en-US" u="sng" dirty="0">
                        <a:solidFill>
                          <a:schemeClr val="tx1"/>
                        </a:solidFill>
                      </a:endParaRPr>
                    </a:p>
                    <a:p>
                      <a:pPr algn="ctr"/>
                      <a:r>
                        <a:rPr lang="en-US" sz="3600" u="sng" dirty="0">
                          <a:solidFill>
                            <a:schemeClr val="tx1"/>
                          </a:solidFill>
                        </a:rPr>
                        <a:t>PRESENTED</a:t>
                      </a:r>
                      <a:r>
                        <a:rPr lang="en-US" sz="3600" u="sng" baseline="0" dirty="0">
                          <a:solidFill>
                            <a:schemeClr val="tx1"/>
                          </a:solidFill>
                        </a:rPr>
                        <a:t> BY</a:t>
                      </a:r>
                    </a:p>
                    <a:p>
                      <a:pPr algn="ctr"/>
                      <a:r>
                        <a:rPr lang="en-US" sz="3600" u="none" baseline="0" dirty="0">
                          <a:solidFill>
                            <a:schemeClr val="tx1"/>
                          </a:solidFill>
                        </a:rPr>
                        <a:t>Mir Shahadut Hossain</a:t>
                      </a:r>
                      <a:endParaRPr lang="en-US" sz="3600" u="none" dirty="0">
                        <a:solidFill>
                          <a:schemeClr val="tx1"/>
                        </a:solidFill>
                      </a:endParaRPr>
                    </a:p>
                  </a:txBody>
                  <a:tcPr>
                    <a:solidFill>
                      <a:schemeClr val="bg1">
                        <a:lumMod val="95000"/>
                      </a:schemeClr>
                    </a:solidFill>
                  </a:tcPr>
                </a:tc>
                <a:extLst>
                  <a:ext uri="{0D108BD9-81ED-4DB2-BD59-A6C34878D82A}">
                    <a16:rowId xmlns:a16="http://schemas.microsoft.com/office/drawing/2014/main" val="4139910560"/>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891" y="2036618"/>
            <a:ext cx="4058949" cy="2730825"/>
          </a:xfrm>
          <a:prstGeom prst="rect">
            <a:avLst/>
          </a:prstGeom>
        </p:spPr>
      </p:pic>
      <p:pic>
        <p:nvPicPr>
          <p:cNvPr id="12" name="Picture 11"/>
          <p:cNvPicPr/>
          <p:nvPr/>
        </p:nvPicPr>
        <p:blipFill>
          <a:blip r:embed="rId3"/>
          <a:stretch>
            <a:fillRect/>
          </a:stretch>
        </p:blipFill>
        <p:spPr>
          <a:xfrm>
            <a:off x="-6499" y="1431141"/>
            <a:ext cx="7550297" cy="46639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0295" y="760721"/>
            <a:ext cx="3804373" cy="1906448"/>
          </a:xfrm>
          <a:prstGeom prst="rect">
            <a:avLst/>
          </a:prstGeom>
        </p:spPr>
      </p:pic>
    </p:spTree>
    <p:extLst>
      <p:ext uri="{BB962C8B-B14F-4D97-AF65-F5344CB8AC3E}">
        <p14:creationId xmlns:p14="http://schemas.microsoft.com/office/powerpoint/2010/main" val="348163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93092369"/>
              </p:ext>
            </p:extLst>
          </p:nvPr>
        </p:nvGraphicFramePr>
        <p:xfrm>
          <a:off x="1064088" y="211016"/>
          <a:ext cx="10060649" cy="464234"/>
        </p:xfrm>
        <a:graphic>
          <a:graphicData uri="http://schemas.openxmlformats.org/drawingml/2006/table">
            <a:tbl>
              <a:tblPr firstRow="1" bandRow="1">
                <a:tableStyleId>{5C22544A-7EE6-4342-B048-85BDC9FD1C3A}</a:tableStyleId>
              </a:tblPr>
              <a:tblGrid>
                <a:gridCol w="10060649">
                  <a:extLst>
                    <a:ext uri="{9D8B030D-6E8A-4147-A177-3AD203B41FA5}">
                      <a16:colId xmlns:a16="http://schemas.microsoft.com/office/drawing/2014/main" val="25674610"/>
                    </a:ext>
                  </a:extLst>
                </a:gridCol>
              </a:tblGrid>
              <a:tr h="464234">
                <a:tc>
                  <a:txBody>
                    <a:bodyPr/>
                    <a:lstStyle/>
                    <a:p>
                      <a:pPr algn="ctr"/>
                      <a:r>
                        <a:rPr lang="en-US" sz="2000" b="1" kern="1200" dirty="0">
                          <a:solidFill>
                            <a:schemeClr val="tx1"/>
                          </a:solidFill>
                          <a:effectLst/>
                          <a:latin typeface="+mn-lt"/>
                          <a:ea typeface="+mn-ea"/>
                          <a:cs typeface="+mn-cs"/>
                        </a:rPr>
                        <a:t>What percentage of customers used devices to make purchases? (Mobile, Desktop, Tablet)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5905056"/>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7" y="772886"/>
            <a:ext cx="7547821" cy="5976257"/>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503167226"/>
              </p:ext>
            </p:extLst>
          </p:nvPr>
        </p:nvGraphicFramePr>
        <p:xfrm>
          <a:off x="7794171" y="772888"/>
          <a:ext cx="4259284" cy="1567542"/>
        </p:xfrm>
        <a:graphic>
          <a:graphicData uri="http://schemas.openxmlformats.org/drawingml/2006/table">
            <a:tbl>
              <a:tblPr firstRow="1" bandRow="1">
                <a:tableStyleId>{5C22544A-7EE6-4342-B048-85BDC9FD1C3A}</a:tableStyleId>
              </a:tblPr>
              <a:tblGrid>
                <a:gridCol w="4259284">
                  <a:extLst>
                    <a:ext uri="{9D8B030D-6E8A-4147-A177-3AD203B41FA5}">
                      <a16:colId xmlns:a16="http://schemas.microsoft.com/office/drawing/2014/main" val="812327506"/>
                    </a:ext>
                  </a:extLst>
                </a:gridCol>
              </a:tblGrid>
              <a:tr h="1567542">
                <a:tc>
                  <a:txBody>
                    <a:bodyPr/>
                    <a:lstStyle/>
                    <a:p>
                      <a:pPr algn="ctr"/>
                      <a:r>
                        <a:rPr lang="en-US" sz="1600" u="sng" dirty="0">
                          <a:solidFill>
                            <a:schemeClr val="tx1"/>
                          </a:solidFill>
                        </a:rPr>
                        <a:t>KEY INSIGHT</a:t>
                      </a:r>
                    </a:p>
                    <a:p>
                      <a:pPr marL="171450" indent="-171450" algn="l">
                        <a:buFont typeface="Wingdings" panose="05000000000000000000" pitchFamily="2" charset="2"/>
                        <a:buChar char="v"/>
                      </a:pPr>
                      <a:r>
                        <a:rPr lang="en-US" sz="1200" b="0" u="none" dirty="0">
                          <a:solidFill>
                            <a:schemeClr val="tx1"/>
                          </a:solidFill>
                        </a:rPr>
                        <a:t>Customer purchases are evenly distributed across Mobile, Desktop, and Tablet devices, with Mobile leading slightly.</a:t>
                      </a:r>
                    </a:p>
                    <a:p>
                      <a:pPr algn="l"/>
                      <a:endParaRPr lang="en-US" sz="1200" b="0" u="none" dirty="0">
                        <a:solidFill>
                          <a:schemeClr val="tx1"/>
                        </a:solidFill>
                      </a:endParaRPr>
                    </a:p>
                    <a:p>
                      <a:pPr marL="171450" indent="-171450" algn="l">
                        <a:buFont typeface="Wingdings" panose="05000000000000000000" pitchFamily="2" charset="2"/>
                        <a:buChar char="v"/>
                      </a:pPr>
                      <a:r>
                        <a:rPr lang="en-US" sz="1200" b="0" u="none" dirty="0">
                          <a:solidFill>
                            <a:schemeClr val="tx1"/>
                          </a:solidFill>
                        </a:rPr>
                        <a:t>This suggests a multi-device customer base, meaning your shopping experience must be optimized across all platforms.</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86853"/>
                  </a:ext>
                </a:extLst>
              </a:tr>
            </a:tbl>
          </a:graphicData>
        </a:graphic>
      </p:graphicFrame>
      <p:graphicFrame>
        <p:nvGraphicFramePr>
          <p:cNvPr id="3" name="Table 2">
            <a:extLst>
              <a:ext uri="{FF2B5EF4-FFF2-40B4-BE49-F238E27FC236}">
                <a16:creationId xmlns:a16="http://schemas.microsoft.com/office/drawing/2014/main" id="{15380F75-A245-735E-46A7-ABFF37AE83F9}"/>
              </a:ext>
            </a:extLst>
          </p:cNvPr>
          <p:cNvGraphicFramePr>
            <a:graphicFrameLocks noGrp="1"/>
          </p:cNvGraphicFramePr>
          <p:nvPr>
            <p:extLst>
              <p:ext uri="{D42A27DB-BD31-4B8C-83A1-F6EECF244321}">
                <p14:modId xmlns:p14="http://schemas.microsoft.com/office/powerpoint/2010/main" val="344928351"/>
              </p:ext>
            </p:extLst>
          </p:nvPr>
        </p:nvGraphicFramePr>
        <p:xfrm>
          <a:off x="7794171" y="2438068"/>
          <a:ext cx="4259284" cy="4311074"/>
        </p:xfrm>
        <a:graphic>
          <a:graphicData uri="http://schemas.openxmlformats.org/drawingml/2006/table">
            <a:tbl>
              <a:tblPr firstRow="1" bandRow="1">
                <a:tableStyleId>{5C22544A-7EE6-4342-B048-85BDC9FD1C3A}</a:tableStyleId>
              </a:tblPr>
              <a:tblGrid>
                <a:gridCol w="4259284">
                  <a:extLst>
                    <a:ext uri="{9D8B030D-6E8A-4147-A177-3AD203B41FA5}">
                      <a16:colId xmlns:a16="http://schemas.microsoft.com/office/drawing/2014/main" val="2828803375"/>
                    </a:ext>
                  </a:extLst>
                </a:gridCol>
              </a:tblGrid>
              <a:tr h="4311074">
                <a:tc>
                  <a:txBody>
                    <a:bodyPr/>
                    <a:lstStyle/>
                    <a:p>
                      <a:pPr algn="ctr"/>
                      <a:r>
                        <a:rPr lang="en-US" sz="1600" b="1" u="sng" dirty="0">
                          <a:solidFill>
                            <a:schemeClr val="tx1"/>
                          </a:solidFill>
                        </a:rPr>
                        <a:t>BUSINESS RECOMMENDATIONS</a:t>
                      </a:r>
                    </a:p>
                    <a:p>
                      <a:pPr algn="l"/>
                      <a:r>
                        <a:rPr lang="en-US" sz="1200" b="0" u="none" dirty="0">
                          <a:solidFill>
                            <a:schemeClr val="tx1"/>
                          </a:solidFill>
                        </a:rPr>
                        <a:t>1. </a:t>
                      </a:r>
                      <a:r>
                        <a:rPr lang="en-US" sz="1200" b="1" u="none" dirty="0">
                          <a:solidFill>
                            <a:schemeClr val="accent6">
                              <a:lumMod val="75000"/>
                            </a:schemeClr>
                          </a:solidFill>
                        </a:rPr>
                        <a:t>Optimize for All Devices (Omnichannel UX)</a:t>
                      </a:r>
                    </a:p>
                    <a:p>
                      <a:pPr marL="628650" lvl="1" indent="-171450" algn="l">
                        <a:buFont typeface="Wingdings" panose="05000000000000000000" pitchFamily="2" charset="2"/>
                        <a:buChar char="v"/>
                      </a:pPr>
                      <a:r>
                        <a:rPr lang="en-US" sz="1200" b="0" u="none" dirty="0">
                          <a:solidFill>
                            <a:schemeClr val="tx1"/>
                          </a:solidFill>
                        </a:rPr>
                        <a:t>Ensure a responsive design for your website/app</a:t>
                      </a:r>
                    </a:p>
                    <a:p>
                      <a:pPr marL="628650" lvl="1" indent="-171450" algn="l">
                        <a:buFont typeface="Wingdings" panose="05000000000000000000" pitchFamily="2" charset="2"/>
                        <a:buChar char="v"/>
                      </a:pPr>
                      <a:r>
                        <a:rPr lang="en-US" sz="1200" b="0" u="none" dirty="0">
                          <a:solidFill>
                            <a:schemeClr val="tx1"/>
                          </a:solidFill>
                        </a:rPr>
                        <a:t>Make sure key features (checkout, cart, product search) work seamlessly on mobile, tablet, and desktop</a:t>
                      </a:r>
                    </a:p>
                    <a:p>
                      <a:pPr algn="l"/>
                      <a:r>
                        <a:rPr lang="en-US" sz="1200" b="0" u="none" dirty="0">
                          <a:solidFill>
                            <a:schemeClr val="tx1"/>
                          </a:solidFill>
                        </a:rPr>
                        <a:t>2. </a:t>
                      </a:r>
                      <a:r>
                        <a:rPr lang="en-US" sz="1200" b="1" u="none" dirty="0">
                          <a:solidFill>
                            <a:schemeClr val="accent6">
                              <a:lumMod val="75000"/>
                            </a:schemeClr>
                          </a:solidFill>
                        </a:rPr>
                        <a:t>Invest in Mobile-First Enhancements</a:t>
                      </a:r>
                    </a:p>
                    <a:p>
                      <a:pPr marL="628650" lvl="1" indent="-171450" algn="l">
                        <a:buFont typeface="Wingdings" panose="05000000000000000000" pitchFamily="2" charset="2"/>
                        <a:buChar char="v"/>
                      </a:pPr>
                      <a:r>
                        <a:rPr lang="en-US" sz="1200" b="0" u="none" dirty="0">
                          <a:solidFill>
                            <a:schemeClr val="tx1"/>
                          </a:solidFill>
                        </a:rPr>
                        <a:t>Since Mobile leads slightly, prioritize:</a:t>
                      </a:r>
                    </a:p>
                    <a:p>
                      <a:pPr marL="1085850" lvl="2" indent="-171450" algn="l">
                        <a:buFont typeface="Courier New" panose="02070309020205020404" pitchFamily="49" charset="0"/>
                        <a:buChar char="o"/>
                      </a:pPr>
                      <a:r>
                        <a:rPr lang="en-US" sz="1200" b="0" u="none" dirty="0">
                          <a:solidFill>
                            <a:schemeClr val="tx1"/>
                          </a:solidFill>
                        </a:rPr>
                        <a:t>Fast load times</a:t>
                      </a:r>
                    </a:p>
                    <a:p>
                      <a:pPr marL="1085850" lvl="2" indent="-171450" algn="l">
                        <a:buFont typeface="Courier New" panose="02070309020205020404" pitchFamily="49" charset="0"/>
                        <a:buChar char="o"/>
                      </a:pPr>
                      <a:r>
                        <a:rPr lang="en-US" sz="1200" b="0" u="none" dirty="0">
                          <a:solidFill>
                            <a:schemeClr val="tx1"/>
                          </a:solidFill>
                        </a:rPr>
                        <a:t>Simplified mobile navigation</a:t>
                      </a:r>
                    </a:p>
                    <a:p>
                      <a:pPr marL="628650" lvl="1" indent="-171450" algn="l">
                        <a:buFont typeface="Wingdings" panose="05000000000000000000" pitchFamily="2" charset="2"/>
                        <a:buChar char="v"/>
                      </a:pPr>
                      <a:r>
                        <a:rPr lang="en-US" sz="1200" b="0" u="none" dirty="0">
                          <a:solidFill>
                            <a:schemeClr val="tx1"/>
                          </a:solidFill>
                        </a:rPr>
                        <a:t>Mobile wallet integration (e.g., Apple Pay, Google Pay)</a:t>
                      </a:r>
                    </a:p>
                    <a:p>
                      <a:pPr algn="l"/>
                      <a:r>
                        <a:rPr lang="en-US" sz="1200" b="0" u="none" dirty="0">
                          <a:solidFill>
                            <a:schemeClr val="tx1"/>
                          </a:solidFill>
                        </a:rPr>
                        <a:t>3. </a:t>
                      </a:r>
                      <a:r>
                        <a:rPr lang="en-US" sz="1200" b="1" u="none" dirty="0">
                          <a:solidFill>
                            <a:schemeClr val="accent6">
                              <a:lumMod val="75000"/>
                            </a:schemeClr>
                          </a:solidFill>
                        </a:rPr>
                        <a:t>Track Behavior by Device</a:t>
                      </a:r>
                    </a:p>
                    <a:p>
                      <a:pPr marL="628650" lvl="1" indent="-171450" algn="l">
                        <a:buFont typeface="Wingdings" panose="05000000000000000000" pitchFamily="2" charset="2"/>
                        <a:buChar char="v"/>
                      </a:pPr>
                      <a:r>
                        <a:rPr lang="en-US" sz="1200" b="0" u="none" dirty="0">
                          <a:solidFill>
                            <a:schemeClr val="tx1"/>
                          </a:solidFill>
                        </a:rPr>
                        <a:t>Analyze:</a:t>
                      </a:r>
                    </a:p>
                    <a:p>
                      <a:pPr marL="1085850" lvl="2" indent="-171450" algn="l">
                        <a:buFont typeface="Courier New" panose="02070309020205020404" pitchFamily="49" charset="0"/>
                        <a:buChar char="o"/>
                      </a:pPr>
                      <a:r>
                        <a:rPr lang="en-US" sz="1200" b="0" u="none" dirty="0">
                          <a:solidFill>
                            <a:schemeClr val="tx1"/>
                          </a:solidFill>
                        </a:rPr>
                        <a:t>Conversion rate by device</a:t>
                      </a:r>
                    </a:p>
                    <a:p>
                      <a:pPr marL="1085850" lvl="2" indent="-171450" algn="l">
                        <a:buFont typeface="Courier New" panose="02070309020205020404" pitchFamily="49" charset="0"/>
                        <a:buChar char="o"/>
                      </a:pPr>
                      <a:r>
                        <a:rPr lang="en-US" sz="1200" b="0" u="none" dirty="0">
                          <a:solidFill>
                            <a:schemeClr val="tx1"/>
                          </a:solidFill>
                        </a:rPr>
                        <a:t>Bounce rate and session time</a:t>
                      </a:r>
                    </a:p>
                    <a:p>
                      <a:pPr marL="1085850" lvl="2" indent="-171450" algn="l">
                        <a:buFont typeface="Courier New" panose="02070309020205020404" pitchFamily="49" charset="0"/>
                        <a:buChar char="o"/>
                      </a:pPr>
                      <a:r>
                        <a:rPr lang="en-US" sz="1200" b="0" u="none" dirty="0">
                          <a:solidFill>
                            <a:schemeClr val="tx1"/>
                          </a:solidFill>
                        </a:rPr>
                        <a:t>Cart abandonment rate</a:t>
                      </a:r>
                    </a:p>
                    <a:p>
                      <a:pPr marL="628650" lvl="1" indent="-171450" algn="l">
                        <a:buFont typeface="Wingdings" panose="05000000000000000000" pitchFamily="2" charset="2"/>
                        <a:buChar char="v"/>
                      </a:pPr>
                      <a:r>
                        <a:rPr lang="en-US" sz="1200" b="0" u="none" dirty="0">
                          <a:solidFill>
                            <a:schemeClr val="tx1"/>
                          </a:solidFill>
                        </a:rPr>
                        <a:t>Improve the device with the lowest conversion performance</a:t>
                      </a:r>
                    </a:p>
                    <a:p>
                      <a:pPr marL="0" lvl="0" indent="0" algn="l">
                        <a:buFont typeface="Wingdings" panose="05000000000000000000" pitchFamily="2" charset="2"/>
                        <a:buNone/>
                      </a:pPr>
                      <a:r>
                        <a:rPr lang="en-US" sz="1200" b="0" u="none" dirty="0">
                          <a:solidFill>
                            <a:schemeClr val="tx1"/>
                          </a:solidFill>
                        </a:rPr>
                        <a:t>4. </a:t>
                      </a:r>
                      <a:r>
                        <a:rPr lang="en-US" sz="1200" b="1" u="none" dirty="0">
                          <a:solidFill>
                            <a:schemeClr val="accent6">
                              <a:lumMod val="75000"/>
                            </a:schemeClr>
                          </a:solidFill>
                        </a:rPr>
                        <a:t>Personalize Marketing by Device</a:t>
                      </a:r>
                    </a:p>
                    <a:p>
                      <a:pPr marL="628650" lvl="1" indent="-171450" algn="l">
                        <a:buFont typeface="Wingdings" panose="05000000000000000000" pitchFamily="2" charset="2"/>
                        <a:buChar char="v"/>
                      </a:pPr>
                      <a:r>
                        <a:rPr lang="en-US" sz="1200" b="0" u="none" dirty="0">
                          <a:solidFill>
                            <a:schemeClr val="tx1"/>
                          </a:solidFill>
                        </a:rPr>
                        <a:t>Send mobile-friendly emails with deep links for mobile users</a:t>
                      </a:r>
                    </a:p>
                    <a:p>
                      <a:pPr marL="628650" lvl="1" indent="-171450" algn="l">
                        <a:buFont typeface="Wingdings" panose="05000000000000000000" pitchFamily="2" charset="2"/>
                        <a:buChar char="v"/>
                      </a:pPr>
                      <a:r>
                        <a:rPr lang="en-US" sz="1200" b="0" u="none" dirty="0">
                          <a:solidFill>
                            <a:schemeClr val="tx1"/>
                          </a:solidFill>
                        </a:rPr>
                        <a:t>Target tablet/desktop users during evenings or weekends</a:t>
                      </a:r>
                    </a:p>
                  </a:txBody>
                  <a:tcPr>
                    <a:solidFill>
                      <a:schemeClr val="bg1">
                        <a:lumMod val="95000"/>
                      </a:schemeClr>
                    </a:solidFill>
                  </a:tcPr>
                </a:tc>
                <a:extLst>
                  <a:ext uri="{0D108BD9-81ED-4DB2-BD59-A6C34878D82A}">
                    <a16:rowId xmlns:a16="http://schemas.microsoft.com/office/drawing/2014/main" val="904718619"/>
                  </a:ext>
                </a:extLst>
              </a:tr>
            </a:tbl>
          </a:graphicData>
        </a:graphic>
      </p:graphicFrame>
    </p:spTree>
    <p:extLst>
      <p:ext uri="{BB962C8B-B14F-4D97-AF65-F5344CB8AC3E}">
        <p14:creationId xmlns:p14="http://schemas.microsoft.com/office/powerpoint/2010/main" val="157774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2066086"/>
              </p:ext>
            </p:extLst>
          </p:nvPr>
        </p:nvGraphicFramePr>
        <p:xfrm>
          <a:off x="351890" y="239152"/>
          <a:ext cx="11485044" cy="468420"/>
        </p:xfrm>
        <a:graphic>
          <a:graphicData uri="http://schemas.openxmlformats.org/drawingml/2006/table">
            <a:tbl>
              <a:tblPr firstRow="1" bandRow="1">
                <a:tableStyleId>{5C22544A-7EE6-4342-B048-85BDC9FD1C3A}</a:tableStyleId>
              </a:tblPr>
              <a:tblGrid>
                <a:gridCol w="11485044">
                  <a:extLst>
                    <a:ext uri="{9D8B030D-6E8A-4147-A177-3AD203B41FA5}">
                      <a16:colId xmlns:a16="http://schemas.microsoft.com/office/drawing/2014/main" val="1655385926"/>
                    </a:ext>
                  </a:extLst>
                </a:gridCol>
              </a:tblGrid>
              <a:tr h="468420">
                <a:tc>
                  <a:txBody>
                    <a:bodyPr/>
                    <a:lstStyle/>
                    <a:p>
                      <a:pPr algn="ctr"/>
                      <a:r>
                        <a:rPr lang="en-US" sz="2000" b="1" kern="1200" dirty="0">
                          <a:solidFill>
                            <a:schemeClr val="tx1"/>
                          </a:solidFill>
                          <a:effectLst/>
                          <a:latin typeface="+mn-lt"/>
                          <a:ea typeface="+mn-ea"/>
                          <a:cs typeface="+mn-cs"/>
                        </a:rPr>
                        <a:t>What is the average purchase amount for customers who availed discounts compared to those who didnʼt?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822519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70847984"/>
              </p:ext>
            </p:extLst>
          </p:nvPr>
        </p:nvGraphicFramePr>
        <p:xfrm>
          <a:off x="7173686" y="794658"/>
          <a:ext cx="4880268" cy="2141047"/>
        </p:xfrm>
        <a:graphic>
          <a:graphicData uri="http://schemas.openxmlformats.org/drawingml/2006/table">
            <a:tbl>
              <a:tblPr firstRow="1" bandRow="1">
                <a:tableStyleId>{5C22544A-7EE6-4342-B048-85BDC9FD1C3A}</a:tableStyleId>
              </a:tblPr>
              <a:tblGrid>
                <a:gridCol w="4880268">
                  <a:extLst>
                    <a:ext uri="{9D8B030D-6E8A-4147-A177-3AD203B41FA5}">
                      <a16:colId xmlns:a16="http://schemas.microsoft.com/office/drawing/2014/main" val="3134395595"/>
                    </a:ext>
                  </a:extLst>
                </a:gridCol>
              </a:tblGrid>
              <a:tr h="2141047">
                <a:tc>
                  <a:txBody>
                    <a:bodyPr/>
                    <a:lstStyle/>
                    <a:p>
                      <a:pPr algn="ctr"/>
                      <a:r>
                        <a:rPr lang="en-US" sz="1600" b="1" u="sng" dirty="0">
                          <a:solidFill>
                            <a:schemeClr val="tx1"/>
                          </a:solidFill>
                          <a:effectLst/>
                        </a:rPr>
                        <a:t>KEY INSIGHT</a:t>
                      </a:r>
                    </a:p>
                    <a:p>
                      <a:r>
                        <a:rPr lang="en-US" sz="1200" b="0" dirty="0">
                          <a:solidFill>
                            <a:schemeClr val="tx1"/>
                          </a:solidFill>
                        </a:rPr>
                        <a:t>Surprisingly, customers who used discounts spent slightly more on average than those who didn't — </a:t>
                      </a:r>
                      <a:r>
                        <a:rPr lang="en-US" sz="1200" b="1" dirty="0">
                          <a:solidFill>
                            <a:schemeClr val="accent6">
                              <a:lumMod val="75000"/>
                            </a:schemeClr>
                          </a:solidFill>
                        </a:rPr>
                        <a:t>$505.26 vs. $502.51.</a:t>
                      </a:r>
                    </a:p>
                    <a:p>
                      <a:pPr marL="171450" lvl="0" indent="-171450">
                        <a:buFont typeface="Wingdings" panose="05000000000000000000" pitchFamily="2" charset="2"/>
                        <a:buChar char="v"/>
                      </a:pPr>
                      <a:r>
                        <a:rPr lang="en-US" sz="1200" b="0" dirty="0">
                          <a:solidFill>
                            <a:schemeClr val="tx1"/>
                          </a:solidFill>
                        </a:rPr>
                        <a:t>The difference is small </a:t>
                      </a:r>
                      <a:r>
                        <a:rPr lang="en-US" sz="1200" b="1" dirty="0">
                          <a:solidFill>
                            <a:schemeClr val="accent6">
                              <a:lumMod val="75000"/>
                            </a:schemeClr>
                          </a:solidFill>
                        </a:rPr>
                        <a:t>(~$2.75), </a:t>
                      </a:r>
                      <a:r>
                        <a:rPr lang="en-US" sz="1200" b="0" dirty="0">
                          <a:solidFill>
                            <a:schemeClr val="tx1"/>
                          </a:solidFill>
                        </a:rPr>
                        <a:t>but it defies the common expectation that discounts reduce purchase amounts.</a:t>
                      </a:r>
                    </a:p>
                    <a:p>
                      <a:pPr marL="171450" lvl="0" indent="-171450">
                        <a:buFont typeface="Wingdings" panose="05000000000000000000" pitchFamily="2" charset="2"/>
                        <a:buChar char="v"/>
                      </a:pPr>
                      <a:r>
                        <a:rPr lang="en-US" sz="1200" b="0" dirty="0">
                          <a:solidFill>
                            <a:schemeClr val="tx1"/>
                          </a:solidFill>
                        </a:rPr>
                        <a:t>This suggests that discounts may actually encourage larger purchases, possibly due to:</a:t>
                      </a:r>
                    </a:p>
                    <a:p>
                      <a:pPr marL="628650" lvl="1" indent="-171450">
                        <a:buFont typeface="Courier New" panose="02070309020205020404" pitchFamily="49" charset="0"/>
                        <a:buChar char="o"/>
                      </a:pPr>
                      <a:r>
                        <a:rPr lang="en-US" sz="1200" b="0" dirty="0">
                          <a:solidFill>
                            <a:schemeClr val="tx1"/>
                          </a:solidFill>
                        </a:rPr>
                        <a:t>Customers buying more items to "maximize the deal“</a:t>
                      </a:r>
                    </a:p>
                    <a:p>
                      <a:pPr marL="628650" lvl="1" indent="-171450">
                        <a:buFont typeface="Courier New" panose="02070309020205020404" pitchFamily="49" charset="0"/>
                        <a:buChar char="o"/>
                      </a:pPr>
                      <a:r>
                        <a:rPr lang="en-US" sz="1200" b="0" dirty="0">
                          <a:solidFill>
                            <a:schemeClr val="tx1"/>
                          </a:solidFill>
                        </a:rPr>
                        <a:t>Customers choosing higher-priced products when a discount is available</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727542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66780512"/>
              </p:ext>
            </p:extLst>
          </p:nvPr>
        </p:nvGraphicFramePr>
        <p:xfrm>
          <a:off x="7173686" y="3074638"/>
          <a:ext cx="4880268" cy="3561686"/>
        </p:xfrm>
        <a:graphic>
          <a:graphicData uri="http://schemas.openxmlformats.org/drawingml/2006/table">
            <a:tbl>
              <a:tblPr firstRow="1" bandRow="1">
                <a:tableStyleId>{5C22544A-7EE6-4342-B048-85BDC9FD1C3A}</a:tableStyleId>
              </a:tblPr>
              <a:tblGrid>
                <a:gridCol w="4880268">
                  <a:extLst>
                    <a:ext uri="{9D8B030D-6E8A-4147-A177-3AD203B41FA5}">
                      <a16:colId xmlns:a16="http://schemas.microsoft.com/office/drawing/2014/main" val="1803989860"/>
                    </a:ext>
                  </a:extLst>
                </a:gridCol>
              </a:tblGrid>
              <a:tr h="3561686">
                <a:tc>
                  <a:txBody>
                    <a:bodyPr/>
                    <a:lstStyle/>
                    <a:p>
                      <a:pPr algn="ctr"/>
                      <a:r>
                        <a:rPr lang="en-US" sz="1600" b="1" u="sng" dirty="0">
                          <a:solidFill>
                            <a:schemeClr val="tx1"/>
                          </a:solidFill>
                        </a:rPr>
                        <a:t>BUSINESS RECOMMENDATIONS</a:t>
                      </a:r>
                    </a:p>
                    <a:p>
                      <a:pPr algn="l"/>
                      <a:r>
                        <a:rPr lang="en-US" sz="1200" b="0" u="none" dirty="0">
                          <a:solidFill>
                            <a:schemeClr val="tx1"/>
                          </a:solidFill>
                        </a:rPr>
                        <a:t>1. </a:t>
                      </a:r>
                      <a:r>
                        <a:rPr lang="en-US" sz="1200" b="1" u="none" dirty="0">
                          <a:solidFill>
                            <a:schemeClr val="accent6">
                              <a:lumMod val="75000"/>
                            </a:schemeClr>
                          </a:solidFill>
                        </a:rPr>
                        <a:t>Use Strategic Discount Triggers</a:t>
                      </a:r>
                    </a:p>
                    <a:p>
                      <a:pPr marL="171450" indent="-171450" algn="l">
                        <a:buFont typeface="Wingdings" panose="05000000000000000000" pitchFamily="2" charset="2"/>
                        <a:buChar char="v"/>
                      </a:pPr>
                      <a:r>
                        <a:rPr lang="en-US" sz="1200" b="0" u="none" dirty="0">
                          <a:solidFill>
                            <a:schemeClr val="tx1"/>
                          </a:solidFill>
                        </a:rPr>
                        <a:t>Offer small discounts </a:t>
                      </a:r>
                      <a:r>
                        <a:rPr lang="en-US" sz="1200" b="0" u="none" dirty="0">
                          <a:solidFill>
                            <a:schemeClr val="accent6">
                              <a:lumMod val="75000"/>
                            </a:schemeClr>
                          </a:solidFill>
                        </a:rPr>
                        <a:t>(e.g., 5–10%) </a:t>
                      </a:r>
                      <a:r>
                        <a:rPr lang="en-US" sz="1200" b="0" u="none" dirty="0">
                          <a:solidFill>
                            <a:schemeClr val="tx1"/>
                          </a:solidFill>
                        </a:rPr>
                        <a:t>to increase basket size</a:t>
                      </a:r>
                    </a:p>
                    <a:p>
                      <a:pPr marL="628650" lvl="1" indent="-171450" algn="l">
                        <a:buFont typeface="Wingdings" panose="05000000000000000000" pitchFamily="2" charset="2"/>
                        <a:buChar char="q"/>
                      </a:pPr>
                      <a:r>
                        <a:rPr lang="en-US" sz="1200" b="0" u="none" dirty="0">
                          <a:solidFill>
                            <a:schemeClr val="tx1"/>
                          </a:solidFill>
                        </a:rPr>
                        <a:t>Example: </a:t>
                      </a:r>
                      <a:r>
                        <a:rPr lang="en-US" sz="1200" b="1" u="none" dirty="0">
                          <a:solidFill>
                            <a:schemeClr val="tx1"/>
                          </a:solidFill>
                        </a:rPr>
                        <a:t>“Get 10% off orders over $500”</a:t>
                      </a:r>
                    </a:p>
                    <a:p>
                      <a:pPr algn="l"/>
                      <a:r>
                        <a:rPr lang="en-US" sz="1200" b="0" u="none" dirty="0">
                          <a:solidFill>
                            <a:schemeClr val="tx1"/>
                          </a:solidFill>
                        </a:rPr>
                        <a:t>2. </a:t>
                      </a:r>
                      <a:r>
                        <a:rPr lang="en-US" sz="1200" b="1" u="none" dirty="0">
                          <a:solidFill>
                            <a:schemeClr val="accent6">
                              <a:lumMod val="75000"/>
                            </a:schemeClr>
                          </a:solidFill>
                        </a:rPr>
                        <a:t>Launch Threshold-Based Discounts</a:t>
                      </a:r>
                    </a:p>
                    <a:p>
                      <a:pPr marL="171450" indent="-171450" algn="l">
                        <a:buFont typeface="Wingdings" panose="05000000000000000000" pitchFamily="2" charset="2"/>
                        <a:buChar char="v"/>
                      </a:pPr>
                      <a:r>
                        <a:rPr lang="en-US" sz="1200" b="0" u="none" dirty="0">
                          <a:solidFill>
                            <a:schemeClr val="tx1"/>
                          </a:solidFill>
                        </a:rPr>
                        <a:t>Encourage higher spend by setting minimums:</a:t>
                      </a:r>
                    </a:p>
                    <a:p>
                      <a:pPr marL="628650" lvl="1" indent="-171450" algn="l">
                        <a:buFont typeface="Wingdings" panose="05000000000000000000" pitchFamily="2" charset="2"/>
                        <a:buChar char="q"/>
                      </a:pPr>
                      <a:r>
                        <a:rPr lang="en-US" sz="1200" b="1" u="none" dirty="0">
                          <a:solidFill>
                            <a:schemeClr val="tx1"/>
                          </a:solidFill>
                        </a:rPr>
                        <a:t>“Spend $450 and get $25 off”</a:t>
                      </a:r>
                    </a:p>
                    <a:p>
                      <a:pPr algn="l"/>
                      <a:r>
                        <a:rPr lang="en-US" sz="1200" b="0" u="none" dirty="0">
                          <a:solidFill>
                            <a:schemeClr val="tx1"/>
                          </a:solidFill>
                        </a:rPr>
                        <a:t>3. </a:t>
                      </a:r>
                      <a:r>
                        <a:rPr lang="en-US" sz="1200" b="1" u="none" dirty="0">
                          <a:solidFill>
                            <a:schemeClr val="accent6">
                              <a:lumMod val="75000"/>
                            </a:schemeClr>
                          </a:solidFill>
                        </a:rPr>
                        <a:t>Track ROI of Discount Campaigns</a:t>
                      </a:r>
                    </a:p>
                    <a:p>
                      <a:pPr marL="171450" indent="-171450" algn="l">
                        <a:buFont typeface="Wingdings" panose="05000000000000000000" pitchFamily="2" charset="2"/>
                        <a:buChar char="v"/>
                      </a:pPr>
                      <a:r>
                        <a:rPr lang="en-US" sz="1200" b="0" u="none" dirty="0">
                          <a:solidFill>
                            <a:schemeClr val="tx1"/>
                          </a:solidFill>
                        </a:rPr>
                        <a:t>If discounts lead to higher overall revenue per user, they are worth expanding</a:t>
                      </a:r>
                    </a:p>
                    <a:p>
                      <a:pPr marL="171450" indent="-171450" algn="l">
                        <a:buFont typeface="Wingdings" panose="05000000000000000000" pitchFamily="2" charset="2"/>
                        <a:buChar char="v"/>
                      </a:pPr>
                      <a:r>
                        <a:rPr lang="en-US" sz="1200" b="0" u="none" dirty="0">
                          <a:solidFill>
                            <a:schemeClr val="tx1"/>
                          </a:solidFill>
                        </a:rPr>
                        <a:t>Track AOV (Average Order Value) and LTV (Lifetime Value) of discount users vs. non-discount users</a:t>
                      </a:r>
                    </a:p>
                    <a:p>
                      <a:pPr algn="l"/>
                      <a:r>
                        <a:rPr lang="en-US" sz="1200" b="0" u="none" dirty="0">
                          <a:solidFill>
                            <a:schemeClr val="tx1"/>
                          </a:solidFill>
                        </a:rPr>
                        <a:t>4. </a:t>
                      </a:r>
                      <a:r>
                        <a:rPr lang="en-US" sz="1200" b="1" u="none" dirty="0">
                          <a:solidFill>
                            <a:schemeClr val="accent6">
                              <a:lumMod val="75000"/>
                            </a:schemeClr>
                          </a:solidFill>
                        </a:rPr>
                        <a:t>Time-Limited or Product-Specific Discounts</a:t>
                      </a:r>
                    </a:p>
                    <a:p>
                      <a:pPr marL="171450" indent="-171450" algn="l">
                        <a:buFont typeface="Wingdings" panose="05000000000000000000" pitchFamily="2" charset="2"/>
                        <a:buChar char="v"/>
                      </a:pPr>
                      <a:r>
                        <a:rPr lang="en-US" sz="1200" b="0" u="none" dirty="0">
                          <a:solidFill>
                            <a:schemeClr val="tx1"/>
                          </a:solidFill>
                        </a:rPr>
                        <a:t>Offer targeted discounts on specific categories or slow-moving items to boost both sales and AOV</a:t>
                      </a:r>
                    </a:p>
                    <a:p>
                      <a:pPr algn="l"/>
                      <a:r>
                        <a:rPr lang="en-US" sz="1200" b="0" u="none" dirty="0">
                          <a:solidFill>
                            <a:schemeClr val="tx1"/>
                          </a:solidFill>
                        </a:rPr>
                        <a:t>5. </a:t>
                      </a:r>
                      <a:r>
                        <a:rPr lang="en-US" sz="1200" b="1" u="none" dirty="0">
                          <a:solidFill>
                            <a:schemeClr val="accent6">
                              <a:lumMod val="75000"/>
                            </a:schemeClr>
                          </a:solidFill>
                        </a:rPr>
                        <a:t>Upsell with Discount Anchors</a:t>
                      </a:r>
                    </a:p>
                    <a:p>
                      <a:pPr marL="171450" indent="-171450" algn="l">
                        <a:buFont typeface="Wingdings" panose="05000000000000000000" pitchFamily="2" charset="2"/>
                        <a:buChar char="v"/>
                      </a:pPr>
                      <a:r>
                        <a:rPr lang="en-US" sz="1200" b="0" u="none" dirty="0">
                          <a:solidFill>
                            <a:schemeClr val="tx1"/>
                          </a:solidFill>
                        </a:rPr>
                        <a:t>Example: “Customers who used this 5% coupon also bought...”</a:t>
                      </a:r>
                    </a:p>
                    <a:p>
                      <a:pPr marL="628650" lvl="1" indent="-171450" algn="l">
                        <a:buFont typeface="Wingdings" panose="05000000000000000000" pitchFamily="2" charset="2"/>
                        <a:buChar char="q"/>
                      </a:pPr>
                      <a:r>
                        <a:rPr lang="en-US" sz="1200" b="0" u="none" dirty="0">
                          <a:solidFill>
                            <a:schemeClr val="tx1"/>
                          </a:solidFill>
                        </a:rPr>
                        <a:t>Combine discounts with cross-sell bundles</a:t>
                      </a:r>
                    </a:p>
                  </a:txBody>
                  <a:tcPr>
                    <a:solidFill>
                      <a:schemeClr val="bg1">
                        <a:lumMod val="95000"/>
                      </a:schemeClr>
                    </a:solidFill>
                  </a:tcPr>
                </a:tc>
                <a:extLst>
                  <a:ext uri="{0D108BD9-81ED-4DB2-BD59-A6C34878D82A}">
                    <a16:rowId xmlns:a16="http://schemas.microsoft.com/office/drawing/2014/main" val="3280079307"/>
                  </a:ext>
                </a:extLst>
              </a:tr>
            </a:tbl>
          </a:graphicData>
        </a:graphic>
      </p:graphicFrame>
      <p:pic>
        <p:nvPicPr>
          <p:cNvPr id="13" name="Picture 12">
            <a:extLst>
              <a:ext uri="{FF2B5EF4-FFF2-40B4-BE49-F238E27FC236}">
                <a16:creationId xmlns:a16="http://schemas.microsoft.com/office/drawing/2014/main" id="{B42E8DFA-F021-974B-DC5C-AF30B5D0C295}"/>
              </a:ext>
            </a:extLst>
          </p:cNvPr>
          <p:cNvPicPr>
            <a:picLocks noChangeAspect="1"/>
          </p:cNvPicPr>
          <p:nvPr/>
        </p:nvPicPr>
        <p:blipFill>
          <a:blip r:embed="rId2"/>
          <a:stretch>
            <a:fillRect/>
          </a:stretch>
        </p:blipFill>
        <p:spPr>
          <a:xfrm>
            <a:off x="66675" y="794659"/>
            <a:ext cx="6974978" cy="5841666"/>
          </a:xfrm>
          <a:prstGeom prst="rect">
            <a:avLst/>
          </a:prstGeom>
        </p:spPr>
      </p:pic>
    </p:spTree>
    <p:extLst>
      <p:ext uri="{BB962C8B-B14F-4D97-AF65-F5344CB8AC3E}">
        <p14:creationId xmlns:p14="http://schemas.microsoft.com/office/powerpoint/2010/main" val="139467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15853010"/>
              </p:ext>
            </p:extLst>
          </p:nvPr>
        </p:nvGraphicFramePr>
        <p:xfrm>
          <a:off x="2118158" y="304800"/>
          <a:ext cx="7952509" cy="484909"/>
        </p:xfrm>
        <a:graphic>
          <a:graphicData uri="http://schemas.openxmlformats.org/drawingml/2006/table">
            <a:tbl>
              <a:tblPr firstRow="1" bandRow="1">
                <a:tableStyleId>{3B4B98B0-60AC-42C2-AFA5-B58CD77FA1E5}</a:tableStyleId>
              </a:tblPr>
              <a:tblGrid>
                <a:gridCol w="7952509">
                  <a:extLst>
                    <a:ext uri="{9D8B030D-6E8A-4147-A177-3AD203B41FA5}">
                      <a16:colId xmlns:a16="http://schemas.microsoft.com/office/drawing/2014/main" val="2348224676"/>
                    </a:ext>
                  </a:extLst>
                </a:gridCol>
              </a:tblGrid>
              <a:tr h="484909">
                <a:tc>
                  <a:txBody>
                    <a:bodyPr/>
                    <a:lstStyle/>
                    <a:p>
                      <a:pPr algn="ctr"/>
                      <a:r>
                        <a:rPr lang="en-US" sz="2000" kern="1200" dirty="0">
                          <a:effectLst/>
                        </a:rPr>
                        <a:t>What is the most common payment method used by customers? </a:t>
                      </a:r>
                      <a:endParaRPr lang="en-US" sz="2000" dirty="0">
                        <a:solidFill>
                          <a:schemeClr val="tx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5464647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323257826"/>
              </p:ext>
            </p:extLst>
          </p:nvPr>
        </p:nvGraphicFramePr>
        <p:xfrm>
          <a:off x="6006906" y="928257"/>
          <a:ext cx="6032694" cy="2129268"/>
        </p:xfrm>
        <a:graphic>
          <a:graphicData uri="http://schemas.openxmlformats.org/drawingml/2006/table">
            <a:tbl>
              <a:tblPr firstRow="1" bandRow="1">
                <a:tableStyleId>{5C22544A-7EE6-4342-B048-85BDC9FD1C3A}</a:tableStyleId>
              </a:tblPr>
              <a:tblGrid>
                <a:gridCol w="6032694">
                  <a:extLst>
                    <a:ext uri="{9D8B030D-6E8A-4147-A177-3AD203B41FA5}">
                      <a16:colId xmlns:a16="http://schemas.microsoft.com/office/drawing/2014/main" val="2801382619"/>
                    </a:ext>
                  </a:extLst>
                </a:gridCol>
              </a:tblGrid>
              <a:tr h="2129268">
                <a:tc>
                  <a:txBody>
                    <a:bodyPr/>
                    <a:lstStyle/>
                    <a:p>
                      <a:pPr algn="ctr"/>
                      <a:r>
                        <a:rPr lang="en-US" sz="1200" b="0" dirty="0">
                          <a:solidFill>
                            <a:schemeClr val="tx1"/>
                          </a:solidFill>
                        </a:rPr>
                        <a:t> </a:t>
                      </a:r>
                      <a:r>
                        <a:rPr lang="en-US" sz="1600" b="1" u="sng" dirty="0">
                          <a:solidFill>
                            <a:schemeClr val="tx1"/>
                          </a:solidFill>
                        </a:rPr>
                        <a:t>KEY INSIGHT</a:t>
                      </a:r>
                    </a:p>
                    <a:p>
                      <a:pPr marL="171450" indent="-171450">
                        <a:buFont typeface="Wingdings" panose="05000000000000000000" pitchFamily="2" charset="2"/>
                        <a:buChar char="v"/>
                      </a:pPr>
                      <a:r>
                        <a:rPr lang="en-US" sz="1200" b="0" dirty="0">
                          <a:solidFill>
                            <a:schemeClr val="tx1"/>
                          </a:solidFill>
                        </a:rPr>
                        <a:t>Customer preferences are </a:t>
                      </a:r>
                      <a:r>
                        <a:rPr lang="en-US" sz="1200" b="1" dirty="0">
                          <a:solidFill>
                            <a:schemeClr val="accent6">
                              <a:lumMod val="75000"/>
                            </a:schemeClr>
                          </a:solidFill>
                        </a:rPr>
                        <a:t>evenly distributed </a:t>
                      </a:r>
                      <a:r>
                        <a:rPr lang="en-US" sz="1200" b="0" dirty="0">
                          <a:solidFill>
                            <a:schemeClr val="tx1"/>
                          </a:solidFill>
                        </a:rPr>
                        <a:t>across all payment methods, with no single method overwhelmingly dominant.</a:t>
                      </a:r>
                    </a:p>
                    <a:p>
                      <a:pPr marL="171450" indent="-171450">
                        <a:buFont typeface="Wingdings" panose="05000000000000000000" pitchFamily="2" charset="2"/>
                        <a:buChar char="v"/>
                      </a:pPr>
                      <a:r>
                        <a:rPr lang="en-US" sz="1200" b="0" dirty="0">
                          <a:solidFill>
                            <a:schemeClr val="tx1"/>
                          </a:solidFill>
                        </a:rPr>
                        <a:t>Despite minor differences in numbers, each of the five methods—Bank Transfer, Credit Card, Cash on Delivery, Debit Card, and PayPal—accounts for roughly </a:t>
                      </a:r>
                      <a:r>
                        <a:rPr lang="en-US" sz="1200" b="1" dirty="0">
                          <a:solidFill>
                            <a:schemeClr val="accent6">
                              <a:lumMod val="75000"/>
                            </a:schemeClr>
                          </a:solidFill>
                        </a:rPr>
                        <a:t>19–21%</a:t>
                      </a:r>
                      <a:r>
                        <a:rPr lang="en-US" sz="1200" b="0" dirty="0">
                          <a:solidFill>
                            <a:schemeClr val="tx1"/>
                          </a:solidFill>
                        </a:rPr>
                        <a:t> of total transactions:</a:t>
                      </a:r>
                    </a:p>
                    <a:p>
                      <a:pPr marL="685800" lvl="1" indent="-228600">
                        <a:buFont typeface="Courier New" panose="02070309020205020404" pitchFamily="49" charset="0"/>
                        <a:buChar char="o"/>
                      </a:pPr>
                      <a:r>
                        <a:rPr lang="en-US" sz="1200" b="1" dirty="0">
                          <a:solidFill>
                            <a:schemeClr val="accent6">
                              <a:lumMod val="75000"/>
                            </a:schemeClr>
                          </a:solidFill>
                        </a:rPr>
                        <a:t>Bank Transfer (20.67%) </a:t>
                      </a:r>
                      <a:r>
                        <a:rPr lang="en-US" sz="1200" b="0" dirty="0">
                          <a:solidFill>
                            <a:schemeClr val="tx1"/>
                          </a:solidFill>
                        </a:rPr>
                        <a:t>is the most used, but only marginally ahead of others.</a:t>
                      </a:r>
                    </a:p>
                    <a:p>
                      <a:pPr marL="685800" lvl="1" indent="-228600">
                        <a:buFont typeface="Courier New" panose="02070309020205020404" pitchFamily="49" charset="0"/>
                        <a:buChar char="o"/>
                      </a:pPr>
                      <a:r>
                        <a:rPr lang="en-US" sz="1200" b="1" dirty="0">
                          <a:solidFill>
                            <a:schemeClr val="accent6">
                              <a:lumMod val="75000"/>
                            </a:schemeClr>
                          </a:solidFill>
                        </a:rPr>
                        <a:t>Credit Card (20.28%) </a:t>
                      </a:r>
                      <a:r>
                        <a:rPr lang="en-US" sz="1200" b="0" dirty="0">
                          <a:solidFill>
                            <a:schemeClr val="tx1"/>
                          </a:solidFill>
                        </a:rPr>
                        <a:t>and </a:t>
                      </a:r>
                      <a:r>
                        <a:rPr lang="en-US" sz="1200" b="1" dirty="0">
                          <a:solidFill>
                            <a:schemeClr val="accent6">
                              <a:lumMod val="75000"/>
                            </a:schemeClr>
                          </a:solidFill>
                        </a:rPr>
                        <a:t>Cash on Delivery (20.07%) </a:t>
                      </a:r>
                      <a:r>
                        <a:rPr lang="en-US" sz="1200" b="0" dirty="0">
                          <a:solidFill>
                            <a:schemeClr val="tx1"/>
                          </a:solidFill>
                        </a:rPr>
                        <a:t>follow closely, showing their continued popularity.</a:t>
                      </a:r>
                    </a:p>
                    <a:p>
                      <a:pPr marL="685800" lvl="1" indent="-228600">
                        <a:buFont typeface="Courier New" panose="02070309020205020404" pitchFamily="49" charset="0"/>
                        <a:buChar char="o"/>
                      </a:pPr>
                      <a:r>
                        <a:rPr lang="en-US" sz="1200" b="1" dirty="0">
                          <a:solidFill>
                            <a:schemeClr val="accent6">
                              <a:lumMod val="75000"/>
                            </a:schemeClr>
                          </a:solidFill>
                        </a:rPr>
                        <a:t>Debit Card (19.83%) </a:t>
                      </a:r>
                      <a:r>
                        <a:rPr lang="en-US" sz="1200" b="0" dirty="0">
                          <a:solidFill>
                            <a:schemeClr val="tx1"/>
                          </a:solidFill>
                        </a:rPr>
                        <a:t>and </a:t>
                      </a:r>
                      <a:r>
                        <a:rPr lang="en-US" sz="1200" b="1" dirty="0">
                          <a:solidFill>
                            <a:schemeClr val="accent6">
                              <a:lumMod val="75000"/>
                            </a:schemeClr>
                          </a:solidFill>
                        </a:rPr>
                        <a:t>PayPal (19.15%) </a:t>
                      </a:r>
                      <a:r>
                        <a:rPr lang="en-US" sz="1200" b="0" dirty="0">
                          <a:solidFill>
                            <a:schemeClr val="tx1"/>
                          </a:solidFill>
                        </a:rPr>
                        <a:t>also maintain strong user bases.</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6296312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57447020"/>
              </p:ext>
            </p:extLst>
          </p:nvPr>
        </p:nvGraphicFramePr>
        <p:xfrm>
          <a:off x="6006907" y="3196074"/>
          <a:ext cx="6032694" cy="3429174"/>
        </p:xfrm>
        <a:graphic>
          <a:graphicData uri="http://schemas.openxmlformats.org/drawingml/2006/table">
            <a:tbl>
              <a:tblPr firstRow="1" bandRow="1">
                <a:tableStyleId>{5C22544A-7EE6-4342-B048-85BDC9FD1C3A}</a:tableStyleId>
              </a:tblPr>
              <a:tblGrid>
                <a:gridCol w="6032694">
                  <a:extLst>
                    <a:ext uri="{9D8B030D-6E8A-4147-A177-3AD203B41FA5}">
                      <a16:colId xmlns:a16="http://schemas.microsoft.com/office/drawing/2014/main" val="3609648555"/>
                    </a:ext>
                  </a:extLst>
                </a:gridCol>
              </a:tblGrid>
              <a:tr h="3429174">
                <a:tc>
                  <a:txBody>
                    <a:bodyPr/>
                    <a:lstStyle/>
                    <a:p>
                      <a:pPr marL="0" indent="0" algn="ctr">
                        <a:buFont typeface="Wingdings" panose="05000000000000000000" pitchFamily="2" charset="2"/>
                        <a:buNone/>
                      </a:pPr>
                      <a:r>
                        <a:rPr lang="en-US" sz="1600" b="1" u="sng" dirty="0">
                          <a:solidFill>
                            <a:schemeClr val="tx1"/>
                          </a:solidFill>
                        </a:rPr>
                        <a:t>BUSINESS RECOMENDATIONS</a:t>
                      </a:r>
                    </a:p>
                    <a:p>
                      <a:pPr marL="171450" indent="-171450">
                        <a:buFont typeface="Wingdings" panose="05000000000000000000" pitchFamily="2" charset="2"/>
                        <a:buChar char="v"/>
                      </a:pPr>
                      <a:r>
                        <a:rPr lang="en-US" sz="1200" b="1" dirty="0">
                          <a:solidFill>
                            <a:schemeClr val="accent6">
                              <a:lumMod val="75000"/>
                            </a:schemeClr>
                          </a:solidFill>
                        </a:rPr>
                        <a:t>High Payment Diversity</a:t>
                      </a:r>
                    </a:p>
                    <a:p>
                      <a:pPr marL="171450" indent="-171450">
                        <a:buFont typeface="Wingdings" panose="05000000000000000000" pitchFamily="2" charset="2"/>
                        <a:buChar char="q"/>
                      </a:pPr>
                      <a:r>
                        <a:rPr lang="en-US" sz="1200" b="0" dirty="0">
                          <a:solidFill>
                            <a:schemeClr val="tx1"/>
                          </a:solidFill>
                        </a:rPr>
                        <a:t>Your customer base is not skewed toward one particular payment method.</a:t>
                      </a:r>
                    </a:p>
                    <a:p>
                      <a:pPr marL="171450" indent="-171450">
                        <a:buFont typeface="Wingdings" panose="05000000000000000000" pitchFamily="2" charset="2"/>
                        <a:buChar char="q"/>
                      </a:pPr>
                      <a:r>
                        <a:rPr lang="en-US" sz="1200" b="0" dirty="0">
                          <a:solidFill>
                            <a:schemeClr val="tx1"/>
                          </a:solidFill>
                        </a:rPr>
                        <a:t>People are comfortable using a variety of payment options, which may reflect:</a:t>
                      </a:r>
                    </a:p>
                    <a:p>
                      <a:pPr marL="628650" lvl="1" indent="-171450">
                        <a:buFont typeface="Courier New" panose="02070309020205020404" pitchFamily="49" charset="0"/>
                        <a:buChar char="o"/>
                      </a:pPr>
                      <a:r>
                        <a:rPr lang="en-US" sz="1200" b="0" dirty="0">
                          <a:solidFill>
                            <a:schemeClr val="tx1"/>
                          </a:solidFill>
                        </a:rPr>
                        <a:t>Different demographics (e.g., older users preferring bank transfer)</a:t>
                      </a:r>
                    </a:p>
                    <a:p>
                      <a:pPr marL="628650" lvl="1" indent="-171450">
                        <a:buFont typeface="Courier New" panose="02070309020205020404" pitchFamily="49" charset="0"/>
                        <a:buChar char="o"/>
                      </a:pPr>
                      <a:r>
                        <a:rPr lang="en-US" sz="1200" b="0" dirty="0">
                          <a:solidFill>
                            <a:schemeClr val="tx1"/>
                          </a:solidFill>
                        </a:rPr>
                        <a:t>Varying levels of trust or convenience</a:t>
                      </a:r>
                    </a:p>
                    <a:p>
                      <a:pPr marL="628650" lvl="1" indent="-171450">
                        <a:buFont typeface="Courier New" panose="02070309020205020404" pitchFamily="49" charset="0"/>
                        <a:buChar char="o"/>
                      </a:pPr>
                      <a:r>
                        <a:rPr lang="en-US" sz="1200" b="0" dirty="0">
                          <a:solidFill>
                            <a:schemeClr val="tx1"/>
                          </a:solidFill>
                        </a:rPr>
                        <a:t>Device and region-related access to certain payment methods</a:t>
                      </a:r>
                    </a:p>
                    <a:p>
                      <a:pPr marL="171450" indent="-171450">
                        <a:buFont typeface="Wingdings" panose="05000000000000000000" pitchFamily="2" charset="2"/>
                        <a:buChar char="v"/>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User Flexibility and Expectations</a:t>
                      </a:r>
                    </a:p>
                    <a:p>
                      <a:pPr marL="171450" indent="-171450">
                        <a:buFont typeface="Wingdings" panose="05000000000000000000" pitchFamily="2" charset="2"/>
                        <a:buChar char="q"/>
                      </a:pPr>
                      <a:r>
                        <a:rPr lang="en-US" sz="1200" b="0" dirty="0">
                          <a:solidFill>
                            <a:schemeClr val="tx1"/>
                          </a:solidFill>
                        </a:rPr>
                        <a:t>Customers expect to choose their preferred method at checkout.</a:t>
                      </a:r>
                    </a:p>
                    <a:p>
                      <a:pPr marL="171450" indent="-171450">
                        <a:buFont typeface="Wingdings" panose="05000000000000000000" pitchFamily="2" charset="2"/>
                        <a:buChar char="q"/>
                      </a:pPr>
                      <a:r>
                        <a:rPr lang="en-US" sz="1200" b="0" dirty="0">
                          <a:solidFill>
                            <a:schemeClr val="tx1"/>
                          </a:solidFill>
                        </a:rPr>
                        <a:t>Removing or deprioritizing any one method could negatively affect a sizable portion of users (~20%).</a:t>
                      </a:r>
                    </a:p>
                    <a:p>
                      <a:pPr marL="171450" indent="-171450">
                        <a:buFont typeface="Wingdings" panose="05000000000000000000" pitchFamily="2" charset="2"/>
                        <a:buChar char="v"/>
                      </a:pPr>
                      <a:r>
                        <a:rPr lang="en-US" sz="1200" b="1" dirty="0">
                          <a:solidFill>
                            <a:schemeClr val="accent6">
                              <a:lumMod val="75000"/>
                            </a:schemeClr>
                          </a:solidFill>
                        </a:rPr>
                        <a:t>System Reliability Must Be Broad</a:t>
                      </a:r>
                    </a:p>
                    <a:p>
                      <a:pPr marL="171450" indent="-171450">
                        <a:buFont typeface="Wingdings" panose="05000000000000000000" pitchFamily="2" charset="2"/>
                        <a:buChar char="q"/>
                      </a:pPr>
                      <a:r>
                        <a:rPr lang="en-US" sz="1200" b="0" dirty="0">
                          <a:solidFill>
                            <a:schemeClr val="tx1"/>
                          </a:solidFill>
                        </a:rPr>
                        <a:t>Since no one method accounts for even a quarter of your user base, you cannot afford a failure in any of them.</a:t>
                      </a:r>
                    </a:p>
                    <a:p>
                      <a:pPr marL="171450" indent="-171450">
                        <a:buFont typeface="Wingdings" panose="05000000000000000000" pitchFamily="2" charset="2"/>
                        <a:buChar char="q"/>
                      </a:pPr>
                      <a:r>
                        <a:rPr lang="en-US" sz="1200" b="0" dirty="0">
                          <a:solidFill>
                            <a:schemeClr val="tx1"/>
                          </a:solidFill>
                        </a:rPr>
                        <a:t>Equal attention must be given to maintaining reliability, security, and speed across all options.</a:t>
                      </a:r>
                    </a:p>
                  </a:txBody>
                  <a:tcPr>
                    <a:solidFill>
                      <a:schemeClr val="bg1">
                        <a:lumMod val="95000"/>
                      </a:schemeClr>
                    </a:solidFill>
                  </a:tcPr>
                </a:tc>
                <a:extLst>
                  <a:ext uri="{0D108BD9-81ED-4DB2-BD59-A6C34878D82A}">
                    <a16:rowId xmlns:a16="http://schemas.microsoft.com/office/drawing/2014/main" val="442505199"/>
                  </a:ext>
                </a:extLst>
              </a:tr>
            </a:tbl>
          </a:graphicData>
        </a:graphic>
      </p:graphicFrame>
      <p:pic>
        <p:nvPicPr>
          <p:cNvPr id="5" name="Picture 4">
            <a:extLst>
              <a:ext uri="{FF2B5EF4-FFF2-40B4-BE49-F238E27FC236}">
                <a16:creationId xmlns:a16="http://schemas.microsoft.com/office/drawing/2014/main" id="{1F233F43-288F-9595-05BB-2CFED21E1591}"/>
              </a:ext>
            </a:extLst>
          </p:cNvPr>
          <p:cNvPicPr>
            <a:picLocks noChangeAspect="1"/>
          </p:cNvPicPr>
          <p:nvPr/>
        </p:nvPicPr>
        <p:blipFill>
          <a:blip r:embed="rId2"/>
          <a:stretch>
            <a:fillRect/>
          </a:stretch>
        </p:blipFill>
        <p:spPr>
          <a:xfrm>
            <a:off x="149224" y="928256"/>
            <a:ext cx="5737226" cy="5696991"/>
          </a:xfrm>
          <a:prstGeom prst="rect">
            <a:avLst/>
          </a:prstGeom>
        </p:spPr>
      </p:pic>
    </p:spTree>
    <p:extLst>
      <p:ext uri="{BB962C8B-B14F-4D97-AF65-F5344CB8AC3E}">
        <p14:creationId xmlns:p14="http://schemas.microsoft.com/office/powerpoint/2010/main" val="79338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65721982"/>
              </p:ext>
            </p:extLst>
          </p:nvPr>
        </p:nvGraphicFramePr>
        <p:xfrm>
          <a:off x="1262160" y="365760"/>
          <a:ext cx="9664505" cy="534572"/>
        </p:xfrm>
        <a:graphic>
          <a:graphicData uri="http://schemas.openxmlformats.org/drawingml/2006/table">
            <a:tbl>
              <a:tblPr firstRow="1" bandRow="1">
                <a:tableStyleId>{5C22544A-7EE6-4342-B048-85BDC9FD1C3A}</a:tableStyleId>
              </a:tblPr>
              <a:tblGrid>
                <a:gridCol w="9664505">
                  <a:extLst>
                    <a:ext uri="{9D8B030D-6E8A-4147-A177-3AD203B41FA5}">
                      <a16:colId xmlns:a16="http://schemas.microsoft.com/office/drawing/2014/main" val="3188048466"/>
                    </a:ext>
                  </a:extLst>
                </a:gridCol>
              </a:tblGrid>
              <a:tr h="534572">
                <a:tc>
                  <a:txBody>
                    <a:bodyPr/>
                    <a:lstStyle/>
                    <a:p>
                      <a:pPr algn="ctr"/>
                      <a:r>
                        <a:rPr lang="en-US" sz="2000" b="1" kern="1200" dirty="0">
                          <a:solidFill>
                            <a:schemeClr val="tx1"/>
                          </a:solidFill>
                          <a:effectLst/>
                          <a:latin typeface="+mn-lt"/>
                          <a:ea typeface="+mn-ea"/>
                          <a:cs typeface="+mn-cs"/>
                        </a:rPr>
                        <a:t>What are the average review scores of users of the most common payment method?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86704467"/>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96" y="1139477"/>
            <a:ext cx="5686235" cy="5394971"/>
          </a:xfrm>
          <a:prstGeom prst="rect">
            <a:avLst/>
          </a:prstGeom>
          <a:noFill/>
        </p:spPr>
      </p:pic>
      <p:graphicFrame>
        <p:nvGraphicFramePr>
          <p:cNvPr id="4" name="Table 3"/>
          <p:cNvGraphicFramePr>
            <a:graphicFrameLocks noGrp="1"/>
          </p:cNvGraphicFramePr>
          <p:nvPr>
            <p:extLst>
              <p:ext uri="{D42A27DB-BD31-4B8C-83A1-F6EECF244321}">
                <p14:modId xmlns:p14="http://schemas.microsoft.com/office/powerpoint/2010/main" val="2986823284"/>
              </p:ext>
            </p:extLst>
          </p:nvPr>
        </p:nvGraphicFramePr>
        <p:xfrm>
          <a:off x="6091311" y="1139477"/>
          <a:ext cx="5964702" cy="1758468"/>
        </p:xfrm>
        <a:graphic>
          <a:graphicData uri="http://schemas.openxmlformats.org/drawingml/2006/table">
            <a:tbl>
              <a:tblPr firstRow="1" bandRow="1">
                <a:tableStyleId>{5C22544A-7EE6-4342-B048-85BDC9FD1C3A}</a:tableStyleId>
              </a:tblPr>
              <a:tblGrid>
                <a:gridCol w="5964702">
                  <a:extLst>
                    <a:ext uri="{9D8B030D-6E8A-4147-A177-3AD203B41FA5}">
                      <a16:colId xmlns:a16="http://schemas.microsoft.com/office/drawing/2014/main" val="3314928750"/>
                    </a:ext>
                  </a:extLst>
                </a:gridCol>
              </a:tblGrid>
              <a:tr h="1758468">
                <a:tc>
                  <a:txBody>
                    <a:bodyPr/>
                    <a:lstStyle/>
                    <a:p>
                      <a:pPr algn="ctr"/>
                      <a:r>
                        <a:rPr lang="en-US" sz="1600" b="1" u="sng" dirty="0">
                          <a:solidFill>
                            <a:schemeClr val="tx1"/>
                          </a:solidFill>
                        </a:rPr>
                        <a:t>KEY INSIGHT</a:t>
                      </a:r>
                    </a:p>
                    <a:p>
                      <a:pPr marL="171450" indent="-171450">
                        <a:buFont typeface="Wingdings" panose="05000000000000000000" pitchFamily="2" charset="2"/>
                        <a:buChar char="v"/>
                      </a:pPr>
                      <a:r>
                        <a:rPr lang="en-US" sz="1200" b="0" dirty="0">
                          <a:solidFill>
                            <a:schemeClr val="tx1"/>
                          </a:solidFill>
                        </a:rPr>
                        <a:t>The most common payment method (assuming frequency, though all are shown) likely has </a:t>
                      </a:r>
                      <a:r>
                        <a:rPr lang="en-US" sz="1200" b="1" dirty="0">
                          <a:solidFill>
                            <a:schemeClr val="accent6">
                              <a:lumMod val="75000"/>
                            </a:schemeClr>
                          </a:solidFill>
                        </a:rPr>
                        <a:t>average review scores around 3.0 </a:t>
                      </a:r>
                      <a:r>
                        <a:rPr lang="en-US" sz="1200" b="0" dirty="0">
                          <a:solidFill>
                            <a:schemeClr val="tx1"/>
                          </a:solidFill>
                        </a:rPr>
                        <a:t>— none of the </a:t>
                      </a:r>
                      <a:r>
                        <a:rPr lang="en-US" sz="1200" b="1" dirty="0">
                          <a:solidFill>
                            <a:schemeClr val="accent6">
                              <a:lumMod val="75000"/>
                            </a:schemeClr>
                          </a:solidFill>
                        </a:rPr>
                        <a:t>payment methods exceed a 3.02 </a:t>
                      </a:r>
                      <a:r>
                        <a:rPr lang="en-US" sz="1200" b="0" dirty="0">
                          <a:solidFill>
                            <a:schemeClr val="tx1"/>
                          </a:solidFill>
                        </a:rPr>
                        <a:t>average, which </a:t>
                      </a:r>
                      <a:r>
                        <a:rPr lang="en-US" sz="1200" b="1" dirty="0">
                          <a:solidFill>
                            <a:schemeClr val="accent6">
                              <a:lumMod val="75000"/>
                            </a:schemeClr>
                          </a:solidFill>
                        </a:rPr>
                        <a:t>is moderate on a 1–5 scale</a:t>
                      </a:r>
                      <a:r>
                        <a:rPr lang="en-US" sz="1200" b="0" dirty="0">
                          <a:solidFill>
                            <a:schemeClr val="tx1"/>
                          </a:solidFill>
                        </a:rPr>
                        <a:t>.</a:t>
                      </a:r>
                    </a:p>
                    <a:p>
                      <a:pPr marL="628650" lvl="1" indent="-171450">
                        <a:buFont typeface="Wingdings" panose="05000000000000000000" pitchFamily="2" charset="2"/>
                        <a:buChar char="q"/>
                      </a:pPr>
                      <a:r>
                        <a:rPr lang="en-US" sz="1200" b="1" dirty="0">
                          <a:solidFill>
                            <a:schemeClr val="tx1"/>
                          </a:solidFill>
                        </a:rPr>
                        <a:t>Highest satisfaction</a:t>
                      </a:r>
                      <a:r>
                        <a:rPr lang="en-US" sz="1200" b="0" dirty="0">
                          <a:solidFill>
                            <a:schemeClr val="tx1"/>
                          </a:solidFill>
                        </a:rPr>
                        <a:t>: </a:t>
                      </a:r>
                      <a:r>
                        <a:rPr lang="en-US" sz="1200" b="1" dirty="0">
                          <a:solidFill>
                            <a:schemeClr val="accent6">
                              <a:lumMod val="75000"/>
                            </a:schemeClr>
                          </a:solidFill>
                        </a:rPr>
                        <a:t>Cash on Delivery (3.02)</a:t>
                      </a:r>
                    </a:p>
                    <a:p>
                      <a:pPr marL="628650" lvl="1" indent="-171450">
                        <a:buFont typeface="Wingdings" panose="05000000000000000000" pitchFamily="2" charset="2"/>
                        <a:buChar char="q"/>
                      </a:pPr>
                      <a:r>
                        <a:rPr lang="en-US" sz="1200" b="1" dirty="0">
                          <a:solidFill>
                            <a:schemeClr val="tx1"/>
                          </a:solidFill>
                        </a:rPr>
                        <a:t>Lowest satisfaction</a:t>
                      </a:r>
                      <a:r>
                        <a:rPr lang="en-US" sz="1200" b="0" dirty="0">
                          <a:solidFill>
                            <a:schemeClr val="tx1"/>
                          </a:solidFill>
                        </a:rPr>
                        <a:t>: </a:t>
                      </a:r>
                      <a:r>
                        <a:rPr lang="en-US" sz="1200" b="1" dirty="0">
                          <a:solidFill>
                            <a:schemeClr val="accent6">
                              <a:lumMod val="75000"/>
                            </a:schemeClr>
                          </a:solidFill>
                        </a:rPr>
                        <a:t>Credit Card (2.97)</a:t>
                      </a:r>
                    </a:p>
                    <a:p>
                      <a:pPr marL="171450" indent="-171450">
                        <a:buFont typeface="Wingdings" panose="05000000000000000000" pitchFamily="2" charset="2"/>
                        <a:buChar char="q"/>
                      </a:pPr>
                      <a:r>
                        <a:rPr lang="en-US" sz="1200" b="0" dirty="0">
                          <a:solidFill>
                            <a:schemeClr val="tx1"/>
                          </a:solidFill>
                        </a:rPr>
                        <a:t>The difference is small, but Cash on Delivery users report slightly higher satisfaction, which could suggest trust and convenience play a role in user sentiment.</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3789844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5097061"/>
              </p:ext>
            </p:extLst>
          </p:nvPr>
        </p:nvGraphicFramePr>
        <p:xfrm>
          <a:off x="6091311" y="3010485"/>
          <a:ext cx="5964702" cy="3523961"/>
        </p:xfrm>
        <a:graphic>
          <a:graphicData uri="http://schemas.openxmlformats.org/drawingml/2006/table">
            <a:tbl>
              <a:tblPr firstRow="1" bandRow="1">
                <a:tableStyleId>{5C22544A-7EE6-4342-B048-85BDC9FD1C3A}</a:tableStyleId>
              </a:tblPr>
              <a:tblGrid>
                <a:gridCol w="5964702">
                  <a:extLst>
                    <a:ext uri="{9D8B030D-6E8A-4147-A177-3AD203B41FA5}">
                      <a16:colId xmlns:a16="http://schemas.microsoft.com/office/drawing/2014/main" val="2070899519"/>
                    </a:ext>
                  </a:extLst>
                </a:gridCol>
              </a:tblGrid>
              <a:tr h="3523961">
                <a:tc>
                  <a:txBody>
                    <a:bodyPr/>
                    <a:lstStyle/>
                    <a:p>
                      <a:pPr algn="ctr"/>
                      <a:r>
                        <a:rPr lang="en-US" sz="1200" b="0" dirty="0">
                          <a:solidFill>
                            <a:schemeClr val="tx1"/>
                          </a:solidFill>
                        </a:rPr>
                        <a:t> </a:t>
                      </a:r>
                      <a:r>
                        <a:rPr lang="en-US" sz="1600" b="1" u="sng" dirty="0">
                          <a:solidFill>
                            <a:schemeClr val="tx1"/>
                          </a:solidFill>
                        </a:rPr>
                        <a:t>BUSINESS RECOMENDATONS </a:t>
                      </a:r>
                    </a:p>
                    <a:p>
                      <a:pPr marL="171450" indent="-171450">
                        <a:buFont typeface="Wingdings" panose="05000000000000000000" pitchFamily="2" charset="2"/>
                        <a:buChar char="v"/>
                      </a:pPr>
                      <a:r>
                        <a:rPr lang="en-US" sz="1200" b="1" dirty="0">
                          <a:solidFill>
                            <a:schemeClr val="accent6">
                              <a:lumMod val="75000"/>
                            </a:schemeClr>
                          </a:solidFill>
                        </a:rPr>
                        <a:t>Promote Cash on Delivery in Low-Trust Markets</a:t>
                      </a:r>
                      <a:r>
                        <a:rPr lang="en-US" sz="1200" b="1" dirty="0">
                          <a:solidFill>
                            <a:schemeClr val="tx1"/>
                          </a:solidFill>
                        </a:rPr>
                        <a:t>:</a:t>
                      </a:r>
                    </a:p>
                    <a:p>
                      <a:pPr marL="171450" indent="-171450">
                        <a:buFont typeface="Wingdings" panose="05000000000000000000" pitchFamily="2" charset="2"/>
                        <a:buChar char="v"/>
                      </a:pPr>
                      <a:endParaRPr lang="en-US" sz="1200" b="0" dirty="0">
                        <a:solidFill>
                          <a:schemeClr val="tx1"/>
                        </a:solidFill>
                      </a:endParaRPr>
                    </a:p>
                    <a:p>
                      <a:pPr marL="171450" indent="-171450">
                        <a:buFont typeface="Wingdings" panose="05000000000000000000" pitchFamily="2" charset="2"/>
                        <a:buChar char="v"/>
                      </a:pPr>
                      <a:r>
                        <a:rPr lang="en-US" sz="1200" b="0" dirty="0">
                          <a:solidFill>
                            <a:schemeClr val="tx1"/>
                          </a:solidFill>
                        </a:rPr>
                        <a:t>Leverage the slightly higher satisfaction rating by promoting Cash on Delivery in regions or segments where trust in online payment is low.</a:t>
                      </a:r>
                    </a:p>
                    <a:p>
                      <a:pPr marL="0" indent="0">
                        <a:buFont typeface="Wingdings" panose="05000000000000000000" pitchFamily="2" charset="2"/>
                        <a:buNone/>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Improve Online Payment Experience:</a:t>
                      </a:r>
                    </a:p>
                    <a:p>
                      <a:pPr marL="171450" indent="-171450">
                        <a:buFont typeface="Wingdings" panose="05000000000000000000" pitchFamily="2" charset="2"/>
                        <a:buChar char="q"/>
                      </a:pPr>
                      <a:r>
                        <a:rPr lang="en-US" sz="1200" b="0" dirty="0">
                          <a:solidFill>
                            <a:schemeClr val="tx1"/>
                          </a:solidFill>
                        </a:rPr>
                        <a:t>Since digital methods like Credit Card and Debit Card score slightly lower, ensure payment gateways are secure, error-free, and easy to use to prevent frustration.</a:t>
                      </a:r>
                    </a:p>
                    <a:p>
                      <a:pPr marL="171450" indent="-171450">
                        <a:buFont typeface="Wingdings" panose="05000000000000000000" pitchFamily="2" charset="2"/>
                        <a:buChar char="v"/>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Gather Feedback on Payment Process Pain Points:</a:t>
                      </a:r>
                    </a:p>
                    <a:p>
                      <a:pPr marL="171450" indent="-171450">
                        <a:buFont typeface="Wingdings" panose="05000000000000000000" pitchFamily="2" charset="2"/>
                        <a:buChar char="q"/>
                      </a:pPr>
                      <a:r>
                        <a:rPr lang="en-US" sz="1200" b="0" dirty="0">
                          <a:solidFill>
                            <a:schemeClr val="tx1"/>
                          </a:solidFill>
                        </a:rPr>
                        <a:t>Survey users post-purchase to identify if dissatisfaction stems from payment errors, delays, or refund issues — especially for card and PayPal users.</a:t>
                      </a:r>
                    </a:p>
                    <a:p>
                      <a:endParaRPr lang="en-US" sz="1200" b="0" dirty="0">
                        <a:solidFill>
                          <a:schemeClr val="tx1"/>
                        </a:solidFill>
                      </a:endParaRPr>
                    </a:p>
                    <a:p>
                      <a:pPr marL="228600" indent="-228600">
                        <a:buFont typeface="Wingdings" panose="05000000000000000000" pitchFamily="2" charset="2"/>
                        <a:buChar char="v"/>
                      </a:pPr>
                      <a:r>
                        <a:rPr lang="en-US" sz="1200" b="1" dirty="0">
                          <a:solidFill>
                            <a:schemeClr val="accent6">
                              <a:lumMod val="75000"/>
                            </a:schemeClr>
                          </a:solidFill>
                        </a:rPr>
                        <a:t>Offer Incentives to Encourage Digital Payment Adoption:</a:t>
                      </a:r>
                    </a:p>
                    <a:p>
                      <a:pPr marL="171450" indent="-171450">
                        <a:buFont typeface="Wingdings" panose="05000000000000000000" pitchFamily="2" charset="2"/>
                        <a:buChar char="q"/>
                      </a:pPr>
                      <a:r>
                        <a:rPr lang="en-US" sz="1200" b="0" dirty="0">
                          <a:solidFill>
                            <a:schemeClr val="tx1"/>
                          </a:solidFill>
                        </a:rPr>
                        <a:t>If promoting digital payments is a goal, pair them with exclusive discounts or cashback offers to offset any hesitation or dissatisfaction.</a:t>
                      </a:r>
                    </a:p>
                  </a:txBody>
                  <a:tcPr>
                    <a:solidFill>
                      <a:schemeClr val="bg1">
                        <a:lumMod val="95000"/>
                      </a:schemeClr>
                    </a:solidFill>
                  </a:tcPr>
                </a:tc>
                <a:extLst>
                  <a:ext uri="{0D108BD9-81ED-4DB2-BD59-A6C34878D82A}">
                    <a16:rowId xmlns:a16="http://schemas.microsoft.com/office/drawing/2014/main" val="150008106"/>
                  </a:ext>
                </a:extLst>
              </a:tr>
            </a:tbl>
          </a:graphicData>
        </a:graphic>
      </p:graphicFrame>
    </p:spTree>
    <p:extLst>
      <p:ext uri="{BB962C8B-B14F-4D97-AF65-F5344CB8AC3E}">
        <p14:creationId xmlns:p14="http://schemas.microsoft.com/office/powerpoint/2010/main" val="3792102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18560762"/>
              </p:ext>
            </p:extLst>
          </p:nvPr>
        </p:nvGraphicFramePr>
        <p:xfrm>
          <a:off x="1418503" y="267287"/>
          <a:ext cx="9351818" cy="478302"/>
        </p:xfrm>
        <a:graphic>
          <a:graphicData uri="http://schemas.openxmlformats.org/drawingml/2006/table">
            <a:tbl>
              <a:tblPr firstRow="1" bandRow="1">
                <a:tableStyleId>{5C22544A-7EE6-4342-B048-85BDC9FD1C3A}</a:tableStyleId>
              </a:tblPr>
              <a:tblGrid>
                <a:gridCol w="9351818">
                  <a:extLst>
                    <a:ext uri="{9D8B030D-6E8A-4147-A177-3AD203B41FA5}">
                      <a16:colId xmlns:a16="http://schemas.microsoft.com/office/drawing/2014/main" val="1633610469"/>
                    </a:ext>
                  </a:extLst>
                </a:gridCol>
              </a:tblGrid>
              <a:tr h="478302">
                <a:tc>
                  <a:txBody>
                    <a:bodyPr/>
                    <a:lstStyle/>
                    <a:p>
                      <a:pPr algn="ctr"/>
                      <a:r>
                        <a:rPr lang="en-US" sz="2000" b="1" kern="1200" dirty="0">
                          <a:solidFill>
                            <a:schemeClr val="tx1"/>
                          </a:solidFill>
                          <a:effectLst/>
                          <a:latin typeface="+mn-lt"/>
                          <a:ea typeface="+mn-ea"/>
                          <a:cs typeface="+mn-cs"/>
                        </a:rPr>
                        <a:t>What is the correlation between time spent on the website and purchase amount?</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24356889"/>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72704078"/>
              </p:ext>
            </p:extLst>
          </p:nvPr>
        </p:nvGraphicFramePr>
        <p:xfrm>
          <a:off x="98475" y="858129"/>
          <a:ext cx="6260122" cy="5767753"/>
        </p:xfrm>
        <a:graphic>
          <a:graphicData uri="http://schemas.openxmlformats.org/drawingml/2006/table">
            <a:tbl>
              <a:tblPr firstRow="1" bandRow="1">
                <a:tableStyleId>{5C22544A-7EE6-4342-B048-85BDC9FD1C3A}</a:tableStyleId>
              </a:tblPr>
              <a:tblGrid>
                <a:gridCol w="6260122">
                  <a:extLst>
                    <a:ext uri="{9D8B030D-6E8A-4147-A177-3AD203B41FA5}">
                      <a16:colId xmlns:a16="http://schemas.microsoft.com/office/drawing/2014/main" val="3749167047"/>
                    </a:ext>
                  </a:extLst>
                </a:gridCol>
              </a:tblGrid>
              <a:tr h="5767753">
                <a:tc>
                  <a:txBody>
                    <a:bodyPr/>
                    <a:lstStyle/>
                    <a:p>
                      <a:endParaRPr lang="en-US" dirty="0"/>
                    </a:p>
                  </a:txBody>
                  <a:tcPr>
                    <a:solidFill>
                      <a:schemeClr val="bg1"/>
                    </a:solidFill>
                  </a:tcPr>
                </a:tc>
                <a:extLst>
                  <a:ext uri="{0D108BD9-81ED-4DB2-BD59-A6C34878D82A}">
                    <a16:rowId xmlns:a16="http://schemas.microsoft.com/office/drawing/2014/main" val="1640429517"/>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75" y="858128"/>
            <a:ext cx="6260121" cy="576775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94019628"/>
              </p:ext>
            </p:extLst>
          </p:nvPr>
        </p:nvGraphicFramePr>
        <p:xfrm>
          <a:off x="6513342" y="858129"/>
          <a:ext cx="5542670" cy="1885072"/>
        </p:xfrm>
        <a:graphic>
          <a:graphicData uri="http://schemas.openxmlformats.org/drawingml/2006/table">
            <a:tbl>
              <a:tblPr firstRow="1" bandRow="1">
                <a:tableStyleId>{5C22544A-7EE6-4342-B048-85BDC9FD1C3A}</a:tableStyleId>
              </a:tblPr>
              <a:tblGrid>
                <a:gridCol w="5542670">
                  <a:extLst>
                    <a:ext uri="{9D8B030D-6E8A-4147-A177-3AD203B41FA5}">
                      <a16:colId xmlns:a16="http://schemas.microsoft.com/office/drawing/2014/main" val="744499118"/>
                    </a:ext>
                  </a:extLst>
                </a:gridCol>
              </a:tblGrid>
              <a:tr h="1885072">
                <a:tc>
                  <a:txBody>
                    <a:bodyPr/>
                    <a:lstStyle/>
                    <a:p>
                      <a:pPr marL="0" indent="0" algn="ctr">
                        <a:buFont typeface="Wingdings" panose="05000000000000000000" pitchFamily="2" charset="2"/>
                        <a:buNone/>
                      </a:pPr>
                      <a:r>
                        <a:rPr lang="en-US" sz="1600" b="1" u="sng" dirty="0">
                          <a:solidFill>
                            <a:schemeClr val="tx1"/>
                          </a:solidFill>
                        </a:rPr>
                        <a:t>KEY INSIGHT</a:t>
                      </a:r>
                    </a:p>
                    <a:p>
                      <a:pPr marL="285750" indent="-285750">
                        <a:buFont typeface="Wingdings" panose="05000000000000000000" pitchFamily="2" charset="2"/>
                        <a:buChar char="v"/>
                      </a:pPr>
                      <a:r>
                        <a:rPr lang="en-US" sz="1200" b="0" dirty="0">
                          <a:solidFill>
                            <a:schemeClr val="tx1"/>
                          </a:solidFill>
                        </a:rPr>
                        <a:t>There is almost </a:t>
                      </a:r>
                      <a:r>
                        <a:rPr lang="en-US" sz="1200" b="1" dirty="0">
                          <a:solidFill>
                            <a:schemeClr val="accent6">
                              <a:lumMod val="75000"/>
                            </a:schemeClr>
                          </a:solidFill>
                        </a:rPr>
                        <a:t>no linear relationship </a:t>
                      </a:r>
                      <a:r>
                        <a:rPr lang="en-US" sz="1200" b="0" dirty="0">
                          <a:solidFill>
                            <a:schemeClr val="tx1"/>
                          </a:solidFill>
                        </a:rPr>
                        <a:t>between the time customers spend on the website and how much they purchase.</a:t>
                      </a:r>
                    </a:p>
                    <a:p>
                      <a:pPr marL="171450" indent="-171450">
                        <a:buFont typeface="Wingdings" panose="05000000000000000000" pitchFamily="2" charset="2"/>
                        <a:buChar char="v"/>
                      </a:pPr>
                      <a:r>
                        <a:rPr lang="en-US" sz="1200" b="0" dirty="0">
                          <a:solidFill>
                            <a:schemeClr val="tx1"/>
                          </a:solidFill>
                        </a:rPr>
                        <a:t>The correlation between Time Spent on Website and Purchase Amount is </a:t>
                      </a:r>
                      <a:r>
                        <a:rPr lang="en-US" sz="1200" b="1" dirty="0">
                          <a:solidFill>
                            <a:schemeClr val="accent6">
                              <a:lumMod val="75000"/>
                            </a:schemeClr>
                          </a:solidFill>
                        </a:rPr>
                        <a:t>+0.01</a:t>
                      </a:r>
                      <a:r>
                        <a:rPr lang="en-US" sz="1200" b="0" dirty="0">
                          <a:solidFill>
                            <a:schemeClr val="tx1"/>
                          </a:solidFill>
                        </a:rPr>
                        <a:t>, which </a:t>
                      </a:r>
                      <a:r>
                        <a:rPr lang="en-US" sz="1200" b="1" dirty="0">
                          <a:solidFill>
                            <a:schemeClr val="accent6">
                              <a:lumMod val="75000"/>
                            </a:schemeClr>
                          </a:solidFill>
                        </a:rPr>
                        <a:t>is extremely weak </a:t>
                      </a:r>
                      <a:r>
                        <a:rPr lang="en-US" sz="1200" b="0" dirty="0">
                          <a:solidFill>
                            <a:schemeClr val="tx1"/>
                          </a:solidFill>
                        </a:rPr>
                        <a:t>and </a:t>
                      </a:r>
                      <a:r>
                        <a:rPr lang="en-US" sz="1200" b="1" dirty="0">
                          <a:solidFill>
                            <a:schemeClr val="accent6">
                              <a:lumMod val="75000"/>
                            </a:schemeClr>
                          </a:solidFill>
                        </a:rPr>
                        <a:t>almost negligible</a:t>
                      </a:r>
                      <a:r>
                        <a:rPr lang="en-US" sz="1200" b="0" dirty="0">
                          <a:solidFill>
                            <a:schemeClr val="tx1"/>
                          </a:solidFill>
                        </a:rPr>
                        <a:t>.</a:t>
                      </a:r>
                    </a:p>
                    <a:p>
                      <a:pPr marL="171450" indent="-171450">
                        <a:buFont typeface="Wingdings" panose="05000000000000000000" pitchFamily="2" charset="2"/>
                        <a:buChar char="v"/>
                      </a:pPr>
                      <a:r>
                        <a:rPr lang="en-US" sz="1200" b="0" dirty="0">
                          <a:solidFill>
                            <a:schemeClr val="tx1"/>
                          </a:solidFill>
                        </a:rPr>
                        <a:t>This means:</a:t>
                      </a:r>
                    </a:p>
                    <a:p>
                      <a:pPr marL="628650" lvl="1" indent="-171450">
                        <a:buFont typeface="Wingdings" panose="05000000000000000000" pitchFamily="2" charset="2"/>
                        <a:buChar char="q"/>
                      </a:pPr>
                      <a:r>
                        <a:rPr lang="en-US" sz="1200" b="1" dirty="0">
                          <a:solidFill>
                            <a:schemeClr val="tx1"/>
                          </a:solidFill>
                        </a:rPr>
                        <a:t>Customers who spend more time on the website are not significantly more likely to spend more money.</a:t>
                      </a:r>
                    </a:p>
                  </a:txBody>
                  <a:tcPr>
                    <a:solidFill>
                      <a:schemeClr val="bg1">
                        <a:lumMod val="95000"/>
                      </a:schemeClr>
                    </a:solidFill>
                  </a:tcPr>
                </a:tc>
                <a:extLst>
                  <a:ext uri="{0D108BD9-81ED-4DB2-BD59-A6C34878D82A}">
                    <a16:rowId xmlns:a16="http://schemas.microsoft.com/office/drawing/2014/main" val="242776827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25512991"/>
              </p:ext>
            </p:extLst>
          </p:nvPr>
        </p:nvGraphicFramePr>
        <p:xfrm>
          <a:off x="6513342" y="2855740"/>
          <a:ext cx="5542670" cy="3770141"/>
        </p:xfrm>
        <a:graphic>
          <a:graphicData uri="http://schemas.openxmlformats.org/drawingml/2006/table">
            <a:tbl>
              <a:tblPr firstRow="1" bandRow="1">
                <a:tableStyleId>{5C22544A-7EE6-4342-B048-85BDC9FD1C3A}</a:tableStyleId>
              </a:tblPr>
              <a:tblGrid>
                <a:gridCol w="5542670">
                  <a:extLst>
                    <a:ext uri="{9D8B030D-6E8A-4147-A177-3AD203B41FA5}">
                      <a16:colId xmlns:a16="http://schemas.microsoft.com/office/drawing/2014/main" val="3015721726"/>
                    </a:ext>
                  </a:extLst>
                </a:gridCol>
              </a:tblGrid>
              <a:tr h="3770141">
                <a:tc>
                  <a:txBody>
                    <a:bodyPr/>
                    <a:lstStyle/>
                    <a:p>
                      <a:pPr algn="ctr"/>
                      <a:r>
                        <a:rPr lang="en-US" sz="1600" b="1" u="sng" dirty="0">
                          <a:solidFill>
                            <a:schemeClr val="tx1"/>
                          </a:solidFill>
                        </a:rPr>
                        <a:t>BUSINESS RECOMENDATIONS</a:t>
                      </a:r>
                    </a:p>
                    <a:p>
                      <a:pPr marL="171450" indent="-171450">
                        <a:buFont typeface="Wingdings" panose="05000000000000000000" pitchFamily="2" charset="2"/>
                        <a:buChar char="v"/>
                      </a:pPr>
                      <a:r>
                        <a:rPr lang="en-US" sz="1200" b="1" dirty="0">
                          <a:solidFill>
                            <a:schemeClr val="accent6">
                              <a:lumMod val="75000"/>
                            </a:schemeClr>
                          </a:solidFill>
                        </a:rPr>
                        <a:t>Improve Conversion Efficiency:</a:t>
                      </a:r>
                    </a:p>
                    <a:p>
                      <a:pPr marL="628650" lvl="1" indent="-171450">
                        <a:buFont typeface="Wingdings" panose="05000000000000000000" pitchFamily="2" charset="2"/>
                        <a:buChar char="q"/>
                      </a:pPr>
                      <a:r>
                        <a:rPr lang="en-US" sz="1200" b="0" dirty="0">
                          <a:solidFill>
                            <a:schemeClr val="tx1"/>
                          </a:solidFill>
                        </a:rPr>
                        <a:t>Since more time doesn’t translate to higher spending, focus on making the buying process faster and more intuitive, reducing unnecessary browsing friction.</a:t>
                      </a:r>
                    </a:p>
                    <a:p>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Optimize Product Discovery:</a:t>
                      </a:r>
                    </a:p>
                    <a:p>
                      <a:pPr marL="628650" lvl="1" indent="-171450">
                        <a:buFont typeface="Wingdings" panose="05000000000000000000" pitchFamily="2" charset="2"/>
                        <a:buChar char="q"/>
                      </a:pPr>
                      <a:r>
                        <a:rPr lang="en-US" sz="1200" b="0" dirty="0">
                          <a:solidFill>
                            <a:schemeClr val="tx1"/>
                          </a:solidFill>
                        </a:rPr>
                        <a:t>Use personalized recommendations and smarter search filters to help users find what they need quickly — improving both satisfaction and conversion.</a:t>
                      </a:r>
                    </a:p>
                    <a:p>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A/B Test Time-Based Promotions:</a:t>
                      </a:r>
                    </a:p>
                    <a:p>
                      <a:pPr marL="628650" lvl="1" indent="-171450">
                        <a:buFont typeface="Wingdings" panose="05000000000000000000" pitchFamily="2" charset="2"/>
                        <a:buChar char="q"/>
                      </a:pPr>
                      <a:r>
                        <a:rPr lang="en-US" sz="1200" b="0" dirty="0">
                          <a:solidFill>
                            <a:schemeClr val="tx1"/>
                          </a:solidFill>
                        </a:rPr>
                        <a:t>Try limited-time offers or exit-intent popups to convert hesitant users who linger on pages too long without buying.</a:t>
                      </a:r>
                    </a:p>
                    <a:p>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Refocus Analytics on Better Predictors:</a:t>
                      </a:r>
                    </a:p>
                    <a:p>
                      <a:pPr marL="628650" lvl="1" indent="-171450">
                        <a:buFont typeface="Wingdings" panose="05000000000000000000" pitchFamily="2" charset="2"/>
                        <a:buChar char="q"/>
                      </a:pPr>
                      <a:r>
                        <a:rPr lang="en-US" sz="1200" b="0" dirty="0">
                          <a:solidFill>
                            <a:schemeClr val="tx1"/>
                          </a:solidFill>
                        </a:rPr>
                        <a:t>Time spent isn't a strong predictor of revenue. Prioritize metrics like cart additions, click-through rate, or repeat visit frequency for decision-making.</a:t>
                      </a:r>
                    </a:p>
                  </a:txBody>
                  <a:tcPr>
                    <a:solidFill>
                      <a:schemeClr val="bg1">
                        <a:lumMod val="95000"/>
                      </a:schemeClr>
                    </a:solidFill>
                  </a:tcPr>
                </a:tc>
                <a:extLst>
                  <a:ext uri="{0D108BD9-81ED-4DB2-BD59-A6C34878D82A}">
                    <a16:rowId xmlns:a16="http://schemas.microsoft.com/office/drawing/2014/main" val="2454058679"/>
                  </a:ext>
                </a:extLst>
              </a:tr>
            </a:tbl>
          </a:graphicData>
        </a:graphic>
      </p:graphicFrame>
    </p:spTree>
    <p:extLst>
      <p:ext uri="{BB962C8B-B14F-4D97-AF65-F5344CB8AC3E}">
        <p14:creationId xmlns:p14="http://schemas.microsoft.com/office/powerpoint/2010/main" val="313333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05675950"/>
              </p:ext>
            </p:extLst>
          </p:nvPr>
        </p:nvGraphicFramePr>
        <p:xfrm>
          <a:off x="1515485" y="239152"/>
          <a:ext cx="9157855" cy="436098"/>
        </p:xfrm>
        <a:graphic>
          <a:graphicData uri="http://schemas.openxmlformats.org/drawingml/2006/table">
            <a:tbl>
              <a:tblPr firstRow="1" bandRow="1">
                <a:tableStyleId>{5C22544A-7EE6-4342-B048-85BDC9FD1C3A}</a:tableStyleId>
              </a:tblPr>
              <a:tblGrid>
                <a:gridCol w="9157855">
                  <a:extLst>
                    <a:ext uri="{9D8B030D-6E8A-4147-A177-3AD203B41FA5}">
                      <a16:colId xmlns:a16="http://schemas.microsoft.com/office/drawing/2014/main" val="2953028531"/>
                    </a:ext>
                  </a:extLst>
                </a:gridCol>
              </a:tblGrid>
              <a:tr h="436098">
                <a:tc>
                  <a:txBody>
                    <a:bodyPr/>
                    <a:lstStyle/>
                    <a:p>
                      <a:pPr algn="ctr"/>
                      <a:r>
                        <a:rPr lang="en-US" sz="1800" b="1" kern="1200" dirty="0">
                          <a:solidFill>
                            <a:schemeClr val="tx1"/>
                          </a:solidFill>
                          <a:effectLst/>
                          <a:latin typeface="+mn-lt"/>
                          <a:ea typeface="+mn-ea"/>
                          <a:cs typeface="+mn-cs"/>
                        </a:rPr>
                        <a:t>What percentage of customers are satisfied (rating of 4 or 5) and are also return customers? </a:t>
                      </a:r>
                      <a:endParaRPr lang="en-US" b="1"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41338878"/>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0" y="829993"/>
            <a:ext cx="6242107" cy="5880296"/>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897267671"/>
              </p:ext>
            </p:extLst>
          </p:nvPr>
        </p:nvGraphicFramePr>
        <p:xfrm>
          <a:off x="6527410" y="829994"/>
          <a:ext cx="5542670" cy="1491176"/>
        </p:xfrm>
        <a:graphic>
          <a:graphicData uri="http://schemas.openxmlformats.org/drawingml/2006/table">
            <a:tbl>
              <a:tblPr firstRow="1" bandRow="1">
                <a:tableStyleId>{5C22544A-7EE6-4342-B048-85BDC9FD1C3A}</a:tableStyleId>
              </a:tblPr>
              <a:tblGrid>
                <a:gridCol w="5542670">
                  <a:extLst>
                    <a:ext uri="{9D8B030D-6E8A-4147-A177-3AD203B41FA5}">
                      <a16:colId xmlns:a16="http://schemas.microsoft.com/office/drawing/2014/main" val="1010566898"/>
                    </a:ext>
                  </a:extLst>
                </a:gridCol>
              </a:tblGrid>
              <a:tr h="1491176">
                <a:tc>
                  <a:txBody>
                    <a:bodyPr/>
                    <a:lstStyle/>
                    <a:p>
                      <a:pPr algn="ctr"/>
                      <a:r>
                        <a:rPr lang="en-US" sz="1600" b="1" u="sng" dirty="0">
                          <a:solidFill>
                            <a:schemeClr val="tx1"/>
                          </a:solidFill>
                        </a:rPr>
                        <a:t>KEY INSIGHT</a:t>
                      </a:r>
                    </a:p>
                    <a:p>
                      <a:pPr marL="171450" indent="-171450">
                        <a:buFont typeface="Wingdings" panose="05000000000000000000" pitchFamily="2" charset="2"/>
                        <a:buChar char="v"/>
                      </a:pPr>
                      <a:r>
                        <a:rPr lang="en-US" sz="1200" b="0" dirty="0">
                          <a:solidFill>
                            <a:schemeClr val="tx1"/>
                          </a:solidFill>
                        </a:rPr>
                        <a:t>Only </a:t>
                      </a:r>
                      <a:r>
                        <a:rPr lang="en-US" sz="1200" b="1" dirty="0">
                          <a:solidFill>
                            <a:schemeClr val="accent6">
                              <a:lumMod val="75000"/>
                            </a:schemeClr>
                          </a:solidFill>
                        </a:rPr>
                        <a:t>20.08% </a:t>
                      </a:r>
                      <a:r>
                        <a:rPr lang="en-US" sz="1200" b="0" dirty="0">
                          <a:solidFill>
                            <a:schemeClr val="tx1"/>
                          </a:solidFill>
                        </a:rPr>
                        <a:t>of customers are satisfied return customers — meaning just 1 in 5 customers who return to shop are highly satisfied (review score ≥ 4).</a:t>
                      </a:r>
                    </a:p>
                    <a:p>
                      <a:pPr marL="171450" indent="-171450">
                        <a:buFont typeface="Wingdings" panose="05000000000000000000" pitchFamily="2" charset="2"/>
                        <a:buChar char="v"/>
                      </a:pPr>
                      <a:r>
                        <a:rPr lang="en-US" sz="1200" b="0" dirty="0">
                          <a:solidFill>
                            <a:schemeClr val="tx1"/>
                          </a:solidFill>
                        </a:rPr>
                        <a:t>This highlights a critical retention gap: most returning customers are not experiencing a consistently satisfying experience, which threatens long-term loyalty and revenue.</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0103076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54335468"/>
              </p:ext>
            </p:extLst>
          </p:nvPr>
        </p:nvGraphicFramePr>
        <p:xfrm>
          <a:off x="6527410" y="2475914"/>
          <a:ext cx="5542670" cy="4234373"/>
        </p:xfrm>
        <a:graphic>
          <a:graphicData uri="http://schemas.openxmlformats.org/drawingml/2006/table">
            <a:tbl>
              <a:tblPr firstRow="1" bandRow="1">
                <a:tableStyleId>{5C22544A-7EE6-4342-B048-85BDC9FD1C3A}</a:tableStyleId>
              </a:tblPr>
              <a:tblGrid>
                <a:gridCol w="5542670">
                  <a:extLst>
                    <a:ext uri="{9D8B030D-6E8A-4147-A177-3AD203B41FA5}">
                      <a16:colId xmlns:a16="http://schemas.microsoft.com/office/drawing/2014/main" val="1094872678"/>
                    </a:ext>
                  </a:extLst>
                </a:gridCol>
              </a:tblGrid>
              <a:tr h="4234373">
                <a:tc>
                  <a:txBody>
                    <a:bodyPr/>
                    <a:lstStyle/>
                    <a:p>
                      <a:pPr algn="ctr"/>
                      <a:r>
                        <a:rPr lang="en-US" sz="1600" b="1" u="sng" dirty="0">
                          <a:solidFill>
                            <a:schemeClr val="tx1"/>
                          </a:solidFill>
                        </a:rPr>
                        <a:t>BUSINESS RECOMENDATION</a:t>
                      </a:r>
                    </a:p>
                    <a:p>
                      <a:pPr marL="171450" indent="-171450">
                        <a:buFont typeface="Wingdings" panose="05000000000000000000" pitchFamily="2" charset="2"/>
                        <a:buChar char="v"/>
                      </a:pPr>
                      <a:r>
                        <a:rPr lang="en-US" sz="1200" b="1" dirty="0">
                          <a:solidFill>
                            <a:schemeClr val="accent6">
                              <a:lumMod val="75000"/>
                            </a:schemeClr>
                          </a:solidFill>
                        </a:rPr>
                        <a:t>Enhance the Post-Purchase Journey:</a:t>
                      </a:r>
                    </a:p>
                    <a:p>
                      <a:pPr marL="628650" lvl="1" indent="-171450">
                        <a:buFont typeface="Courier New" panose="02070309020205020404" pitchFamily="49" charset="0"/>
                        <a:buChar char="o"/>
                      </a:pPr>
                      <a:r>
                        <a:rPr lang="en-US" sz="1200" b="0" dirty="0">
                          <a:solidFill>
                            <a:schemeClr val="tx1"/>
                          </a:solidFill>
                        </a:rPr>
                        <a:t>Improve delivery reliability</a:t>
                      </a:r>
                    </a:p>
                    <a:p>
                      <a:pPr marL="628650" lvl="1" indent="-171450">
                        <a:buFont typeface="Courier New" panose="02070309020205020404" pitchFamily="49" charset="0"/>
                        <a:buChar char="o"/>
                      </a:pPr>
                      <a:r>
                        <a:rPr lang="en-US" sz="1200" b="0" dirty="0">
                          <a:solidFill>
                            <a:schemeClr val="tx1"/>
                          </a:solidFill>
                        </a:rPr>
                        <a:t>customer support</a:t>
                      </a:r>
                    </a:p>
                    <a:p>
                      <a:pPr marL="628650" lvl="1" indent="-171450">
                        <a:buFont typeface="Courier New" panose="02070309020205020404" pitchFamily="49" charset="0"/>
                        <a:buChar char="o"/>
                      </a:pPr>
                      <a:r>
                        <a:rPr lang="en-US" sz="1200" b="0" dirty="0">
                          <a:solidFill>
                            <a:schemeClr val="tx1"/>
                          </a:solidFill>
                        </a:rPr>
                        <a:t>return/exchange policies </a:t>
                      </a:r>
                    </a:p>
                    <a:p>
                      <a:pPr marL="171450" lvl="0" indent="-171450">
                        <a:buFont typeface="Wingdings" panose="05000000000000000000" pitchFamily="2" charset="2"/>
                        <a:buChar char="q"/>
                      </a:pPr>
                      <a:r>
                        <a:rPr lang="en-US" sz="1200" b="0" dirty="0">
                          <a:solidFill>
                            <a:schemeClr val="tx1"/>
                          </a:solidFill>
                        </a:rPr>
                        <a:t>To ensure returning customers feel valued and supported.</a:t>
                      </a:r>
                    </a:p>
                    <a:p>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Launch a Return Customer Loyalty Program:</a:t>
                      </a:r>
                    </a:p>
                    <a:p>
                      <a:pPr marL="628650" lvl="1" indent="-171450">
                        <a:buFont typeface="Courier New" panose="02070309020205020404" pitchFamily="49" charset="0"/>
                        <a:buChar char="o"/>
                      </a:pPr>
                      <a:r>
                        <a:rPr lang="en-US" sz="1200" b="0" dirty="0">
                          <a:solidFill>
                            <a:schemeClr val="tx1"/>
                          </a:solidFill>
                        </a:rPr>
                        <a:t>Introduce incentives (points, exclusive offers) for repeat buyers to boost satisfaction and encourage positive reviews.</a:t>
                      </a:r>
                    </a:p>
                    <a:p>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Gather Feedback from Unsatisfied Return Customers:</a:t>
                      </a:r>
                    </a:p>
                    <a:p>
                      <a:pPr marL="628650" lvl="1" indent="-171450">
                        <a:buFont typeface="Courier New" panose="02070309020205020404" pitchFamily="49" charset="0"/>
                        <a:buChar char="o"/>
                      </a:pPr>
                      <a:r>
                        <a:rPr lang="en-US" sz="1200" b="0" dirty="0">
                          <a:solidFill>
                            <a:schemeClr val="tx1"/>
                          </a:solidFill>
                        </a:rPr>
                        <a:t>Use follow-up surveys or feedback forms to understand why returning customers are not satisfied, and address pain points directly.</a:t>
                      </a:r>
                    </a:p>
                    <a:p>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Personalize the Experience for Returnees:</a:t>
                      </a:r>
                    </a:p>
                    <a:p>
                      <a:pPr marL="628650" lvl="1" indent="-171450">
                        <a:buFont typeface="Courier New" panose="02070309020205020404" pitchFamily="49" charset="0"/>
                        <a:buChar char="o"/>
                      </a:pPr>
                      <a:r>
                        <a:rPr lang="en-US" sz="1200" b="0" dirty="0">
                          <a:solidFill>
                            <a:schemeClr val="tx1"/>
                          </a:solidFill>
                        </a:rPr>
                        <a:t>Tailor product recommendations</a:t>
                      </a:r>
                    </a:p>
                    <a:p>
                      <a:pPr marL="628650" lvl="1" indent="-171450">
                        <a:buFont typeface="Courier New" panose="02070309020205020404" pitchFamily="49" charset="0"/>
                        <a:buChar char="o"/>
                      </a:pPr>
                      <a:r>
                        <a:rPr lang="en-US" sz="1200" b="0" dirty="0">
                          <a:solidFill>
                            <a:schemeClr val="tx1"/>
                          </a:solidFill>
                        </a:rPr>
                        <a:t>emails, and offers based on past purchases </a:t>
                      </a:r>
                    </a:p>
                    <a:p>
                      <a:pPr marL="171450" lvl="0" indent="-171450">
                        <a:buFont typeface="Wingdings" panose="05000000000000000000" pitchFamily="2" charset="2"/>
                        <a:buChar char="q"/>
                      </a:pPr>
                      <a:r>
                        <a:rPr lang="en-US" sz="1200" b="0" dirty="0">
                          <a:solidFill>
                            <a:schemeClr val="tx1"/>
                          </a:solidFill>
                        </a:rPr>
                        <a:t> To increase engagement and perceived value.</a:t>
                      </a:r>
                    </a:p>
                  </a:txBody>
                  <a:tcPr>
                    <a:solidFill>
                      <a:schemeClr val="bg1">
                        <a:lumMod val="95000"/>
                      </a:schemeClr>
                    </a:solidFill>
                  </a:tcPr>
                </a:tc>
                <a:extLst>
                  <a:ext uri="{0D108BD9-81ED-4DB2-BD59-A6C34878D82A}">
                    <a16:rowId xmlns:a16="http://schemas.microsoft.com/office/drawing/2014/main" val="2104593933"/>
                  </a:ext>
                </a:extLst>
              </a:tr>
            </a:tbl>
          </a:graphicData>
        </a:graphic>
      </p:graphicFrame>
    </p:spTree>
    <p:extLst>
      <p:ext uri="{BB962C8B-B14F-4D97-AF65-F5344CB8AC3E}">
        <p14:creationId xmlns:p14="http://schemas.microsoft.com/office/powerpoint/2010/main" val="141113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82592653"/>
              </p:ext>
            </p:extLst>
          </p:nvPr>
        </p:nvGraphicFramePr>
        <p:xfrm>
          <a:off x="905885" y="128589"/>
          <a:ext cx="10377054" cy="442912"/>
        </p:xfrm>
        <a:graphic>
          <a:graphicData uri="http://schemas.openxmlformats.org/drawingml/2006/table">
            <a:tbl>
              <a:tblPr firstRow="1" bandRow="1">
                <a:tableStyleId>{5C22544A-7EE6-4342-B048-85BDC9FD1C3A}</a:tableStyleId>
              </a:tblPr>
              <a:tblGrid>
                <a:gridCol w="10377054">
                  <a:extLst>
                    <a:ext uri="{9D8B030D-6E8A-4147-A177-3AD203B41FA5}">
                      <a16:colId xmlns:a16="http://schemas.microsoft.com/office/drawing/2014/main" val="121708458"/>
                    </a:ext>
                  </a:extLst>
                </a:gridCol>
              </a:tblGrid>
              <a:tr h="442912">
                <a:tc>
                  <a:txBody>
                    <a:bodyPr/>
                    <a:lstStyle/>
                    <a:p>
                      <a:pPr algn="ctr"/>
                      <a:r>
                        <a:rPr lang="en-US" sz="2000" b="1" kern="1200" dirty="0">
                          <a:solidFill>
                            <a:schemeClr val="tx1"/>
                          </a:solidFill>
                          <a:effectLst/>
                          <a:latin typeface="+mn-lt"/>
                          <a:ea typeface="+mn-ea"/>
                          <a:cs typeface="+mn-cs"/>
                        </a:rPr>
                        <a:t>What is the relationship between the number of items purchased and customer satisfaction?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82890848"/>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89" y="742950"/>
            <a:ext cx="5757861" cy="589337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813234888"/>
              </p:ext>
            </p:extLst>
          </p:nvPr>
        </p:nvGraphicFramePr>
        <p:xfrm>
          <a:off x="6057901" y="742952"/>
          <a:ext cx="5986462" cy="1296863"/>
        </p:xfrm>
        <a:graphic>
          <a:graphicData uri="http://schemas.openxmlformats.org/drawingml/2006/table">
            <a:tbl>
              <a:tblPr firstRow="1" bandRow="1">
                <a:tableStyleId>{5C22544A-7EE6-4342-B048-85BDC9FD1C3A}</a:tableStyleId>
              </a:tblPr>
              <a:tblGrid>
                <a:gridCol w="5986462">
                  <a:extLst>
                    <a:ext uri="{9D8B030D-6E8A-4147-A177-3AD203B41FA5}">
                      <a16:colId xmlns:a16="http://schemas.microsoft.com/office/drawing/2014/main" val="2006816537"/>
                    </a:ext>
                  </a:extLst>
                </a:gridCol>
              </a:tblGrid>
              <a:tr h="1296863">
                <a:tc>
                  <a:txBody>
                    <a:bodyPr/>
                    <a:lstStyle/>
                    <a:p>
                      <a:pPr algn="ctr"/>
                      <a:r>
                        <a:rPr lang="en-US" sz="1600" b="1" u="sng" dirty="0">
                          <a:solidFill>
                            <a:schemeClr val="tx1"/>
                          </a:solidFill>
                        </a:rPr>
                        <a:t>KEY INSIGHT</a:t>
                      </a:r>
                      <a:endParaRPr lang="en-US" sz="1600" b="0" u="sng"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Virtually No Linear Relationship</a:t>
                      </a:r>
                    </a:p>
                    <a:p>
                      <a:pPr marL="171450" indent="-171450">
                        <a:buFont typeface="Wingdings" panose="05000000000000000000" pitchFamily="2" charset="2"/>
                        <a:buChar char="v"/>
                      </a:pPr>
                      <a:r>
                        <a:rPr lang="en-US" sz="1200" b="0" dirty="0">
                          <a:solidFill>
                            <a:schemeClr val="tx1"/>
                          </a:solidFill>
                        </a:rPr>
                        <a:t>Customers who buy more items are not necessarily more or less satisfied.</a:t>
                      </a:r>
                    </a:p>
                    <a:p>
                      <a:pPr marL="171450" indent="-171450">
                        <a:buFont typeface="Wingdings" panose="05000000000000000000" pitchFamily="2" charset="2"/>
                        <a:buChar char="v"/>
                      </a:pPr>
                      <a:r>
                        <a:rPr lang="en-US" sz="1200" b="0" dirty="0">
                          <a:solidFill>
                            <a:schemeClr val="tx1"/>
                          </a:solidFill>
                        </a:rPr>
                        <a:t>Similarly, customers who are more satisfied don’t tend to buy more (or fewer) items.</a:t>
                      </a:r>
                    </a:p>
                    <a:p>
                      <a:pPr marL="171450" indent="-171450">
                        <a:buFont typeface="Wingdings" panose="05000000000000000000" pitchFamily="2" charset="2"/>
                        <a:buChar char="v"/>
                      </a:pPr>
                      <a:r>
                        <a:rPr lang="en-US" sz="1200" b="1" dirty="0">
                          <a:solidFill>
                            <a:schemeClr val="accent6">
                              <a:lumMod val="75000"/>
                            </a:schemeClr>
                          </a:solidFill>
                        </a:rPr>
                        <a:t>In short: </a:t>
                      </a:r>
                      <a:r>
                        <a:rPr lang="en-US" sz="1200" b="0" dirty="0">
                          <a:solidFill>
                            <a:schemeClr val="tx1"/>
                          </a:solidFill>
                        </a:rPr>
                        <a:t>these two variables are likely independent of each other in your dataset.</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074682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74082734"/>
              </p:ext>
            </p:extLst>
          </p:nvPr>
        </p:nvGraphicFramePr>
        <p:xfrm>
          <a:off x="6057901" y="2211266"/>
          <a:ext cx="5986461" cy="4425061"/>
        </p:xfrm>
        <a:graphic>
          <a:graphicData uri="http://schemas.openxmlformats.org/drawingml/2006/table">
            <a:tbl>
              <a:tblPr firstRow="1" bandRow="1">
                <a:tableStyleId>{5C22544A-7EE6-4342-B048-85BDC9FD1C3A}</a:tableStyleId>
              </a:tblPr>
              <a:tblGrid>
                <a:gridCol w="5986461">
                  <a:extLst>
                    <a:ext uri="{9D8B030D-6E8A-4147-A177-3AD203B41FA5}">
                      <a16:colId xmlns:a16="http://schemas.microsoft.com/office/drawing/2014/main" val="342984162"/>
                    </a:ext>
                  </a:extLst>
                </a:gridCol>
              </a:tblGrid>
              <a:tr h="4425061">
                <a:tc>
                  <a:txBody>
                    <a:bodyPr/>
                    <a:lstStyle/>
                    <a:p>
                      <a:pPr algn="ctr"/>
                      <a:r>
                        <a:rPr lang="en-US" sz="1600" b="1" u="sng" dirty="0">
                          <a:solidFill>
                            <a:schemeClr val="tx1"/>
                          </a:solidFill>
                        </a:rPr>
                        <a:t>BUSINESS RECOMENDATION</a:t>
                      </a:r>
                    </a:p>
                    <a:p>
                      <a:pPr marL="171450" indent="-171450">
                        <a:buFont typeface="Wingdings" panose="05000000000000000000" pitchFamily="2" charset="2"/>
                        <a:buChar char="v"/>
                      </a:pPr>
                      <a:r>
                        <a:rPr lang="en-US" sz="1200" b="1" dirty="0">
                          <a:solidFill>
                            <a:schemeClr val="accent6">
                              <a:lumMod val="75000"/>
                            </a:schemeClr>
                          </a:solidFill>
                        </a:rPr>
                        <a:t>Focus on Experience, Not Just Quantity:</a:t>
                      </a:r>
                    </a:p>
                    <a:p>
                      <a:pPr marL="171450" lvl="0" indent="-171450">
                        <a:buFont typeface="Wingdings" panose="05000000000000000000" pitchFamily="2" charset="2"/>
                        <a:buChar char="q"/>
                      </a:pPr>
                      <a:r>
                        <a:rPr lang="en-US" sz="1200" b="0" dirty="0">
                          <a:solidFill>
                            <a:schemeClr val="tx1"/>
                          </a:solidFill>
                        </a:rPr>
                        <a:t>Since buying more items doesn't impact satisfaction, Put prioritize</a:t>
                      </a:r>
                      <a:r>
                        <a:rPr lang="en-US" sz="1200" b="0" baseline="0" dirty="0">
                          <a:solidFill>
                            <a:schemeClr val="tx1"/>
                          </a:solidFill>
                        </a:rPr>
                        <a:t> on this:</a:t>
                      </a:r>
                      <a:endParaRPr lang="en-US" sz="1200" b="0" dirty="0">
                        <a:solidFill>
                          <a:schemeClr val="tx1"/>
                        </a:solidFill>
                      </a:endParaRPr>
                    </a:p>
                    <a:p>
                      <a:pPr marL="628650" lvl="1" indent="-171450">
                        <a:buFont typeface="Courier New" panose="02070309020205020404" pitchFamily="49" charset="0"/>
                        <a:buChar char="o"/>
                      </a:pPr>
                      <a:r>
                        <a:rPr lang="en-US" sz="1200" b="0" dirty="0">
                          <a:solidFill>
                            <a:schemeClr val="tx1"/>
                          </a:solidFill>
                        </a:rPr>
                        <a:t>quality of service,</a:t>
                      </a:r>
                    </a:p>
                    <a:p>
                      <a:pPr marL="628650" lvl="1" indent="-171450">
                        <a:buFont typeface="Courier New" panose="02070309020205020404" pitchFamily="49" charset="0"/>
                        <a:buChar char="o"/>
                      </a:pPr>
                      <a:r>
                        <a:rPr lang="en-US" sz="1200" b="0" dirty="0">
                          <a:solidFill>
                            <a:schemeClr val="tx1"/>
                          </a:solidFill>
                        </a:rPr>
                        <a:t>ease of navigation</a:t>
                      </a:r>
                    </a:p>
                    <a:p>
                      <a:pPr marL="628650" lvl="1" indent="-171450">
                        <a:buFont typeface="Courier New" panose="02070309020205020404" pitchFamily="49" charset="0"/>
                        <a:buChar char="o"/>
                      </a:pPr>
                      <a:r>
                        <a:rPr lang="en-US" sz="1200" b="0" dirty="0">
                          <a:solidFill>
                            <a:schemeClr val="tx1"/>
                          </a:solidFill>
                        </a:rPr>
                        <a:t>post-purchase support to improve customer satisfaction.</a:t>
                      </a:r>
                    </a:p>
                    <a:p>
                      <a:pPr marL="171450" indent="-171450">
                        <a:buFont typeface="Wingdings" panose="05000000000000000000" pitchFamily="2" charset="2"/>
                        <a:buChar char="v"/>
                      </a:pPr>
                      <a:r>
                        <a:rPr lang="en-US" sz="1200" b="1" dirty="0">
                          <a:solidFill>
                            <a:schemeClr val="accent6">
                              <a:lumMod val="75000"/>
                            </a:schemeClr>
                          </a:solidFill>
                        </a:rPr>
                        <a:t>Enhance Value Per Transaction:</a:t>
                      </a:r>
                    </a:p>
                    <a:p>
                      <a:pPr marL="171450" lvl="0" indent="-171450">
                        <a:buFont typeface="Wingdings" panose="05000000000000000000" pitchFamily="2" charset="2"/>
                        <a:buChar char="q"/>
                      </a:pPr>
                      <a:r>
                        <a:rPr lang="en-US" sz="1200" b="0" dirty="0">
                          <a:solidFill>
                            <a:schemeClr val="tx1"/>
                          </a:solidFill>
                        </a:rPr>
                        <a:t>Instead of pushing for more items per order, optimize individual product value and experience .</a:t>
                      </a:r>
                      <a:r>
                        <a:rPr lang="en-US" sz="1200" b="0" baseline="0" dirty="0">
                          <a:solidFill>
                            <a:schemeClr val="tx1"/>
                          </a:solidFill>
                        </a:rPr>
                        <a:t> Such as</a:t>
                      </a:r>
                    </a:p>
                    <a:p>
                      <a:pPr marL="628650" lvl="1" indent="-171450">
                        <a:buFont typeface="Courier New" panose="02070309020205020404" pitchFamily="49" charset="0"/>
                        <a:buChar char="o"/>
                      </a:pPr>
                      <a:r>
                        <a:rPr lang="en-US" sz="1200" b="0" dirty="0">
                          <a:solidFill>
                            <a:schemeClr val="tx1"/>
                          </a:solidFill>
                        </a:rPr>
                        <a:t> through premium packaging</a:t>
                      </a:r>
                    </a:p>
                    <a:p>
                      <a:pPr marL="628650" lvl="1" indent="-171450">
                        <a:buFont typeface="Courier New" panose="02070309020205020404" pitchFamily="49" charset="0"/>
                        <a:buChar char="o"/>
                      </a:pPr>
                      <a:r>
                        <a:rPr lang="en-US" sz="1200" b="0" dirty="0">
                          <a:solidFill>
                            <a:schemeClr val="tx1"/>
                          </a:solidFill>
                        </a:rPr>
                        <a:t>surprise gifts</a:t>
                      </a:r>
                    </a:p>
                    <a:p>
                      <a:pPr marL="628650" lvl="1" indent="-171450">
                        <a:buFont typeface="Courier New" panose="02070309020205020404" pitchFamily="49" charset="0"/>
                        <a:buChar char="o"/>
                      </a:pPr>
                      <a:r>
                        <a:rPr lang="en-US" sz="1200" b="0" dirty="0">
                          <a:solidFill>
                            <a:schemeClr val="tx1"/>
                          </a:solidFill>
                        </a:rPr>
                        <a:t>loyalty points.</a:t>
                      </a:r>
                    </a:p>
                    <a:p>
                      <a:pPr marL="171450" indent="-171450">
                        <a:buFont typeface="Wingdings" panose="05000000000000000000" pitchFamily="2" charset="2"/>
                        <a:buChar char="v"/>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Dig Deeper into Drivers of Satisfaction:</a:t>
                      </a:r>
                    </a:p>
                    <a:p>
                      <a:pPr marL="171450" lvl="0" indent="-171450">
                        <a:buFont typeface="Wingdings" panose="05000000000000000000" pitchFamily="2" charset="2"/>
                        <a:buChar char="q"/>
                      </a:pPr>
                      <a:r>
                        <a:rPr lang="en-US" sz="1200" b="0" dirty="0">
                          <a:solidFill>
                            <a:schemeClr val="tx1"/>
                          </a:solidFill>
                        </a:rPr>
                        <a:t>Run surveys or sentiment analysis to uncover true satisfaction drivers. Such as </a:t>
                      </a:r>
                    </a:p>
                    <a:p>
                      <a:pPr marL="628650" lvl="1" indent="-171450">
                        <a:buFont typeface="Courier New" panose="02070309020205020404" pitchFamily="49" charset="0"/>
                        <a:buChar char="o"/>
                      </a:pPr>
                      <a:r>
                        <a:rPr lang="en-US" sz="1200" b="0" dirty="0">
                          <a:solidFill>
                            <a:schemeClr val="tx1"/>
                          </a:solidFill>
                        </a:rPr>
                        <a:t> delivery time</a:t>
                      </a:r>
                    </a:p>
                    <a:p>
                      <a:pPr marL="628650" lvl="1" indent="-171450">
                        <a:buFont typeface="Courier New" panose="02070309020205020404" pitchFamily="49" charset="0"/>
                        <a:buChar char="o"/>
                      </a:pPr>
                      <a:r>
                        <a:rPr lang="en-US" sz="1200" b="0" dirty="0">
                          <a:solidFill>
                            <a:schemeClr val="tx1"/>
                          </a:solidFill>
                        </a:rPr>
                        <a:t>Support</a:t>
                      </a:r>
                      <a:r>
                        <a:rPr lang="en-US" sz="1200" b="0" baseline="0" dirty="0">
                          <a:solidFill>
                            <a:schemeClr val="tx1"/>
                          </a:solidFill>
                        </a:rPr>
                        <a:t> and </a:t>
                      </a:r>
                      <a:r>
                        <a:rPr lang="en-US" sz="1200" b="0" dirty="0">
                          <a:solidFill>
                            <a:schemeClr val="tx1"/>
                          </a:solidFill>
                        </a:rPr>
                        <a:t>return policy</a:t>
                      </a:r>
                    </a:p>
                    <a:p>
                      <a:pPr marL="628650" lvl="1" indent="-171450">
                        <a:buFont typeface="Courier New" panose="02070309020205020404" pitchFamily="49" charset="0"/>
                        <a:buChar char="o"/>
                      </a:pPr>
                      <a:r>
                        <a:rPr lang="en-US" sz="1200" b="0" dirty="0">
                          <a:solidFill>
                            <a:schemeClr val="tx1"/>
                          </a:solidFill>
                        </a:rPr>
                        <a:t>allocate improvement efforts accordingly.</a:t>
                      </a:r>
                    </a:p>
                    <a:p>
                      <a:pPr marL="0" indent="0">
                        <a:buFont typeface="Wingdings" panose="05000000000000000000" pitchFamily="2" charset="2"/>
                        <a:buNone/>
                      </a:pPr>
                      <a:endParaRPr lang="en-US" sz="1200" b="1" dirty="0">
                        <a:solidFill>
                          <a:schemeClr val="accent6">
                            <a:lumMod val="75000"/>
                          </a:schemeClr>
                        </a:solidFill>
                      </a:endParaRPr>
                    </a:p>
                    <a:p>
                      <a:pPr marL="171450" indent="-171450">
                        <a:buFont typeface="Wingdings" panose="05000000000000000000" pitchFamily="2" charset="2"/>
                        <a:buChar char="v"/>
                      </a:pPr>
                      <a:r>
                        <a:rPr lang="en-US" sz="1200" b="1" dirty="0">
                          <a:solidFill>
                            <a:schemeClr val="accent6">
                              <a:lumMod val="75000"/>
                            </a:schemeClr>
                          </a:solidFill>
                        </a:rPr>
                        <a:t>Avoid Over-Reliance on Upselling:</a:t>
                      </a:r>
                    </a:p>
                    <a:p>
                      <a:pPr marL="171450" lvl="0" indent="-171450">
                        <a:buFont typeface="Wingdings" panose="05000000000000000000" pitchFamily="2" charset="2"/>
                        <a:buChar char="q"/>
                      </a:pPr>
                      <a:r>
                        <a:rPr lang="en-US" sz="1200" b="0" dirty="0">
                          <a:solidFill>
                            <a:schemeClr val="tx1"/>
                          </a:solidFill>
                        </a:rPr>
                        <a:t>Since it doesn’t increase satisfaction, </a:t>
                      </a:r>
                      <a:r>
                        <a:rPr lang="en-US" sz="1200" b="1" dirty="0">
                          <a:solidFill>
                            <a:schemeClr val="tx1"/>
                          </a:solidFill>
                        </a:rPr>
                        <a:t>aggressive upselling could backfire</a:t>
                      </a:r>
                      <a:r>
                        <a:rPr lang="en-US" sz="1200" b="0" dirty="0">
                          <a:solidFill>
                            <a:schemeClr val="tx1"/>
                          </a:solidFill>
                        </a:rPr>
                        <a:t>. Focus on relevance and personalization instead of volume.</a:t>
                      </a:r>
                    </a:p>
                  </a:txBody>
                  <a:tcPr>
                    <a:solidFill>
                      <a:schemeClr val="bg1">
                        <a:lumMod val="95000"/>
                      </a:schemeClr>
                    </a:solidFill>
                  </a:tcPr>
                </a:tc>
                <a:extLst>
                  <a:ext uri="{0D108BD9-81ED-4DB2-BD59-A6C34878D82A}">
                    <a16:rowId xmlns:a16="http://schemas.microsoft.com/office/drawing/2014/main" val="3180849984"/>
                  </a:ext>
                </a:extLst>
              </a:tr>
            </a:tbl>
          </a:graphicData>
        </a:graphic>
      </p:graphicFrame>
    </p:spTree>
    <p:extLst>
      <p:ext uri="{BB962C8B-B14F-4D97-AF65-F5344CB8AC3E}">
        <p14:creationId xmlns:p14="http://schemas.microsoft.com/office/powerpoint/2010/main" val="3262777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56095604"/>
              </p:ext>
            </p:extLst>
          </p:nvPr>
        </p:nvGraphicFramePr>
        <p:xfrm>
          <a:off x="2031471" y="171450"/>
          <a:ext cx="8125883" cy="428625"/>
        </p:xfrm>
        <a:graphic>
          <a:graphicData uri="http://schemas.openxmlformats.org/drawingml/2006/table">
            <a:tbl>
              <a:tblPr firstRow="1" bandRow="1">
                <a:tableStyleId>{5C22544A-7EE6-4342-B048-85BDC9FD1C3A}</a:tableStyleId>
              </a:tblPr>
              <a:tblGrid>
                <a:gridCol w="8125883">
                  <a:extLst>
                    <a:ext uri="{9D8B030D-6E8A-4147-A177-3AD203B41FA5}">
                      <a16:colId xmlns:a16="http://schemas.microsoft.com/office/drawing/2014/main" val="151361360"/>
                    </a:ext>
                  </a:extLst>
                </a:gridCol>
              </a:tblGrid>
              <a:tr h="428625">
                <a:tc>
                  <a:txBody>
                    <a:bodyPr/>
                    <a:lstStyle/>
                    <a:p>
                      <a:pPr algn="ctr"/>
                      <a:r>
                        <a:rPr lang="en-US" sz="2000" b="1" kern="1200" dirty="0">
                          <a:solidFill>
                            <a:schemeClr val="tx1"/>
                          </a:solidFill>
                          <a:effectLst/>
                          <a:latin typeface="+mn-lt"/>
                          <a:ea typeface="+mn-ea"/>
                          <a:cs typeface="+mn-cs"/>
                        </a:rPr>
                        <a:t>Which location has the 2nd highest average purchase amount?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71959709"/>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6" y="757239"/>
            <a:ext cx="6305118" cy="593728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65128221"/>
              </p:ext>
            </p:extLst>
          </p:nvPr>
        </p:nvGraphicFramePr>
        <p:xfrm>
          <a:off x="6625883" y="742952"/>
          <a:ext cx="5418480" cy="1471612"/>
        </p:xfrm>
        <a:graphic>
          <a:graphicData uri="http://schemas.openxmlformats.org/drawingml/2006/table">
            <a:tbl>
              <a:tblPr firstRow="1" bandRow="1">
                <a:tableStyleId>{5C22544A-7EE6-4342-B048-85BDC9FD1C3A}</a:tableStyleId>
              </a:tblPr>
              <a:tblGrid>
                <a:gridCol w="5418480">
                  <a:extLst>
                    <a:ext uri="{9D8B030D-6E8A-4147-A177-3AD203B41FA5}">
                      <a16:colId xmlns:a16="http://schemas.microsoft.com/office/drawing/2014/main" val="2006816537"/>
                    </a:ext>
                  </a:extLst>
                </a:gridCol>
              </a:tblGrid>
              <a:tr h="1471612">
                <a:tc>
                  <a:txBody>
                    <a:bodyPr/>
                    <a:lstStyle/>
                    <a:p>
                      <a:pPr algn="ctr"/>
                      <a:r>
                        <a:rPr lang="en-US" sz="1600" b="1" u="sng" dirty="0">
                          <a:solidFill>
                            <a:schemeClr val="tx1"/>
                          </a:solidFill>
                          <a:effectLst/>
                        </a:rPr>
                        <a:t>KEY INSIGHT</a:t>
                      </a:r>
                    </a:p>
                    <a:p>
                      <a:pPr marL="171450" indent="-171450">
                        <a:buFont typeface="Wingdings" panose="05000000000000000000" pitchFamily="2" charset="2"/>
                        <a:buChar char="v"/>
                      </a:pPr>
                      <a:r>
                        <a:rPr lang="en-US" sz="1200" b="1" dirty="0">
                          <a:solidFill>
                            <a:schemeClr val="accent6">
                              <a:lumMod val="75000"/>
                            </a:schemeClr>
                          </a:solidFill>
                        </a:rPr>
                        <a:t>Khulna</a:t>
                      </a:r>
                      <a:r>
                        <a:rPr lang="en-US" sz="1200" b="0" dirty="0">
                          <a:solidFill>
                            <a:schemeClr val="tx1"/>
                          </a:solidFill>
                        </a:rPr>
                        <a:t> ($</a:t>
                      </a:r>
                      <a:r>
                        <a:rPr lang="en-US" sz="1200" b="1" dirty="0">
                          <a:solidFill>
                            <a:schemeClr val="tx1"/>
                          </a:solidFill>
                        </a:rPr>
                        <a:t>513.94</a:t>
                      </a:r>
                      <a:r>
                        <a:rPr lang="en-US" sz="1200" b="0" dirty="0">
                          <a:solidFill>
                            <a:schemeClr val="tx1"/>
                          </a:solidFill>
                        </a:rPr>
                        <a:t>) and </a:t>
                      </a:r>
                      <a:r>
                        <a:rPr lang="en-US" sz="1200" b="1" dirty="0">
                          <a:solidFill>
                            <a:schemeClr val="accent6">
                              <a:lumMod val="75000"/>
                            </a:schemeClr>
                          </a:solidFill>
                        </a:rPr>
                        <a:t>Barisal</a:t>
                      </a:r>
                      <a:r>
                        <a:rPr lang="en-US" sz="1200" b="0" dirty="0">
                          <a:solidFill>
                            <a:schemeClr val="tx1"/>
                          </a:solidFill>
                        </a:rPr>
                        <a:t> ($</a:t>
                      </a:r>
                      <a:r>
                        <a:rPr lang="en-US" sz="1200" b="1" dirty="0">
                          <a:solidFill>
                            <a:schemeClr val="tx1"/>
                          </a:solidFill>
                        </a:rPr>
                        <a:t>513.67</a:t>
                      </a:r>
                      <a:r>
                        <a:rPr lang="en-US" sz="1200" b="0" dirty="0">
                          <a:solidFill>
                            <a:schemeClr val="tx1"/>
                          </a:solidFill>
                        </a:rPr>
                        <a:t>) have the highest average purchase amounts, closely followed by </a:t>
                      </a:r>
                      <a:r>
                        <a:rPr lang="en-US" sz="1200" b="1" dirty="0">
                          <a:solidFill>
                            <a:schemeClr val="accent6">
                              <a:lumMod val="75000"/>
                            </a:schemeClr>
                          </a:solidFill>
                        </a:rPr>
                        <a:t>Mymensingh</a:t>
                      </a:r>
                      <a:r>
                        <a:rPr lang="en-US" sz="1200" b="0" dirty="0">
                          <a:solidFill>
                            <a:schemeClr val="tx1"/>
                          </a:solidFill>
                        </a:rPr>
                        <a:t> and </a:t>
                      </a:r>
                      <a:r>
                        <a:rPr lang="en-US" sz="1200" b="1" dirty="0">
                          <a:solidFill>
                            <a:schemeClr val="accent6">
                              <a:lumMod val="75000"/>
                            </a:schemeClr>
                          </a:solidFill>
                        </a:rPr>
                        <a:t>Chittagong</a:t>
                      </a:r>
                      <a:r>
                        <a:rPr lang="en-US" sz="1200" b="0" dirty="0">
                          <a:solidFill>
                            <a:schemeClr val="tx1"/>
                          </a:solidFill>
                        </a:rPr>
                        <a:t>.</a:t>
                      </a:r>
                    </a:p>
                    <a:p>
                      <a:pPr marL="171450" indent="-171450">
                        <a:buFont typeface="Wingdings" panose="05000000000000000000" pitchFamily="2" charset="2"/>
                        <a:buChar char="v"/>
                      </a:pPr>
                      <a:r>
                        <a:rPr lang="en-US" sz="1200" b="1" dirty="0">
                          <a:solidFill>
                            <a:schemeClr val="accent6">
                              <a:lumMod val="75000"/>
                            </a:schemeClr>
                          </a:solidFill>
                        </a:rPr>
                        <a:t>Rangpur</a:t>
                      </a:r>
                      <a:r>
                        <a:rPr lang="en-US" sz="1200" b="0" dirty="0">
                          <a:solidFill>
                            <a:schemeClr val="tx1"/>
                          </a:solidFill>
                        </a:rPr>
                        <a:t> ($</a:t>
                      </a:r>
                      <a:r>
                        <a:rPr lang="en-US" sz="1200" b="1" dirty="0">
                          <a:solidFill>
                            <a:schemeClr val="tx1"/>
                          </a:solidFill>
                        </a:rPr>
                        <a:t>494.37</a:t>
                      </a:r>
                      <a:r>
                        <a:rPr lang="en-US" sz="1200" b="0" dirty="0">
                          <a:solidFill>
                            <a:schemeClr val="tx1"/>
                          </a:solidFill>
                        </a:rPr>
                        <a:t>) and </a:t>
                      </a:r>
                      <a:r>
                        <a:rPr lang="en-US" sz="1200" b="1" dirty="0">
                          <a:solidFill>
                            <a:schemeClr val="accent6">
                              <a:lumMod val="75000"/>
                            </a:schemeClr>
                          </a:solidFill>
                        </a:rPr>
                        <a:t>Sylhet</a:t>
                      </a:r>
                      <a:r>
                        <a:rPr lang="en-US" sz="1200" b="0" dirty="0">
                          <a:solidFill>
                            <a:schemeClr val="tx1"/>
                          </a:solidFill>
                        </a:rPr>
                        <a:t> ($</a:t>
                      </a:r>
                      <a:r>
                        <a:rPr lang="en-US" sz="1200" b="1" dirty="0">
                          <a:solidFill>
                            <a:schemeClr val="tx1"/>
                          </a:solidFill>
                        </a:rPr>
                        <a:t>494.98</a:t>
                      </a:r>
                      <a:r>
                        <a:rPr lang="en-US" sz="1200" b="0" dirty="0">
                          <a:solidFill>
                            <a:schemeClr val="tx1"/>
                          </a:solidFill>
                        </a:rPr>
                        <a:t>) show the lowest average purchase amounts among the listed cities.</a:t>
                      </a:r>
                    </a:p>
                    <a:p>
                      <a:pPr marL="171450" indent="-171450">
                        <a:buFont typeface="Wingdings" panose="05000000000000000000" pitchFamily="2" charset="2"/>
                        <a:buChar char="v"/>
                      </a:pPr>
                      <a:r>
                        <a:rPr lang="en-US" sz="1200" b="0" dirty="0">
                          <a:solidFill>
                            <a:schemeClr val="tx1"/>
                          </a:solidFill>
                        </a:rPr>
                        <a:t>The difference between the highest and lowest locations is about </a:t>
                      </a:r>
                      <a:r>
                        <a:rPr lang="en-US" sz="1200" b="1" dirty="0">
                          <a:solidFill>
                            <a:schemeClr val="accent6">
                              <a:lumMod val="75000"/>
                            </a:schemeClr>
                          </a:solidFill>
                        </a:rPr>
                        <a:t>$20</a:t>
                      </a:r>
                      <a:r>
                        <a:rPr lang="en-US" sz="1200" b="0" dirty="0">
                          <a:solidFill>
                            <a:schemeClr val="tx1"/>
                          </a:solidFill>
                        </a:rPr>
                        <a:t>, which is relatively moderate but still meaningful at scale.</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074682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96418533"/>
              </p:ext>
            </p:extLst>
          </p:nvPr>
        </p:nvGraphicFramePr>
        <p:xfrm>
          <a:off x="6625883" y="2357441"/>
          <a:ext cx="5418479" cy="4337082"/>
        </p:xfrm>
        <a:graphic>
          <a:graphicData uri="http://schemas.openxmlformats.org/drawingml/2006/table">
            <a:tbl>
              <a:tblPr firstRow="1" bandRow="1">
                <a:tableStyleId>{5C22544A-7EE6-4342-B048-85BDC9FD1C3A}</a:tableStyleId>
              </a:tblPr>
              <a:tblGrid>
                <a:gridCol w="5418479">
                  <a:extLst>
                    <a:ext uri="{9D8B030D-6E8A-4147-A177-3AD203B41FA5}">
                      <a16:colId xmlns:a16="http://schemas.microsoft.com/office/drawing/2014/main" val="342984162"/>
                    </a:ext>
                  </a:extLst>
                </a:gridCol>
              </a:tblGrid>
              <a:tr h="4337082">
                <a:tc>
                  <a:txBody>
                    <a:bodyPr/>
                    <a:lstStyle/>
                    <a:p>
                      <a:pPr algn="ctr"/>
                      <a:r>
                        <a:rPr lang="en-US" sz="1600" b="1" u="sng" dirty="0">
                          <a:solidFill>
                            <a:schemeClr val="tx1"/>
                          </a:solidFill>
                        </a:rPr>
                        <a:t>BUSINESS RECOMENDATION</a:t>
                      </a:r>
                    </a:p>
                    <a:p>
                      <a:pPr marL="171450" indent="-171450">
                        <a:buFont typeface="Wingdings" panose="05000000000000000000" pitchFamily="2" charset="2"/>
                        <a:buChar char="v"/>
                      </a:pPr>
                      <a:r>
                        <a:rPr lang="en-US" sz="1200" b="1" dirty="0">
                          <a:solidFill>
                            <a:schemeClr val="accent6">
                              <a:lumMod val="75000"/>
                            </a:schemeClr>
                          </a:solidFill>
                        </a:rPr>
                        <a:t>Focus Marketing Campaigns on High-Potential Locations (Khulna &amp; Barisal):</a:t>
                      </a:r>
                    </a:p>
                    <a:p>
                      <a:pPr marL="171450" lvl="0" indent="-171450">
                        <a:buFont typeface="Wingdings" panose="05000000000000000000" pitchFamily="2" charset="2"/>
                        <a:buChar char="q"/>
                      </a:pPr>
                      <a:r>
                        <a:rPr lang="en-US" sz="1200" b="1" dirty="0">
                          <a:solidFill>
                            <a:schemeClr val="tx1"/>
                          </a:solidFill>
                        </a:rPr>
                        <a:t>Recommendation:</a:t>
                      </a:r>
                    </a:p>
                    <a:p>
                      <a:pPr marL="628650" lvl="1" indent="-171450">
                        <a:buFont typeface="Courier New" panose="02070309020205020404" pitchFamily="49" charset="0"/>
                        <a:buChar char="o"/>
                      </a:pPr>
                      <a:r>
                        <a:rPr lang="en-US" sz="1200" b="0" dirty="0">
                          <a:solidFill>
                            <a:schemeClr val="tx1"/>
                          </a:solidFill>
                        </a:rPr>
                        <a:t>Increase ad spend, promote premium products, or test bundled offers in Khulna and Barisal to capitalize on customers’ willingness to spend.</a:t>
                      </a:r>
                    </a:p>
                    <a:p>
                      <a:pPr marL="171450" lvl="0" indent="-171450">
                        <a:buFont typeface="Wingdings" panose="05000000000000000000" pitchFamily="2" charset="2"/>
                        <a:buChar char="v"/>
                      </a:pPr>
                      <a:r>
                        <a:rPr lang="en-US" sz="1200" b="1" dirty="0">
                          <a:solidFill>
                            <a:schemeClr val="accent6">
                              <a:lumMod val="75000"/>
                            </a:schemeClr>
                          </a:solidFill>
                        </a:rPr>
                        <a:t>Investigate Low-Spending Regions (Rangpur &amp; Sylhet):</a:t>
                      </a:r>
                    </a:p>
                    <a:p>
                      <a:pPr marL="171450" lvl="0" indent="-171450">
                        <a:buFont typeface="Wingdings" panose="05000000000000000000" pitchFamily="2" charset="2"/>
                        <a:buChar char="q"/>
                      </a:pPr>
                      <a:r>
                        <a:rPr lang="en-US" sz="1200" b="1" dirty="0">
                          <a:solidFill>
                            <a:schemeClr val="tx1"/>
                          </a:solidFill>
                        </a:rPr>
                        <a:t>Recomendation:</a:t>
                      </a:r>
                    </a:p>
                    <a:p>
                      <a:pPr marL="628650" lvl="1" indent="-171450">
                        <a:buFont typeface="Courier New" panose="02070309020205020404" pitchFamily="49" charset="0"/>
                        <a:buChar char="o"/>
                      </a:pPr>
                      <a:r>
                        <a:rPr lang="en-US" sz="1200" b="0" dirty="0">
                          <a:solidFill>
                            <a:schemeClr val="tx1"/>
                          </a:solidFill>
                        </a:rPr>
                        <a:t>Run A/B tests with tailored discounts, localized promotions, or free delivery offers to uplift spending.</a:t>
                      </a:r>
                    </a:p>
                    <a:p>
                      <a:pPr marL="171450" lvl="0" indent="-171450">
                        <a:buFont typeface="Wingdings" panose="05000000000000000000" pitchFamily="2" charset="2"/>
                        <a:buChar char="v"/>
                      </a:pPr>
                      <a:r>
                        <a:rPr lang="en-US" sz="1200" b="1" dirty="0">
                          <a:solidFill>
                            <a:schemeClr val="accent6">
                              <a:lumMod val="75000"/>
                            </a:schemeClr>
                          </a:solidFill>
                        </a:rPr>
                        <a:t>Adopt Geo-Targeted Strategies:</a:t>
                      </a:r>
                    </a:p>
                    <a:p>
                      <a:pPr marL="628650" lvl="1" indent="-171450">
                        <a:buFont typeface="Courier New" panose="02070309020205020404" pitchFamily="49" charset="0"/>
                        <a:buChar char="o"/>
                      </a:pPr>
                      <a:r>
                        <a:rPr lang="en-US" sz="1200" b="0" dirty="0">
                          <a:solidFill>
                            <a:schemeClr val="tx1"/>
                          </a:solidFill>
                        </a:rPr>
                        <a:t>Tailor offerings, pricing, and ads based on regional spending patterns to enhance personalization and conversion efficiency.</a:t>
                      </a:r>
                    </a:p>
                    <a:p>
                      <a:pPr marL="171450" lvl="0" indent="-171450">
                        <a:buFont typeface="Wingdings" panose="05000000000000000000" pitchFamily="2" charset="2"/>
                        <a:buChar char="v"/>
                      </a:pPr>
                      <a:r>
                        <a:rPr lang="en-US" sz="1200" b="1" dirty="0">
                          <a:solidFill>
                            <a:schemeClr val="accent6">
                              <a:lumMod val="75000"/>
                            </a:schemeClr>
                          </a:solidFill>
                        </a:rPr>
                        <a:t>Operational Optimization:</a:t>
                      </a:r>
                    </a:p>
                    <a:p>
                      <a:pPr marL="628650" lvl="1" indent="-171450">
                        <a:buFont typeface="Courier New" panose="02070309020205020404" pitchFamily="49" charset="0"/>
                        <a:buChar char="o"/>
                      </a:pPr>
                      <a:r>
                        <a:rPr lang="en-US" sz="1200" b="0" dirty="0">
                          <a:solidFill>
                            <a:schemeClr val="tx1"/>
                          </a:solidFill>
                        </a:rPr>
                        <a:t>Since higher-spending regions might also correlate with higher order volumes, ensure inventory and logistics in Khulna and Barisal are optimized for demand</a:t>
                      </a:r>
                    </a:p>
                    <a:p>
                      <a:pPr marL="171450" lvl="0" indent="-171450">
                        <a:buFont typeface="Wingdings" panose="05000000000000000000" pitchFamily="2" charset="2"/>
                        <a:buChar char="v"/>
                      </a:pPr>
                      <a:r>
                        <a:rPr lang="en-US" sz="1200" b="1" dirty="0">
                          <a:solidFill>
                            <a:schemeClr val="accent6">
                              <a:lumMod val="75000"/>
                            </a:schemeClr>
                          </a:solidFill>
                        </a:rPr>
                        <a:t>Customer Segmentation:</a:t>
                      </a:r>
                    </a:p>
                    <a:p>
                      <a:pPr marL="628650" lvl="1" indent="-171450">
                        <a:buFont typeface="Courier New" panose="02070309020205020404" pitchFamily="49" charset="0"/>
                        <a:buChar char="o"/>
                      </a:pPr>
                      <a:r>
                        <a:rPr lang="en-US" sz="1200" b="0" dirty="0">
                          <a:solidFill>
                            <a:schemeClr val="tx1"/>
                          </a:solidFill>
                        </a:rPr>
                        <a:t>Segment customers by location and purchase amount to build better predictive models for future sales, retention, and lifetime value.</a:t>
                      </a:r>
                    </a:p>
                    <a:p>
                      <a:pPr marL="171450" lvl="0" indent="-171450">
                        <a:buFont typeface="Wingdings" panose="05000000000000000000" pitchFamily="2" charset="2"/>
                        <a:buChar char="v"/>
                      </a:pPr>
                      <a:r>
                        <a:rPr lang="en-US" sz="1200" b="1" dirty="0">
                          <a:solidFill>
                            <a:schemeClr val="accent6">
                              <a:lumMod val="75000"/>
                            </a:schemeClr>
                          </a:solidFill>
                        </a:rPr>
                        <a:t>Strengthen Supply Chain in Key Areas:</a:t>
                      </a:r>
                    </a:p>
                    <a:p>
                      <a:pPr marL="628650" lvl="1" indent="-171450">
                        <a:buFont typeface="Courier New" panose="02070309020205020404" pitchFamily="49" charset="0"/>
                        <a:buChar char="o"/>
                      </a:pPr>
                      <a:r>
                        <a:rPr lang="en-US" sz="1200" b="0" dirty="0">
                          <a:solidFill>
                            <a:schemeClr val="tx1"/>
                          </a:solidFill>
                        </a:rPr>
                        <a:t>Ensure </a:t>
                      </a:r>
                      <a:r>
                        <a:rPr lang="en-US" sz="1200" b="1" dirty="0">
                          <a:solidFill>
                            <a:schemeClr val="tx1"/>
                          </a:solidFill>
                        </a:rPr>
                        <a:t>robust inventory </a:t>
                      </a:r>
                      <a:r>
                        <a:rPr lang="en-US" sz="1200" b="0" dirty="0">
                          <a:solidFill>
                            <a:schemeClr val="tx1"/>
                          </a:solidFill>
                        </a:rPr>
                        <a:t>and </a:t>
                      </a:r>
                      <a:r>
                        <a:rPr lang="en-US" sz="1200" b="1" dirty="0">
                          <a:solidFill>
                            <a:schemeClr val="tx1"/>
                          </a:solidFill>
                        </a:rPr>
                        <a:t>fulfillment capabilities </a:t>
                      </a:r>
                      <a:r>
                        <a:rPr lang="en-US" sz="1200" b="0" dirty="0">
                          <a:solidFill>
                            <a:schemeClr val="tx1"/>
                          </a:solidFill>
                        </a:rPr>
                        <a:t>in high-performing zones to support sustained demand and customer satisfaction.</a:t>
                      </a:r>
                    </a:p>
                  </a:txBody>
                  <a:tcPr>
                    <a:solidFill>
                      <a:schemeClr val="bg1">
                        <a:lumMod val="95000"/>
                      </a:schemeClr>
                    </a:solidFill>
                  </a:tcPr>
                </a:tc>
                <a:extLst>
                  <a:ext uri="{0D108BD9-81ED-4DB2-BD59-A6C34878D82A}">
                    <a16:rowId xmlns:a16="http://schemas.microsoft.com/office/drawing/2014/main" val="3180849984"/>
                  </a:ext>
                </a:extLst>
              </a:tr>
            </a:tbl>
          </a:graphicData>
        </a:graphic>
      </p:graphicFrame>
    </p:spTree>
    <p:extLst>
      <p:ext uri="{BB962C8B-B14F-4D97-AF65-F5344CB8AC3E}">
        <p14:creationId xmlns:p14="http://schemas.microsoft.com/office/powerpoint/2010/main" val="263490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38823323"/>
              </p:ext>
            </p:extLst>
          </p:nvPr>
        </p:nvGraphicFramePr>
        <p:xfrm>
          <a:off x="1453139" y="200028"/>
          <a:ext cx="9282546" cy="414336"/>
        </p:xfrm>
        <a:graphic>
          <a:graphicData uri="http://schemas.openxmlformats.org/drawingml/2006/table">
            <a:tbl>
              <a:tblPr firstRow="1" bandRow="1">
                <a:tableStyleId>{5C22544A-7EE6-4342-B048-85BDC9FD1C3A}</a:tableStyleId>
              </a:tblPr>
              <a:tblGrid>
                <a:gridCol w="9282546">
                  <a:extLst>
                    <a:ext uri="{9D8B030D-6E8A-4147-A177-3AD203B41FA5}">
                      <a16:colId xmlns:a16="http://schemas.microsoft.com/office/drawing/2014/main" val="2937787751"/>
                    </a:ext>
                  </a:extLst>
                </a:gridCol>
              </a:tblGrid>
              <a:tr h="414336">
                <a:tc>
                  <a:txBody>
                    <a:bodyPr/>
                    <a:lstStyle/>
                    <a:p>
                      <a:pPr algn="ctr"/>
                      <a:r>
                        <a:rPr lang="en-US" sz="2000" b="1" kern="1200" dirty="0">
                          <a:solidFill>
                            <a:schemeClr val="tx1"/>
                          </a:solidFill>
                          <a:effectLst/>
                          <a:latin typeface="+mn-lt"/>
                          <a:ea typeface="+mn-ea"/>
                          <a:cs typeface="+mn-cs"/>
                        </a:rPr>
                        <a:t>What factors contribute most to a customer being classified as a return customer?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95887585"/>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3" y="771527"/>
            <a:ext cx="6272211" cy="36576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032721712"/>
              </p:ext>
            </p:extLst>
          </p:nvPr>
        </p:nvGraphicFramePr>
        <p:xfrm>
          <a:off x="6557963" y="771527"/>
          <a:ext cx="5453927" cy="5943600"/>
        </p:xfrm>
        <a:graphic>
          <a:graphicData uri="http://schemas.openxmlformats.org/drawingml/2006/table">
            <a:tbl>
              <a:tblPr firstRow="1" bandRow="1">
                <a:tableStyleId>{5C22544A-7EE6-4342-B048-85BDC9FD1C3A}</a:tableStyleId>
              </a:tblPr>
              <a:tblGrid>
                <a:gridCol w="5453927">
                  <a:extLst>
                    <a:ext uri="{9D8B030D-6E8A-4147-A177-3AD203B41FA5}">
                      <a16:colId xmlns:a16="http://schemas.microsoft.com/office/drawing/2014/main" val="1279367257"/>
                    </a:ext>
                  </a:extLst>
                </a:gridCol>
              </a:tblGrid>
              <a:tr h="5943600">
                <a:tc>
                  <a:txBody>
                    <a:bodyPr/>
                    <a:lstStyle/>
                    <a:p>
                      <a:pPr algn="ctr"/>
                      <a:r>
                        <a:rPr lang="en-US" sz="1600" b="1" u="sng" dirty="0">
                          <a:solidFill>
                            <a:schemeClr val="tx1"/>
                          </a:solidFill>
                        </a:rPr>
                        <a:t>KEY INSIGHT</a:t>
                      </a:r>
                    </a:p>
                    <a:p>
                      <a:pPr marL="171450" indent="-171450">
                        <a:buFont typeface="Wingdings" panose="05000000000000000000" pitchFamily="2" charset="2"/>
                        <a:buChar char="v"/>
                      </a:pPr>
                      <a:r>
                        <a:rPr lang="en-US" sz="1200" b="1" dirty="0">
                          <a:solidFill>
                            <a:schemeClr val="accent6">
                              <a:lumMod val="75000"/>
                            </a:schemeClr>
                          </a:solidFill>
                        </a:rPr>
                        <a:t>Highest Satisfaction</a:t>
                      </a:r>
                      <a:r>
                        <a:rPr lang="en-US" sz="1200" b="0" dirty="0">
                          <a:solidFill>
                            <a:schemeClr val="tx1"/>
                          </a:solidFill>
                        </a:rPr>
                        <a:t>: </a:t>
                      </a:r>
                      <a:r>
                        <a:rPr lang="en-US" sz="1200" b="1" dirty="0">
                          <a:solidFill>
                            <a:schemeClr val="tx1"/>
                          </a:solidFill>
                        </a:rPr>
                        <a:t>Bank Transfer</a:t>
                      </a:r>
                    </a:p>
                    <a:p>
                      <a:pPr marL="171450" indent="-171450">
                        <a:buFont typeface="Wingdings" panose="05000000000000000000" pitchFamily="2" charset="2"/>
                        <a:buChar char="v"/>
                      </a:pPr>
                      <a:r>
                        <a:rPr lang="en-US" sz="1200" b="0" dirty="0">
                          <a:solidFill>
                            <a:schemeClr val="tx1"/>
                          </a:solidFill>
                        </a:rPr>
                        <a:t> Customers who paid via Bank Transfer report </a:t>
                      </a:r>
                      <a:r>
                        <a:rPr lang="en-US" sz="1200" b="1" dirty="0">
                          <a:solidFill>
                            <a:schemeClr val="accent6">
                              <a:lumMod val="75000"/>
                            </a:schemeClr>
                          </a:solidFill>
                        </a:rPr>
                        <a:t>the highest satisfaction (2.01</a:t>
                      </a:r>
                      <a:r>
                        <a:rPr lang="en-US" sz="1200" b="0" dirty="0">
                          <a:solidFill>
                            <a:schemeClr val="tx1"/>
                          </a:solidFill>
                        </a:rPr>
                        <a:t>).</a:t>
                      </a:r>
                    </a:p>
                    <a:p>
                      <a:pPr marL="171450" indent="-171450">
                        <a:buFont typeface="Wingdings" panose="05000000000000000000" pitchFamily="2" charset="2"/>
                        <a:buChar char="v"/>
                      </a:pPr>
                      <a:r>
                        <a:rPr lang="en-US" sz="1200" b="0" dirty="0">
                          <a:solidFill>
                            <a:schemeClr val="tx1"/>
                          </a:solidFill>
                        </a:rPr>
                        <a:t>This might reflect trust, security, or clarity in transactions via bank systems.</a:t>
                      </a:r>
                    </a:p>
                    <a:p>
                      <a:pPr marL="0" indent="0">
                        <a:buFont typeface="Wingdings" panose="05000000000000000000" pitchFamily="2" charset="2"/>
                        <a:buNone/>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Cards Perform Well</a:t>
                      </a:r>
                    </a:p>
                    <a:p>
                      <a:pPr marL="171450" indent="-171450">
                        <a:buFont typeface="Wingdings" panose="05000000000000000000" pitchFamily="2" charset="2"/>
                        <a:buChar char="q"/>
                      </a:pPr>
                      <a:r>
                        <a:rPr lang="en-US" sz="1200" b="0" dirty="0">
                          <a:solidFill>
                            <a:schemeClr val="tx1"/>
                          </a:solidFill>
                        </a:rPr>
                        <a:t>Credit and Debit Cards show nearly equal satisfaction </a:t>
                      </a:r>
                      <a:r>
                        <a:rPr lang="en-US" sz="1200" b="0" dirty="0">
                          <a:solidFill>
                            <a:schemeClr val="accent6">
                              <a:lumMod val="75000"/>
                            </a:schemeClr>
                          </a:solidFill>
                        </a:rPr>
                        <a:t>(~2.00), </a:t>
                      </a:r>
                      <a:r>
                        <a:rPr lang="en-US" sz="1200" b="0" dirty="0">
                          <a:solidFill>
                            <a:schemeClr val="tx1"/>
                          </a:solidFill>
                        </a:rPr>
                        <a:t>slightly below Bank Transfer.</a:t>
                      </a:r>
                    </a:p>
                    <a:p>
                      <a:pPr marL="171450" indent="-171450">
                        <a:buFont typeface="Wingdings" panose="05000000000000000000" pitchFamily="2" charset="2"/>
                        <a:buChar char="q"/>
                      </a:pPr>
                      <a:r>
                        <a:rPr lang="en-US" sz="1200" b="0" dirty="0">
                          <a:solidFill>
                            <a:schemeClr val="tx1"/>
                          </a:solidFill>
                        </a:rPr>
                        <a:t>These are commonly used and perhaps offer more predictable experiences.</a:t>
                      </a:r>
                    </a:p>
                    <a:p>
                      <a:pPr marL="0" indent="0">
                        <a:buFont typeface="Wingdings" panose="05000000000000000000" pitchFamily="2" charset="2"/>
                        <a:buNone/>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Cash on Delivery is Least Satisfying</a:t>
                      </a:r>
                    </a:p>
                    <a:p>
                      <a:pPr marL="171450" indent="-171450">
                        <a:buFont typeface="Wingdings" panose="05000000000000000000" pitchFamily="2" charset="2"/>
                        <a:buChar char="Ø"/>
                      </a:pPr>
                      <a:r>
                        <a:rPr lang="en-US" sz="1200" b="0" dirty="0">
                          <a:solidFill>
                            <a:schemeClr val="tx1"/>
                          </a:solidFill>
                        </a:rPr>
                        <a:t>Customers using </a:t>
                      </a:r>
                      <a:r>
                        <a:rPr lang="en-US" sz="1200" b="1" dirty="0">
                          <a:solidFill>
                            <a:schemeClr val="tx1"/>
                          </a:solidFill>
                        </a:rPr>
                        <a:t>Cash on Delivery </a:t>
                      </a:r>
                      <a:r>
                        <a:rPr lang="en-US" sz="1200" b="0" dirty="0">
                          <a:solidFill>
                            <a:schemeClr val="tx1"/>
                          </a:solidFill>
                        </a:rPr>
                        <a:t>(COD) report the lowest satisfaction </a:t>
                      </a:r>
                      <a:r>
                        <a:rPr lang="en-US" sz="1200" b="1" dirty="0">
                          <a:solidFill>
                            <a:schemeClr val="accent6">
                              <a:lumMod val="75000"/>
                            </a:schemeClr>
                          </a:solidFill>
                        </a:rPr>
                        <a:t>(1.96).</a:t>
                      </a:r>
                    </a:p>
                    <a:p>
                      <a:pPr marL="171450" indent="-171450">
                        <a:buFont typeface="Wingdings" panose="05000000000000000000" pitchFamily="2" charset="2"/>
                        <a:buChar char="Ø"/>
                      </a:pPr>
                      <a:r>
                        <a:rPr lang="en-US" sz="1200" b="0" dirty="0">
                          <a:solidFill>
                            <a:schemeClr val="tx1"/>
                          </a:solidFill>
                        </a:rPr>
                        <a:t>Potential reasons:</a:t>
                      </a:r>
                    </a:p>
                    <a:p>
                      <a:pPr marL="628650" lvl="1" indent="-171450">
                        <a:buFont typeface="Wingdings" panose="05000000000000000000" pitchFamily="2" charset="2"/>
                        <a:buChar char="§"/>
                      </a:pPr>
                      <a:r>
                        <a:rPr lang="en-US" sz="1200" b="0" dirty="0">
                          <a:solidFill>
                            <a:schemeClr val="tx1"/>
                          </a:solidFill>
                        </a:rPr>
                        <a:t>Longer delivery time</a:t>
                      </a:r>
                    </a:p>
                    <a:p>
                      <a:pPr marL="628650" lvl="1" indent="-171450">
                        <a:buFont typeface="Wingdings" panose="05000000000000000000" pitchFamily="2" charset="2"/>
                        <a:buChar char="§"/>
                      </a:pPr>
                      <a:r>
                        <a:rPr lang="en-US" sz="1200" b="0" dirty="0">
                          <a:solidFill>
                            <a:schemeClr val="tx1"/>
                          </a:solidFill>
                        </a:rPr>
                        <a:t>Manual payment hassle</a:t>
                      </a:r>
                    </a:p>
                    <a:p>
                      <a:pPr marL="628650" lvl="1" indent="-171450">
                        <a:buFont typeface="Wingdings" panose="05000000000000000000" pitchFamily="2" charset="2"/>
                        <a:buChar char="§"/>
                      </a:pPr>
                      <a:r>
                        <a:rPr lang="en-US" sz="1200" b="0" dirty="0">
                          <a:solidFill>
                            <a:schemeClr val="tx1"/>
                          </a:solidFill>
                        </a:rPr>
                        <a:t>Less confidence in post-payment service</a:t>
                      </a:r>
                    </a:p>
                    <a:p>
                      <a:pPr marL="0" lvl="0" indent="0">
                        <a:buFont typeface="Wingdings" panose="05000000000000000000" pitchFamily="2" charset="2"/>
                        <a:buNone/>
                      </a:pPr>
                      <a:endParaRPr lang="en-US" sz="1200" b="0" dirty="0">
                        <a:solidFill>
                          <a:schemeClr val="tx1"/>
                        </a:solidFill>
                      </a:endParaRPr>
                    </a:p>
                    <a:p>
                      <a:pPr marL="171450" indent="-171450">
                        <a:buFont typeface="Wingdings" panose="05000000000000000000" pitchFamily="2" charset="2"/>
                        <a:buChar char="v"/>
                      </a:pPr>
                      <a:r>
                        <a:rPr lang="en-US" sz="1200" b="1" dirty="0">
                          <a:solidFill>
                            <a:schemeClr val="accent6">
                              <a:lumMod val="75000"/>
                            </a:schemeClr>
                          </a:solidFill>
                        </a:rPr>
                        <a:t>PayPal Slightly Underperforms</a:t>
                      </a:r>
                    </a:p>
                    <a:p>
                      <a:pPr marL="171450" indent="-171450">
                        <a:buFont typeface="Wingdings" panose="05000000000000000000" pitchFamily="2" charset="2"/>
                        <a:buChar char="Ø"/>
                      </a:pPr>
                      <a:r>
                        <a:rPr lang="en-US" sz="1200" b="0" dirty="0">
                          <a:solidFill>
                            <a:schemeClr val="tx1"/>
                          </a:solidFill>
                        </a:rPr>
                        <a:t>Surprisingly, PayPal ranks below cards, suggesting:</a:t>
                      </a:r>
                    </a:p>
                    <a:p>
                      <a:pPr marL="628650" lvl="1" indent="-171450">
                        <a:buFont typeface="Courier New" panose="02070309020205020404" pitchFamily="49" charset="0"/>
                        <a:buChar char="o"/>
                      </a:pPr>
                      <a:r>
                        <a:rPr lang="en-US" sz="1200" b="0" dirty="0">
                          <a:solidFill>
                            <a:schemeClr val="tx1"/>
                          </a:solidFill>
                        </a:rPr>
                        <a:t>Possible technical/integration issues</a:t>
                      </a:r>
                    </a:p>
                    <a:p>
                      <a:pPr marL="628650" lvl="1" indent="-171450">
                        <a:buFont typeface="Courier New" panose="02070309020205020404" pitchFamily="49" charset="0"/>
                        <a:buChar char="o"/>
                      </a:pPr>
                      <a:r>
                        <a:rPr lang="en-US" sz="1200" b="0" dirty="0">
                          <a:solidFill>
                            <a:schemeClr val="tx1"/>
                          </a:solidFill>
                        </a:rPr>
                        <a:t>User trust or refund concerns</a:t>
                      </a:r>
                    </a:p>
                    <a:p>
                      <a:pPr marL="628650" lvl="1" indent="-171450">
                        <a:buFont typeface="Courier New" panose="02070309020205020404" pitchFamily="49" charset="0"/>
                        <a:buChar char="o"/>
                      </a:pPr>
                      <a:r>
                        <a:rPr lang="en-US" sz="1200" b="0" dirty="0">
                          <a:solidFill>
                            <a:schemeClr val="tx1"/>
                          </a:solidFill>
                        </a:rPr>
                        <a:t>International vs local user experience mismatch</a:t>
                      </a:r>
                    </a:p>
                    <a:p>
                      <a:pPr algn="ctr"/>
                      <a:r>
                        <a:rPr lang="en-US" sz="1600" b="1" u="sng" dirty="0">
                          <a:solidFill>
                            <a:schemeClr val="tx1"/>
                          </a:solidFill>
                        </a:rPr>
                        <a:t>STRATEGIC TAKEAWAYS</a:t>
                      </a:r>
                    </a:p>
                    <a:p>
                      <a:pPr marL="171450" indent="-171450">
                        <a:buFont typeface="Wingdings" panose="05000000000000000000" pitchFamily="2" charset="2"/>
                        <a:buChar char="Ø"/>
                      </a:pPr>
                      <a:r>
                        <a:rPr lang="en-US" sz="1200" b="0" dirty="0">
                          <a:solidFill>
                            <a:schemeClr val="tx1"/>
                          </a:solidFill>
                        </a:rPr>
                        <a:t> Consider promoting bank transfer and card payments with smoother checkout experiences and incentive</a:t>
                      </a:r>
                    </a:p>
                    <a:p>
                      <a:pPr marL="171450" indent="-171450">
                        <a:buFont typeface="Wingdings" panose="05000000000000000000" pitchFamily="2" charset="2"/>
                        <a:buChar char="Ø"/>
                      </a:pPr>
                      <a:r>
                        <a:rPr lang="en-US" sz="1200" b="1" dirty="0">
                          <a:solidFill>
                            <a:schemeClr val="accent6">
                              <a:lumMod val="75000"/>
                            </a:schemeClr>
                          </a:solidFill>
                        </a:rPr>
                        <a:t>Investigate why Cash on Delivery yields lower satisfaction:</a:t>
                      </a:r>
                    </a:p>
                    <a:p>
                      <a:pPr marL="628650" lvl="1" indent="-171450">
                        <a:buFont typeface="Wingdings" panose="05000000000000000000" pitchFamily="2" charset="2"/>
                        <a:buChar char="Ø"/>
                      </a:pPr>
                      <a:r>
                        <a:rPr lang="en-US" sz="1200" b="0" dirty="0">
                          <a:solidFill>
                            <a:schemeClr val="tx1"/>
                          </a:solidFill>
                        </a:rPr>
                        <a:t>Are delays, refund issues, or verification steps causing friction?</a:t>
                      </a:r>
                    </a:p>
                    <a:p>
                      <a:pPr marL="171450" lvl="0" indent="-171450">
                        <a:buFont typeface="Wingdings" panose="05000000000000000000" pitchFamily="2" charset="2"/>
                        <a:buChar char="Ø"/>
                      </a:pPr>
                      <a:r>
                        <a:rPr lang="en-US" sz="1200" b="0" dirty="0">
                          <a:solidFill>
                            <a:schemeClr val="tx1"/>
                          </a:solidFill>
                        </a:rPr>
                        <a:t>If PayPal is popular, explore if UX or localization can be improved.</a:t>
                      </a:r>
                    </a:p>
                    <a:p>
                      <a:pPr marL="171450" lvl="0" indent="-171450">
                        <a:buFont typeface="Wingdings" panose="05000000000000000000" pitchFamily="2" charset="2"/>
                        <a:buChar char="Ø"/>
                      </a:pPr>
                      <a:r>
                        <a:rPr lang="en-US" sz="1200" b="1" dirty="0">
                          <a:solidFill>
                            <a:schemeClr val="tx1"/>
                          </a:solidFill>
                        </a:rPr>
                        <a:t>Educate users on secure payment methods </a:t>
                      </a:r>
                      <a:r>
                        <a:rPr lang="en-US" sz="1200" b="0" dirty="0">
                          <a:solidFill>
                            <a:schemeClr val="tx1"/>
                          </a:solidFill>
                        </a:rPr>
                        <a:t>and offer support post-purchase to boost satisfaction.</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8024183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677715541"/>
              </p:ext>
            </p:extLst>
          </p:nvPr>
        </p:nvGraphicFramePr>
        <p:xfrm>
          <a:off x="100013" y="4600576"/>
          <a:ext cx="6272211" cy="2128837"/>
        </p:xfrm>
        <a:graphic>
          <a:graphicData uri="http://schemas.openxmlformats.org/drawingml/2006/table">
            <a:tbl>
              <a:tblPr firstRow="1" bandRow="1">
                <a:tableStyleId>{5C22544A-7EE6-4342-B048-85BDC9FD1C3A}</a:tableStyleId>
              </a:tblPr>
              <a:tblGrid>
                <a:gridCol w="6272211">
                  <a:extLst>
                    <a:ext uri="{9D8B030D-6E8A-4147-A177-3AD203B41FA5}">
                      <a16:colId xmlns:a16="http://schemas.microsoft.com/office/drawing/2014/main" val="307166452"/>
                    </a:ext>
                  </a:extLst>
                </a:gridCol>
              </a:tblGrid>
              <a:tr h="2128837">
                <a:tc>
                  <a:txBody>
                    <a:bodyPr/>
                    <a:lstStyle/>
                    <a:p>
                      <a:pPr algn="ctr"/>
                      <a:r>
                        <a:rPr lang="en-US" sz="1600" b="1" u="sng" dirty="0">
                          <a:solidFill>
                            <a:schemeClr val="tx1"/>
                          </a:solidFill>
                        </a:rPr>
                        <a:t>RECOMENDATION</a:t>
                      </a:r>
                    </a:p>
                    <a:p>
                      <a:pPr marL="171450" indent="-171450">
                        <a:buFont typeface="Wingdings" panose="05000000000000000000" pitchFamily="2" charset="2"/>
                        <a:buChar char="v"/>
                      </a:pPr>
                      <a:r>
                        <a:rPr lang="en-US" sz="1200" b="1" dirty="0">
                          <a:solidFill>
                            <a:schemeClr val="accent6">
                              <a:lumMod val="75000"/>
                            </a:schemeClr>
                          </a:solidFill>
                        </a:rPr>
                        <a:t>Encourage credit card and bank transfer usage by offering:</a:t>
                      </a:r>
                    </a:p>
                    <a:p>
                      <a:pPr marL="628650" lvl="1" indent="-171450">
                        <a:buFont typeface="Courier New" panose="02070309020205020404" pitchFamily="49" charset="0"/>
                        <a:buChar char="o"/>
                      </a:pPr>
                      <a:r>
                        <a:rPr lang="en-US" sz="1200" b="0" dirty="0">
                          <a:solidFill>
                            <a:schemeClr val="tx1"/>
                          </a:solidFill>
                        </a:rPr>
                        <a:t>Discount codes</a:t>
                      </a:r>
                    </a:p>
                    <a:p>
                      <a:pPr marL="628650" lvl="1" indent="-171450">
                        <a:buFont typeface="Courier New" panose="02070309020205020404" pitchFamily="49" charset="0"/>
                        <a:buChar char="o"/>
                      </a:pPr>
                      <a:r>
                        <a:rPr lang="en-US" sz="1200" b="0" dirty="0">
                          <a:solidFill>
                            <a:schemeClr val="tx1"/>
                          </a:solidFill>
                        </a:rPr>
                        <a:t>Cashback</a:t>
                      </a:r>
                    </a:p>
                    <a:p>
                      <a:pPr marL="628650" lvl="1" indent="-171450">
                        <a:buFont typeface="Courier New" panose="02070309020205020404" pitchFamily="49" charset="0"/>
                        <a:buChar char="o"/>
                      </a:pPr>
                      <a:r>
                        <a:rPr lang="en-US" sz="1200" b="0" dirty="0">
                          <a:solidFill>
                            <a:schemeClr val="tx1"/>
                          </a:solidFill>
                        </a:rPr>
                        <a:t>Loyalty points</a:t>
                      </a:r>
                    </a:p>
                    <a:p>
                      <a:pPr marL="171450" lvl="0" indent="-171450">
                        <a:buFont typeface="Wingdings" panose="05000000000000000000" pitchFamily="2" charset="2"/>
                        <a:buChar char="v"/>
                      </a:pPr>
                      <a:r>
                        <a:rPr lang="en-US" sz="1200" b="0" dirty="0">
                          <a:solidFill>
                            <a:schemeClr val="tx1"/>
                          </a:solidFill>
                        </a:rPr>
                        <a:t> </a:t>
                      </a:r>
                      <a:r>
                        <a:rPr lang="en-US" sz="1200" b="1" dirty="0">
                          <a:solidFill>
                            <a:schemeClr val="accent6">
                              <a:lumMod val="75000"/>
                            </a:schemeClr>
                          </a:solidFill>
                        </a:rPr>
                        <a:t>Reduce friction for COD customers by:</a:t>
                      </a:r>
                    </a:p>
                    <a:p>
                      <a:pPr marL="628650" lvl="1" indent="-171450">
                        <a:buFont typeface="Courier New" panose="02070309020205020404" pitchFamily="49" charset="0"/>
                        <a:buChar char="o"/>
                      </a:pPr>
                      <a:r>
                        <a:rPr lang="en-US" sz="1200" b="0" dirty="0">
                          <a:solidFill>
                            <a:schemeClr val="tx1"/>
                          </a:solidFill>
                        </a:rPr>
                        <a:t>Offering account creation after first order</a:t>
                      </a:r>
                    </a:p>
                    <a:p>
                      <a:pPr marL="628650" lvl="1" indent="-171450">
                        <a:buFont typeface="Courier New" panose="02070309020205020404" pitchFamily="49" charset="0"/>
                        <a:buChar char="o"/>
                      </a:pPr>
                      <a:r>
                        <a:rPr lang="en-US" sz="1200" b="0" dirty="0">
                          <a:solidFill>
                            <a:schemeClr val="tx1"/>
                          </a:solidFill>
                        </a:rPr>
                        <a:t>Promoting wallet/prepaid options for reorders</a:t>
                      </a:r>
                    </a:p>
                    <a:p>
                      <a:pPr marL="171450" lvl="0" indent="-171450">
                        <a:buFont typeface="Wingdings" panose="05000000000000000000" pitchFamily="2" charset="2"/>
                        <a:buChar char="v"/>
                      </a:pPr>
                      <a:r>
                        <a:rPr lang="en-US" sz="1200" b="0" dirty="0">
                          <a:solidFill>
                            <a:schemeClr val="tx1"/>
                          </a:solidFill>
                        </a:rPr>
                        <a:t>Monitor if return rate correlates with other satisfaction factors (e.g., delivery time, support experience)</a:t>
                      </a:r>
                    </a:p>
                  </a:txBody>
                  <a:tcPr>
                    <a:solidFill>
                      <a:schemeClr val="bg1">
                        <a:lumMod val="95000"/>
                      </a:schemeClr>
                    </a:solidFill>
                  </a:tcPr>
                </a:tc>
                <a:extLst>
                  <a:ext uri="{0D108BD9-81ED-4DB2-BD59-A6C34878D82A}">
                    <a16:rowId xmlns:a16="http://schemas.microsoft.com/office/drawing/2014/main" val="3968729279"/>
                  </a:ext>
                </a:extLst>
              </a:tr>
            </a:tbl>
          </a:graphicData>
        </a:graphic>
      </p:graphicFrame>
    </p:spTree>
    <p:extLst>
      <p:ext uri="{BB962C8B-B14F-4D97-AF65-F5344CB8AC3E}">
        <p14:creationId xmlns:p14="http://schemas.microsoft.com/office/powerpoint/2010/main" val="3429404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9651105"/>
              </p:ext>
            </p:extLst>
          </p:nvPr>
        </p:nvGraphicFramePr>
        <p:xfrm>
          <a:off x="1644530" y="142876"/>
          <a:ext cx="8899765" cy="396240"/>
        </p:xfrm>
        <a:graphic>
          <a:graphicData uri="http://schemas.openxmlformats.org/drawingml/2006/table">
            <a:tbl>
              <a:tblPr firstRow="1" bandRow="1">
                <a:tableStyleId>{5C22544A-7EE6-4342-B048-85BDC9FD1C3A}</a:tableStyleId>
              </a:tblPr>
              <a:tblGrid>
                <a:gridCol w="8899765">
                  <a:extLst>
                    <a:ext uri="{9D8B030D-6E8A-4147-A177-3AD203B41FA5}">
                      <a16:colId xmlns:a16="http://schemas.microsoft.com/office/drawing/2014/main" val="1113288048"/>
                    </a:ext>
                  </a:extLst>
                </a:gridCol>
              </a:tblGrid>
              <a:tr h="385762">
                <a:tc>
                  <a:txBody>
                    <a:bodyPr/>
                    <a:lstStyle/>
                    <a:p>
                      <a:pPr algn="ctr"/>
                      <a:r>
                        <a:rPr lang="en-US" sz="2000" b="1" kern="1200" dirty="0">
                          <a:solidFill>
                            <a:schemeClr val="tx1"/>
                          </a:solidFill>
                          <a:effectLst/>
                          <a:latin typeface="+mn-lt"/>
                          <a:ea typeface="+mn-ea"/>
                          <a:cs typeface="+mn-cs"/>
                        </a:rPr>
                        <a:t>How do payment methods influence customer satisfaction and return rates?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2111727"/>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21" y="642505"/>
            <a:ext cx="11831781" cy="2701209"/>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305112938"/>
              </p:ext>
            </p:extLst>
          </p:nvPr>
        </p:nvGraphicFramePr>
        <p:xfrm>
          <a:off x="152400" y="3447103"/>
          <a:ext cx="6619875" cy="3230787"/>
        </p:xfrm>
        <a:graphic>
          <a:graphicData uri="http://schemas.openxmlformats.org/drawingml/2006/table">
            <a:tbl>
              <a:tblPr firstRow="1" bandRow="1">
                <a:tableStyleId>{D113A9D2-9D6B-4929-AA2D-F23B5EE8CBE7}</a:tableStyleId>
              </a:tblPr>
              <a:tblGrid>
                <a:gridCol w="6619875">
                  <a:extLst>
                    <a:ext uri="{9D8B030D-6E8A-4147-A177-3AD203B41FA5}">
                      <a16:colId xmlns:a16="http://schemas.microsoft.com/office/drawing/2014/main" val="2181583353"/>
                    </a:ext>
                  </a:extLst>
                </a:gridCol>
              </a:tblGrid>
              <a:tr h="3230787">
                <a:tc>
                  <a:txBody>
                    <a:bodyPr/>
                    <a:lstStyle/>
                    <a:p>
                      <a:pPr algn="ctr"/>
                      <a:r>
                        <a:rPr lang="en-US" sz="1600" b="1" i="0" u="sng" kern="1200" dirty="0">
                          <a:solidFill>
                            <a:schemeClr val="tx1"/>
                          </a:solidFill>
                          <a:effectLst/>
                          <a:latin typeface="+mn-lt"/>
                          <a:ea typeface="+mn-ea"/>
                          <a:cs typeface="+mn-cs"/>
                        </a:rPr>
                        <a:t>KEY INSIGHT</a:t>
                      </a:r>
                    </a:p>
                    <a:p>
                      <a:pPr marL="0" indent="0">
                        <a:buFont typeface="Wingdings" panose="05000000000000000000" pitchFamily="2" charset="2"/>
                        <a:buNone/>
                      </a:pPr>
                      <a:r>
                        <a:rPr lang="en-US" sz="1200" b="1" i="0" kern="1200" dirty="0">
                          <a:solidFill>
                            <a:schemeClr val="accent6">
                              <a:lumMod val="75000"/>
                            </a:schemeClr>
                          </a:solidFill>
                          <a:effectLst/>
                          <a:latin typeface="+mn-lt"/>
                          <a:ea typeface="+mn-ea"/>
                          <a:cs typeface="+mn-cs"/>
                        </a:rPr>
                        <a:t>Bank Transfer </a:t>
                      </a:r>
                      <a:r>
                        <a:rPr lang="en-US" sz="1200" b="0" i="0" kern="1200" dirty="0">
                          <a:solidFill>
                            <a:schemeClr val="tx1"/>
                          </a:solidFill>
                          <a:effectLst/>
                          <a:latin typeface="+mn-lt"/>
                          <a:ea typeface="+mn-ea"/>
                          <a:cs typeface="+mn-cs"/>
                        </a:rPr>
                        <a:t>users report the highest average customer satisfaction (</a:t>
                      </a:r>
                      <a:r>
                        <a:rPr lang="en-US" sz="1200" b="1" i="0" kern="1200" dirty="0">
                          <a:solidFill>
                            <a:schemeClr val="accent6">
                              <a:lumMod val="75000"/>
                            </a:schemeClr>
                          </a:solidFill>
                          <a:effectLst/>
                          <a:latin typeface="+mn-lt"/>
                          <a:ea typeface="+mn-ea"/>
                          <a:cs typeface="+mn-cs"/>
                        </a:rPr>
                        <a:t>2.01</a:t>
                      </a:r>
                      <a:r>
                        <a:rPr lang="en-US" sz="1200" b="0" i="0" kern="1200" dirty="0">
                          <a:solidFill>
                            <a:schemeClr val="tx1"/>
                          </a:solidFill>
                          <a:effectLst/>
                          <a:latin typeface="+mn-lt"/>
                          <a:ea typeface="+mn-ea"/>
                          <a:cs typeface="+mn-cs"/>
                        </a:rPr>
                        <a:t>), followed closely by Credit Card and Debit Card users. </a:t>
                      </a:r>
                      <a:r>
                        <a:rPr lang="en-US" sz="1200" b="1" i="0" kern="1200" dirty="0">
                          <a:solidFill>
                            <a:schemeClr val="accent6">
                              <a:lumMod val="75000"/>
                            </a:schemeClr>
                          </a:solidFill>
                          <a:effectLst/>
                          <a:latin typeface="+mn-lt"/>
                          <a:ea typeface="+mn-ea"/>
                          <a:cs typeface="+mn-cs"/>
                        </a:rPr>
                        <a:t>Cash on Delivery </a:t>
                      </a:r>
                      <a:r>
                        <a:rPr lang="en-US" sz="1200" b="0" i="0" kern="1200" dirty="0">
                          <a:solidFill>
                            <a:schemeClr val="tx1"/>
                          </a:solidFill>
                          <a:effectLst/>
                          <a:latin typeface="+mn-lt"/>
                          <a:ea typeface="+mn-ea"/>
                          <a:cs typeface="+mn-cs"/>
                        </a:rPr>
                        <a:t>customers have the lowest satisfaction (</a:t>
                      </a:r>
                      <a:r>
                        <a:rPr lang="en-US" sz="1200" b="1" i="0" kern="1200" dirty="0">
                          <a:solidFill>
                            <a:schemeClr val="accent6">
                              <a:lumMod val="75000"/>
                            </a:schemeClr>
                          </a:solidFill>
                          <a:effectLst/>
                          <a:latin typeface="+mn-lt"/>
                          <a:ea typeface="+mn-ea"/>
                          <a:cs typeface="+mn-cs"/>
                        </a:rPr>
                        <a:t>1.96</a:t>
                      </a:r>
                      <a:r>
                        <a:rPr lang="en-US" sz="1200" b="0" i="0" kern="1200" dirty="0">
                          <a:solidFill>
                            <a:schemeClr val="tx1"/>
                          </a:solidFill>
                          <a:effectLst/>
                          <a:latin typeface="+mn-lt"/>
                          <a:ea typeface="+mn-ea"/>
                          <a:cs typeface="+mn-cs"/>
                        </a:rPr>
                        <a:t>).</a:t>
                      </a:r>
                    </a:p>
                    <a:p>
                      <a:pPr marL="0" indent="0" algn="ctr">
                        <a:buFont typeface="Wingdings" panose="05000000000000000000" pitchFamily="2" charset="2"/>
                        <a:buNone/>
                      </a:pPr>
                      <a:r>
                        <a:rPr lang="en-US" sz="1600" b="1" i="0" u="sng" kern="1200" dirty="0">
                          <a:solidFill>
                            <a:schemeClr val="tx1"/>
                          </a:solidFill>
                          <a:effectLst/>
                          <a:latin typeface="+mn-lt"/>
                          <a:ea typeface="+mn-ea"/>
                          <a:cs typeface="+mn-cs"/>
                        </a:rPr>
                        <a:t>INTERPRETATION</a:t>
                      </a:r>
                    </a:p>
                    <a:p>
                      <a:pPr marL="171450" indent="-171450">
                        <a:buFont typeface="Wingdings" panose="05000000000000000000" pitchFamily="2" charset="2"/>
                        <a:buChar char="v"/>
                      </a:pPr>
                      <a:r>
                        <a:rPr lang="en-US" sz="1200" b="1" i="0" kern="1200" dirty="0">
                          <a:solidFill>
                            <a:schemeClr val="accent6">
                              <a:lumMod val="75000"/>
                            </a:schemeClr>
                          </a:solidFill>
                          <a:effectLst/>
                          <a:latin typeface="+mn-lt"/>
                          <a:ea typeface="+mn-ea"/>
                          <a:cs typeface="+mn-cs"/>
                        </a:rPr>
                        <a:t>Bank Transfer </a:t>
                      </a:r>
                      <a:r>
                        <a:rPr lang="en-US" sz="1200" b="1" i="0" kern="1200" dirty="0">
                          <a:solidFill>
                            <a:schemeClr val="tx1"/>
                          </a:solidFill>
                          <a:effectLst/>
                          <a:latin typeface="+mn-lt"/>
                          <a:ea typeface="+mn-ea"/>
                          <a:cs typeface="+mn-cs"/>
                        </a:rPr>
                        <a:t>2.01</a:t>
                      </a:r>
                      <a:r>
                        <a:rPr lang="en-US" sz="1200" b="0" i="0" kern="1200" dirty="0">
                          <a:solidFill>
                            <a:schemeClr val="tx1"/>
                          </a:solidFill>
                          <a:effectLst/>
                          <a:latin typeface="+mn-lt"/>
                          <a:ea typeface="+mn-ea"/>
                          <a:cs typeface="+mn-cs"/>
                        </a:rPr>
                        <a:t> (just above Medium) Customers using bank transfers are slightly more satisfied on average. This might indicate that this group finds the payment process reliable and convenient, or possibly these are higher-value customers receiving better service.</a:t>
                      </a:r>
                    </a:p>
                    <a:p>
                      <a:pPr marL="171450" indent="-171450">
                        <a:buFont typeface="Wingdings" panose="05000000000000000000" pitchFamily="2" charset="2"/>
                        <a:buChar char="v"/>
                      </a:pPr>
                      <a:r>
                        <a:rPr lang="en-US" sz="1200" b="1" i="0" kern="1200" dirty="0">
                          <a:solidFill>
                            <a:schemeClr val="accent6">
                              <a:lumMod val="75000"/>
                            </a:schemeClr>
                          </a:solidFill>
                          <a:effectLst/>
                          <a:latin typeface="+mn-lt"/>
                          <a:ea typeface="+mn-ea"/>
                          <a:cs typeface="+mn-cs"/>
                        </a:rPr>
                        <a:t>Credit Card </a:t>
                      </a:r>
                      <a:r>
                        <a:rPr lang="en-US" sz="1200" b="1" i="0" kern="1200" dirty="0">
                          <a:solidFill>
                            <a:schemeClr val="tx1"/>
                          </a:solidFill>
                          <a:effectLst/>
                          <a:latin typeface="+mn-lt"/>
                          <a:ea typeface="+mn-ea"/>
                          <a:cs typeface="+mn-cs"/>
                        </a:rPr>
                        <a:t>2.00</a:t>
                      </a:r>
                      <a:r>
                        <a:rPr lang="en-US" sz="1200" b="0" i="0" kern="1200" dirty="0">
                          <a:solidFill>
                            <a:schemeClr val="tx1"/>
                          </a:solidFill>
                          <a:effectLst/>
                          <a:latin typeface="+mn-lt"/>
                          <a:ea typeface="+mn-ea"/>
                          <a:cs typeface="+mn-cs"/>
                        </a:rPr>
                        <a:t> (Medium) Credit card users are also quite satisfied, aligning with their higher return rate from before. This suggests a positive overall experience.</a:t>
                      </a:r>
                    </a:p>
                    <a:p>
                      <a:pPr marL="171450" indent="-171450">
                        <a:buFont typeface="Wingdings" panose="05000000000000000000" pitchFamily="2" charset="2"/>
                        <a:buChar char="v"/>
                      </a:pPr>
                      <a:r>
                        <a:rPr lang="en-US" sz="1200" b="1" i="0" kern="1200" dirty="0">
                          <a:solidFill>
                            <a:schemeClr val="accent6">
                              <a:lumMod val="75000"/>
                            </a:schemeClr>
                          </a:solidFill>
                          <a:effectLst/>
                          <a:latin typeface="+mn-lt"/>
                          <a:ea typeface="+mn-ea"/>
                          <a:cs typeface="+mn-cs"/>
                        </a:rPr>
                        <a:t>Debit Card </a:t>
                      </a:r>
                      <a:r>
                        <a:rPr lang="en-US" sz="1200" b="1" i="0" kern="1200" dirty="0">
                          <a:solidFill>
                            <a:schemeClr val="tx1"/>
                          </a:solidFill>
                          <a:effectLst/>
                          <a:latin typeface="+mn-lt"/>
                          <a:ea typeface="+mn-ea"/>
                          <a:cs typeface="+mn-cs"/>
                        </a:rPr>
                        <a:t>2.00</a:t>
                      </a:r>
                      <a:r>
                        <a:rPr lang="en-US" sz="1200" b="0" i="0" kern="1200" dirty="0">
                          <a:solidFill>
                            <a:schemeClr val="tx1"/>
                          </a:solidFill>
                          <a:effectLst/>
                          <a:latin typeface="+mn-lt"/>
                          <a:ea typeface="+mn-ea"/>
                          <a:cs typeface="+mn-cs"/>
                        </a:rPr>
                        <a:t> (Medium) Similar satisfaction to credit card users, reflecting ease of use and reliability.</a:t>
                      </a:r>
                    </a:p>
                    <a:p>
                      <a:pPr marL="171450" indent="-171450">
                        <a:buFont typeface="Wingdings" panose="05000000000000000000" pitchFamily="2" charset="2"/>
                        <a:buChar char="v"/>
                      </a:pPr>
                      <a:r>
                        <a:rPr lang="en-US" sz="1200" b="1" i="0" kern="1200" dirty="0">
                          <a:solidFill>
                            <a:schemeClr val="accent6">
                              <a:lumMod val="75000"/>
                            </a:schemeClr>
                          </a:solidFill>
                          <a:effectLst/>
                          <a:latin typeface="+mn-lt"/>
                          <a:ea typeface="+mn-ea"/>
                          <a:cs typeface="+mn-cs"/>
                        </a:rPr>
                        <a:t>PayPal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1.99</a:t>
                      </a:r>
                      <a:r>
                        <a:rPr lang="en-US" sz="1200" b="0" i="0" kern="1200" dirty="0">
                          <a:solidFill>
                            <a:schemeClr val="tx1"/>
                          </a:solidFill>
                          <a:effectLst/>
                          <a:latin typeface="+mn-lt"/>
                          <a:ea typeface="+mn-ea"/>
                          <a:cs typeface="+mn-cs"/>
                        </a:rPr>
                        <a:t> (just below Medium) Slightly lower satisfaction, which may reflect issues like transaction fees, account restrictions, or customer service.</a:t>
                      </a:r>
                    </a:p>
                    <a:p>
                      <a:pPr marL="171450" indent="-171450">
                        <a:buFont typeface="Wingdings" panose="05000000000000000000" pitchFamily="2" charset="2"/>
                        <a:buChar char="v"/>
                      </a:pPr>
                      <a:r>
                        <a:rPr lang="en-US" sz="1200" b="1" dirty="0">
                          <a:solidFill>
                            <a:schemeClr val="accent6">
                              <a:lumMod val="75000"/>
                            </a:schemeClr>
                          </a:solidFill>
                        </a:rPr>
                        <a:t>Cash on Delivery </a:t>
                      </a:r>
                      <a:r>
                        <a:rPr lang="en-US" sz="1200" b="1" dirty="0">
                          <a:solidFill>
                            <a:schemeClr val="tx1"/>
                          </a:solidFill>
                        </a:rPr>
                        <a:t>1.96</a:t>
                      </a:r>
                      <a:r>
                        <a:rPr lang="en-US" sz="1200" b="0" dirty="0">
                          <a:solidFill>
                            <a:schemeClr val="tx1"/>
                          </a:solidFill>
                        </a:rPr>
                        <a:t> (closer to Low/Medium) Lowest satisfaction. This could be due to the inconvenience of waiting for delivery before payment, issues with product receipt, or lack of trust and convenience in the payment process.</a:t>
                      </a:r>
                    </a:p>
                  </a:txBody>
                  <a:tcPr>
                    <a:solidFill>
                      <a:schemeClr val="bg1">
                        <a:lumMod val="95000"/>
                      </a:schemeClr>
                    </a:solidFill>
                  </a:tcPr>
                </a:tc>
                <a:extLst>
                  <a:ext uri="{0D108BD9-81ED-4DB2-BD59-A6C34878D82A}">
                    <a16:rowId xmlns:a16="http://schemas.microsoft.com/office/drawing/2014/main" val="1629788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5923293"/>
              </p:ext>
            </p:extLst>
          </p:nvPr>
        </p:nvGraphicFramePr>
        <p:xfrm>
          <a:off x="6929438" y="3447103"/>
          <a:ext cx="5080865" cy="3230787"/>
        </p:xfrm>
        <a:graphic>
          <a:graphicData uri="http://schemas.openxmlformats.org/drawingml/2006/table">
            <a:tbl>
              <a:tblPr firstRow="1" bandRow="1">
                <a:tableStyleId>{327F97BB-C833-4FB7-BDE5-3F7075034690}</a:tableStyleId>
              </a:tblPr>
              <a:tblGrid>
                <a:gridCol w="5080865">
                  <a:extLst>
                    <a:ext uri="{9D8B030D-6E8A-4147-A177-3AD203B41FA5}">
                      <a16:colId xmlns:a16="http://schemas.microsoft.com/office/drawing/2014/main" val="3475156595"/>
                    </a:ext>
                  </a:extLst>
                </a:gridCol>
              </a:tblGrid>
              <a:tr h="3230787">
                <a:tc>
                  <a:txBody>
                    <a:bodyPr/>
                    <a:lstStyle/>
                    <a:p>
                      <a:pPr algn="ctr"/>
                      <a:r>
                        <a:rPr lang="en-US" sz="1600" u="sng" dirty="0">
                          <a:solidFill>
                            <a:schemeClr val="tx1"/>
                          </a:solidFill>
                        </a:rPr>
                        <a:t>BUSINESS RECOMENDATION</a:t>
                      </a:r>
                    </a:p>
                    <a:p>
                      <a:pPr marL="285750" indent="-285750">
                        <a:buFont typeface="Wingdings" panose="05000000000000000000" pitchFamily="2" charset="2"/>
                        <a:buChar char="q"/>
                      </a:pPr>
                      <a:r>
                        <a:rPr lang="en-US" sz="1200" b="0" dirty="0">
                          <a:solidFill>
                            <a:schemeClr val="tx1"/>
                          </a:solidFill>
                        </a:rPr>
                        <a:t>Focus on improving satisfaction for Cash on Delivery customers, who have the lowest satisfaction and return rates. Enhancing delivery experience, communication, or offering alternative payment incentives could help.</a:t>
                      </a:r>
                    </a:p>
                    <a:p>
                      <a:pPr marL="285750" indent="-285750">
                        <a:buFont typeface="Wingdings" panose="05000000000000000000" pitchFamily="2" charset="2"/>
                        <a:buChar char="q"/>
                      </a:pPr>
                      <a:r>
                        <a:rPr lang="en-US" sz="1200" b="0" dirty="0">
                          <a:solidFill>
                            <a:schemeClr val="tx1"/>
                          </a:solidFill>
                        </a:rPr>
                        <a:t>Bank Transfer users are very satisfied — understanding what drives their satisfaction could help improve other segments.</a:t>
                      </a:r>
                    </a:p>
                    <a:p>
                      <a:pPr marL="285750" indent="-285750">
                        <a:buFont typeface="Wingdings" panose="05000000000000000000" pitchFamily="2" charset="2"/>
                        <a:buChar char="q"/>
                      </a:pPr>
                      <a:r>
                        <a:rPr lang="en-US" sz="1200" b="0" dirty="0">
                          <a:solidFill>
                            <a:schemeClr val="tx1"/>
                          </a:solidFill>
                        </a:rPr>
                        <a:t>The close satisfaction scores for Credit and Debit Card users align with their higher loyalty—maintain and reward these customers.</a:t>
                      </a:r>
                    </a:p>
                    <a:p>
                      <a:pPr marL="285750" indent="-285750">
                        <a:buFont typeface="Wingdings" panose="05000000000000000000" pitchFamily="2" charset="2"/>
                        <a:buChar char="q"/>
                      </a:pPr>
                      <a:r>
                        <a:rPr lang="en-US" sz="1200" b="0" dirty="0">
                          <a:solidFill>
                            <a:schemeClr val="tx1"/>
                          </a:solidFill>
                        </a:rPr>
                        <a:t>Consider reviewing PayPal user experience to identify potential pain points.</a:t>
                      </a:r>
                    </a:p>
                    <a:p>
                      <a:pPr marL="0" indent="0">
                        <a:buFont typeface="Wingdings" panose="05000000000000000000" pitchFamily="2" charset="2"/>
                        <a:buNone/>
                      </a:pPr>
                      <a:r>
                        <a:rPr lang="en-US" sz="1600" b="1" dirty="0">
                          <a:solidFill>
                            <a:schemeClr val="tx1"/>
                          </a:solidFill>
                        </a:rPr>
                        <a:t>Summary</a:t>
                      </a:r>
                    </a:p>
                    <a:p>
                      <a:pPr marL="0" indent="0">
                        <a:buFont typeface="Wingdings" panose="05000000000000000000" pitchFamily="2" charset="2"/>
                        <a:buNone/>
                      </a:pPr>
                      <a:r>
                        <a:rPr lang="en-US" sz="1200" b="0" dirty="0">
                          <a:solidFill>
                            <a:schemeClr val="tx1"/>
                          </a:solidFill>
                        </a:rPr>
                        <a:t>Payment method not only correlates with customer return rates but also with satisfaction. Digital and direct bank payments tend to have higher satisfaction, while Cash on Delivery users lag behind. This insight can guide targeted improvements in payment options and customer experience strategies.</a:t>
                      </a:r>
                    </a:p>
                  </a:txBody>
                  <a:tcPr>
                    <a:solidFill>
                      <a:schemeClr val="bg1">
                        <a:lumMod val="95000"/>
                      </a:schemeClr>
                    </a:solidFill>
                  </a:tcPr>
                </a:tc>
                <a:extLst>
                  <a:ext uri="{0D108BD9-81ED-4DB2-BD59-A6C34878D82A}">
                    <a16:rowId xmlns:a16="http://schemas.microsoft.com/office/drawing/2014/main" val="1209446537"/>
                  </a:ext>
                </a:extLst>
              </a:tr>
            </a:tbl>
          </a:graphicData>
        </a:graphic>
      </p:graphicFrame>
    </p:spTree>
    <p:extLst>
      <p:ext uri="{BB962C8B-B14F-4D97-AF65-F5344CB8AC3E}">
        <p14:creationId xmlns:p14="http://schemas.microsoft.com/office/powerpoint/2010/main" val="371648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25563656"/>
              </p:ext>
            </p:extLst>
          </p:nvPr>
        </p:nvGraphicFramePr>
        <p:xfrm>
          <a:off x="386340" y="429491"/>
          <a:ext cx="11416144" cy="6165273"/>
        </p:xfrm>
        <a:graphic>
          <a:graphicData uri="http://schemas.openxmlformats.org/drawingml/2006/table">
            <a:tbl>
              <a:tblPr firstRow="1" bandRow="1">
                <a:tableStyleId>{5C22544A-7EE6-4342-B048-85BDC9FD1C3A}</a:tableStyleId>
              </a:tblPr>
              <a:tblGrid>
                <a:gridCol w="11416144">
                  <a:extLst>
                    <a:ext uri="{9D8B030D-6E8A-4147-A177-3AD203B41FA5}">
                      <a16:colId xmlns:a16="http://schemas.microsoft.com/office/drawing/2014/main" val="3903463925"/>
                    </a:ext>
                  </a:extLst>
                </a:gridCol>
              </a:tblGrid>
              <a:tr h="6165273">
                <a:tc>
                  <a:txBody>
                    <a:bodyPr/>
                    <a:lstStyle/>
                    <a:p>
                      <a:pPr algn="ctr"/>
                      <a:r>
                        <a:rPr lang="en-US" sz="4800" i="1" dirty="0">
                          <a:solidFill>
                            <a:schemeClr val="tx1"/>
                          </a:solidFill>
                        </a:rPr>
                        <a:t>Problem</a:t>
                      </a:r>
                      <a:r>
                        <a:rPr lang="en-US" sz="4800" i="1" baseline="0" dirty="0">
                          <a:solidFill>
                            <a:schemeClr val="tx1"/>
                          </a:solidFill>
                        </a:rPr>
                        <a:t> Statement</a:t>
                      </a:r>
                    </a:p>
                    <a:p>
                      <a:pPr algn="ctr"/>
                      <a:endParaRPr lang="en-US" dirty="0">
                        <a:solidFill>
                          <a:schemeClr val="tx1"/>
                        </a:solidFill>
                      </a:endParaRPr>
                    </a:p>
                    <a:p>
                      <a:pPr algn="ctr"/>
                      <a:endParaRPr lang="en-US" sz="2800" dirty="0">
                        <a:solidFill>
                          <a:schemeClr val="tx1"/>
                        </a:solidFill>
                      </a:endParaRPr>
                    </a:p>
                    <a:p>
                      <a:pPr algn="ctr"/>
                      <a:r>
                        <a:rPr lang="en-US" sz="2800" b="0" dirty="0">
                          <a:solidFill>
                            <a:schemeClr val="tx1"/>
                          </a:solidFill>
                        </a:rPr>
                        <a:t>"In a digital marketplace flooded with choices, why do some customers convert while others abandon their carts? This analysis seeks to uncover the invisible triggers behind user clicks, scrolls, and exits—to predict intent, personalize experiences, and unlock hidden revenue potential."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96215293"/>
                  </a:ext>
                </a:extLst>
              </a:tr>
            </a:tbl>
          </a:graphicData>
        </a:graphic>
      </p:graphicFrame>
      <p:grpSp>
        <p:nvGrpSpPr>
          <p:cNvPr id="4" name="Group 3"/>
          <p:cNvGrpSpPr/>
          <p:nvPr/>
        </p:nvGrpSpPr>
        <p:grpSpPr>
          <a:xfrm>
            <a:off x="3477491" y="1510145"/>
            <a:ext cx="5112327" cy="45719"/>
            <a:chOff x="0" y="0"/>
            <a:chExt cx="2188591" cy="34290"/>
          </a:xfrm>
        </p:grpSpPr>
        <p:sp>
          <p:nvSpPr>
            <p:cNvPr id="5" name="Shape 57"/>
            <p:cNvSpPr/>
            <p:nvPr/>
          </p:nvSpPr>
          <p:spPr>
            <a:xfrm>
              <a:off x="0" y="0"/>
              <a:ext cx="2188591" cy="34290"/>
            </a:xfrm>
            <a:custGeom>
              <a:avLst/>
              <a:gdLst/>
              <a:ahLst/>
              <a:cxnLst/>
              <a:rect l="0" t="0" r="0" b="0"/>
              <a:pathLst>
                <a:path w="2188591" h="34290">
                  <a:moveTo>
                    <a:pt x="0" y="34290"/>
                  </a:moveTo>
                  <a:cubicBezTo>
                    <a:pt x="729742" y="34290"/>
                    <a:pt x="1458976" y="0"/>
                    <a:pt x="2188591" y="0"/>
                  </a:cubicBezTo>
                </a:path>
              </a:pathLst>
            </a:custGeom>
            <a:ln w="76200" cap="flat">
              <a:round/>
            </a:ln>
          </p:spPr>
          <p:style>
            <a:lnRef idx="1">
              <a:srgbClr val="A15F22"/>
            </a:lnRef>
            <a:fillRef idx="0">
              <a:srgbClr val="000000">
                <a:alpha val="0"/>
              </a:srgbClr>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732430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3300954"/>
              </p:ext>
            </p:extLst>
          </p:nvPr>
        </p:nvGraphicFramePr>
        <p:xfrm>
          <a:off x="1785526" y="112542"/>
          <a:ext cx="8617772" cy="396240"/>
        </p:xfrm>
        <a:graphic>
          <a:graphicData uri="http://schemas.openxmlformats.org/drawingml/2006/table">
            <a:tbl>
              <a:tblPr firstRow="1" bandRow="1">
                <a:tableStyleId>{5C22544A-7EE6-4342-B048-85BDC9FD1C3A}</a:tableStyleId>
              </a:tblPr>
              <a:tblGrid>
                <a:gridCol w="8617772">
                  <a:extLst>
                    <a:ext uri="{9D8B030D-6E8A-4147-A177-3AD203B41FA5}">
                      <a16:colId xmlns:a16="http://schemas.microsoft.com/office/drawing/2014/main" val="3562150828"/>
                    </a:ext>
                  </a:extLst>
                </a:gridCol>
              </a:tblGrid>
              <a:tr h="365757">
                <a:tc>
                  <a:txBody>
                    <a:bodyPr/>
                    <a:lstStyle/>
                    <a:p>
                      <a:pPr algn="ctr"/>
                      <a:r>
                        <a:rPr lang="en-US" sz="2000" b="1" kern="1200" dirty="0">
                          <a:solidFill>
                            <a:schemeClr val="tx1"/>
                          </a:solidFill>
                          <a:effectLst/>
                          <a:latin typeface="+mn-lt"/>
                          <a:ea typeface="+mn-ea"/>
                          <a:cs typeface="+mn-cs"/>
                        </a:rPr>
                        <a:t>How does the location influence both purchase amount and delivery time? </a:t>
                      </a:r>
                      <a:endParaRPr lang="en-US" sz="20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3667219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35389461"/>
              </p:ext>
            </p:extLst>
          </p:nvPr>
        </p:nvGraphicFramePr>
        <p:xfrm>
          <a:off x="168814" y="671513"/>
          <a:ext cx="11844996" cy="3257550"/>
        </p:xfrm>
        <a:graphic>
          <a:graphicData uri="http://schemas.openxmlformats.org/drawingml/2006/table">
            <a:tbl>
              <a:tblPr firstRow="1" bandRow="1">
                <a:tableStyleId>{5C22544A-7EE6-4342-B048-85BDC9FD1C3A}</a:tableStyleId>
              </a:tblPr>
              <a:tblGrid>
                <a:gridCol w="11844996">
                  <a:extLst>
                    <a:ext uri="{9D8B030D-6E8A-4147-A177-3AD203B41FA5}">
                      <a16:colId xmlns:a16="http://schemas.microsoft.com/office/drawing/2014/main" val="3325655986"/>
                    </a:ext>
                  </a:extLst>
                </a:gridCol>
              </a:tblGrid>
              <a:tr h="3257550">
                <a:tc>
                  <a:txBody>
                    <a:bodyPr/>
                    <a:lstStyle/>
                    <a:p>
                      <a:endParaRPr lang="en-US" dirty="0"/>
                    </a:p>
                  </a:txBody>
                  <a:tcPr>
                    <a:solidFill>
                      <a:schemeClr val="bg1"/>
                    </a:solidFill>
                  </a:tcPr>
                </a:tc>
                <a:extLst>
                  <a:ext uri="{0D108BD9-81ED-4DB2-BD59-A6C34878D82A}">
                    <a16:rowId xmlns:a16="http://schemas.microsoft.com/office/drawing/2014/main" val="942793143"/>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5" y="671513"/>
            <a:ext cx="11844996" cy="325755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60416782"/>
              </p:ext>
            </p:extLst>
          </p:nvPr>
        </p:nvGraphicFramePr>
        <p:xfrm>
          <a:off x="168814" y="4114799"/>
          <a:ext cx="6288258" cy="2609557"/>
        </p:xfrm>
        <a:graphic>
          <a:graphicData uri="http://schemas.openxmlformats.org/drawingml/2006/table">
            <a:tbl>
              <a:tblPr firstRow="1" bandRow="1">
                <a:tableStyleId>{5C22544A-7EE6-4342-B048-85BDC9FD1C3A}</a:tableStyleId>
              </a:tblPr>
              <a:tblGrid>
                <a:gridCol w="6288258">
                  <a:extLst>
                    <a:ext uri="{9D8B030D-6E8A-4147-A177-3AD203B41FA5}">
                      <a16:colId xmlns:a16="http://schemas.microsoft.com/office/drawing/2014/main" val="2593840840"/>
                    </a:ext>
                  </a:extLst>
                </a:gridCol>
              </a:tblGrid>
              <a:tr h="2609557">
                <a:tc>
                  <a:txBody>
                    <a:bodyPr/>
                    <a:lstStyle/>
                    <a:p>
                      <a:pPr marL="0" indent="0" algn="ctr">
                        <a:buFont typeface="Wingdings" panose="05000000000000000000" pitchFamily="2" charset="2"/>
                        <a:buNone/>
                      </a:pPr>
                      <a:endParaRPr lang="en-US" sz="1600" u="sng" dirty="0">
                        <a:solidFill>
                          <a:schemeClr val="tx1"/>
                        </a:solidFill>
                      </a:endParaRPr>
                    </a:p>
                    <a:p>
                      <a:pPr marL="0" indent="0" algn="ctr">
                        <a:buFont typeface="Wingdings" panose="05000000000000000000" pitchFamily="2" charset="2"/>
                        <a:buNone/>
                      </a:pPr>
                      <a:r>
                        <a:rPr lang="en-US" sz="1600" u="sng" dirty="0">
                          <a:solidFill>
                            <a:schemeClr val="tx1"/>
                          </a:solidFill>
                        </a:rPr>
                        <a:t>KEY INSIGHT</a:t>
                      </a:r>
                    </a:p>
                    <a:p>
                      <a:pPr marL="0" indent="0" algn="ctr">
                        <a:buFont typeface="Wingdings" panose="05000000000000000000" pitchFamily="2" charset="2"/>
                        <a:buNone/>
                      </a:pPr>
                      <a:endParaRPr lang="en-US" sz="1600" u="sng" dirty="0">
                        <a:solidFill>
                          <a:schemeClr val="tx1"/>
                        </a:solidFill>
                      </a:endParaRPr>
                    </a:p>
                    <a:p>
                      <a:pPr marL="285750" indent="-285750">
                        <a:buFont typeface="Wingdings" panose="05000000000000000000" pitchFamily="2" charset="2"/>
                        <a:buChar char="v"/>
                      </a:pPr>
                      <a:r>
                        <a:rPr lang="en-US" sz="1200" b="1" dirty="0">
                          <a:solidFill>
                            <a:schemeClr val="accent6">
                              <a:lumMod val="75000"/>
                            </a:schemeClr>
                          </a:solidFill>
                        </a:rPr>
                        <a:t>Khulna</a:t>
                      </a:r>
                      <a:r>
                        <a:rPr lang="en-US" sz="1200" b="0" dirty="0">
                          <a:solidFill>
                            <a:schemeClr val="tx1"/>
                          </a:solidFill>
                        </a:rPr>
                        <a:t> stands out with the highest average purchase amount and </a:t>
                      </a:r>
                      <a:r>
                        <a:rPr lang="en-US" sz="1200" b="1" dirty="0">
                          <a:solidFill>
                            <a:schemeClr val="tx1"/>
                          </a:solidFill>
                        </a:rPr>
                        <a:t>fastest delivery</a:t>
                      </a:r>
                      <a:r>
                        <a:rPr lang="en-US" sz="1200" b="0" dirty="0">
                          <a:solidFill>
                            <a:schemeClr val="tx1"/>
                          </a:solidFill>
                        </a:rPr>
                        <a:t>, suggesting </a:t>
                      </a:r>
                      <a:r>
                        <a:rPr lang="en-US" sz="1200" b="1" dirty="0">
                          <a:solidFill>
                            <a:schemeClr val="tx1"/>
                          </a:solidFill>
                        </a:rPr>
                        <a:t>a strong market presence </a:t>
                      </a:r>
                      <a:r>
                        <a:rPr lang="en-US" sz="1200" b="0" dirty="0">
                          <a:solidFill>
                            <a:schemeClr val="tx1"/>
                          </a:solidFill>
                        </a:rPr>
                        <a:t>and efficient supply chain.</a:t>
                      </a:r>
                    </a:p>
                    <a:p>
                      <a:pPr marL="285750" indent="-285750">
                        <a:buFont typeface="Wingdings" panose="05000000000000000000" pitchFamily="2" charset="2"/>
                        <a:buChar char="v"/>
                      </a:pPr>
                      <a:r>
                        <a:rPr lang="en-US" sz="1200" b="0" dirty="0">
                          <a:solidFill>
                            <a:schemeClr val="tx1"/>
                          </a:solidFill>
                        </a:rPr>
                        <a:t>Locations like </a:t>
                      </a:r>
                      <a:r>
                        <a:rPr lang="en-US" sz="1200" b="1" dirty="0">
                          <a:solidFill>
                            <a:schemeClr val="accent6">
                              <a:lumMod val="75000"/>
                            </a:schemeClr>
                          </a:solidFill>
                        </a:rPr>
                        <a:t>Rajshahi</a:t>
                      </a:r>
                      <a:r>
                        <a:rPr lang="en-US" sz="1200" b="0" dirty="0">
                          <a:solidFill>
                            <a:schemeClr val="tx1"/>
                          </a:solidFill>
                        </a:rPr>
                        <a:t>, </a:t>
                      </a:r>
                      <a:r>
                        <a:rPr lang="en-US" sz="1200" b="1" dirty="0">
                          <a:solidFill>
                            <a:schemeClr val="accent6">
                              <a:lumMod val="75000"/>
                            </a:schemeClr>
                          </a:solidFill>
                        </a:rPr>
                        <a:t>Sylhet</a:t>
                      </a:r>
                      <a:r>
                        <a:rPr lang="en-US" sz="1200" b="0" dirty="0">
                          <a:solidFill>
                            <a:schemeClr val="tx1"/>
                          </a:solidFill>
                        </a:rPr>
                        <a:t>, and </a:t>
                      </a:r>
                      <a:r>
                        <a:rPr lang="en-US" sz="1200" b="1" dirty="0">
                          <a:solidFill>
                            <a:schemeClr val="accent6">
                              <a:lumMod val="75000"/>
                            </a:schemeClr>
                          </a:solidFill>
                        </a:rPr>
                        <a:t>Rangpur</a:t>
                      </a:r>
                      <a:r>
                        <a:rPr lang="en-US" sz="1200" b="0" dirty="0">
                          <a:solidFill>
                            <a:schemeClr val="tx1"/>
                          </a:solidFill>
                        </a:rPr>
                        <a:t> have the </a:t>
                      </a:r>
                      <a:r>
                        <a:rPr lang="en-US" sz="1200" b="1" dirty="0">
                          <a:solidFill>
                            <a:schemeClr val="tx1"/>
                          </a:solidFill>
                        </a:rPr>
                        <a:t>lowest purchase amounts </a:t>
                      </a:r>
                      <a:r>
                        <a:rPr lang="en-US" sz="1200" b="0" dirty="0">
                          <a:solidFill>
                            <a:schemeClr val="tx1"/>
                          </a:solidFill>
                        </a:rPr>
                        <a:t>and </a:t>
                      </a:r>
                      <a:r>
                        <a:rPr lang="en-US" sz="1200" b="1" dirty="0">
                          <a:solidFill>
                            <a:schemeClr val="tx1"/>
                          </a:solidFill>
                        </a:rPr>
                        <a:t>slower deliveries</a:t>
                      </a:r>
                      <a:r>
                        <a:rPr lang="en-US" sz="1200" b="0" dirty="0">
                          <a:solidFill>
                            <a:schemeClr val="tx1"/>
                          </a:solidFill>
                        </a:rPr>
                        <a:t>, indicating potential challenges in customer demand or logistics. </a:t>
                      </a:r>
                    </a:p>
                    <a:p>
                      <a:pPr marL="285750" indent="-285750">
                        <a:buFont typeface="Wingdings" panose="05000000000000000000" pitchFamily="2" charset="2"/>
                        <a:buChar char="v"/>
                      </a:pPr>
                      <a:r>
                        <a:rPr lang="en-US" sz="1200" b="0" dirty="0">
                          <a:solidFill>
                            <a:schemeClr val="tx1"/>
                          </a:solidFill>
                        </a:rPr>
                        <a:t>Delivery times are relatively consistent across locations (</a:t>
                      </a:r>
                      <a:r>
                        <a:rPr lang="en-US" sz="1200" b="1" dirty="0">
                          <a:solidFill>
                            <a:schemeClr val="accent6">
                              <a:lumMod val="75000"/>
                            </a:schemeClr>
                          </a:solidFill>
                        </a:rPr>
                        <a:t>around 6.8 to 7.1 days</a:t>
                      </a:r>
                      <a:r>
                        <a:rPr lang="en-US" sz="1200" b="0" dirty="0">
                          <a:solidFill>
                            <a:schemeClr val="tx1"/>
                          </a:solidFill>
                        </a:rPr>
                        <a:t>), but even small differences could impact customer satisfaction.</a:t>
                      </a:r>
                    </a:p>
                    <a:p>
                      <a:pPr marL="285750" indent="-285750">
                        <a:buFont typeface="Wingdings" panose="05000000000000000000" pitchFamily="2" charset="2"/>
                        <a:buChar char="v"/>
                      </a:pPr>
                      <a:r>
                        <a:rPr lang="en-US" sz="1200" b="1" dirty="0">
                          <a:solidFill>
                            <a:schemeClr val="accent6">
                              <a:lumMod val="75000"/>
                            </a:schemeClr>
                          </a:solidFill>
                        </a:rPr>
                        <a:t>Dhaka</a:t>
                      </a:r>
                      <a:r>
                        <a:rPr lang="en-US" sz="1200" b="0" dirty="0">
                          <a:solidFill>
                            <a:schemeClr val="tx1"/>
                          </a:solidFill>
                        </a:rPr>
                        <a:t>, despite being a major city, shows slightly lower purchase amounts, possibly due to market saturation or higher competition. </a:t>
                      </a:r>
                      <a:br>
                        <a:rPr lang="en-US" sz="1200" b="0" dirty="0">
                          <a:solidFill>
                            <a:schemeClr val="tx1"/>
                          </a:solidFill>
                        </a:rPr>
                      </a:br>
                      <a:endParaRPr lang="en-US" sz="1200" b="0" dirty="0">
                        <a:solidFill>
                          <a:schemeClr val="tx1"/>
                        </a:solidFill>
                      </a:endParaRPr>
                    </a:p>
                  </a:txBody>
                  <a:tcPr>
                    <a:solidFill>
                      <a:schemeClr val="bg1">
                        <a:lumMod val="95000"/>
                      </a:schemeClr>
                    </a:solidFill>
                  </a:tcPr>
                </a:tc>
                <a:extLst>
                  <a:ext uri="{0D108BD9-81ED-4DB2-BD59-A6C34878D82A}">
                    <a16:rowId xmlns:a16="http://schemas.microsoft.com/office/drawing/2014/main" val="383882787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08049976"/>
              </p:ext>
            </p:extLst>
          </p:nvPr>
        </p:nvGraphicFramePr>
        <p:xfrm>
          <a:off x="6654019" y="4114799"/>
          <a:ext cx="5359790" cy="2609557"/>
        </p:xfrm>
        <a:graphic>
          <a:graphicData uri="http://schemas.openxmlformats.org/drawingml/2006/table">
            <a:tbl>
              <a:tblPr firstRow="1" bandRow="1">
                <a:tableStyleId>{5C22544A-7EE6-4342-B048-85BDC9FD1C3A}</a:tableStyleId>
              </a:tblPr>
              <a:tblGrid>
                <a:gridCol w="5359790">
                  <a:extLst>
                    <a:ext uri="{9D8B030D-6E8A-4147-A177-3AD203B41FA5}">
                      <a16:colId xmlns:a16="http://schemas.microsoft.com/office/drawing/2014/main" val="2630367051"/>
                    </a:ext>
                  </a:extLst>
                </a:gridCol>
              </a:tblGrid>
              <a:tr h="2609557">
                <a:tc>
                  <a:txBody>
                    <a:bodyPr/>
                    <a:lstStyle/>
                    <a:p>
                      <a:pPr algn="ctr"/>
                      <a:endParaRPr lang="en-US" sz="1800" b="1" i="0" u="sng" kern="1200" dirty="0">
                        <a:solidFill>
                          <a:schemeClr val="tx1"/>
                        </a:solidFill>
                        <a:effectLst/>
                        <a:latin typeface="+mn-lt"/>
                        <a:ea typeface="+mn-ea"/>
                        <a:cs typeface="+mn-cs"/>
                      </a:endParaRPr>
                    </a:p>
                    <a:p>
                      <a:pPr algn="ctr"/>
                      <a:r>
                        <a:rPr lang="en-US" sz="1600" b="1" i="0" u="sng" kern="1200" dirty="0">
                          <a:solidFill>
                            <a:schemeClr val="tx1"/>
                          </a:solidFill>
                          <a:effectLst/>
                          <a:latin typeface="+mn-lt"/>
                          <a:ea typeface="+mn-ea"/>
                          <a:cs typeface="+mn-cs"/>
                        </a:rPr>
                        <a:t>Business Recommendations:</a:t>
                      </a:r>
                    </a:p>
                    <a:p>
                      <a:pPr algn="ctr"/>
                      <a:endParaRPr lang="en-US" sz="1800" b="1" i="0" u="sng" kern="1200" dirty="0">
                        <a:solidFill>
                          <a:schemeClr val="tx1"/>
                        </a:solidFill>
                        <a:effectLst/>
                        <a:latin typeface="+mn-lt"/>
                        <a:ea typeface="+mn-ea"/>
                        <a:cs typeface="+mn-cs"/>
                      </a:endParaRPr>
                    </a:p>
                    <a:p>
                      <a:pPr marL="285750" indent="-285750" algn="l">
                        <a:buFont typeface="Wingdings" panose="05000000000000000000" pitchFamily="2" charset="2"/>
                        <a:buChar char="q"/>
                      </a:pPr>
                      <a:r>
                        <a:rPr lang="en-US" sz="1200" b="0" dirty="0">
                          <a:solidFill>
                            <a:schemeClr val="tx1"/>
                          </a:solidFill>
                        </a:rPr>
                        <a:t>Focus on </a:t>
                      </a:r>
                      <a:r>
                        <a:rPr lang="en-US" sz="1200" b="1" dirty="0">
                          <a:solidFill>
                            <a:schemeClr val="tx1"/>
                          </a:solidFill>
                        </a:rPr>
                        <a:t>improving delivery times </a:t>
                      </a:r>
                      <a:r>
                        <a:rPr lang="en-US" sz="1200" b="0" dirty="0">
                          <a:solidFill>
                            <a:schemeClr val="tx1"/>
                          </a:solidFill>
                        </a:rPr>
                        <a:t>in </a:t>
                      </a:r>
                      <a:r>
                        <a:rPr lang="en-US" sz="1200" b="1" dirty="0">
                          <a:solidFill>
                            <a:schemeClr val="accent6">
                              <a:lumMod val="75000"/>
                            </a:schemeClr>
                          </a:solidFill>
                        </a:rPr>
                        <a:t>Rajshahi</a:t>
                      </a:r>
                      <a:r>
                        <a:rPr lang="en-US" sz="1200" b="0" dirty="0">
                          <a:solidFill>
                            <a:schemeClr val="tx1"/>
                          </a:solidFill>
                        </a:rPr>
                        <a:t>, </a:t>
                      </a:r>
                      <a:r>
                        <a:rPr lang="en-US" sz="1200" b="1" dirty="0">
                          <a:solidFill>
                            <a:schemeClr val="accent6">
                              <a:lumMod val="75000"/>
                            </a:schemeClr>
                          </a:solidFill>
                        </a:rPr>
                        <a:t>Sylhet</a:t>
                      </a:r>
                      <a:r>
                        <a:rPr lang="en-US" sz="1200" b="0" dirty="0">
                          <a:solidFill>
                            <a:schemeClr val="tx1"/>
                          </a:solidFill>
                        </a:rPr>
                        <a:t>, and </a:t>
                      </a:r>
                      <a:r>
                        <a:rPr lang="en-US" sz="1200" b="1" dirty="0">
                          <a:solidFill>
                            <a:schemeClr val="accent6">
                              <a:lumMod val="75000"/>
                            </a:schemeClr>
                          </a:solidFill>
                        </a:rPr>
                        <a:t>Rangpur</a:t>
                      </a:r>
                      <a:r>
                        <a:rPr lang="en-US" sz="1200" b="0" dirty="0">
                          <a:solidFill>
                            <a:schemeClr val="tx1"/>
                          </a:solidFill>
                        </a:rPr>
                        <a:t> to </a:t>
                      </a:r>
                      <a:r>
                        <a:rPr lang="en-US" sz="1200" b="1" dirty="0">
                          <a:solidFill>
                            <a:schemeClr val="tx1"/>
                          </a:solidFill>
                        </a:rPr>
                        <a:t>boost customer satisfaction</a:t>
                      </a:r>
                      <a:r>
                        <a:rPr lang="en-US" sz="1200" b="0" dirty="0">
                          <a:solidFill>
                            <a:schemeClr val="tx1"/>
                          </a:solidFill>
                        </a:rPr>
                        <a:t> and possibly increase purchase amounts.</a:t>
                      </a:r>
                    </a:p>
                    <a:p>
                      <a:pPr marL="285750" indent="-285750" algn="l">
                        <a:buFont typeface="Wingdings" panose="05000000000000000000" pitchFamily="2" charset="2"/>
                        <a:buChar char="q"/>
                      </a:pPr>
                      <a:r>
                        <a:rPr lang="en-US" sz="1200" b="1" dirty="0">
                          <a:solidFill>
                            <a:schemeClr val="tx1"/>
                          </a:solidFill>
                        </a:rPr>
                        <a:t>Investigate</a:t>
                      </a:r>
                      <a:r>
                        <a:rPr lang="en-US" sz="1200" b="0" dirty="0">
                          <a:solidFill>
                            <a:schemeClr val="tx1"/>
                          </a:solidFill>
                        </a:rPr>
                        <a:t> what makes </a:t>
                      </a:r>
                      <a:r>
                        <a:rPr lang="en-US" sz="1200" b="1" dirty="0">
                          <a:solidFill>
                            <a:schemeClr val="accent6">
                              <a:lumMod val="75000"/>
                            </a:schemeClr>
                          </a:solidFill>
                        </a:rPr>
                        <a:t>Khulna</a:t>
                      </a:r>
                      <a:r>
                        <a:rPr lang="en-US" sz="1200" b="0" dirty="0">
                          <a:solidFill>
                            <a:schemeClr val="tx1"/>
                          </a:solidFill>
                        </a:rPr>
                        <a:t> efficient in both sales and delivery to replicate best practices in other regions.</a:t>
                      </a:r>
                    </a:p>
                    <a:p>
                      <a:pPr marL="285750" indent="-285750" algn="l">
                        <a:buFont typeface="Wingdings" panose="05000000000000000000" pitchFamily="2" charset="2"/>
                        <a:buChar char="q"/>
                      </a:pPr>
                      <a:r>
                        <a:rPr lang="en-US" sz="1200" b="1" dirty="0">
                          <a:solidFill>
                            <a:schemeClr val="tx1"/>
                          </a:solidFill>
                        </a:rPr>
                        <a:t>Explore</a:t>
                      </a:r>
                      <a:r>
                        <a:rPr lang="en-US" sz="1200" b="0" dirty="0">
                          <a:solidFill>
                            <a:schemeClr val="tx1"/>
                          </a:solidFill>
                        </a:rPr>
                        <a:t> marketing or promotional campaigns in lower-performing regions to increase customer purchase amounts.</a:t>
                      </a:r>
                    </a:p>
                    <a:p>
                      <a:pPr marL="285750" indent="-285750" algn="l">
                        <a:buFont typeface="Wingdings" panose="05000000000000000000" pitchFamily="2" charset="2"/>
                        <a:buChar char="q"/>
                      </a:pPr>
                      <a:r>
                        <a:rPr lang="en-US" sz="1200" b="1" dirty="0">
                          <a:solidFill>
                            <a:schemeClr val="tx1"/>
                          </a:solidFill>
                        </a:rPr>
                        <a:t>Monitor</a:t>
                      </a:r>
                      <a:r>
                        <a:rPr lang="en-US" sz="1200" b="0" dirty="0">
                          <a:solidFill>
                            <a:schemeClr val="tx1"/>
                          </a:solidFill>
                        </a:rPr>
                        <a:t> delivery logistics to maintain or improve delivery times, especially in major hubs like Dhaka.</a:t>
                      </a:r>
                      <a:endParaRPr lang="en-US" sz="1200" b="0" i="0" u="sng" kern="1200" dirty="0">
                        <a:solidFill>
                          <a:schemeClr val="tx1"/>
                        </a:solidFill>
                        <a:effectLst/>
                        <a:latin typeface="+mn-lt"/>
                        <a:ea typeface="+mn-ea"/>
                        <a:cs typeface="+mn-cs"/>
                      </a:endParaRPr>
                    </a:p>
                  </a:txBody>
                  <a:tcPr>
                    <a:solidFill>
                      <a:schemeClr val="bg1">
                        <a:lumMod val="95000"/>
                      </a:schemeClr>
                    </a:solidFill>
                  </a:tcPr>
                </a:tc>
                <a:extLst>
                  <a:ext uri="{0D108BD9-81ED-4DB2-BD59-A6C34878D82A}">
                    <a16:rowId xmlns:a16="http://schemas.microsoft.com/office/drawing/2014/main" val="1723102200"/>
                  </a:ext>
                </a:extLst>
              </a:tr>
            </a:tbl>
          </a:graphicData>
        </a:graphic>
      </p:graphicFrame>
    </p:spTree>
    <p:extLst>
      <p:ext uri="{BB962C8B-B14F-4D97-AF65-F5344CB8AC3E}">
        <p14:creationId xmlns:p14="http://schemas.microsoft.com/office/powerpoint/2010/main" val="2090762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55B6AA9-E7EE-C7DB-AD2A-ADC6EF273972}"/>
              </a:ext>
            </a:extLst>
          </p:cNvPr>
          <p:cNvGraphicFramePr>
            <a:graphicFrameLocks noGrp="1"/>
          </p:cNvGraphicFramePr>
          <p:nvPr>
            <p:extLst>
              <p:ext uri="{D42A27DB-BD31-4B8C-83A1-F6EECF244321}">
                <p14:modId xmlns:p14="http://schemas.microsoft.com/office/powerpoint/2010/main" val="3122798175"/>
              </p:ext>
            </p:extLst>
          </p:nvPr>
        </p:nvGraphicFramePr>
        <p:xfrm>
          <a:off x="2031471" y="163286"/>
          <a:ext cx="8125883" cy="365760"/>
        </p:xfrm>
        <a:graphic>
          <a:graphicData uri="http://schemas.openxmlformats.org/drawingml/2006/table">
            <a:tbl>
              <a:tblPr firstRow="1" bandRow="1">
                <a:tableStyleId>{5C22544A-7EE6-4342-B048-85BDC9FD1C3A}</a:tableStyleId>
              </a:tblPr>
              <a:tblGrid>
                <a:gridCol w="8125883">
                  <a:extLst>
                    <a:ext uri="{9D8B030D-6E8A-4147-A177-3AD203B41FA5}">
                      <a16:colId xmlns:a16="http://schemas.microsoft.com/office/drawing/2014/main" val="4175098326"/>
                    </a:ext>
                  </a:extLst>
                </a:gridCol>
              </a:tblGrid>
              <a:tr h="337457">
                <a:tc>
                  <a:txBody>
                    <a:bodyPr/>
                    <a:lstStyle/>
                    <a:p>
                      <a:pPr algn="ctr"/>
                      <a:r>
                        <a:rPr lang="en-US">
                          <a:solidFill>
                            <a:schemeClr val="tx1"/>
                          </a:solidFill>
                        </a:rPr>
                        <a:t>MAJOR INSIGHTS</a:t>
                      </a:r>
                      <a:endParaRPr lang="en-US" dirty="0">
                        <a:solidFill>
                          <a:schemeClr val="tx1"/>
                        </a:solidFill>
                      </a:endParaRPr>
                    </a:p>
                  </a:txBody>
                  <a:tcPr>
                    <a:solidFill>
                      <a:schemeClr val="bg1">
                        <a:lumMod val="95000"/>
                      </a:schemeClr>
                    </a:solidFill>
                  </a:tcPr>
                </a:tc>
                <a:extLst>
                  <a:ext uri="{0D108BD9-81ED-4DB2-BD59-A6C34878D82A}">
                    <a16:rowId xmlns:a16="http://schemas.microsoft.com/office/drawing/2014/main" val="1624922026"/>
                  </a:ext>
                </a:extLst>
              </a:tr>
            </a:tbl>
          </a:graphicData>
        </a:graphic>
      </p:graphicFrame>
      <p:graphicFrame>
        <p:nvGraphicFramePr>
          <p:cNvPr id="3" name="Table 2">
            <a:extLst>
              <a:ext uri="{FF2B5EF4-FFF2-40B4-BE49-F238E27FC236}">
                <a16:creationId xmlns:a16="http://schemas.microsoft.com/office/drawing/2014/main" id="{235354F3-C4B4-8B0C-6895-ECAD47BB17E0}"/>
              </a:ext>
            </a:extLst>
          </p:cNvPr>
          <p:cNvGraphicFramePr>
            <a:graphicFrameLocks noGrp="1"/>
          </p:cNvGraphicFramePr>
          <p:nvPr>
            <p:extLst>
              <p:ext uri="{D42A27DB-BD31-4B8C-83A1-F6EECF244321}">
                <p14:modId xmlns:p14="http://schemas.microsoft.com/office/powerpoint/2010/main" val="4252735901"/>
              </p:ext>
            </p:extLst>
          </p:nvPr>
        </p:nvGraphicFramePr>
        <p:xfrm>
          <a:off x="76200" y="620486"/>
          <a:ext cx="12028714" cy="6074228"/>
        </p:xfrm>
        <a:graphic>
          <a:graphicData uri="http://schemas.openxmlformats.org/drawingml/2006/table">
            <a:tbl>
              <a:tblPr firstRow="1" bandRow="1">
                <a:tableStyleId>{5C22544A-7EE6-4342-B048-85BDC9FD1C3A}</a:tableStyleId>
              </a:tblPr>
              <a:tblGrid>
                <a:gridCol w="12028714">
                  <a:extLst>
                    <a:ext uri="{9D8B030D-6E8A-4147-A177-3AD203B41FA5}">
                      <a16:colId xmlns:a16="http://schemas.microsoft.com/office/drawing/2014/main" val="2348628997"/>
                    </a:ext>
                  </a:extLst>
                </a:gridCol>
              </a:tblGrid>
              <a:tr h="6074228">
                <a:tc>
                  <a:txBody>
                    <a:bodyPr/>
                    <a:lstStyle/>
                    <a:p>
                      <a:r>
                        <a:rPr lang="en-US" sz="1600" b="1" dirty="0">
                          <a:solidFill>
                            <a:schemeClr val="tx1"/>
                          </a:solidFill>
                        </a:rPr>
                        <a:t>Customer Satisfaction is Highly Influenced by Delivery Time</a:t>
                      </a:r>
                    </a:p>
                    <a:p>
                      <a:r>
                        <a:rPr lang="en-US" sz="1200" b="0" dirty="0">
                          <a:solidFill>
                            <a:schemeClr val="tx1"/>
                          </a:solidFill>
                        </a:rPr>
                        <a:t>Customers who received their products more quickly consistently gave higher review scores. As delivery time increases, customer satisfaction drops noticeably, indicating that efficient logistics are key to improving overall customer experience. This trend emphasizes the need to optimize the supply chain and ensure timely delivery, especially for first-time buyers who are more sensitive to delays.</a:t>
                      </a:r>
                    </a:p>
                    <a:p>
                      <a:r>
                        <a:rPr lang="en-US" sz="1600" b="1" dirty="0">
                          <a:solidFill>
                            <a:schemeClr val="tx1"/>
                          </a:solidFill>
                        </a:rPr>
                        <a:t>Returning Customers Show Stronger Loyalty and Higher Satisfaction</a:t>
                      </a:r>
                    </a:p>
                    <a:p>
                      <a:r>
                        <a:rPr lang="en-US" sz="1200" b="0" dirty="0">
                          <a:solidFill>
                            <a:schemeClr val="tx1"/>
                          </a:solidFill>
                        </a:rPr>
                        <a:t>The data reveals that returning customers tend to provide higher review scores and report greater satisfaction with their purchases. They are also more likely to purchase more items and engage in higher spending. This suggests that customers who had positive prior experiences are more trusting and loyal, making them a valuable segment to retain through loyalty programs, personalized offers, or exclusive deals.</a:t>
                      </a:r>
                    </a:p>
                    <a:p>
                      <a:r>
                        <a:rPr lang="en-US" sz="1600" b="1" dirty="0">
                          <a:solidFill>
                            <a:schemeClr val="tx1"/>
                          </a:solidFill>
                        </a:rPr>
                        <a:t>Top Revenue-Generating Product Categories</a:t>
                      </a:r>
                    </a:p>
                    <a:p>
                      <a:r>
                        <a:rPr lang="en-US" sz="1200" b="0" dirty="0">
                          <a:solidFill>
                            <a:schemeClr val="tx1"/>
                          </a:solidFill>
                        </a:rPr>
                        <a:t>Toys, Books, Home Essentials these categories together account for a significant portion of total sales, making them prime candidates for promotion, bundling, or upselling strategies. Increasing inventory or visibility of these products can lead to higher returns, especially during peak seasons.</a:t>
                      </a:r>
                    </a:p>
                    <a:p>
                      <a:r>
                        <a:rPr lang="en-US" sz="1600" b="1" dirty="0">
                          <a:solidFill>
                            <a:schemeClr val="tx1"/>
                          </a:solidFill>
                        </a:rPr>
                        <a:t>Payment Method Usage vs. Satisfaction</a:t>
                      </a:r>
                    </a:p>
                    <a:p>
                      <a:r>
                        <a:rPr lang="en-US" sz="1200" b="0" dirty="0">
                          <a:solidFill>
                            <a:schemeClr val="tx1"/>
                          </a:solidFill>
                        </a:rPr>
                        <a:t>While Bank Transfer is the most commonly used payment method, it doesn't score highest in terms of customer satisfaction. In contrast, Cash on Delivery users reported slightly better satisfaction, even though it is used less frequently. This suggests that payment flexibility can impact customer trust and perception. Introducing or promoting secure and convenient payment options (like mobile wallets or EMI options) might enhance the user experience further.</a:t>
                      </a:r>
                    </a:p>
                    <a:p>
                      <a:r>
                        <a:rPr lang="en-US" sz="1600" b="1" dirty="0">
                          <a:solidFill>
                            <a:schemeClr val="tx1"/>
                          </a:solidFill>
                        </a:rPr>
                        <a:t>Location-Wise Purchase Behavior and Spending</a:t>
                      </a:r>
                    </a:p>
                    <a:p>
                      <a:r>
                        <a:rPr lang="en-US" sz="1200" b="0" dirty="0">
                          <a:solidFill>
                            <a:schemeClr val="tx1"/>
                          </a:solidFill>
                        </a:rPr>
                        <a:t>Purchase trends vary greatly across locations. Customers in Dhaka, Chittagong, and Khulna show higher spending patterns. Urban areas tend to have shorter delivery times and higher review scores. This geographic variation highlights the need for region-specific marketing strategies and logistics optimization to better serve high-value zones and improve services in lower-performing areas.</a:t>
                      </a:r>
                    </a:p>
                    <a:p>
                      <a:r>
                        <a:rPr lang="en-US" sz="1600" b="1" dirty="0">
                          <a:solidFill>
                            <a:schemeClr val="tx1"/>
                          </a:solidFill>
                        </a:rPr>
                        <a:t>Subscription Status Drives Higher Spending and Satisfaction</a:t>
                      </a:r>
                    </a:p>
                    <a:p>
                      <a:r>
                        <a:rPr lang="en-US" sz="1200" b="0" dirty="0">
                          <a:solidFill>
                            <a:schemeClr val="tx1"/>
                          </a:solidFill>
                        </a:rPr>
                        <a:t>Customers with an active subscription status tend to spend more per purchase, purchase more frequently, give higher review scores. This indicates that subscription programs are effective in boosting customer engagement and loyalty. Expanding such programs or offering tiered benefits can enhance revenue while maintaining high satisfaction levels.</a:t>
                      </a:r>
                    </a:p>
                    <a:p>
                      <a:r>
                        <a:rPr lang="en-US" sz="1600" b="1" dirty="0">
                          <a:solidFill>
                            <a:schemeClr val="tx1"/>
                          </a:solidFill>
                        </a:rPr>
                        <a:t>Device Type and Gender Influence Shopping Behavior</a:t>
                      </a:r>
                    </a:p>
                    <a:p>
                      <a:r>
                        <a:rPr lang="en-US" sz="1200" b="0" dirty="0">
                          <a:solidFill>
                            <a:schemeClr val="tx1"/>
                          </a:solidFill>
                        </a:rPr>
                        <a:t>Preliminary patterns suggest, mobile users may spend less time on the website but still complete purchases efficiently. Gender shows potential variation in preferred product categories and spending habits. Although the impact is less significant than other variables, these insights can be used to tailor user experiences, such as optimizing mobile UX or designing gender-targeted promotions.</a:t>
                      </a:r>
                    </a:p>
                    <a:p>
                      <a:r>
                        <a:rPr lang="en-US" sz="1600" b="1" dirty="0">
                          <a:solidFill>
                            <a:schemeClr val="tx1"/>
                          </a:solidFill>
                        </a:rPr>
                        <a:t>Discount Availment Positively Impacts Purchase Volume</a:t>
                      </a:r>
                    </a:p>
                    <a:p>
                      <a:r>
                        <a:rPr lang="en-US" sz="1200" b="0" dirty="0">
                          <a:solidFill>
                            <a:schemeClr val="tx1"/>
                          </a:solidFill>
                        </a:rPr>
                        <a:t>Customers who availed discounts tend to: purchase more items, show slightly higher satisfaction, be more likely to return for future purchases. This suggests that discounts not only help increase sales volume but also encourage positive customer perception and repeat behavior. Strategic use of discounts—especially time-limited or personalized ones—can drive both short-term sales and long-term loyalty.</a:t>
                      </a:r>
                    </a:p>
                  </a:txBody>
                  <a:tcPr>
                    <a:solidFill>
                      <a:schemeClr val="bg1">
                        <a:lumMod val="95000"/>
                      </a:schemeClr>
                    </a:solidFill>
                  </a:tcPr>
                </a:tc>
                <a:extLst>
                  <a:ext uri="{0D108BD9-81ED-4DB2-BD59-A6C34878D82A}">
                    <a16:rowId xmlns:a16="http://schemas.microsoft.com/office/drawing/2014/main" val="1813965871"/>
                  </a:ext>
                </a:extLst>
              </a:tr>
            </a:tbl>
          </a:graphicData>
        </a:graphic>
      </p:graphicFrame>
    </p:spTree>
    <p:extLst>
      <p:ext uri="{BB962C8B-B14F-4D97-AF65-F5344CB8AC3E}">
        <p14:creationId xmlns:p14="http://schemas.microsoft.com/office/powerpoint/2010/main" val="2603403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97348944"/>
              </p:ext>
            </p:extLst>
          </p:nvPr>
        </p:nvGraphicFramePr>
        <p:xfrm>
          <a:off x="327276" y="385011"/>
          <a:ext cx="11534273" cy="6112041"/>
        </p:xfrm>
        <a:graphic>
          <a:graphicData uri="http://schemas.openxmlformats.org/drawingml/2006/table">
            <a:tbl>
              <a:tblPr firstRow="1" firstCol="1" bandRow="1">
                <a:tableStyleId>{5C22544A-7EE6-4342-B048-85BDC9FD1C3A}</a:tableStyleId>
              </a:tblPr>
              <a:tblGrid>
                <a:gridCol w="11534273">
                  <a:extLst>
                    <a:ext uri="{9D8B030D-6E8A-4147-A177-3AD203B41FA5}">
                      <a16:colId xmlns:a16="http://schemas.microsoft.com/office/drawing/2014/main" val="527783919"/>
                    </a:ext>
                  </a:extLst>
                </a:gridCol>
              </a:tblGrid>
              <a:tr h="6112041">
                <a:tc>
                  <a:txBody>
                    <a:bodyPr/>
                    <a:lstStyle/>
                    <a:p>
                      <a:pPr marL="0" marR="1905" algn="ctr">
                        <a:lnSpc>
                          <a:spcPct val="107000"/>
                        </a:lnSpc>
                        <a:spcBef>
                          <a:spcPts val="0"/>
                        </a:spcBef>
                        <a:spcAft>
                          <a:spcPts val="0"/>
                        </a:spcAft>
                      </a:pPr>
                      <a:r>
                        <a:rPr lang="en-US" sz="3000" dirty="0">
                          <a:solidFill>
                            <a:schemeClr val="tx1"/>
                          </a:solidFill>
                          <a:effectLst/>
                        </a:rPr>
                        <a:t>Conclusion</a:t>
                      </a:r>
                      <a:endParaRPr lang="en-US" sz="1100" dirty="0">
                        <a:solidFill>
                          <a:schemeClr val="tx1"/>
                        </a:solidFill>
                        <a:effectLst/>
                      </a:endParaRPr>
                    </a:p>
                    <a:p>
                      <a:pPr marL="407035" marR="177165">
                        <a:lnSpc>
                          <a:spcPct val="107000"/>
                        </a:lnSpc>
                        <a:spcBef>
                          <a:spcPts val="0"/>
                        </a:spcBef>
                        <a:spcAft>
                          <a:spcPts val="0"/>
                        </a:spcAft>
                      </a:pPr>
                      <a:endParaRPr lang="en-US" sz="1800" dirty="0">
                        <a:solidFill>
                          <a:schemeClr val="tx1"/>
                        </a:solidFill>
                        <a:effectLst/>
                      </a:endParaRPr>
                    </a:p>
                    <a:p>
                      <a:pPr marL="407035" marR="177165" algn="ctr">
                        <a:lnSpc>
                          <a:spcPct val="107000"/>
                        </a:lnSpc>
                        <a:spcBef>
                          <a:spcPts val="0"/>
                        </a:spcBef>
                        <a:spcAft>
                          <a:spcPts val="0"/>
                        </a:spcAft>
                      </a:pPr>
                      <a:endParaRPr lang="en-US" sz="2400" b="0" dirty="0">
                        <a:solidFill>
                          <a:schemeClr val="tx1"/>
                        </a:solidFill>
                      </a:endParaRPr>
                    </a:p>
                    <a:p>
                      <a:pPr marL="407035" marR="177165" algn="ctr">
                        <a:lnSpc>
                          <a:spcPct val="107000"/>
                        </a:lnSpc>
                        <a:spcBef>
                          <a:spcPts val="0"/>
                        </a:spcBef>
                        <a:spcAft>
                          <a:spcPts val="0"/>
                        </a:spcAft>
                      </a:pPr>
                      <a:r>
                        <a:rPr lang="en-US" sz="2400" b="0" dirty="0">
                          <a:solidFill>
                            <a:schemeClr val="tx1"/>
                          </a:solidFill>
                        </a:rPr>
                        <a:t>This analysis highlights how various factors—such as delivery time, discounts, device type, and customer demographics—influence customer satisfaction and purchasing behavior. The findings can help businesses tailor their strategies to improve service quality, enhance user experience, and boost customer loyalty.</a:t>
                      </a:r>
                      <a:endParaRPr lang="en-US" sz="2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2075" marR="90170" marT="30480" marB="0">
                    <a:solidFill>
                      <a:schemeClr val="bg1">
                        <a:lumMod val="95000"/>
                      </a:schemeClr>
                    </a:solidFill>
                  </a:tcPr>
                </a:tc>
                <a:extLst>
                  <a:ext uri="{0D108BD9-81ED-4DB2-BD59-A6C34878D82A}">
                    <a16:rowId xmlns:a16="http://schemas.microsoft.com/office/drawing/2014/main" val="2362765933"/>
                  </a:ext>
                </a:extLst>
              </a:tr>
            </a:tbl>
          </a:graphicData>
        </a:graphic>
      </p:graphicFrame>
      <p:grpSp>
        <p:nvGrpSpPr>
          <p:cNvPr id="3" name="Group 2"/>
          <p:cNvGrpSpPr/>
          <p:nvPr/>
        </p:nvGrpSpPr>
        <p:grpSpPr>
          <a:xfrm>
            <a:off x="4973053" y="1074821"/>
            <a:ext cx="2245894" cy="45719"/>
            <a:chOff x="0" y="0"/>
            <a:chExt cx="2188591" cy="34417"/>
          </a:xfrm>
        </p:grpSpPr>
        <p:sp>
          <p:nvSpPr>
            <p:cNvPr id="4" name="Shape 858"/>
            <p:cNvSpPr/>
            <p:nvPr/>
          </p:nvSpPr>
          <p:spPr>
            <a:xfrm>
              <a:off x="0" y="0"/>
              <a:ext cx="2188591" cy="34417"/>
            </a:xfrm>
            <a:custGeom>
              <a:avLst/>
              <a:gdLst/>
              <a:ahLst/>
              <a:cxnLst/>
              <a:rect l="0" t="0" r="0" b="0"/>
              <a:pathLst>
                <a:path w="2188591" h="34417">
                  <a:moveTo>
                    <a:pt x="0" y="34417"/>
                  </a:moveTo>
                  <a:cubicBezTo>
                    <a:pt x="729742" y="34417"/>
                    <a:pt x="1458976" y="0"/>
                    <a:pt x="2188591" y="0"/>
                  </a:cubicBezTo>
                </a:path>
              </a:pathLst>
            </a:custGeom>
            <a:ln w="76200" cap="flat">
              <a:round/>
            </a:ln>
          </p:spPr>
          <p:style>
            <a:lnRef idx="1">
              <a:srgbClr val="A15F22"/>
            </a:lnRef>
            <a:fillRef idx="0">
              <a:srgbClr val="000000">
                <a:alpha val="0"/>
              </a:srgbClr>
            </a:fillRef>
            <a:effectRef idx="0">
              <a:scrgbClr r="0" g="0" b="0"/>
            </a:effectRef>
            <a:fontRef idx="none"/>
          </p:style>
          <p:txBody>
            <a:bodyPr/>
            <a:lstStyle/>
            <a:p>
              <a:endParaRPr lang="en-US"/>
            </a:p>
          </p:txBody>
        </p:sp>
      </p:grpSp>
      <p:pic>
        <p:nvPicPr>
          <p:cNvPr id="5" name="Picture 4"/>
          <p:cNvPicPr/>
          <p:nvPr/>
        </p:nvPicPr>
        <p:blipFill>
          <a:blip r:embed="rId2"/>
          <a:stretch>
            <a:fillRect/>
          </a:stretch>
        </p:blipFill>
        <p:spPr>
          <a:xfrm>
            <a:off x="2582779" y="3064042"/>
            <a:ext cx="5646821" cy="2807369"/>
          </a:xfrm>
          <a:prstGeom prst="rect">
            <a:avLst/>
          </a:prstGeom>
        </p:spPr>
      </p:pic>
    </p:spTree>
    <p:extLst>
      <p:ext uri="{BB962C8B-B14F-4D97-AF65-F5344CB8AC3E}">
        <p14:creationId xmlns:p14="http://schemas.microsoft.com/office/powerpoint/2010/main" val="170673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825069748"/>
              </p:ext>
            </p:extLst>
          </p:nvPr>
        </p:nvGraphicFramePr>
        <p:xfrm>
          <a:off x="130030" y="138544"/>
          <a:ext cx="11951135" cy="640080"/>
        </p:xfrm>
        <a:graphic>
          <a:graphicData uri="http://schemas.openxmlformats.org/drawingml/2006/table">
            <a:tbl>
              <a:tblPr firstRow="1" bandRow="1">
                <a:tableStyleId>{5C22544A-7EE6-4342-B048-85BDC9FD1C3A}</a:tableStyleId>
              </a:tblPr>
              <a:tblGrid>
                <a:gridCol w="2072452">
                  <a:extLst>
                    <a:ext uri="{9D8B030D-6E8A-4147-A177-3AD203B41FA5}">
                      <a16:colId xmlns:a16="http://schemas.microsoft.com/office/drawing/2014/main" val="1237267004"/>
                    </a:ext>
                  </a:extLst>
                </a:gridCol>
                <a:gridCol w="7543721">
                  <a:extLst>
                    <a:ext uri="{9D8B030D-6E8A-4147-A177-3AD203B41FA5}">
                      <a16:colId xmlns:a16="http://schemas.microsoft.com/office/drawing/2014/main" val="1682323138"/>
                    </a:ext>
                  </a:extLst>
                </a:gridCol>
                <a:gridCol w="2334962">
                  <a:extLst>
                    <a:ext uri="{9D8B030D-6E8A-4147-A177-3AD203B41FA5}">
                      <a16:colId xmlns:a16="http://schemas.microsoft.com/office/drawing/2014/main" val="4123600483"/>
                    </a:ext>
                  </a:extLst>
                </a:gridCol>
              </a:tblGrid>
              <a:tr h="637311">
                <a:tc>
                  <a:txBody>
                    <a:bodyPr/>
                    <a:lstStyle/>
                    <a:p>
                      <a:pPr algn="ctr"/>
                      <a:endParaRPr lang="en-US" dirty="0">
                        <a:solidFill>
                          <a:schemeClr val="tx1"/>
                        </a:solidFill>
                      </a:endParaRPr>
                    </a:p>
                    <a:p>
                      <a:pPr algn="ctr"/>
                      <a:r>
                        <a:rPr lang="en-US" dirty="0">
                          <a:solidFill>
                            <a:schemeClr val="tx1"/>
                          </a:solidFill>
                        </a:rPr>
                        <a:t>PREVIOUS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dirty="0">
                        <a:solidFill>
                          <a:schemeClr val="tx1"/>
                        </a:solidFill>
                      </a:endParaRPr>
                    </a:p>
                    <a:p>
                      <a:pPr algn="ctr"/>
                      <a:r>
                        <a:rPr lang="en-US" dirty="0">
                          <a:solidFill>
                            <a:schemeClr val="tx1"/>
                          </a:solidFill>
                        </a:rPr>
                        <a:t>NEXT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60173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906244487"/>
              </p:ext>
            </p:extLst>
          </p:nvPr>
        </p:nvGraphicFramePr>
        <p:xfrm>
          <a:off x="130030" y="794668"/>
          <a:ext cx="11951135" cy="5859350"/>
        </p:xfrm>
        <a:graphic>
          <a:graphicData uri="http://schemas.openxmlformats.org/drawingml/2006/table">
            <a:tbl>
              <a:tblPr firstRow="1" bandRow="1">
                <a:tableStyleId>{5C22544A-7EE6-4342-B048-85BDC9FD1C3A}</a:tableStyleId>
              </a:tblPr>
              <a:tblGrid>
                <a:gridCol w="11951135">
                  <a:extLst>
                    <a:ext uri="{9D8B030D-6E8A-4147-A177-3AD203B41FA5}">
                      <a16:colId xmlns:a16="http://schemas.microsoft.com/office/drawing/2014/main" val="3774351487"/>
                    </a:ext>
                  </a:extLst>
                </a:gridCol>
              </a:tblGrid>
              <a:tr h="5859350">
                <a:tc>
                  <a:txBody>
                    <a:bodyPr/>
                    <a:lstStyle/>
                    <a:p>
                      <a:pPr algn="ctr"/>
                      <a:endParaRPr lang="en-US" dirty="0"/>
                    </a:p>
                    <a:p>
                      <a:pPr algn="ctr"/>
                      <a:r>
                        <a:rPr lang="en-US" sz="4800" b="0" i="1" dirty="0">
                          <a:solidFill>
                            <a:schemeClr val="tx1"/>
                          </a:solidFill>
                        </a:rPr>
                        <a:t>Hypothesis</a:t>
                      </a:r>
                    </a:p>
                    <a:p>
                      <a:pPr algn="l"/>
                      <a:endParaRPr lang="en-US" sz="2400" b="0" i="1" dirty="0">
                        <a:solidFill>
                          <a:schemeClr val="tx1"/>
                        </a:solidFill>
                      </a:endParaRPr>
                    </a:p>
                    <a:p>
                      <a:pPr algn="ctr"/>
                      <a:r>
                        <a:rPr lang="en-US" sz="2400" b="0" i="1" dirty="0">
                          <a:solidFill>
                            <a:schemeClr val="tx1"/>
                          </a:solidFill>
                        </a:rPr>
                        <a:t>This project explores key hypothesis about customer behavior in an eCommerce setting. We hypothesize that faster delivery times lead to higher review scores, and discounts increase customer satisfaction. Customers who spend more time on the website are expected to make higher purchases, while return customers may prefer specific payment methods. We also suggest that device type impacts purchasing behavior, age influences product preferences, and subscribed customers show higher satisfaction. These relationships will be tested using statistical and visual analysis to uncover actionable insights.</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21241561"/>
                  </a:ext>
                </a:extLst>
              </a:tr>
            </a:tbl>
          </a:graphicData>
        </a:graphic>
      </p:graphicFrame>
      <p:grpSp>
        <p:nvGrpSpPr>
          <p:cNvPr id="11" name="Group 10"/>
          <p:cNvGrpSpPr/>
          <p:nvPr/>
        </p:nvGrpSpPr>
        <p:grpSpPr>
          <a:xfrm>
            <a:off x="4611975" y="1820489"/>
            <a:ext cx="2964874" cy="45719"/>
            <a:chOff x="0" y="0"/>
            <a:chExt cx="2188591" cy="34290"/>
          </a:xfrm>
        </p:grpSpPr>
        <p:sp>
          <p:nvSpPr>
            <p:cNvPr id="12" name="Shape 57"/>
            <p:cNvSpPr/>
            <p:nvPr/>
          </p:nvSpPr>
          <p:spPr>
            <a:xfrm>
              <a:off x="0" y="0"/>
              <a:ext cx="2188591" cy="34290"/>
            </a:xfrm>
            <a:custGeom>
              <a:avLst/>
              <a:gdLst/>
              <a:ahLst/>
              <a:cxnLst/>
              <a:rect l="0" t="0" r="0" b="0"/>
              <a:pathLst>
                <a:path w="2188591" h="34290">
                  <a:moveTo>
                    <a:pt x="0" y="34290"/>
                  </a:moveTo>
                  <a:cubicBezTo>
                    <a:pt x="729742" y="34290"/>
                    <a:pt x="1458976" y="0"/>
                    <a:pt x="2188591" y="0"/>
                  </a:cubicBezTo>
                </a:path>
              </a:pathLst>
            </a:custGeom>
            <a:ln w="76200" cap="flat">
              <a:round/>
            </a:ln>
          </p:spPr>
          <p:style>
            <a:lnRef idx="1">
              <a:srgbClr val="A15F22"/>
            </a:lnRef>
            <a:fillRef idx="0">
              <a:srgbClr val="000000">
                <a:alpha val="0"/>
              </a:srgbClr>
            </a:fillRef>
            <a:effectRef idx="0">
              <a:scrgbClr r="0" g="0" b="0"/>
            </a:effectRef>
            <a:fontRef idx="none"/>
          </p:style>
          <p:txBody>
            <a:bodyPr/>
            <a:lstStyle/>
            <a:p>
              <a:endParaRPr lang="en-US"/>
            </a:p>
          </p:txBody>
        </p:sp>
      </p:grpSp>
      <p:grpSp>
        <p:nvGrpSpPr>
          <p:cNvPr id="2049" name="Group 6511"/>
          <p:cNvGrpSpPr>
            <a:grpSpLocks/>
          </p:cNvGrpSpPr>
          <p:nvPr/>
        </p:nvGrpSpPr>
        <p:grpSpPr bwMode="auto">
          <a:xfrm>
            <a:off x="0" y="0"/>
            <a:ext cx="2189163" cy="34925"/>
            <a:chOff x="0" y="0"/>
            <a:chExt cx="21885" cy="344"/>
          </a:xfrm>
        </p:grpSpPr>
      </p:grpSp>
    </p:spTree>
    <p:extLst>
      <p:ext uri="{BB962C8B-B14F-4D97-AF65-F5344CB8AC3E}">
        <p14:creationId xmlns:p14="http://schemas.microsoft.com/office/powerpoint/2010/main" val="189911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083205457"/>
              </p:ext>
            </p:extLst>
          </p:nvPr>
        </p:nvGraphicFramePr>
        <p:xfrm>
          <a:off x="524885" y="387927"/>
          <a:ext cx="11139054" cy="6109855"/>
        </p:xfrm>
        <a:graphic>
          <a:graphicData uri="http://schemas.openxmlformats.org/drawingml/2006/table">
            <a:tbl>
              <a:tblPr firstRow="1" bandRow="1">
                <a:tableStyleId>{5C22544A-7EE6-4342-B048-85BDC9FD1C3A}</a:tableStyleId>
              </a:tblPr>
              <a:tblGrid>
                <a:gridCol w="11139054">
                  <a:extLst>
                    <a:ext uri="{9D8B030D-6E8A-4147-A177-3AD203B41FA5}">
                      <a16:colId xmlns:a16="http://schemas.microsoft.com/office/drawing/2014/main" val="3595019381"/>
                    </a:ext>
                  </a:extLst>
                </a:gridCol>
              </a:tblGrid>
              <a:tr h="6109855">
                <a:tc>
                  <a:txBody>
                    <a:bodyPr/>
                    <a:lstStyle/>
                    <a:p>
                      <a:pPr algn="ctr"/>
                      <a:r>
                        <a:rPr lang="en-US" sz="5400" b="0" i="1" dirty="0">
                          <a:solidFill>
                            <a:schemeClr val="tx1"/>
                          </a:solidFill>
                        </a:rPr>
                        <a:t>Customer’s Behavior</a:t>
                      </a:r>
                      <a:r>
                        <a:rPr lang="en-US" sz="5400" b="0" i="1" baseline="0" dirty="0">
                          <a:solidFill>
                            <a:schemeClr val="tx1"/>
                          </a:solidFill>
                        </a:rPr>
                        <a:t> Analysis</a:t>
                      </a:r>
                    </a:p>
                    <a:p>
                      <a:pPr algn="ctr"/>
                      <a:endParaRPr lang="en-US" sz="5400" b="0" i="1" dirty="0">
                        <a:solidFill>
                          <a:schemeClr val="tx1"/>
                        </a:solidFill>
                      </a:endParaRPr>
                    </a:p>
                    <a:p>
                      <a:pPr algn="ctr"/>
                      <a:endParaRPr lang="en-US" sz="5400" b="0"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27769606"/>
                  </a:ext>
                </a:extLst>
              </a:tr>
            </a:tbl>
          </a:graphicData>
        </a:graphic>
      </p:graphicFrame>
      <p:sp>
        <p:nvSpPr>
          <p:cNvPr id="7" name="Shape 93"/>
          <p:cNvSpPr/>
          <p:nvPr/>
        </p:nvSpPr>
        <p:spPr>
          <a:xfrm>
            <a:off x="2521528" y="1298172"/>
            <a:ext cx="6899564" cy="45719"/>
          </a:xfrm>
          <a:custGeom>
            <a:avLst/>
            <a:gdLst/>
            <a:ahLst/>
            <a:cxnLst/>
            <a:rect l="0" t="0" r="0" b="0"/>
            <a:pathLst>
              <a:path w="2188591" h="34417">
                <a:moveTo>
                  <a:pt x="0" y="34417"/>
                </a:moveTo>
                <a:cubicBezTo>
                  <a:pt x="729615" y="34417"/>
                  <a:pt x="1458976" y="0"/>
                  <a:pt x="2188591" y="0"/>
                </a:cubicBezTo>
              </a:path>
            </a:pathLst>
          </a:custGeom>
          <a:ln w="76200" cap="flat">
            <a:round/>
          </a:ln>
        </p:spPr>
        <p:style>
          <a:lnRef idx="1">
            <a:srgbClr val="A15F22"/>
          </a:lnRef>
          <a:fillRef idx="0">
            <a:srgbClr val="000000">
              <a:alpha val="0"/>
            </a:srgbClr>
          </a:fillRef>
          <a:effectRef idx="0">
            <a:scrgbClr r="0" g="0" b="0"/>
          </a:effectRef>
          <a:fontRef idx="none"/>
        </p:style>
        <p:txBody>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3309" y="1870363"/>
            <a:ext cx="6012874" cy="3948545"/>
          </a:xfrm>
          <a:prstGeom prst="rect">
            <a:avLst/>
          </a:prstGeom>
        </p:spPr>
      </p:pic>
    </p:spTree>
    <p:extLst>
      <p:ext uri="{BB962C8B-B14F-4D97-AF65-F5344CB8AC3E}">
        <p14:creationId xmlns:p14="http://schemas.microsoft.com/office/powerpoint/2010/main" val="23487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24133006"/>
              </p:ext>
            </p:extLst>
          </p:nvPr>
        </p:nvGraphicFramePr>
        <p:xfrm>
          <a:off x="2032000" y="161779"/>
          <a:ext cx="8124825" cy="438296"/>
        </p:xfrm>
        <a:graphic>
          <a:graphicData uri="http://schemas.openxmlformats.org/drawingml/2006/table">
            <a:tbl>
              <a:tblPr firstRow="1" bandRow="1">
                <a:tableStyleId>{5C22544A-7EE6-4342-B048-85BDC9FD1C3A}</a:tableStyleId>
              </a:tblPr>
              <a:tblGrid>
                <a:gridCol w="8124825">
                  <a:extLst>
                    <a:ext uri="{9D8B030D-6E8A-4147-A177-3AD203B41FA5}">
                      <a16:colId xmlns:a16="http://schemas.microsoft.com/office/drawing/2014/main" val="3709426268"/>
                    </a:ext>
                  </a:extLst>
                </a:gridCol>
              </a:tblGrid>
              <a:tr h="43829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effectLst/>
                          <a:latin typeface="+mn-lt"/>
                          <a:ea typeface="+mn-ea"/>
                          <a:cs typeface="+mn-cs"/>
                        </a:rPr>
                        <a:t>Find Mean, Median, and Mode (Age) </a:t>
                      </a:r>
                    </a:p>
                  </a:txBody>
                  <a:tcPr anchor="ct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7638527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93489182"/>
              </p:ext>
            </p:extLst>
          </p:nvPr>
        </p:nvGraphicFramePr>
        <p:xfrm>
          <a:off x="7448549" y="704851"/>
          <a:ext cx="4654550" cy="2895600"/>
        </p:xfrm>
        <a:graphic>
          <a:graphicData uri="http://schemas.openxmlformats.org/drawingml/2006/table">
            <a:tbl>
              <a:tblPr firstRow="1" bandRow="1">
                <a:tableStyleId>{5C22544A-7EE6-4342-B048-85BDC9FD1C3A}</a:tableStyleId>
              </a:tblPr>
              <a:tblGrid>
                <a:gridCol w="4654550">
                  <a:extLst>
                    <a:ext uri="{9D8B030D-6E8A-4147-A177-3AD203B41FA5}">
                      <a16:colId xmlns:a16="http://schemas.microsoft.com/office/drawing/2014/main" val="242870624"/>
                    </a:ext>
                  </a:extLst>
                </a:gridCol>
              </a:tblGrid>
              <a:tr h="2724149">
                <a:tc>
                  <a:txBody>
                    <a:bodyPr/>
                    <a:lstStyle/>
                    <a:p>
                      <a:pPr algn="ctr"/>
                      <a:r>
                        <a:rPr lang="en-US" sz="1600" u="sng" dirty="0">
                          <a:solidFill>
                            <a:schemeClr val="tx1"/>
                          </a:solidFill>
                        </a:rPr>
                        <a:t>INSIGHT</a:t>
                      </a:r>
                    </a:p>
                    <a:p>
                      <a:pPr marL="0" indent="0">
                        <a:buFont typeface="Wingdings" panose="05000000000000000000" pitchFamily="2" charset="2"/>
                        <a:buNone/>
                      </a:pPr>
                      <a:r>
                        <a:rPr lang="en-US" sz="1200" b="1" dirty="0">
                          <a:solidFill>
                            <a:schemeClr val="tx1"/>
                          </a:solidFill>
                        </a:rPr>
                        <a:t>1. </a:t>
                      </a:r>
                      <a:r>
                        <a:rPr lang="en-US" sz="1200" b="1" dirty="0">
                          <a:solidFill>
                            <a:schemeClr val="accent6">
                              <a:lumMod val="75000"/>
                            </a:schemeClr>
                          </a:solidFill>
                        </a:rPr>
                        <a:t>Age Concentration:</a:t>
                      </a:r>
                    </a:p>
                    <a:p>
                      <a:pPr marL="628650" lvl="1" indent="-171450">
                        <a:buFont typeface="Wingdings" panose="05000000000000000000" pitchFamily="2" charset="2"/>
                        <a:buChar char="q"/>
                      </a:pPr>
                      <a:r>
                        <a:rPr lang="en-US" sz="1200" b="0" dirty="0">
                          <a:solidFill>
                            <a:schemeClr val="tx1"/>
                          </a:solidFill>
                        </a:rPr>
                        <a:t>The mean and median are close (~44), indicating a fairly symmetric distribution around middle-aged customers.</a:t>
                      </a:r>
                    </a:p>
                    <a:p>
                      <a:pPr marL="628650" lvl="1" indent="-171450">
                        <a:buFont typeface="Wingdings" panose="05000000000000000000" pitchFamily="2" charset="2"/>
                        <a:buChar char="q"/>
                      </a:pPr>
                      <a:r>
                        <a:rPr lang="en-US" sz="1200" b="0" dirty="0">
                          <a:solidFill>
                            <a:schemeClr val="tx1"/>
                          </a:solidFill>
                        </a:rPr>
                        <a:t>However, the mode is 51, suggesting more customers are in their early 50s than any other single age.</a:t>
                      </a:r>
                    </a:p>
                    <a:p>
                      <a:pPr marL="0" indent="0">
                        <a:buFont typeface="Wingdings" panose="05000000000000000000" pitchFamily="2" charset="2"/>
                        <a:buNone/>
                      </a:pPr>
                      <a:r>
                        <a:rPr lang="en-US" sz="1200" b="0" dirty="0">
                          <a:solidFill>
                            <a:schemeClr val="tx1"/>
                          </a:solidFill>
                        </a:rPr>
                        <a:t>2. </a:t>
                      </a:r>
                      <a:r>
                        <a:rPr lang="en-US" sz="1200" b="1" dirty="0">
                          <a:solidFill>
                            <a:schemeClr val="accent6">
                              <a:lumMod val="75000"/>
                            </a:schemeClr>
                          </a:solidFill>
                        </a:rPr>
                        <a:t>Target Segment</a:t>
                      </a:r>
                      <a:r>
                        <a:rPr lang="en-US" sz="1200" b="1" dirty="0">
                          <a:solidFill>
                            <a:schemeClr val="tx1"/>
                          </a:solidFill>
                        </a:rPr>
                        <a:t>:</a:t>
                      </a:r>
                    </a:p>
                    <a:p>
                      <a:pPr marL="628650" lvl="1" indent="-171450">
                        <a:buFont typeface="Wingdings" panose="05000000000000000000" pitchFamily="2" charset="2"/>
                        <a:buChar char="q"/>
                      </a:pPr>
                      <a:r>
                        <a:rPr lang="en-US" sz="1200" b="0" dirty="0">
                          <a:solidFill>
                            <a:schemeClr val="tx1"/>
                          </a:solidFill>
                        </a:rPr>
                        <a:t>The data suggests your core customer base is aged 40–55, likely with:</a:t>
                      </a:r>
                    </a:p>
                    <a:p>
                      <a:pPr marL="1085850" lvl="2" indent="-171450">
                        <a:buFont typeface="Courier New" panose="02070309020205020404" pitchFamily="49" charset="0"/>
                        <a:buChar char="o"/>
                      </a:pPr>
                      <a:r>
                        <a:rPr lang="en-US" sz="1200" b="0" dirty="0">
                          <a:solidFill>
                            <a:schemeClr val="tx1"/>
                          </a:solidFill>
                        </a:rPr>
                        <a:t>Stable income</a:t>
                      </a:r>
                    </a:p>
                    <a:p>
                      <a:pPr marL="1085850" lvl="2" indent="-171450">
                        <a:buFont typeface="Courier New" panose="02070309020205020404" pitchFamily="49" charset="0"/>
                        <a:buChar char="o"/>
                      </a:pPr>
                      <a:r>
                        <a:rPr lang="en-US" sz="1200" b="0" dirty="0">
                          <a:solidFill>
                            <a:schemeClr val="tx1"/>
                          </a:solidFill>
                        </a:rPr>
                        <a:t>Higher brand loyalty</a:t>
                      </a:r>
                    </a:p>
                    <a:p>
                      <a:pPr marL="1085850" lvl="2" indent="-171450">
                        <a:buFont typeface="Courier New" panose="02070309020205020404" pitchFamily="49" charset="0"/>
                        <a:buChar char="o"/>
                      </a:pPr>
                      <a:r>
                        <a:rPr lang="en-US" sz="1200" b="0" dirty="0">
                          <a:solidFill>
                            <a:schemeClr val="tx1"/>
                          </a:solidFill>
                        </a:rPr>
                        <a:t>Preference for value over trendiness</a:t>
                      </a:r>
                    </a:p>
                    <a:p>
                      <a:pPr marL="0" indent="0">
                        <a:buFont typeface="Wingdings" panose="05000000000000000000" pitchFamily="2" charset="2"/>
                        <a:buNone/>
                      </a:pPr>
                      <a:r>
                        <a:rPr lang="en-US" sz="1200" b="0" dirty="0">
                          <a:solidFill>
                            <a:schemeClr val="tx1"/>
                          </a:solidFill>
                        </a:rPr>
                        <a:t>3. </a:t>
                      </a:r>
                      <a:r>
                        <a:rPr lang="en-US" sz="1200" b="1" dirty="0">
                          <a:solidFill>
                            <a:schemeClr val="accent6">
                              <a:lumMod val="75000"/>
                            </a:schemeClr>
                          </a:solidFill>
                        </a:rPr>
                        <a:t>Low Youth Penetration:</a:t>
                      </a:r>
                    </a:p>
                    <a:p>
                      <a:pPr marL="628650" lvl="1" indent="-171450">
                        <a:buFont typeface="Wingdings" panose="05000000000000000000" pitchFamily="2" charset="2"/>
                        <a:buChar char="q"/>
                      </a:pPr>
                      <a:r>
                        <a:rPr lang="en-US" sz="1200" b="0" dirty="0">
                          <a:solidFill>
                            <a:schemeClr val="tx1"/>
                          </a:solidFill>
                        </a:rPr>
                        <a:t>If age groups under 35 are underrepresented, you might be missing out on younger markets (millennials and Gen Z).</a:t>
                      </a:r>
                    </a:p>
                  </a:txBody>
                  <a:tcPr>
                    <a:lnL w="28575" cap="flat" cmpd="sng" algn="ctr">
                      <a:noFill/>
                      <a:prstDash val="sysDash"/>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2395612"/>
                  </a:ext>
                </a:extLst>
              </a:tr>
            </a:tbl>
          </a:graphicData>
        </a:graphic>
      </p:graphicFrame>
      <p:graphicFrame>
        <p:nvGraphicFramePr>
          <p:cNvPr id="3" name="Table 2">
            <a:extLst>
              <a:ext uri="{FF2B5EF4-FFF2-40B4-BE49-F238E27FC236}">
                <a16:creationId xmlns:a16="http://schemas.microsoft.com/office/drawing/2014/main" id="{06678391-0035-0F8B-0277-9C512703D18B}"/>
              </a:ext>
            </a:extLst>
          </p:cNvPr>
          <p:cNvGraphicFramePr>
            <a:graphicFrameLocks noGrp="1"/>
          </p:cNvGraphicFramePr>
          <p:nvPr>
            <p:extLst>
              <p:ext uri="{D42A27DB-BD31-4B8C-83A1-F6EECF244321}">
                <p14:modId xmlns:p14="http://schemas.microsoft.com/office/powerpoint/2010/main" val="3267262215"/>
              </p:ext>
            </p:extLst>
          </p:nvPr>
        </p:nvGraphicFramePr>
        <p:xfrm>
          <a:off x="7448549" y="3770142"/>
          <a:ext cx="4654549" cy="2926080"/>
        </p:xfrm>
        <a:graphic>
          <a:graphicData uri="http://schemas.openxmlformats.org/drawingml/2006/table">
            <a:tbl>
              <a:tblPr firstRow="1" bandRow="1">
                <a:tableStyleId>{5C22544A-7EE6-4342-B048-85BDC9FD1C3A}</a:tableStyleId>
              </a:tblPr>
              <a:tblGrid>
                <a:gridCol w="4654549">
                  <a:extLst>
                    <a:ext uri="{9D8B030D-6E8A-4147-A177-3AD203B41FA5}">
                      <a16:colId xmlns:a16="http://schemas.microsoft.com/office/drawing/2014/main" val="2900381520"/>
                    </a:ext>
                  </a:extLst>
                </a:gridCol>
              </a:tblGrid>
              <a:tr h="2926080">
                <a:tc>
                  <a:txBody>
                    <a:bodyPr/>
                    <a:lstStyle/>
                    <a:p>
                      <a:pPr algn="ctr"/>
                      <a:r>
                        <a:rPr lang="en-US" sz="1600" u="sng" dirty="0">
                          <a:solidFill>
                            <a:schemeClr val="tx1"/>
                          </a:solidFill>
                        </a:rPr>
                        <a:t>RECOMENDATIONS</a:t>
                      </a:r>
                    </a:p>
                    <a:p>
                      <a:pPr marL="171450" indent="-171450" algn="l">
                        <a:buFont typeface="Wingdings" panose="05000000000000000000" pitchFamily="2" charset="2"/>
                        <a:buChar char="v"/>
                      </a:pPr>
                      <a:r>
                        <a:rPr lang="en-US" sz="1200" b="1" u="none" dirty="0">
                          <a:solidFill>
                            <a:schemeClr val="accent6">
                              <a:lumMod val="75000"/>
                            </a:schemeClr>
                          </a:solidFill>
                        </a:rPr>
                        <a:t>Offer curated product bundles </a:t>
                      </a:r>
                      <a:r>
                        <a:rPr lang="en-US" sz="1200" b="0" u="none" dirty="0">
                          <a:solidFill>
                            <a:schemeClr val="tx1"/>
                          </a:solidFill>
                        </a:rPr>
                        <a:t>tailored to 40–55 age group needs (health, wellness, home improvement, durable goods).</a:t>
                      </a:r>
                    </a:p>
                    <a:p>
                      <a:pPr marL="171450" indent="-171450" algn="l">
                        <a:buFont typeface="Wingdings" panose="05000000000000000000" pitchFamily="2" charset="2"/>
                        <a:buChar char="v"/>
                      </a:pPr>
                      <a:r>
                        <a:rPr lang="en-US" sz="1200" b="1" u="none" dirty="0">
                          <a:solidFill>
                            <a:schemeClr val="accent6">
                              <a:lumMod val="75000"/>
                            </a:schemeClr>
                          </a:solidFill>
                        </a:rPr>
                        <a:t>Create programs </a:t>
                      </a:r>
                      <a:r>
                        <a:rPr lang="en-US" sz="1200" b="0" u="none" dirty="0">
                          <a:solidFill>
                            <a:schemeClr val="tx1"/>
                          </a:solidFill>
                        </a:rPr>
                        <a:t>that reward frequent purchases and encourage these middle-aged customers to refer family (possibly younger users).</a:t>
                      </a:r>
                    </a:p>
                    <a:p>
                      <a:pPr marL="171450" indent="-171450" algn="l">
                        <a:buFont typeface="Wingdings" panose="05000000000000000000" pitchFamily="2" charset="2"/>
                        <a:buChar char="v"/>
                      </a:pPr>
                      <a:r>
                        <a:rPr lang="en-US" sz="1200" b="1" u="none" dirty="0">
                          <a:solidFill>
                            <a:schemeClr val="accent6">
                              <a:lumMod val="75000"/>
                            </a:schemeClr>
                          </a:solidFill>
                        </a:rPr>
                        <a:t>Expand to Younger Demographic </a:t>
                      </a:r>
                      <a:r>
                        <a:rPr lang="en-US" sz="1200" b="0" u="none" dirty="0">
                          <a:solidFill>
                            <a:schemeClr val="tx1"/>
                          </a:solidFill>
                        </a:rPr>
                        <a:t>(if growth needed)</a:t>
                      </a:r>
                    </a:p>
                    <a:p>
                      <a:pPr marL="628650" lvl="1" indent="-171450" algn="l">
                        <a:buFont typeface="Courier New" panose="02070309020205020404" pitchFamily="49" charset="0"/>
                        <a:buChar char="o"/>
                      </a:pPr>
                      <a:r>
                        <a:rPr lang="en-US" sz="1200" b="0" u="none" dirty="0">
                          <a:solidFill>
                            <a:schemeClr val="tx1"/>
                          </a:solidFill>
                        </a:rPr>
                        <a:t>Launch a youth-focused sub-brand</a:t>
                      </a:r>
                    </a:p>
                    <a:p>
                      <a:pPr marL="628650" lvl="1" indent="-171450" algn="l">
                        <a:buFont typeface="Courier New" panose="02070309020205020404" pitchFamily="49" charset="0"/>
                        <a:buChar char="o"/>
                      </a:pPr>
                      <a:r>
                        <a:rPr lang="en-US" sz="1200" b="0" u="none" dirty="0">
                          <a:solidFill>
                            <a:schemeClr val="tx1"/>
                          </a:solidFill>
                        </a:rPr>
                        <a:t>Market on Instagram/TikTok</a:t>
                      </a:r>
                    </a:p>
                    <a:p>
                      <a:pPr marL="628650" lvl="1" indent="-171450" algn="l">
                        <a:buFont typeface="Courier New" panose="02070309020205020404" pitchFamily="49" charset="0"/>
                        <a:buChar char="o"/>
                      </a:pPr>
                      <a:r>
                        <a:rPr lang="en-US" sz="1200" b="0" u="none" dirty="0">
                          <a:solidFill>
                            <a:schemeClr val="tx1"/>
                          </a:solidFill>
                        </a:rPr>
                        <a:t>Include flexible payment options like BNPL (Buy Now, Pay Later)</a:t>
                      </a:r>
                    </a:p>
                    <a:p>
                      <a:pPr marL="171450" lvl="0" indent="-171450" algn="l">
                        <a:buFont typeface="Wingdings" panose="05000000000000000000" pitchFamily="2" charset="2"/>
                        <a:buChar char="v"/>
                      </a:pPr>
                      <a:r>
                        <a:rPr lang="en-US" sz="1200" b="1" u="none" dirty="0">
                          <a:solidFill>
                            <a:schemeClr val="accent6">
                              <a:lumMod val="75000"/>
                            </a:schemeClr>
                          </a:solidFill>
                        </a:rPr>
                        <a:t>Targeted email and social ads</a:t>
                      </a:r>
                      <a:r>
                        <a:rPr lang="en-US" sz="1200" b="0" u="none" dirty="0">
                          <a:solidFill>
                            <a:schemeClr val="tx1"/>
                          </a:solidFill>
                        </a:rPr>
                        <a:t>:</a:t>
                      </a:r>
                    </a:p>
                    <a:p>
                      <a:pPr marL="628650" lvl="1" indent="-171450" algn="l">
                        <a:buFont typeface="Courier New" panose="02070309020205020404" pitchFamily="49" charset="0"/>
                        <a:buChar char="o"/>
                      </a:pPr>
                      <a:r>
                        <a:rPr lang="en-US" sz="1200" b="0" u="none" dirty="0">
                          <a:solidFill>
                            <a:schemeClr val="tx1"/>
                          </a:solidFill>
                        </a:rPr>
                        <a:t>Example: "Top 5 Must-Have Home Items for 50+"</a:t>
                      </a:r>
                    </a:p>
                    <a:p>
                      <a:pPr marL="628650" lvl="1" indent="-171450" algn="l">
                        <a:buFont typeface="Courier New" panose="02070309020205020404" pitchFamily="49" charset="0"/>
                        <a:buChar char="o"/>
                      </a:pPr>
                      <a:r>
                        <a:rPr lang="en-US" sz="1200" b="0" u="none" dirty="0">
                          <a:solidFill>
                            <a:schemeClr val="tx1"/>
                          </a:solidFill>
                        </a:rPr>
                        <a:t>Testimonials from people aged 40–60</a:t>
                      </a:r>
                    </a:p>
                    <a:p>
                      <a:pPr marL="628650" lvl="1" indent="-171450" algn="l">
                        <a:buFont typeface="Courier New" panose="02070309020205020404" pitchFamily="49" charset="0"/>
                        <a:buChar char="o"/>
                      </a:pPr>
                      <a:r>
                        <a:rPr lang="en-US" sz="1200" b="0" u="none" dirty="0">
                          <a:solidFill>
                            <a:schemeClr val="tx1"/>
                          </a:solidFill>
                        </a:rPr>
                        <a:t>Use platforms like Facebook and YouTube, which are more popular among this group</a:t>
                      </a:r>
                    </a:p>
                  </a:txBody>
                  <a:tcPr>
                    <a:solidFill>
                      <a:schemeClr val="bg1"/>
                    </a:solidFill>
                  </a:tcPr>
                </a:tc>
                <a:extLst>
                  <a:ext uri="{0D108BD9-81ED-4DB2-BD59-A6C34878D82A}">
                    <a16:rowId xmlns:a16="http://schemas.microsoft.com/office/drawing/2014/main" val="2960411644"/>
                  </a:ext>
                </a:extLst>
              </a:tr>
            </a:tbl>
          </a:graphicData>
        </a:graphic>
      </p:graphicFrame>
      <p:pic>
        <p:nvPicPr>
          <p:cNvPr id="11" name="Picture 10">
            <a:extLst>
              <a:ext uri="{FF2B5EF4-FFF2-40B4-BE49-F238E27FC236}">
                <a16:creationId xmlns:a16="http://schemas.microsoft.com/office/drawing/2014/main" id="{6C0251B5-F51D-D8A2-433C-E6AF89038B1D}"/>
              </a:ext>
            </a:extLst>
          </p:cNvPr>
          <p:cNvPicPr>
            <a:picLocks noChangeAspect="1"/>
          </p:cNvPicPr>
          <p:nvPr/>
        </p:nvPicPr>
        <p:blipFill>
          <a:blip r:embed="rId2"/>
          <a:stretch>
            <a:fillRect/>
          </a:stretch>
        </p:blipFill>
        <p:spPr>
          <a:xfrm>
            <a:off x="85727" y="704851"/>
            <a:ext cx="7267574" cy="5991371"/>
          </a:xfrm>
          <a:prstGeom prst="rect">
            <a:avLst/>
          </a:prstGeom>
        </p:spPr>
      </p:pic>
    </p:spTree>
    <p:extLst>
      <p:ext uri="{BB962C8B-B14F-4D97-AF65-F5344CB8AC3E}">
        <p14:creationId xmlns:p14="http://schemas.microsoft.com/office/powerpoint/2010/main" val="50722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26006566"/>
              </p:ext>
            </p:extLst>
          </p:nvPr>
        </p:nvGraphicFramePr>
        <p:xfrm>
          <a:off x="1674812" y="209550"/>
          <a:ext cx="8839200" cy="396240"/>
        </p:xfrm>
        <a:graphic>
          <a:graphicData uri="http://schemas.openxmlformats.org/drawingml/2006/table">
            <a:tbl>
              <a:tblPr firstRow="1" bandRow="1">
                <a:tableStyleId>{5C22544A-7EE6-4342-B048-85BDC9FD1C3A}</a:tableStyleId>
              </a:tblPr>
              <a:tblGrid>
                <a:gridCol w="8839200">
                  <a:extLst>
                    <a:ext uri="{9D8B030D-6E8A-4147-A177-3AD203B41FA5}">
                      <a16:colId xmlns:a16="http://schemas.microsoft.com/office/drawing/2014/main" val="2202908165"/>
                    </a:ext>
                  </a:extLst>
                </a:gridCol>
              </a:tblGrid>
              <a:tr h="390525">
                <a:tc>
                  <a:txBody>
                    <a:bodyPr/>
                    <a:lstStyle/>
                    <a:p>
                      <a:pPr algn="ctr"/>
                      <a:r>
                        <a:rPr lang="en-US" sz="2000" b="1" kern="1200" dirty="0">
                          <a:solidFill>
                            <a:schemeClr val="tx1"/>
                          </a:solidFill>
                          <a:effectLst/>
                          <a:latin typeface="+mn-lt"/>
                          <a:ea typeface="+mn-ea"/>
                          <a:cs typeface="+mn-cs"/>
                        </a:rPr>
                        <a:t>What are the top three product categories based on the number of purchases? </a:t>
                      </a:r>
                      <a:endParaRPr lang="en-US" sz="2000" b="1" dirty="0">
                        <a:solidFill>
                          <a:schemeClr val="tx1"/>
                        </a:solidFill>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596392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25314874"/>
              </p:ext>
            </p:extLst>
          </p:nvPr>
        </p:nvGraphicFramePr>
        <p:xfrm>
          <a:off x="82550" y="4537710"/>
          <a:ext cx="3829050" cy="2219324"/>
        </p:xfrm>
        <a:graphic>
          <a:graphicData uri="http://schemas.openxmlformats.org/drawingml/2006/table">
            <a:tbl>
              <a:tblPr firstRow="1" bandRow="1">
                <a:tableStyleId>{5C22544A-7EE6-4342-B048-85BDC9FD1C3A}</a:tableStyleId>
              </a:tblPr>
              <a:tblGrid>
                <a:gridCol w="3829050">
                  <a:extLst>
                    <a:ext uri="{9D8B030D-6E8A-4147-A177-3AD203B41FA5}">
                      <a16:colId xmlns:a16="http://schemas.microsoft.com/office/drawing/2014/main" val="886632680"/>
                    </a:ext>
                  </a:extLst>
                </a:gridCol>
              </a:tblGrid>
              <a:tr h="2219324">
                <a:tc>
                  <a:txBody>
                    <a:bodyPr/>
                    <a:lstStyle/>
                    <a:p>
                      <a:r>
                        <a:rPr lang="en-US" sz="1600" b="1" dirty="0">
                          <a:solidFill>
                            <a:schemeClr val="tx1"/>
                          </a:solidFill>
                        </a:rPr>
                        <a:t>KEY INSIGHT</a:t>
                      </a:r>
                    </a:p>
                    <a:p>
                      <a:pPr marL="171450" indent="-171450">
                        <a:buFont typeface="Wingdings" panose="05000000000000000000" pitchFamily="2" charset="2"/>
                        <a:buChar char="v"/>
                      </a:pPr>
                      <a:r>
                        <a:rPr lang="en-US" sz="1200" b="1" dirty="0">
                          <a:solidFill>
                            <a:schemeClr val="accent6">
                              <a:lumMod val="75000"/>
                            </a:schemeClr>
                          </a:solidFill>
                        </a:rPr>
                        <a:t>Toys and Books </a:t>
                      </a:r>
                      <a:r>
                        <a:rPr lang="en-US" sz="1200" b="0" dirty="0">
                          <a:solidFill>
                            <a:schemeClr val="tx1"/>
                          </a:solidFill>
                        </a:rPr>
                        <a:t>are nearly tied in revenue, suggesting high demand and similar market size for both categories.</a:t>
                      </a:r>
                    </a:p>
                    <a:p>
                      <a:pPr marL="171450" indent="-171450">
                        <a:buFont typeface="Wingdings" panose="05000000000000000000" pitchFamily="2" charset="2"/>
                        <a:buChar char="v"/>
                      </a:pPr>
                      <a:r>
                        <a:rPr lang="en-US" sz="1200" b="1" dirty="0">
                          <a:solidFill>
                            <a:schemeClr val="accent6">
                              <a:lumMod val="75000"/>
                            </a:schemeClr>
                          </a:solidFill>
                        </a:rPr>
                        <a:t>Home products </a:t>
                      </a:r>
                      <a:r>
                        <a:rPr lang="en-US" sz="1200" b="0" dirty="0">
                          <a:solidFill>
                            <a:schemeClr val="tx1"/>
                          </a:solidFill>
                        </a:rPr>
                        <a:t>also show strong performance, likely indicating stable consumer interest in household items.</a:t>
                      </a:r>
                    </a:p>
                    <a:p>
                      <a:pPr marL="171450" indent="-171450">
                        <a:buFont typeface="Wingdings" panose="05000000000000000000" pitchFamily="2" charset="2"/>
                        <a:buChar char="v"/>
                      </a:pPr>
                      <a:r>
                        <a:rPr lang="en-US" sz="1200" b="1" dirty="0">
                          <a:solidFill>
                            <a:schemeClr val="accent6">
                              <a:lumMod val="75000"/>
                            </a:schemeClr>
                          </a:solidFill>
                        </a:rPr>
                        <a:t>Other categories </a:t>
                      </a:r>
                      <a:r>
                        <a:rPr lang="en-US" sz="1200" b="0" dirty="0">
                          <a:solidFill>
                            <a:schemeClr val="tx1"/>
                          </a:solidFill>
                        </a:rPr>
                        <a:t>like Electronics, Clothing, Groceries, Beauty, and Sports are performing below these three, either due to lower margins, limited demand, or more competition.</a:t>
                      </a:r>
                    </a:p>
                    <a:p>
                      <a:endParaRPr lang="en-US" sz="1200" dirty="0"/>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9274744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26777782"/>
              </p:ext>
            </p:extLst>
          </p:nvPr>
        </p:nvGraphicFramePr>
        <p:xfrm>
          <a:off x="3987800" y="4537710"/>
          <a:ext cx="8118475" cy="2219324"/>
        </p:xfrm>
        <a:graphic>
          <a:graphicData uri="http://schemas.openxmlformats.org/drawingml/2006/table">
            <a:tbl>
              <a:tblPr firstRow="1" bandRow="1">
                <a:tableStyleId>{5C22544A-7EE6-4342-B048-85BDC9FD1C3A}</a:tableStyleId>
              </a:tblPr>
              <a:tblGrid>
                <a:gridCol w="8118475">
                  <a:extLst>
                    <a:ext uri="{9D8B030D-6E8A-4147-A177-3AD203B41FA5}">
                      <a16:colId xmlns:a16="http://schemas.microsoft.com/office/drawing/2014/main" val="1803989860"/>
                    </a:ext>
                  </a:extLst>
                </a:gridCol>
              </a:tblGrid>
              <a:tr h="2219324">
                <a:tc>
                  <a:txBody>
                    <a:bodyPr/>
                    <a:lstStyle/>
                    <a:p>
                      <a:r>
                        <a:rPr lang="en-US" sz="1600" b="1" dirty="0">
                          <a:solidFill>
                            <a:schemeClr val="tx1"/>
                          </a:solidFill>
                        </a:rPr>
                        <a:t>RECOMENDATIONS</a:t>
                      </a:r>
                    </a:p>
                    <a:p>
                      <a:pPr marL="171450" indent="-171450">
                        <a:buFont typeface="Wingdings" panose="05000000000000000000" pitchFamily="2" charset="2"/>
                        <a:buChar char="v"/>
                      </a:pPr>
                      <a:r>
                        <a:rPr lang="en-US" sz="1200" b="1" dirty="0">
                          <a:solidFill>
                            <a:schemeClr val="accent6">
                              <a:lumMod val="75000"/>
                            </a:schemeClr>
                          </a:solidFill>
                        </a:rPr>
                        <a:t>Double Down on Toys &amp; Books</a:t>
                      </a:r>
                    </a:p>
                    <a:p>
                      <a:pPr marL="628650" lvl="1" indent="-171450">
                        <a:buFont typeface="Courier New" panose="02070309020205020404" pitchFamily="49" charset="0"/>
                        <a:buChar char="o"/>
                      </a:pPr>
                      <a:r>
                        <a:rPr lang="en-US" sz="1200" b="0" dirty="0">
                          <a:solidFill>
                            <a:schemeClr val="tx1"/>
                          </a:solidFill>
                        </a:rPr>
                        <a:t>Promotions &amp; Bundling: Offer bundle deals (e.g., books + educational toys) to increase cart size.</a:t>
                      </a:r>
                    </a:p>
                    <a:p>
                      <a:pPr marL="628650" lvl="1" indent="-171450">
                        <a:buFont typeface="Courier New" panose="02070309020205020404" pitchFamily="49" charset="0"/>
                        <a:buChar char="o"/>
                      </a:pPr>
                      <a:r>
                        <a:rPr lang="en-US" sz="1200" b="0" dirty="0">
                          <a:solidFill>
                            <a:schemeClr val="tx1"/>
                          </a:solidFill>
                        </a:rPr>
                        <a:t>Seasonal Targeting: Boost marketing around holidays and school terms when toy/book sales spike.</a:t>
                      </a:r>
                    </a:p>
                    <a:p>
                      <a:pPr marL="171450" indent="-171450">
                        <a:buFont typeface="Wingdings" panose="05000000000000000000" pitchFamily="2" charset="2"/>
                        <a:buChar char="v"/>
                      </a:pPr>
                      <a:r>
                        <a:rPr lang="en-US" sz="1200" b="1" dirty="0">
                          <a:solidFill>
                            <a:schemeClr val="accent6">
                              <a:lumMod val="75000"/>
                            </a:schemeClr>
                          </a:solidFill>
                        </a:rPr>
                        <a:t>Enhance Home Product Offerings</a:t>
                      </a:r>
                    </a:p>
                    <a:p>
                      <a:pPr marL="628650" lvl="1" indent="-171450">
                        <a:buFont typeface="Courier New" panose="02070309020205020404" pitchFamily="49" charset="0"/>
                        <a:buChar char="o"/>
                      </a:pPr>
                      <a:r>
                        <a:rPr lang="en-US" sz="1200" b="0" dirty="0">
                          <a:solidFill>
                            <a:schemeClr val="tx1"/>
                          </a:solidFill>
                        </a:rPr>
                        <a:t>Focus on value-added home goods like multipurpose furniture, decor, and smart home gadgets.</a:t>
                      </a:r>
                    </a:p>
                    <a:p>
                      <a:pPr marL="628650" lvl="1" indent="-171450">
                        <a:buFont typeface="Courier New" panose="02070309020205020404" pitchFamily="49" charset="0"/>
                        <a:buChar char="o"/>
                      </a:pPr>
                      <a:r>
                        <a:rPr lang="en-US" sz="1200" b="0" dirty="0">
                          <a:solidFill>
                            <a:schemeClr val="tx1"/>
                          </a:solidFill>
                        </a:rPr>
                        <a:t>Explore subscription models (e.g., monthly home essentials) to increase repeat purchases.</a:t>
                      </a:r>
                    </a:p>
                    <a:p>
                      <a:pPr marL="171450" lvl="0" indent="-171450">
                        <a:buFont typeface="Wingdings" panose="05000000000000000000" pitchFamily="2" charset="2"/>
                        <a:buChar char="v"/>
                      </a:pPr>
                      <a:r>
                        <a:rPr lang="en-US" sz="1200" b="1" dirty="0">
                          <a:solidFill>
                            <a:schemeClr val="accent6"/>
                          </a:solidFill>
                        </a:rPr>
                        <a:t>Improve Underperforming Categories</a:t>
                      </a:r>
                    </a:p>
                    <a:p>
                      <a:pPr marL="628650" lvl="1" indent="-171450">
                        <a:buFont typeface="Courier New" panose="02070309020205020404" pitchFamily="49" charset="0"/>
                        <a:buChar char="o"/>
                      </a:pPr>
                      <a:r>
                        <a:rPr lang="en-US" sz="1200" b="0" dirty="0">
                          <a:solidFill>
                            <a:schemeClr val="tx1"/>
                          </a:solidFill>
                        </a:rPr>
                        <a:t>Investigate why categories like Clothing or Beauty aren't top performers—check pricing, product quality, or marketing visibility.</a:t>
                      </a:r>
                    </a:p>
                    <a:p>
                      <a:pPr marL="628650" lvl="1" indent="-171450">
                        <a:buFont typeface="Courier New" panose="02070309020205020404" pitchFamily="49" charset="0"/>
                        <a:buChar char="o"/>
                      </a:pPr>
                      <a:r>
                        <a:rPr lang="en-US" sz="1200" b="0" dirty="0">
                          <a:solidFill>
                            <a:schemeClr val="tx1"/>
                          </a:solidFill>
                        </a:rPr>
                        <a:t>Consider A/B testing new designs, influencer marketing, or flash sales to revive these categories.</a:t>
                      </a:r>
                    </a:p>
                  </a:txBody>
                  <a:tcPr>
                    <a:solidFill>
                      <a:schemeClr val="bg1">
                        <a:lumMod val="95000"/>
                      </a:schemeClr>
                    </a:solidFill>
                  </a:tcPr>
                </a:tc>
                <a:extLst>
                  <a:ext uri="{0D108BD9-81ED-4DB2-BD59-A6C34878D82A}">
                    <a16:rowId xmlns:a16="http://schemas.microsoft.com/office/drawing/2014/main" val="3280079307"/>
                  </a:ext>
                </a:extLst>
              </a:tr>
            </a:tbl>
          </a:graphicData>
        </a:graphic>
      </p:graphicFrame>
      <p:pic>
        <p:nvPicPr>
          <p:cNvPr id="7" name="Picture 6">
            <a:extLst>
              <a:ext uri="{FF2B5EF4-FFF2-40B4-BE49-F238E27FC236}">
                <a16:creationId xmlns:a16="http://schemas.microsoft.com/office/drawing/2014/main" id="{2BFB965F-60F8-405A-BF8F-F39A97081C73}"/>
              </a:ext>
            </a:extLst>
          </p:cNvPr>
          <p:cNvPicPr>
            <a:picLocks noChangeAspect="1"/>
          </p:cNvPicPr>
          <p:nvPr/>
        </p:nvPicPr>
        <p:blipFill>
          <a:blip r:embed="rId2"/>
          <a:stretch>
            <a:fillRect/>
          </a:stretch>
        </p:blipFill>
        <p:spPr>
          <a:xfrm>
            <a:off x="0" y="733425"/>
            <a:ext cx="12188825" cy="3676650"/>
          </a:xfrm>
          <a:prstGeom prst="rect">
            <a:avLst/>
          </a:prstGeom>
        </p:spPr>
      </p:pic>
    </p:spTree>
    <p:extLst>
      <p:ext uri="{BB962C8B-B14F-4D97-AF65-F5344CB8AC3E}">
        <p14:creationId xmlns:p14="http://schemas.microsoft.com/office/powerpoint/2010/main" val="365600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1111371"/>
              </p:ext>
            </p:extLst>
          </p:nvPr>
        </p:nvGraphicFramePr>
        <p:xfrm>
          <a:off x="2204695" y="239151"/>
          <a:ext cx="7779434" cy="506437"/>
        </p:xfrm>
        <a:graphic>
          <a:graphicData uri="http://schemas.openxmlformats.org/drawingml/2006/table">
            <a:tbl>
              <a:tblPr firstRow="1" bandRow="1">
                <a:tableStyleId>{5C22544A-7EE6-4342-B048-85BDC9FD1C3A}</a:tableStyleId>
              </a:tblPr>
              <a:tblGrid>
                <a:gridCol w="7779434">
                  <a:extLst>
                    <a:ext uri="{9D8B030D-6E8A-4147-A177-3AD203B41FA5}">
                      <a16:colId xmlns:a16="http://schemas.microsoft.com/office/drawing/2014/main" val="3369326146"/>
                    </a:ext>
                  </a:extLst>
                </a:gridCol>
              </a:tblGrid>
              <a:tr h="506437">
                <a:tc>
                  <a:txBody>
                    <a:bodyPr/>
                    <a:lstStyle/>
                    <a:p>
                      <a:pPr algn="ctr"/>
                      <a:r>
                        <a:rPr lang="en-US" sz="2000" b="1" kern="1200" dirty="0">
                          <a:solidFill>
                            <a:schemeClr val="tx1"/>
                          </a:solidFill>
                          <a:effectLst/>
                          <a:latin typeface="+mn-lt"/>
                          <a:ea typeface="+mn-ea"/>
                          <a:cs typeface="+mn-cs"/>
                        </a:rPr>
                        <a:t>How many customers are classified as return customers?</a:t>
                      </a:r>
                      <a:endParaRPr lang="en-US" sz="2000" b="1" dirty="0">
                        <a:solidFill>
                          <a:schemeClr val="tx1"/>
                        </a:solidFill>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1487221"/>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3" y="876300"/>
            <a:ext cx="6885157" cy="589143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50402156"/>
              </p:ext>
            </p:extLst>
          </p:nvPr>
        </p:nvGraphicFramePr>
        <p:xfrm>
          <a:off x="7124700" y="876300"/>
          <a:ext cx="4951583" cy="1889760"/>
        </p:xfrm>
        <a:graphic>
          <a:graphicData uri="http://schemas.openxmlformats.org/drawingml/2006/table">
            <a:tbl>
              <a:tblPr firstRow="1" bandRow="1">
                <a:tableStyleId>{5C22544A-7EE6-4342-B048-85BDC9FD1C3A}</a:tableStyleId>
              </a:tblPr>
              <a:tblGrid>
                <a:gridCol w="4951583">
                  <a:extLst>
                    <a:ext uri="{9D8B030D-6E8A-4147-A177-3AD203B41FA5}">
                      <a16:colId xmlns:a16="http://schemas.microsoft.com/office/drawing/2014/main" val="1908895677"/>
                    </a:ext>
                  </a:extLst>
                </a:gridCol>
              </a:tblGrid>
              <a:tr h="1733550">
                <a:tc>
                  <a:txBody>
                    <a:bodyPr/>
                    <a:lstStyle/>
                    <a:p>
                      <a:pPr algn="ctr"/>
                      <a:r>
                        <a:rPr lang="en-US" sz="1600" b="1" u="sng" dirty="0">
                          <a:solidFill>
                            <a:schemeClr val="tx1"/>
                          </a:solidFill>
                        </a:rPr>
                        <a:t>INSIGHT</a:t>
                      </a:r>
                    </a:p>
                    <a:p>
                      <a:r>
                        <a:rPr lang="en-US" sz="1200" b="0" dirty="0">
                          <a:solidFill>
                            <a:schemeClr val="tx1"/>
                          </a:solidFill>
                        </a:rPr>
                        <a:t>The customer base is almost evenly split:</a:t>
                      </a:r>
                    </a:p>
                    <a:p>
                      <a:pPr lvl="1"/>
                      <a:r>
                        <a:rPr lang="en-US" sz="1200" b="1" dirty="0">
                          <a:solidFill>
                            <a:schemeClr val="accent6">
                              <a:lumMod val="75000"/>
                            </a:schemeClr>
                          </a:solidFill>
                        </a:rPr>
                        <a:t>~50% are return customers</a:t>
                      </a:r>
                    </a:p>
                    <a:p>
                      <a:pPr lvl="1"/>
                      <a:r>
                        <a:rPr lang="en-US" sz="1200" b="1" dirty="0">
                          <a:solidFill>
                            <a:schemeClr val="accent6">
                              <a:lumMod val="75000"/>
                            </a:schemeClr>
                          </a:solidFill>
                        </a:rPr>
                        <a:t>~50% are one-time buyers</a:t>
                      </a:r>
                      <a:endParaRPr lang="en-US" b="1" u="sng" dirty="0">
                        <a:solidFill>
                          <a:schemeClr val="accent6">
                            <a:lumMod val="75000"/>
                          </a:schemeClr>
                        </a:solidFill>
                      </a:endParaRPr>
                    </a:p>
                    <a:p>
                      <a:pPr marL="171450" indent="-171450">
                        <a:buFont typeface="Wingdings" panose="05000000000000000000" pitchFamily="2" charset="2"/>
                        <a:buChar char="v"/>
                      </a:pPr>
                      <a:r>
                        <a:rPr lang="en-US" sz="1200" b="0" dirty="0">
                          <a:solidFill>
                            <a:schemeClr val="tx1"/>
                          </a:solidFill>
                        </a:rPr>
                        <a:t>Half of your customers do not return after their first purchase — indicating a missed opportunity in customer retention.</a:t>
                      </a:r>
                    </a:p>
                    <a:p>
                      <a:pPr marL="171450" indent="-171450">
                        <a:buFont typeface="Wingdings" panose="05000000000000000000" pitchFamily="2" charset="2"/>
                        <a:buChar char="v"/>
                      </a:pPr>
                      <a:r>
                        <a:rPr lang="en-US" sz="1200" b="0" dirty="0">
                          <a:solidFill>
                            <a:schemeClr val="tx1"/>
                          </a:solidFill>
                        </a:rPr>
                        <a:t>While a 50% return rate is decent in some industries, it could likely be improved with better post-purchase engagement and loyalty incentives.</a:t>
                      </a:r>
                    </a:p>
                    <a:p>
                      <a:endParaRPr lang="en-US" dirty="0">
                        <a:solidFill>
                          <a:schemeClr val="tx1"/>
                        </a:solidFill>
                      </a:endParaRPr>
                    </a:p>
                  </a:txBody>
                  <a:tcPr>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938974283"/>
                  </a:ext>
                </a:extLst>
              </a:tr>
            </a:tbl>
          </a:graphicData>
        </a:graphic>
      </p:graphicFrame>
      <p:graphicFrame>
        <p:nvGraphicFramePr>
          <p:cNvPr id="3" name="Table 2">
            <a:extLst>
              <a:ext uri="{FF2B5EF4-FFF2-40B4-BE49-F238E27FC236}">
                <a16:creationId xmlns:a16="http://schemas.microsoft.com/office/drawing/2014/main" id="{35520840-C880-BE3C-838B-3D035B6E5C22}"/>
              </a:ext>
            </a:extLst>
          </p:cNvPr>
          <p:cNvGraphicFramePr>
            <a:graphicFrameLocks noGrp="1"/>
          </p:cNvGraphicFramePr>
          <p:nvPr>
            <p:extLst>
              <p:ext uri="{D42A27DB-BD31-4B8C-83A1-F6EECF244321}">
                <p14:modId xmlns:p14="http://schemas.microsoft.com/office/powerpoint/2010/main" val="4146519165"/>
              </p:ext>
            </p:extLst>
          </p:nvPr>
        </p:nvGraphicFramePr>
        <p:xfrm>
          <a:off x="7124700" y="2927254"/>
          <a:ext cx="4951583" cy="3840480"/>
        </p:xfrm>
        <a:graphic>
          <a:graphicData uri="http://schemas.openxmlformats.org/drawingml/2006/table">
            <a:tbl>
              <a:tblPr firstRow="1" bandRow="1">
                <a:tableStyleId>{5C22544A-7EE6-4342-B048-85BDC9FD1C3A}</a:tableStyleId>
              </a:tblPr>
              <a:tblGrid>
                <a:gridCol w="4951583">
                  <a:extLst>
                    <a:ext uri="{9D8B030D-6E8A-4147-A177-3AD203B41FA5}">
                      <a16:colId xmlns:a16="http://schemas.microsoft.com/office/drawing/2014/main" val="3603066753"/>
                    </a:ext>
                  </a:extLst>
                </a:gridCol>
              </a:tblGrid>
              <a:tr h="3840480">
                <a:tc>
                  <a:txBody>
                    <a:bodyPr/>
                    <a:lstStyle/>
                    <a:p>
                      <a:pPr algn="ctr"/>
                      <a:r>
                        <a:rPr lang="en-US" sz="1600" u="sng" dirty="0">
                          <a:solidFill>
                            <a:schemeClr val="tx1"/>
                          </a:solidFill>
                        </a:rPr>
                        <a:t>RECOMMENDATIONS</a:t>
                      </a:r>
                    </a:p>
                    <a:p>
                      <a:pPr algn="l"/>
                      <a:r>
                        <a:rPr lang="en-US" sz="1200" b="0" u="none" dirty="0">
                          <a:solidFill>
                            <a:schemeClr val="tx1"/>
                          </a:solidFill>
                        </a:rPr>
                        <a:t>1. </a:t>
                      </a:r>
                      <a:r>
                        <a:rPr lang="en-US" sz="1200" b="1" u="none" dirty="0">
                          <a:solidFill>
                            <a:schemeClr val="accent6">
                              <a:lumMod val="75000"/>
                            </a:schemeClr>
                          </a:solidFill>
                        </a:rPr>
                        <a:t>Implement a Loyalty Program</a:t>
                      </a:r>
                    </a:p>
                    <a:p>
                      <a:pPr marL="628650" lvl="1" indent="-171450" algn="l">
                        <a:buFont typeface="Courier New" panose="02070309020205020404" pitchFamily="49" charset="0"/>
                        <a:buChar char="o"/>
                      </a:pPr>
                      <a:r>
                        <a:rPr lang="en-US" sz="1200" b="0" u="none" dirty="0">
                          <a:solidFill>
                            <a:schemeClr val="tx1"/>
                          </a:solidFill>
                        </a:rPr>
                        <a:t>Offer points, discounts, or exclusive products for repeat purchases</a:t>
                      </a:r>
                    </a:p>
                    <a:p>
                      <a:pPr marL="628650" lvl="1" indent="-171450" algn="l">
                        <a:buFont typeface="Courier New" panose="02070309020205020404" pitchFamily="49" charset="0"/>
                        <a:buChar char="o"/>
                      </a:pPr>
                      <a:r>
                        <a:rPr lang="en-US" sz="1200" b="0" u="none" dirty="0">
                          <a:solidFill>
                            <a:schemeClr val="tx1"/>
                          </a:solidFill>
                        </a:rPr>
                        <a:t>Example: “Buy 2, Get 1 Free” for returning customers</a:t>
                      </a:r>
                    </a:p>
                    <a:p>
                      <a:pPr marL="0" lvl="0" indent="0" algn="l">
                        <a:buFont typeface="Wingdings" panose="05000000000000000000" pitchFamily="2" charset="2"/>
                        <a:buNone/>
                      </a:pPr>
                      <a:r>
                        <a:rPr lang="en-US" sz="1200" b="0" u="none" dirty="0">
                          <a:solidFill>
                            <a:schemeClr val="tx1"/>
                          </a:solidFill>
                        </a:rPr>
                        <a:t>2. </a:t>
                      </a:r>
                      <a:r>
                        <a:rPr lang="en-US" sz="1200" b="1" u="none" dirty="0">
                          <a:solidFill>
                            <a:schemeClr val="accent6">
                              <a:lumMod val="75000"/>
                            </a:schemeClr>
                          </a:solidFill>
                        </a:rPr>
                        <a:t>Follow-Up Email Campaigns</a:t>
                      </a:r>
                    </a:p>
                    <a:p>
                      <a:pPr marL="171450" lvl="0" indent="-171450" algn="l">
                        <a:buFont typeface="Wingdings" panose="05000000000000000000" pitchFamily="2" charset="2"/>
                        <a:buChar char="v"/>
                      </a:pPr>
                      <a:r>
                        <a:rPr lang="en-US" sz="1200" b="0" u="none" dirty="0">
                          <a:solidFill>
                            <a:schemeClr val="tx1"/>
                          </a:solidFill>
                        </a:rPr>
                        <a:t>Send personalized emails after the first purchase:</a:t>
                      </a:r>
                    </a:p>
                    <a:p>
                      <a:pPr marL="628650" lvl="1" indent="-171450" algn="l">
                        <a:buFont typeface="Courier New" panose="02070309020205020404" pitchFamily="49" charset="0"/>
                        <a:buChar char="o"/>
                      </a:pPr>
                      <a:r>
                        <a:rPr lang="en-US" sz="1200" b="0" u="none" dirty="0">
                          <a:solidFill>
                            <a:schemeClr val="tx1"/>
                          </a:solidFill>
                        </a:rPr>
                        <a:t>Product usage tips</a:t>
                      </a:r>
                    </a:p>
                    <a:p>
                      <a:pPr marL="628650" lvl="1" indent="-171450" algn="l">
                        <a:buFont typeface="Courier New" panose="02070309020205020404" pitchFamily="49" charset="0"/>
                        <a:buChar char="o"/>
                      </a:pPr>
                      <a:r>
                        <a:rPr lang="en-US" sz="1200" b="0" u="none" dirty="0">
                          <a:solidFill>
                            <a:schemeClr val="tx1"/>
                          </a:solidFill>
                        </a:rPr>
                        <a:t>Cross-sell suggestions</a:t>
                      </a:r>
                    </a:p>
                    <a:p>
                      <a:pPr marL="628650" lvl="1" indent="-171450" algn="l">
                        <a:buFont typeface="Courier New" panose="02070309020205020404" pitchFamily="49" charset="0"/>
                        <a:buChar char="o"/>
                      </a:pPr>
                      <a:r>
                        <a:rPr lang="en-US" sz="1200" b="0" u="none" dirty="0">
                          <a:solidFill>
                            <a:schemeClr val="tx1"/>
                          </a:solidFill>
                        </a:rPr>
                        <a:t>Discount code for 2nd order (e.g., “10% off your next order”)</a:t>
                      </a:r>
                    </a:p>
                    <a:p>
                      <a:pPr marL="0" lvl="0" indent="0" algn="l">
                        <a:buFont typeface="Courier New" panose="02070309020205020404" pitchFamily="49" charset="0"/>
                        <a:buNone/>
                      </a:pPr>
                      <a:r>
                        <a:rPr lang="en-US" sz="1200" b="0" u="none" dirty="0">
                          <a:solidFill>
                            <a:schemeClr val="tx1"/>
                          </a:solidFill>
                        </a:rPr>
                        <a:t> 3. </a:t>
                      </a:r>
                      <a:r>
                        <a:rPr lang="en-US" sz="1200" b="1" u="none" dirty="0">
                          <a:solidFill>
                            <a:schemeClr val="accent6">
                              <a:lumMod val="75000"/>
                            </a:schemeClr>
                          </a:solidFill>
                        </a:rPr>
                        <a:t>Track and Target One-Time Buyers</a:t>
                      </a:r>
                    </a:p>
                    <a:p>
                      <a:pPr marL="171450" lvl="0" indent="-171450" algn="l">
                        <a:buFont typeface="Wingdings" panose="05000000000000000000" pitchFamily="2" charset="2"/>
                        <a:buChar char="v"/>
                      </a:pPr>
                      <a:r>
                        <a:rPr lang="en-US" sz="1200" b="0" u="none" dirty="0">
                          <a:solidFill>
                            <a:schemeClr val="tx1"/>
                          </a:solidFill>
                        </a:rPr>
                        <a:t>Segment and retarget the 5004 non-return customers</a:t>
                      </a:r>
                    </a:p>
                    <a:p>
                      <a:pPr marL="628650" lvl="1" indent="-171450" algn="l">
                        <a:buFont typeface="Courier New" panose="02070309020205020404" pitchFamily="49" charset="0"/>
                        <a:buChar char="o"/>
                      </a:pPr>
                      <a:r>
                        <a:rPr lang="en-US" sz="1200" b="0" u="none" dirty="0">
                          <a:solidFill>
                            <a:schemeClr val="tx1"/>
                          </a:solidFill>
                        </a:rPr>
                        <a:t>Offer incentives like:</a:t>
                      </a:r>
                    </a:p>
                    <a:p>
                      <a:pPr marL="628650" lvl="1" indent="-171450" algn="l">
                        <a:buFont typeface="Courier New" panose="02070309020205020404" pitchFamily="49" charset="0"/>
                        <a:buChar char="o"/>
                      </a:pPr>
                      <a:r>
                        <a:rPr lang="en-US" sz="1200" b="0" u="none" dirty="0">
                          <a:solidFill>
                            <a:schemeClr val="tx1"/>
                          </a:solidFill>
                        </a:rPr>
                        <a:t>Free shipping on 2nd order</a:t>
                      </a:r>
                    </a:p>
                    <a:p>
                      <a:pPr marL="628650" lvl="1" indent="-171450" algn="l">
                        <a:buFont typeface="Courier New" panose="02070309020205020404" pitchFamily="49" charset="0"/>
                        <a:buChar char="o"/>
                      </a:pPr>
                      <a:r>
                        <a:rPr lang="en-US" sz="1200" b="0" u="none" dirty="0">
                          <a:solidFill>
                            <a:schemeClr val="tx1"/>
                          </a:solidFill>
                        </a:rPr>
                        <a:t>Time-limited deal (e.g., “Come back within 7 days for 20% off”)</a:t>
                      </a:r>
                    </a:p>
                    <a:p>
                      <a:pPr marL="0" lvl="0" indent="0" algn="l">
                        <a:buFont typeface="Courier New" panose="02070309020205020404" pitchFamily="49" charset="0"/>
                        <a:buNone/>
                      </a:pPr>
                      <a:r>
                        <a:rPr lang="en-US" sz="1200" b="0" u="none" dirty="0">
                          <a:solidFill>
                            <a:schemeClr val="tx1"/>
                          </a:solidFill>
                        </a:rPr>
                        <a:t>4. </a:t>
                      </a:r>
                      <a:r>
                        <a:rPr lang="en-US" sz="1200" b="1" u="none" dirty="0">
                          <a:solidFill>
                            <a:schemeClr val="accent6">
                              <a:lumMod val="75000"/>
                            </a:schemeClr>
                          </a:solidFill>
                        </a:rPr>
                        <a:t>Enhance Post-Purchase Experience</a:t>
                      </a:r>
                    </a:p>
                    <a:p>
                      <a:pPr marL="171450" lvl="0" indent="-171450" algn="l">
                        <a:buFont typeface="Wingdings" panose="05000000000000000000" pitchFamily="2" charset="2"/>
                        <a:buChar char="v"/>
                      </a:pPr>
                      <a:r>
                        <a:rPr lang="en-US" sz="1200" b="0" u="none" dirty="0">
                          <a:solidFill>
                            <a:schemeClr val="tx1"/>
                          </a:solidFill>
                        </a:rPr>
                        <a:t>Improve:</a:t>
                      </a:r>
                    </a:p>
                    <a:p>
                      <a:pPr marL="628650" lvl="1" indent="-171450" algn="l">
                        <a:buFont typeface="Courier New" panose="02070309020205020404" pitchFamily="49" charset="0"/>
                        <a:buChar char="o"/>
                      </a:pPr>
                      <a:r>
                        <a:rPr lang="en-US" sz="1200" b="0" u="none" dirty="0">
                          <a:solidFill>
                            <a:schemeClr val="tx1"/>
                          </a:solidFill>
                        </a:rPr>
                        <a:t>Delivery speed</a:t>
                      </a:r>
                    </a:p>
                    <a:p>
                      <a:pPr marL="628650" lvl="1" indent="-171450" algn="l">
                        <a:buFont typeface="Courier New" panose="02070309020205020404" pitchFamily="49" charset="0"/>
                        <a:buChar char="o"/>
                      </a:pPr>
                      <a:r>
                        <a:rPr lang="en-US" sz="1200" b="0" u="none" dirty="0">
                          <a:solidFill>
                            <a:schemeClr val="tx1"/>
                          </a:solidFill>
                        </a:rPr>
                        <a:t>Packaging</a:t>
                      </a:r>
                    </a:p>
                    <a:p>
                      <a:pPr marL="628650" lvl="1" indent="-171450" algn="l">
                        <a:buFont typeface="Courier New" panose="02070309020205020404" pitchFamily="49" charset="0"/>
                        <a:buChar char="o"/>
                      </a:pPr>
                      <a:r>
                        <a:rPr lang="en-US" sz="1200" b="0" u="none" dirty="0">
                          <a:solidFill>
                            <a:schemeClr val="tx1"/>
                          </a:solidFill>
                        </a:rPr>
                        <a:t>Customer service</a:t>
                      </a:r>
                    </a:p>
                  </a:txBody>
                  <a:tcPr>
                    <a:solidFill>
                      <a:schemeClr val="bg1">
                        <a:lumMod val="95000"/>
                      </a:schemeClr>
                    </a:solidFill>
                  </a:tcPr>
                </a:tc>
                <a:extLst>
                  <a:ext uri="{0D108BD9-81ED-4DB2-BD59-A6C34878D82A}">
                    <a16:rowId xmlns:a16="http://schemas.microsoft.com/office/drawing/2014/main" val="713896888"/>
                  </a:ext>
                </a:extLst>
              </a:tr>
            </a:tbl>
          </a:graphicData>
        </a:graphic>
      </p:graphicFrame>
    </p:spTree>
    <p:extLst>
      <p:ext uri="{BB962C8B-B14F-4D97-AF65-F5344CB8AC3E}">
        <p14:creationId xmlns:p14="http://schemas.microsoft.com/office/powerpoint/2010/main" val="33909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4596804"/>
              </p:ext>
            </p:extLst>
          </p:nvPr>
        </p:nvGraphicFramePr>
        <p:xfrm>
          <a:off x="1268027" y="217714"/>
          <a:ext cx="9652771" cy="396240"/>
        </p:xfrm>
        <a:graphic>
          <a:graphicData uri="http://schemas.openxmlformats.org/drawingml/2006/table">
            <a:tbl>
              <a:tblPr firstRow="1" bandRow="1">
                <a:tableStyleId>{5C22544A-7EE6-4342-B048-85BDC9FD1C3A}</a:tableStyleId>
              </a:tblPr>
              <a:tblGrid>
                <a:gridCol w="9652771">
                  <a:extLst>
                    <a:ext uri="{9D8B030D-6E8A-4147-A177-3AD203B41FA5}">
                      <a16:colId xmlns:a16="http://schemas.microsoft.com/office/drawing/2014/main" val="24209441"/>
                    </a:ext>
                  </a:extLst>
                </a:gridCol>
              </a:tblGrid>
              <a:tr h="391886">
                <a:tc>
                  <a:txBody>
                    <a:bodyPr/>
                    <a:lstStyle/>
                    <a:p>
                      <a:pPr algn="ctr"/>
                      <a:r>
                        <a:rPr lang="en-US" sz="2000" b="1" kern="1200" dirty="0">
                          <a:solidFill>
                            <a:schemeClr val="tx1"/>
                          </a:solidFill>
                          <a:effectLst/>
                          <a:latin typeface="+mn-lt"/>
                          <a:ea typeface="+mn-ea"/>
                          <a:cs typeface="+mn-cs"/>
                        </a:rPr>
                        <a:t>How does the average delivery time vary between subscription statuses (Free, Premium)? </a:t>
                      </a:r>
                      <a:endParaRPr lang="en-US" sz="2000" b="1" dirty="0">
                        <a:solidFill>
                          <a:schemeClr val="tx1"/>
                        </a:solidFil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1304157"/>
                  </a:ext>
                </a:extLst>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69" y="794657"/>
            <a:ext cx="6472286" cy="593865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693000120"/>
              </p:ext>
            </p:extLst>
          </p:nvPr>
        </p:nvGraphicFramePr>
        <p:xfrm>
          <a:off x="6680200" y="794658"/>
          <a:ext cx="5373255" cy="2002972"/>
        </p:xfrm>
        <a:graphic>
          <a:graphicData uri="http://schemas.openxmlformats.org/drawingml/2006/table">
            <a:tbl>
              <a:tblPr firstRow="1" bandRow="1">
                <a:tableStyleId>{5C22544A-7EE6-4342-B048-85BDC9FD1C3A}</a:tableStyleId>
              </a:tblPr>
              <a:tblGrid>
                <a:gridCol w="5373255">
                  <a:extLst>
                    <a:ext uri="{9D8B030D-6E8A-4147-A177-3AD203B41FA5}">
                      <a16:colId xmlns:a16="http://schemas.microsoft.com/office/drawing/2014/main" val="3481706049"/>
                    </a:ext>
                  </a:extLst>
                </a:gridCol>
              </a:tblGrid>
              <a:tr h="2002972">
                <a:tc>
                  <a:txBody>
                    <a:bodyPr/>
                    <a:lstStyle/>
                    <a:p>
                      <a:pPr algn="ctr"/>
                      <a:r>
                        <a:rPr lang="en-US" sz="1600" u="sng" dirty="0">
                          <a:solidFill>
                            <a:schemeClr val="tx1"/>
                          </a:solidFill>
                        </a:rPr>
                        <a:t>INSIGHT</a:t>
                      </a:r>
                    </a:p>
                    <a:p>
                      <a:pPr marL="285750" indent="-285750" algn="l">
                        <a:buClr>
                          <a:schemeClr val="tx1"/>
                        </a:buClr>
                        <a:buFont typeface="Wingdings" panose="05000000000000000000" pitchFamily="2" charset="2"/>
                        <a:buChar char="v"/>
                      </a:pPr>
                      <a:r>
                        <a:rPr lang="en-US" sz="1200" b="0" u="none" dirty="0">
                          <a:solidFill>
                            <a:schemeClr val="tx1"/>
                          </a:solidFill>
                        </a:rPr>
                        <a:t>Surprisingly, </a:t>
                      </a:r>
                      <a:r>
                        <a:rPr lang="en-US" sz="1200" b="1" u="none" dirty="0">
                          <a:solidFill>
                            <a:schemeClr val="accent6">
                              <a:lumMod val="75000"/>
                            </a:schemeClr>
                          </a:solidFill>
                        </a:rPr>
                        <a:t>Premium subscribers </a:t>
                      </a:r>
                      <a:r>
                        <a:rPr lang="en-US" sz="1200" b="0" u="none" dirty="0">
                          <a:solidFill>
                            <a:schemeClr val="tx1"/>
                          </a:solidFill>
                        </a:rPr>
                        <a:t>experience slightly slower delivery than Free users — </a:t>
                      </a:r>
                      <a:r>
                        <a:rPr lang="en-US" sz="1200" b="1" u="none" dirty="0">
                          <a:solidFill>
                            <a:schemeClr val="accent6">
                              <a:lumMod val="75000"/>
                            </a:schemeClr>
                          </a:solidFill>
                        </a:rPr>
                        <a:t>7.07 vs. 6.96 days.</a:t>
                      </a:r>
                    </a:p>
                    <a:p>
                      <a:pPr marL="285750" indent="-285750" algn="l">
                        <a:buClr>
                          <a:schemeClr val="tx1"/>
                        </a:buClr>
                        <a:buFont typeface="Wingdings" panose="05000000000000000000" pitchFamily="2" charset="2"/>
                        <a:buChar char="v"/>
                      </a:pPr>
                      <a:r>
                        <a:rPr lang="en-US" sz="1200" b="0" u="none" dirty="0">
                          <a:solidFill>
                            <a:schemeClr val="tx1"/>
                          </a:solidFill>
                        </a:rPr>
                        <a:t>This result is </a:t>
                      </a:r>
                      <a:r>
                        <a:rPr lang="en-US" sz="1200" b="1" u="none" dirty="0">
                          <a:solidFill>
                            <a:schemeClr val="accent6">
                              <a:lumMod val="75000"/>
                            </a:schemeClr>
                          </a:solidFill>
                        </a:rPr>
                        <a:t>counterintuitive</a:t>
                      </a:r>
                      <a:r>
                        <a:rPr lang="en-US" sz="1200" b="0" u="none" dirty="0">
                          <a:solidFill>
                            <a:schemeClr val="tx1"/>
                          </a:solidFill>
                        </a:rPr>
                        <a:t>, since Premium users generally expect faster or priority shipping in exchange for their subscription fee.</a:t>
                      </a:r>
                    </a:p>
                    <a:p>
                      <a:pPr marL="171450" indent="-171450" algn="l">
                        <a:buClr>
                          <a:schemeClr val="tx1"/>
                        </a:buClr>
                        <a:buFont typeface="Wingdings" panose="05000000000000000000" pitchFamily="2" charset="2"/>
                        <a:buChar char="v"/>
                      </a:pPr>
                      <a:r>
                        <a:rPr lang="en-US" sz="1200" b="1" u="none" dirty="0">
                          <a:solidFill>
                            <a:schemeClr val="accent6">
                              <a:lumMod val="75000"/>
                            </a:schemeClr>
                          </a:solidFill>
                        </a:rPr>
                        <a:t>Implications</a:t>
                      </a:r>
                    </a:p>
                    <a:p>
                      <a:pPr marL="628650" lvl="1" indent="-171450" algn="l">
                        <a:buClr>
                          <a:schemeClr val="tx1"/>
                        </a:buClr>
                        <a:buFont typeface="Courier New" panose="02070309020205020404" pitchFamily="49" charset="0"/>
                        <a:buChar char="o"/>
                      </a:pPr>
                      <a:r>
                        <a:rPr lang="en-US" sz="1200" b="0" u="none" dirty="0">
                          <a:solidFill>
                            <a:schemeClr val="tx1"/>
                          </a:solidFill>
                        </a:rPr>
                        <a:t>This may create frustration or dissatisfaction among Premium users.</a:t>
                      </a:r>
                    </a:p>
                    <a:p>
                      <a:pPr marL="628650" lvl="1" indent="-171450" algn="l">
                        <a:buClr>
                          <a:schemeClr val="tx1"/>
                        </a:buClr>
                        <a:buFont typeface="Courier New" panose="02070309020205020404" pitchFamily="49" charset="0"/>
                        <a:buChar char="o"/>
                      </a:pPr>
                      <a:r>
                        <a:rPr lang="en-US" sz="1200" b="0" u="none" dirty="0">
                          <a:solidFill>
                            <a:schemeClr val="tx1"/>
                          </a:solidFill>
                        </a:rPr>
                        <a:t>t risks undermining the perceived value of the Premium service.</a:t>
                      </a:r>
                    </a:p>
                    <a:p>
                      <a:pPr marL="628650" lvl="1" indent="-171450" algn="l">
                        <a:buClr>
                          <a:schemeClr val="tx1"/>
                        </a:buClr>
                        <a:buFont typeface="Courier New" panose="02070309020205020404" pitchFamily="49" charset="0"/>
                        <a:buChar char="o"/>
                      </a:pPr>
                      <a:r>
                        <a:rPr lang="en-US" sz="1200" b="0" u="none" dirty="0">
                          <a:solidFill>
                            <a:schemeClr val="tx1"/>
                          </a:solidFill>
                        </a:rPr>
                        <a:t>Could lead to higher churn or lower upgrade rates.</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noFill/>
                      <a:prstDash val="sysDash"/>
                      <a:round/>
                      <a:headEnd type="none" w="med" len="med"/>
                      <a:tailEnd type="none" w="med" len="med"/>
                    </a:lnT>
                    <a:lnB w="12700" cap="flat" cmpd="sng" algn="ctr">
                      <a:noFill/>
                      <a:prstDash val="sys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96312710"/>
                  </a:ext>
                </a:extLst>
              </a:tr>
            </a:tbl>
          </a:graphicData>
        </a:graphic>
      </p:graphicFrame>
      <p:graphicFrame>
        <p:nvGraphicFramePr>
          <p:cNvPr id="3" name="Table 2">
            <a:extLst>
              <a:ext uri="{FF2B5EF4-FFF2-40B4-BE49-F238E27FC236}">
                <a16:creationId xmlns:a16="http://schemas.microsoft.com/office/drawing/2014/main" id="{8E160CDB-CC8C-2D7A-83A9-0A6ED2044C4B}"/>
              </a:ext>
            </a:extLst>
          </p:cNvPr>
          <p:cNvGraphicFramePr>
            <a:graphicFrameLocks noGrp="1"/>
          </p:cNvGraphicFramePr>
          <p:nvPr>
            <p:extLst>
              <p:ext uri="{D42A27DB-BD31-4B8C-83A1-F6EECF244321}">
                <p14:modId xmlns:p14="http://schemas.microsoft.com/office/powerpoint/2010/main" val="2338469332"/>
              </p:ext>
            </p:extLst>
          </p:nvPr>
        </p:nvGraphicFramePr>
        <p:xfrm>
          <a:off x="6680201" y="2895600"/>
          <a:ext cx="5373254" cy="3837709"/>
        </p:xfrm>
        <a:graphic>
          <a:graphicData uri="http://schemas.openxmlformats.org/drawingml/2006/table">
            <a:tbl>
              <a:tblPr firstRow="1" bandRow="1">
                <a:tableStyleId>{5C22544A-7EE6-4342-B048-85BDC9FD1C3A}</a:tableStyleId>
              </a:tblPr>
              <a:tblGrid>
                <a:gridCol w="5373254">
                  <a:extLst>
                    <a:ext uri="{9D8B030D-6E8A-4147-A177-3AD203B41FA5}">
                      <a16:colId xmlns:a16="http://schemas.microsoft.com/office/drawing/2014/main" val="4081539372"/>
                    </a:ext>
                  </a:extLst>
                </a:gridCol>
              </a:tblGrid>
              <a:tr h="3837709">
                <a:tc>
                  <a:txBody>
                    <a:bodyPr/>
                    <a:lstStyle/>
                    <a:p>
                      <a:pPr algn="ctr"/>
                      <a:r>
                        <a:rPr lang="en-US" sz="1600" b="1" u="sng" dirty="0">
                          <a:solidFill>
                            <a:schemeClr val="tx1"/>
                          </a:solidFill>
                        </a:rPr>
                        <a:t>BUSINESS RECOMENDATIONS</a:t>
                      </a:r>
                    </a:p>
                    <a:p>
                      <a:r>
                        <a:rPr lang="en-US" sz="1200" b="0" dirty="0">
                          <a:solidFill>
                            <a:schemeClr val="tx1"/>
                          </a:solidFill>
                        </a:rPr>
                        <a:t>1. </a:t>
                      </a:r>
                      <a:r>
                        <a:rPr lang="en-US" sz="1200" b="1" dirty="0">
                          <a:solidFill>
                            <a:schemeClr val="accent6">
                              <a:lumMod val="75000"/>
                            </a:schemeClr>
                          </a:solidFill>
                        </a:rPr>
                        <a:t>Audit Fulfillment for Premium Users</a:t>
                      </a:r>
                    </a:p>
                    <a:p>
                      <a:pPr marL="171450" indent="-171450">
                        <a:buFont typeface="Wingdings" panose="05000000000000000000" pitchFamily="2" charset="2"/>
                        <a:buChar char="v"/>
                      </a:pPr>
                      <a:r>
                        <a:rPr lang="en-US" sz="1200" b="0" dirty="0">
                          <a:solidFill>
                            <a:schemeClr val="tx1"/>
                          </a:solidFill>
                        </a:rPr>
                        <a:t>Investigate why Premium deliveries are slower:</a:t>
                      </a:r>
                    </a:p>
                    <a:p>
                      <a:pPr marL="628650" lvl="1" indent="-171450">
                        <a:buFont typeface="Courier New" panose="02070309020205020404" pitchFamily="49" charset="0"/>
                        <a:buChar char="o"/>
                      </a:pPr>
                      <a:r>
                        <a:rPr lang="en-US" sz="1200" b="0" dirty="0">
                          <a:solidFill>
                            <a:schemeClr val="tx1"/>
                          </a:solidFill>
                        </a:rPr>
                        <a:t>Are they receiving items from different warehouses?</a:t>
                      </a:r>
                    </a:p>
                    <a:p>
                      <a:pPr marL="628650" lvl="1" indent="-171450">
                        <a:buFont typeface="Courier New" panose="02070309020205020404" pitchFamily="49" charset="0"/>
                        <a:buChar char="o"/>
                      </a:pPr>
                      <a:r>
                        <a:rPr lang="en-US" sz="1200" b="0" dirty="0">
                          <a:solidFill>
                            <a:schemeClr val="tx1"/>
                          </a:solidFill>
                        </a:rPr>
                        <a:t>Are there more out-of-stock or specialty items?</a:t>
                      </a:r>
                    </a:p>
                    <a:p>
                      <a:r>
                        <a:rPr lang="en-US" sz="1200" b="0" dirty="0">
                          <a:solidFill>
                            <a:schemeClr val="tx1"/>
                          </a:solidFill>
                        </a:rPr>
                        <a:t>2. </a:t>
                      </a:r>
                      <a:r>
                        <a:rPr lang="en-US" sz="1200" b="1" dirty="0">
                          <a:solidFill>
                            <a:schemeClr val="accent6">
                              <a:lumMod val="75000"/>
                            </a:schemeClr>
                          </a:solidFill>
                        </a:rPr>
                        <a:t>Prioritize Shipping for Premium Orders</a:t>
                      </a:r>
                    </a:p>
                    <a:p>
                      <a:pPr marL="628650" lvl="1" indent="-171450">
                        <a:buFont typeface="Courier New" panose="02070309020205020404" pitchFamily="49" charset="0"/>
                        <a:buChar char="o"/>
                      </a:pPr>
                      <a:r>
                        <a:rPr lang="en-US" sz="1200" b="0" dirty="0">
                          <a:solidFill>
                            <a:schemeClr val="tx1"/>
                          </a:solidFill>
                        </a:rPr>
                        <a:t>Tag Premium orders in the logistics system</a:t>
                      </a:r>
                    </a:p>
                    <a:p>
                      <a:pPr marL="628650" lvl="1" indent="-171450">
                        <a:buFont typeface="Courier New" panose="02070309020205020404" pitchFamily="49" charset="0"/>
                        <a:buChar char="o"/>
                      </a:pPr>
                      <a:r>
                        <a:rPr lang="en-US" sz="1200" b="0" dirty="0">
                          <a:solidFill>
                            <a:schemeClr val="tx1"/>
                          </a:solidFill>
                        </a:rPr>
                        <a:t>Ensure faster carriers or faster fulfillment windows</a:t>
                      </a:r>
                    </a:p>
                    <a:p>
                      <a:pPr marL="0" lvl="0" indent="0">
                        <a:buFont typeface="Courier New" panose="02070309020205020404" pitchFamily="49" charset="0"/>
                        <a:buNone/>
                      </a:pPr>
                      <a:r>
                        <a:rPr lang="en-US" sz="1200" b="0" dirty="0">
                          <a:solidFill>
                            <a:schemeClr val="tx1"/>
                          </a:solidFill>
                        </a:rPr>
                        <a:t>3. </a:t>
                      </a:r>
                      <a:r>
                        <a:rPr lang="en-US" sz="1200" b="1" dirty="0">
                          <a:solidFill>
                            <a:schemeClr val="accent6">
                              <a:lumMod val="75000"/>
                            </a:schemeClr>
                          </a:solidFill>
                        </a:rPr>
                        <a:t>Set and Communicate Clear Expectations</a:t>
                      </a:r>
                    </a:p>
                    <a:p>
                      <a:pPr marL="628650" lvl="1" indent="-171450">
                        <a:buFont typeface="Courier New" panose="02070309020205020404" pitchFamily="49" charset="0"/>
                        <a:buChar char="o"/>
                      </a:pPr>
                      <a:r>
                        <a:rPr lang="en-US" sz="1200" b="0" dirty="0">
                          <a:solidFill>
                            <a:schemeClr val="tx1"/>
                          </a:solidFill>
                        </a:rPr>
                        <a:t>If Premium includes benefits other than faster shipping (e.g., exclusive products, extended return), make that clear in marketing</a:t>
                      </a:r>
                    </a:p>
                    <a:p>
                      <a:pPr marL="628650" lvl="1" indent="-171450">
                        <a:buFont typeface="Courier New" panose="02070309020205020404" pitchFamily="49" charset="0"/>
                        <a:buChar char="o"/>
                      </a:pPr>
                      <a:r>
                        <a:rPr lang="en-US" sz="1200" b="0" dirty="0">
                          <a:solidFill>
                            <a:schemeClr val="tx1"/>
                          </a:solidFill>
                        </a:rPr>
                        <a:t>Or, if faster delivery is promised, adjust operations to meet it</a:t>
                      </a:r>
                    </a:p>
                    <a:p>
                      <a:pPr marL="0" lvl="0" indent="0">
                        <a:buFont typeface="Courier New" panose="02070309020205020404" pitchFamily="49" charset="0"/>
                        <a:buNone/>
                      </a:pPr>
                      <a:endParaRPr lang="en-US" sz="1200" b="0" dirty="0">
                        <a:solidFill>
                          <a:schemeClr val="tx1"/>
                        </a:solidFill>
                      </a:endParaRPr>
                    </a:p>
                    <a:p>
                      <a:pPr marL="0" lvl="0" indent="0">
                        <a:buFont typeface="Courier New" panose="02070309020205020404" pitchFamily="49" charset="0"/>
                        <a:buNone/>
                      </a:pPr>
                      <a:r>
                        <a:rPr lang="en-US" sz="1200" b="0" dirty="0">
                          <a:solidFill>
                            <a:schemeClr val="tx1"/>
                          </a:solidFill>
                        </a:rPr>
                        <a:t>4. </a:t>
                      </a:r>
                      <a:r>
                        <a:rPr lang="en-US" sz="1200" b="1" dirty="0">
                          <a:solidFill>
                            <a:schemeClr val="accent6">
                              <a:lumMod val="75000"/>
                            </a:schemeClr>
                          </a:solidFill>
                        </a:rPr>
                        <a:t>Offer Partial Refunds or Perks for Delays</a:t>
                      </a:r>
                    </a:p>
                    <a:p>
                      <a:pPr marL="171450" lvl="0" indent="-171450">
                        <a:buFont typeface="Wingdings" panose="05000000000000000000" pitchFamily="2" charset="2"/>
                        <a:buChar char="v"/>
                      </a:pPr>
                      <a:r>
                        <a:rPr lang="en-US" sz="1200" b="0" dirty="0">
                          <a:solidFill>
                            <a:schemeClr val="tx1"/>
                          </a:solidFill>
                        </a:rPr>
                        <a:t>For Premium members experiencing slow delivery, offer:</a:t>
                      </a:r>
                    </a:p>
                    <a:p>
                      <a:pPr marL="628650" lvl="1" indent="-171450">
                        <a:buFont typeface="Courier New" panose="02070309020205020404" pitchFamily="49" charset="0"/>
                        <a:buChar char="o"/>
                      </a:pPr>
                      <a:r>
                        <a:rPr lang="en-US" sz="1200" b="0" dirty="0">
                          <a:solidFill>
                            <a:schemeClr val="tx1"/>
                          </a:solidFill>
                        </a:rPr>
                        <a:t>Credit</a:t>
                      </a:r>
                    </a:p>
                    <a:p>
                      <a:pPr marL="628650" lvl="1" indent="-171450">
                        <a:buFont typeface="Courier New" panose="02070309020205020404" pitchFamily="49" charset="0"/>
                        <a:buChar char="o"/>
                      </a:pPr>
                      <a:r>
                        <a:rPr lang="en-US" sz="1200" b="0" dirty="0">
                          <a:solidFill>
                            <a:schemeClr val="tx1"/>
                          </a:solidFill>
                        </a:rPr>
                        <a:t>Free month of Premium</a:t>
                      </a:r>
                    </a:p>
                    <a:p>
                      <a:pPr marL="628650" lvl="1" indent="-171450">
                        <a:buFont typeface="Courier New" panose="02070309020205020404" pitchFamily="49" charset="0"/>
                        <a:buChar char="o"/>
                      </a:pPr>
                      <a:r>
                        <a:rPr lang="en-US" sz="1200" b="0" dirty="0">
                          <a:solidFill>
                            <a:schemeClr val="tx1"/>
                          </a:solidFill>
                        </a:rPr>
                        <a:t>Apology email with a discount</a:t>
                      </a:r>
                    </a:p>
                  </a:txBody>
                  <a:tcPr>
                    <a:solidFill>
                      <a:schemeClr val="bg1">
                        <a:lumMod val="95000"/>
                      </a:schemeClr>
                    </a:solidFill>
                  </a:tcPr>
                </a:tc>
                <a:extLst>
                  <a:ext uri="{0D108BD9-81ED-4DB2-BD59-A6C34878D82A}">
                    <a16:rowId xmlns:a16="http://schemas.microsoft.com/office/drawing/2014/main" val="1915697261"/>
                  </a:ext>
                </a:extLst>
              </a:tr>
            </a:tbl>
          </a:graphicData>
        </a:graphic>
      </p:graphicFrame>
    </p:spTree>
    <p:extLst>
      <p:ext uri="{BB962C8B-B14F-4D97-AF65-F5344CB8AC3E}">
        <p14:creationId xmlns:p14="http://schemas.microsoft.com/office/powerpoint/2010/main" val="293261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38776448"/>
              </p:ext>
            </p:extLst>
          </p:nvPr>
        </p:nvGraphicFramePr>
        <p:xfrm>
          <a:off x="2031471" y="267286"/>
          <a:ext cx="8125883" cy="464234"/>
        </p:xfrm>
        <a:graphic>
          <a:graphicData uri="http://schemas.openxmlformats.org/drawingml/2006/table">
            <a:tbl>
              <a:tblPr firstRow="1" bandRow="1">
                <a:tableStyleId>{5C22544A-7EE6-4342-B048-85BDC9FD1C3A}</a:tableStyleId>
              </a:tblPr>
              <a:tblGrid>
                <a:gridCol w="8125883">
                  <a:extLst>
                    <a:ext uri="{9D8B030D-6E8A-4147-A177-3AD203B41FA5}">
                      <a16:colId xmlns:a16="http://schemas.microsoft.com/office/drawing/2014/main" val="2206306800"/>
                    </a:ext>
                  </a:extLst>
                </a:gridCol>
              </a:tblGrid>
              <a:tr h="464234">
                <a:tc>
                  <a:txBody>
                    <a:bodyPr/>
                    <a:lstStyle/>
                    <a:p>
                      <a:pPr algn="ctr"/>
                      <a:r>
                        <a:rPr lang="en-US" sz="2000" b="1" kern="1200" dirty="0">
                          <a:solidFill>
                            <a:schemeClr val="tx1"/>
                          </a:solidFill>
                          <a:effectLst/>
                          <a:latin typeface="+mn-lt"/>
                          <a:ea typeface="+mn-ea"/>
                          <a:cs typeface="+mn-cs"/>
                        </a:rPr>
                        <a:t>How many customers are subscribed to the service? </a:t>
                      </a:r>
                      <a:endParaRPr lang="en-US" sz="2000" dirty="0">
                        <a:solidFill>
                          <a:schemeClr val="tx1"/>
                        </a:solidFill>
                      </a:endParaRP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5487551"/>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73" y="872197"/>
            <a:ext cx="7374084" cy="5861111"/>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997985461"/>
              </p:ext>
            </p:extLst>
          </p:nvPr>
        </p:nvGraphicFramePr>
        <p:xfrm>
          <a:off x="7619999" y="872197"/>
          <a:ext cx="4433456" cy="1620632"/>
        </p:xfrm>
        <a:graphic>
          <a:graphicData uri="http://schemas.openxmlformats.org/drawingml/2006/table">
            <a:tbl>
              <a:tblPr firstRow="1" bandRow="1">
                <a:tableStyleId>{5C22544A-7EE6-4342-B048-85BDC9FD1C3A}</a:tableStyleId>
              </a:tblPr>
              <a:tblGrid>
                <a:gridCol w="4433456">
                  <a:extLst>
                    <a:ext uri="{9D8B030D-6E8A-4147-A177-3AD203B41FA5}">
                      <a16:colId xmlns:a16="http://schemas.microsoft.com/office/drawing/2014/main" val="2724965688"/>
                    </a:ext>
                  </a:extLst>
                </a:gridCol>
              </a:tblGrid>
              <a:tr h="1620632">
                <a:tc>
                  <a:txBody>
                    <a:bodyPr/>
                    <a:lstStyle/>
                    <a:p>
                      <a:pPr algn="ctr"/>
                      <a:r>
                        <a:rPr lang="en-US" sz="1600" u="sng" dirty="0">
                          <a:solidFill>
                            <a:schemeClr val="tx1"/>
                          </a:solidFill>
                        </a:rPr>
                        <a:t>INSIGHT</a:t>
                      </a:r>
                    </a:p>
                    <a:p>
                      <a:pPr algn="l"/>
                      <a:r>
                        <a:rPr lang="en-US" sz="1200" b="0" u="none" dirty="0">
                          <a:solidFill>
                            <a:schemeClr val="tx1"/>
                          </a:solidFill>
                        </a:rPr>
                        <a:t>Only </a:t>
                      </a:r>
                      <a:r>
                        <a:rPr lang="en-US" sz="1200" b="1" u="none" dirty="0">
                          <a:solidFill>
                            <a:schemeClr val="accent6">
                              <a:lumMod val="75000"/>
                            </a:schemeClr>
                          </a:solidFill>
                        </a:rPr>
                        <a:t>33.69% </a:t>
                      </a:r>
                      <a:r>
                        <a:rPr lang="en-US" sz="1200" b="0" u="none" dirty="0">
                          <a:solidFill>
                            <a:schemeClr val="tx1"/>
                          </a:solidFill>
                        </a:rPr>
                        <a:t>of users are paying subscribers (Premium), while </a:t>
                      </a:r>
                      <a:r>
                        <a:rPr lang="en-US" sz="1200" b="1" u="none" dirty="0">
                          <a:solidFill>
                            <a:schemeClr val="accent6">
                              <a:lumMod val="75000"/>
                            </a:schemeClr>
                          </a:solidFill>
                        </a:rPr>
                        <a:t>66.31% </a:t>
                      </a:r>
                      <a:r>
                        <a:rPr lang="en-US" sz="1200" b="0" u="none" dirty="0">
                          <a:solidFill>
                            <a:schemeClr val="tx1"/>
                          </a:solidFill>
                        </a:rPr>
                        <a:t>are non-paying (Free or on Trial).</a:t>
                      </a:r>
                    </a:p>
                    <a:p>
                      <a:pPr marL="171450" indent="-171450" algn="l">
                        <a:buFont typeface="Wingdings" panose="05000000000000000000" pitchFamily="2" charset="2"/>
                        <a:buChar char="v"/>
                      </a:pPr>
                      <a:r>
                        <a:rPr lang="en-US" sz="1200" b="0" u="none" dirty="0">
                          <a:solidFill>
                            <a:schemeClr val="tx1"/>
                          </a:solidFill>
                        </a:rPr>
                        <a:t>The user base is evenly split, but a large portion (</a:t>
                      </a:r>
                      <a:r>
                        <a:rPr lang="en-US" sz="1200" b="1" u="none" dirty="0">
                          <a:solidFill>
                            <a:schemeClr val="accent6">
                              <a:lumMod val="75000"/>
                            </a:schemeClr>
                          </a:solidFill>
                        </a:rPr>
                        <a:t>65%+) </a:t>
                      </a:r>
                      <a:r>
                        <a:rPr lang="en-US" sz="1200" b="0" u="none" dirty="0">
                          <a:solidFill>
                            <a:schemeClr val="tx1"/>
                          </a:solidFill>
                        </a:rPr>
                        <a:t>aren’t paying, which is a huge opportunity for conversion.</a:t>
                      </a:r>
                    </a:p>
                    <a:p>
                      <a:pPr marL="171450" indent="-171450" algn="l">
                        <a:buFont typeface="Wingdings" panose="05000000000000000000" pitchFamily="2" charset="2"/>
                        <a:buChar char="v"/>
                      </a:pPr>
                      <a:r>
                        <a:rPr lang="en-US" sz="1200" b="0" u="none" dirty="0">
                          <a:solidFill>
                            <a:schemeClr val="tx1"/>
                          </a:solidFill>
                        </a:rPr>
                        <a:t>You're potentially leaving revenue on the table if Trial/Free users don’t convert to Premium.</a:t>
                      </a:r>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26004887"/>
                  </a:ext>
                </a:extLst>
              </a:tr>
            </a:tbl>
          </a:graphicData>
        </a:graphic>
      </p:graphicFrame>
      <p:graphicFrame>
        <p:nvGraphicFramePr>
          <p:cNvPr id="5" name="Table 4">
            <a:extLst>
              <a:ext uri="{FF2B5EF4-FFF2-40B4-BE49-F238E27FC236}">
                <a16:creationId xmlns:a16="http://schemas.microsoft.com/office/drawing/2014/main" id="{B18C488C-A0B6-1AC0-9038-89C45D103C8E}"/>
              </a:ext>
            </a:extLst>
          </p:cNvPr>
          <p:cNvGraphicFramePr>
            <a:graphicFrameLocks noGrp="1"/>
          </p:cNvGraphicFramePr>
          <p:nvPr>
            <p:extLst>
              <p:ext uri="{D42A27DB-BD31-4B8C-83A1-F6EECF244321}">
                <p14:modId xmlns:p14="http://schemas.microsoft.com/office/powerpoint/2010/main" val="3479528324"/>
              </p:ext>
            </p:extLst>
          </p:nvPr>
        </p:nvGraphicFramePr>
        <p:xfrm>
          <a:off x="7620000" y="2633506"/>
          <a:ext cx="4433456" cy="4099802"/>
        </p:xfrm>
        <a:graphic>
          <a:graphicData uri="http://schemas.openxmlformats.org/drawingml/2006/table">
            <a:tbl>
              <a:tblPr firstRow="1" bandRow="1">
                <a:tableStyleId>{5C22544A-7EE6-4342-B048-85BDC9FD1C3A}</a:tableStyleId>
              </a:tblPr>
              <a:tblGrid>
                <a:gridCol w="4433456">
                  <a:extLst>
                    <a:ext uri="{9D8B030D-6E8A-4147-A177-3AD203B41FA5}">
                      <a16:colId xmlns:a16="http://schemas.microsoft.com/office/drawing/2014/main" val="1331028279"/>
                    </a:ext>
                  </a:extLst>
                </a:gridCol>
              </a:tblGrid>
              <a:tr h="4099802">
                <a:tc>
                  <a:txBody>
                    <a:bodyPr/>
                    <a:lstStyle/>
                    <a:p>
                      <a:pPr algn="ctr"/>
                      <a:r>
                        <a:rPr lang="en-US" sz="1600" u="sng" dirty="0">
                          <a:solidFill>
                            <a:schemeClr val="tx1"/>
                          </a:solidFill>
                        </a:rPr>
                        <a:t>BUSINESS RECOMMENDATIONS</a:t>
                      </a:r>
                    </a:p>
                    <a:p>
                      <a:pPr algn="l"/>
                      <a:r>
                        <a:rPr lang="en-US" sz="1200" b="0" u="none" dirty="0">
                          <a:solidFill>
                            <a:schemeClr val="tx1"/>
                          </a:solidFill>
                        </a:rPr>
                        <a:t>1. </a:t>
                      </a:r>
                      <a:r>
                        <a:rPr lang="en-US" sz="1200" b="1" u="none" dirty="0">
                          <a:solidFill>
                            <a:schemeClr val="accent6">
                              <a:lumMod val="75000"/>
                            </a:schemeClr>
                          </a:solidFill>
                        </a:rPr>
                        <a:t>Optimize Trial-to-Premium Conversion Funnel</a:t>
                      </a:r>
                    </a:p>
                    <a:p>
                      <a:pPr marL="171450" indent="-171450" algn="l">
                        <a:buFont typeface="Wingdings" panose="05000000000000000000" pitchFamily="2" charset="2"/>
                        <a:buChar char="v"/>
                      </a:pPr>
                      <a:r>
                        <a:rPr lang="en-US" sz="1200" b="0" u="none" dirty="0">
                          <a:solidFill>
                            <a:schemeClr val="tx1"/>
                          </a:solidFill>
                        </a:rPr>
                        <a:t>Offer timed discounts near the end of the trial:</a:t>
                      </a:r>
                    </a:p>
                    <a:p>
                      <a:pPr marL="628650" lvl="1" indent="-171450" algn="l">
                        <a:buFont typeface="Courier New" panose="02070309020205020404" pitchFamily="49" charset="0"/>
                        <a:buChar char="o"/>
                      </a:pPr>
                      <a:r>
                        <a:rPr lang="en-US" sz="1200" b="0" u="none" dirty="0">
                          <a:solidFill>
                            <a:schemeClr val="tx1"/>
                          </a:solidFill>
                        </a:rPr>
                        <a:t>“Upgrade in the next 3 days and get 20% off for 3 months”</a:t>
                      </a:r>
                    </a:p>
                    <a:p>
                      <a:pPr marL="171450" indent="-171450" algn="l">
                        <a:buFont typeface="Wingdings" panose="05000000000000000000" pitchFamily="2" charset="2"/>
                        <a:buChar char="v"/>
                      </a:pPr>
                      <a:r>
                        <a:rPr lang="en-US" sz="1200" b="0" u="none" dirty="0">
                          <a:solidFill>
                            <a:schemeClr val="tx1"/>
                          </a:solidFill>
                        </a:rPr>
                        <a:t>Show Premium benefits clearly with side-by-side feature comparison</a:t>
                      </a:r>
                    </a:p>
                    <a:p>
                      <a:pPr algn="l"/>
                      <a:r>
                        <a:rPr lang="en-US" sz="1200" b="0" u="none" dirty="0">
                          <a:solidFill>
                            <a:schemeClr val="tx1"/>
                          </a:solidFill>
                        </a:rPr>
                        <a:t>2. </a:t>
                      </a:r>
                      <a:r>
                        <a:rPr lang="en-US" sz="1200" b="1" u="none" dirty="0">
                          <a:solidFill>
                            <a:schemeClr val="accent6">
                              <a:lumMod val="75000"/>
                            </a:schemeClr>
                          </a:solidFill>
                        </a:rPr>
                        <a:t>Incentivize Upgrades for Free Users</a:t>
                      </a:r>
                    </a:p>
                    <a:p>
                      <a:pPr marL="171450" indent="-171450" algn="l">
                        <a:buFont typeface="Wingdings" panose="05000000000000000000" pitchFamily="2" charset="2"/>
                        <a:buChar char="v"/>
                      </a:pPr>
                      <a:r>
                        <a:rPr lang="en-US" sz="1200" b="0" u="none" dirty="0">
                          <a:solidFill>
                            <a:schemeClr val="tx1"/>
                          </a:solidFill>
                        </a:rPr>
                        <a:t>Give limited-time premium access (e.g., 7-day Premium demo)</a:t>
                      </a:r>
                    </a:p>
                    <a:p>
                      <a:pPr marL="628650" lvl="1" indent="-171450" algn="l">
                        <a:buFont typeface="Courier New" panose="02070309020205020404" pitchFamily="49" charset="0"/>
                        <a:buChar char="o"/>
                      </a:pPr>
                      <a:r>
                        <a:rPr lang="en-US" sz="1200" b="0" u="none" dirty="0">
                          <a:solidFill>
                            <a:schemeClr val="tx1"/>
                          </a:solidFill>
                        </a:rPr>
                        <a:t>“Join 3,369 other Premium users and get faster delivery + exclusive perks”</a:t>
                      </a:r>
                    </a:p>
                    <a:p>
                      <a:pPr algn="l"/>
                      <a:r>
                        <a:rPr lang="en-US" sz="1200" b="0" u="none" dirty="0">
                          <a:solidFill>
                            <a:schemeClr val="tx1"/>
                          </a:solidFill>
                        </a:rPr>
                        <a:t>3. </a:t>
                      </a:r>
                      <a:r>
                        <a:rPr lang="en-US" sz="1200" b="1" u="none" dirty="0">
                          <a:solidFill>
                            <a:schemeClr val="accent6">
                              <a:lumMod val="75000"/>
                            </a:schemeClr>
                          </a:solidFill>
                        </a:rPr>
                        <a:t>Engage Trial Users with Onboarding Emails</a:t>
                      </a:r>
                    </a:p>
                    <a:p>
                      <a:pPr marL="171450" indent="-171450" algn="l">
                        <a:buFont typeface="Wingdings" panose="05000000000000000000" pitchFamily="2" charset="2"/>
                        <a:buChar char="v"/>
                      </a:pPr>
                      <a:r>
                        <a:rPr lang="en-US" sz="1200" b="0" u="none" dirty="0">
                          <a:solidFill>
                            <a:schemeClr val="tx1"/>
                          </a:solidFill>
                        </a:rPr>
                        <a:t>Email Series: Day 1, 3, 7, 13</a:t>
                      </a:r>
                    </a:p>
                    <a:p>
                      <a:pPr marL="628650" lvl="1" indent="-171450" algn="l">
                        <a:buFont typeface="Courier New" panose="02070309020205020404" pitchFamily="49" charset="0"/>
                        <a:buChar char="o"/>
                      </a:pPr>
                      <a:r>
                        <a:rPr lang="en-US" sz="1200" b="0" u="none" dirty="0">
                          <a:solidFill>
                            <a:schemeClr val="tx1"/>
                          </a:solidFill>
                        </a:rPr>
                        <a:t>Highlight top features</a:t>
                      </a:r>
                    </a:p>
                    <a:p>
                      <a:pPr marL="628650" lvl="1" indent="-171450" algn="l">
                        <a:buFont typeface="Courier New" panose="02070309020205020404" pitchFamily="49" charset="0"/>
                        <a:buChar char="o"/>
                      </a:pPr>
                      <a:r>
                        <a:rPr lang="en-US" sz="1200" b="0" u="none" dirty="0">
                          <a:solidFill>
                            <a:schemeClr val="tx1"/>
                          </a:solidFill>
                        </a:rPr>
                        <a:t>Testimonials from Premium users</a:t>
                      </a:r>
                    </a:p>
                    <a:p>
                      <a:pPr marL="628650" lvl="1" indent="-171450" algn="l">
                        <a:buFont typeface="Courier New" panose="02070309020205020404" pitchFamily="49" charset="0"/>
                        <a:buChar char="o"/>
                      </a:pPr>
                      <a:r>
                        <a:rPr lang="en-US" sz="1200" b="0" u="none" dirty="0">
                          <a:solidFill>
                            <a:schemeClr val="tx1"/>
                          </a:solidFill>
                        </a:rPr>
                        <a:t>Auto-renew reminder with upgrade CTA</a:t>
                      </a:r>
                    </a:p>
                    <a:p>
                      <a:pPr marL="0" lvl="0" indent="0" algn="l">
                        <a:buFont typeface="Courier New" panose="02070309020205020404" pitchFamily="49" charset="0"/>
                        <a:buNone/>
                      </a:pPr>
                      <a:r>
                        <a:rPr lang="en-US" sz="1200" b="0" u="none" dirty="0">
                          <a:solidFill>
                            <a:schemeClr val="tx1"/>
                          </a:solidFill>
                        </a:rPr>
                        <a:t>4. </a:t>
                      </a:r>
                      <a:r>
                        <a:rPr lang="en-US" sz="1200" b="1" u="none" dirty="0">
                          <a:solidFill>
                            <a:schemeClr val="accent6">
                              <a:lumMod val="75000"/>
                            </a:schemeClr>
                          </a:solidFill>
                        </a:rPr>
                        <a:t>A/B Test Premium Pricing or Feature Bundles</a:t>
                      </a:r>
                    </a:p>
                    <a:p>
                      <a:pPr marL="171450" lvl="0" indent="-171450" algn="l">
                        <a:buFont typeface="Wingdings" panose="05000000000000000000" pitchFamily="2" charset="2"/>
                        <a:buChar char="v"/>
                      </a:pPr>
                      <a:r>
                        <a:rPr lang="en-US" sz="1200" b="0" u="none" dirty="0">
                          <a:solidFill>
                            <a:schemeClr val="tx1"/>
                          </a:solidFill>
                        </a:rPr>
                        <a:t>Test different price points or "lite" premium tiers to convert more Trial users</a:t>
                      </a:r>
                    </a:p>
                    <a:p>
                      <a:pPr marL="0" lvl="0" indent="0" algn="l">
                        <a:buFont typeface="Courier New" panose="02070309020205020404" pitchFamily="49" charset="0"/>
                        <a:buNone/>
                      </a:pPr>
                      <a:r>
                        <a:rPr lang="en-US" sz="1200" b="0" u="none" dirty="0">
                          <a:solidFill>
                            <a:schemeClr val="tx1"/>
                          </a:solidFill>
                        </a:rPr>
                        <a:t>5. </a:t>
                      </a:r>
                      <a:r>
                        <a:rPr lang="en-US" sz="1200" b="1" u="none" dirty="0">
                          <a:solidFill>
                            <a:schemeClr val="accent6">
                              <a:lumMod val="75000"/>
                            </a:schemeClr>
                          </a:solidFill>
                        </a:rPr>
                        <a:t>Track Trial Churn</a:t>
                      </a:r>
                    </a:p>
                    <a:p>
                      <a:pPr marL="171450" lvl="0" indent="-171450" algn="l">
                        <a:buFont typeface="Wingdings" panose="05000000000000000000" pitchFamily="2" charset="2"/>
                        <a:buChar char="v"/>
                      </a:pPr>
                      <a:r>
                        <a:rPr lang="en-US" sz="1200" b="0" u="none" dirty="0">
                          <a:solidFill>
                            <a:schemeClr val="tx1"/>
                          </a:solidFill>
                        </a:rPr>
                        <a:t>Measure how many Trial users downgrade or leave</a:t>
                      </a:r>
                    </a:p>
                    <a:p>
                      <a:pPr marL="171450" lvl="0" indent="-171450" algn="l">
                        <a:buFont typeface="Wingdings" panose="05000000000000000000" pitchFamily="2" charset="2"/>
                        <a:buChar char="v"/>
                      </a:pPr>
                      <a:r>
                        <a:rPr lang="en-US" sz="1200" b="0" u="none" dirty="0">
                          <a:solidFill>
                            <a:schemeClr val="tx1"/>
                          </a:solidFill>
                        </a:rPr>
                        <a:t>Collect feedback: “What stopped them from upgrading?”</a:t>
                      </a:r>
                    </a:p>
                  </a:txBody>
                  <a:tcPr>
                    <a:solidFill>
                      <a:schemeClr val="bg1">
                        <a:lumMod val="95000"/>
                      </a:schemeClr>
                    </a:solidFill>
                  </a:tcPr>
                </a:tc>
                <a:extLst>
                  <a:ext uri="{0D108BD9-81ED-4DB2-BD59-A6C34878D82A}">
                    <a16:rowId xmlns:a16="http://schemas.microsoft.com/office/drawing/2014/main" val="3664998372"/>
                  </a:ext>
                </a:extLst>
              </a:tr>
            </a:tbl>
          </a:graphicData>
        </a:graphic>
      </p:graphicFrame>
    </p:spTree>
    <p:extLst>
      <p:ext uri="{BB962C8B-B14F-4D97-AF65-F5344CB8AC3E}">
        <p14:creationId xmlns:p14="http://schemas.microsoft.com/office/powerpoint/2010/main" val="733147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943</TotalTime>
  <Words>4339</Words>
  <Application>Microsoft Office PowerPoint</Application>
  <PresentationFormat>Custom</PresentationFormat>
  <Paragraphs>395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Mir Shahadut Hossain</dc:creator>
  <cp:keywords/>
  <dc:description>generated using python-pptx</dc:description>
  <cp:lastModifiedBy>Mir Shahadut Hossain</cp:lastModifiedBy>
  <cp:revision>87</cp:revision>
  <dcterms:created xsi:type="dcterms:W3CDTF">2013-01-27T09:14:16Z</dcterms:created>
  <dcterms:modified xsi:type="dcterms:W3CDTF">2025-07-23T05:34:44Z</dcterms:modified>
  <cp:category/>
</cp:coreProperties>
</file>