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66" r:id="rId6"/>
    <p:sldId id="268" r:id="rId7"/>
    <p:sldId id="271" r:id="rId8"/>
    <p:sldId id="269" r:id="rId9"/>
    <p:sldId id="273" r:id="rId10"/>
    <p:sldId id="274" r:id="rId11"/>
    <p:sldId id="263" r:id="rId12"/>
    <p:sldId id="270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N/N16/N16-200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ecto.space/projects/BATS/" TargetMode="External"/><Relationship Id="rId2" Type="http://schemas.openxmlformats.org/officeDocument/2006/relationships/hyperlink" Target="https://gabrilovich.com/resources/data/wordsim353/wordsim35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 and Text Mining: HW#3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May 15,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 on Analogy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accuracy </a:t>
            </a:r>
            <a:r>
              <a:rPr lang="en-US" altLang="zh-TW" dirty="0" smtClean="0"/>
              <a:t>of many categories in BATS will be zero</a:t>
            </a:r>
          </a:p>
          <a:p>
            <a:r>
              <a:rPr lang="en-US" altLang="zh-TW" dirty="0" smtClean="0"/>
              <a:t>Please focus on the categories with nonzero accuracies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01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two weeks, </a:t>
            </a:r>
            <a:r>
              <a:rPr lang="en-US" altLang="zh-TW" dirty="0" smtClean="0">
                <a:solidFill>
                  <a:srgbClr val="FF0000"/>
                </a:solidFill>
              </a:rPr>
              <a:t>May 29, 2023 (Mon.)</a:t>
            </a:r>
          </a:p>
          <a:p>
            <a:endParaRPr lang="en-US" altLang="zh-TW" dirty="0"/>
          </a:p>
          <a:p>
            <a:r>
              <a:rPr lang="en-US" altLang="zh-TW" dirty="0" smtClean="0"/>
              <a:t>For programming exercises, please submit it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/>
            <a:r>
              <a:rPr lang="en-US" altLang="zh-TW" dirty="0" smtClean="0"/>
              <a:t>Under the item [Assignments]\[HW#3]</a:t>
            </a:r>
          </a:p>
          <a:p>
            <a:endParaRPr lang="en-US" altLang="zh-TW" dirty="0"/>
          </a:p>
          <a:p>
            <a:r>
              <a:rPr lang="en-US" altLang="zh-TW" dirty="0" smtClean="0"/>
              <a:t>Please include program source codes and documents</a:t>
            </a:r>
          </a:p>
          <a:p>
            <a:pPr lvl="1"/>
            <a:r>
              <a:rPr lang="en-US" altLang="zh-TW" dirty="0" smtClean="0"/>
              <a:t>specifying your team members and responsible parts in the homework</a:t>
            </a:r>
          </a:p>
          <a:p>
            <a:pPr lvl="1"/>
            <a:r>
              <a:rPr lang="en-US" altLang="zh-TW" dirty="0" smtClean="0"/>
              <a:t>Indicating configuration and installation steps of necessary packages on the specified platform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sb-DE" altLang="zh-TW" dirty="0"/>
              <a:t>Lev Finkelstein, Evgeniy Gabrilovich, Yossi Matias, Ehud Rivlin, Zach Solan, Gadi Wolfman, and Eytan Ruppin, </a:t>
            </a:r>
            <a:r>
              <a:rPr lang="hsb-DE" altLang="zh-TW" b="1" dirty="0"/>
              <a:t>"Placing Search in Context: The Concept Revisited"</a:t>
            </a:r>
            <a:r>
              <a:rPr lang="hsb-DE" altLang="zh-TW" dirty="0"/>
              <a:t>, </a:t>
            </a:r>
            <a:r>
              <a:rPr lang="hsb-DE" altLang="zh-TW" i="1" dirty="0"/>
              <a:t>ACM Transactions on Information Systems, 20(1):116-131, January </a:t>
            </a:r>
            <a:r>
              <a:rPr lang="hsb-DE" altLang="zh-TW" i="1" dirty="0" smtClean="0"/>
              <a:t>2002.</a:t>
            </a:r>
          </a:p>
          <a:p>
            <a:r>
              <a:rPr lang="en-US" altLang="zh-TW" dirty="0" err="1"/>
              <a:t>Gladkova</a:t>
            </a:r>
            <a:r>
              <a:rPr lang="en-US" altLang="zh-TW" dirty="0"/>
              <a:t>, A., </a:t>
            </a:r>
            <a:r>
              <a:rPr lang="en-US" altLang="zh-TW" dirty="0" err="1"/>
              <a:t>Drozd</a:t>
            </a:r>
            <a:r>
              <a:rPr lang="en-US" altLang="zh-TW" dirty="0"/>
              <a:t>, A., &amp; Matsuoka, S. (2016). Analogy-based detection of morphological and semantic relations with word </a:t>
            </a:r>
            <a:r>
              <a:rPr lang="en-US" altLang="zh-TW" dirty="0" err="1"/>
              <a:t>embeddings</a:t>
            </a:r>
            <a:r>
              <a:rPr lang="en-US" altLang="zh-TW" dirty="0"/>
              <a:t>: what works and what doesn’t. In Proceedings of the NAACL-HLT SRW (pp. 47–54). San Diego, California, June 12-17, 2016: ACL. </a:t>
            </a:r>
            <a:r>
              <a:rPr lang="en-US" altLang="zh-TW" dirty="0">
                <a:hlinkClick r:id="rId2"/>
              </a:rPr>
              <a:t>https://www.aclweb.org/anthology/N/N16/N16-2002.pdf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20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 #3: Word </a:t>
            </a:r>
            <a:r>
              <a:rPr lang="en-US" altLang="zh-TW" dirty="0" err="1" smtClean="0"/>
              <a:t>Embeddings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>
                <a:solidFill>
                  <a:srgbClr val="0000FF"/>
                </a:solidFill>
              </a:rPr>
              <a:t>Deriving word </a:t>
            </a:r>
            <a:r>
              <a:rPr lang="en-US" altLang="zh-TW" dirty="0" err="1" smtClean="0">
                <a:solidFill>
                  <a:srgbClr val="0000FF"/>
                </a:solidFill>
              </a:rPr>
              <a:t>embeddings</a:t>
            </a:r>
            <a:r>
              <a:rPr lang="en-US" altLang="zh-TW" dirty="0" smtClean="0">
                <a:solidFill>
                  <a:srgbClr val="0000FF"/>
                </a:solidFill>
              </a:rPr>
              <a:t> for estimating word similarity and analogy prediction </a:t>
            </a:r>
            <a:r>
              <a:rPr lang="en-US" altLang="zh-TW" dirty="0" smtClean="0"/>
              <a:t>on open datasets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(to be detailed later)</a:t>
            </a:r>
          </a:p>
          <a:p>
            <a:pPr lvl="1"/>
            <a:r>
              <a:rPr lang="en-US" altLang="zh-TW" i="1" dirty="0" smtClean="0">
                <a:solidFill>
                  <a:srgbClr val="0000FF"/>
                </a:solidFill>
              </a:rPr>
              <a:t>Word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embeddings</a:t>
            </a:r>
            <a:r>
              <a:rPr lang="en-US" altLang="zh-TW" i="1" dirty="0" smtClean="0">
                <a:solidFill>
                  <a:srgbClr val="0000FF"/>
                </a:solidFill>
              </a:rPr>
              <a:t>: fine-tuning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pretrained</a:t>
            </a:r>
            <a:r>
              <a:rPr lang="en-US" altLang="zh-TW" i="1" dirty="0" smtClean="0">
                <a:solidFill>
                  <a:srgbClr val="0000FF"/>
                </a:solidFill>
              </a:rPr>
              <a:t> models, or trained on your own</a:t>
            </a:r>
          </a:p>
          <a:p>
            <a:pPr lvl="1"/>
            <a:r>
              <a:rPr lang="en-US" altLang="zh-TW" i="1" dirty="0" smtClean="0"/>
              <a:t>Text dataset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(to be detailed later)</a:t>
            </a:r>
          </a:p>
          <a:p>
            <a:pPr lvl="1"/>
            <a:r>
              <a:rPr lang="en-US" altLang="zh-TW" dirty="0" smtClean="0"/>
              <a:t>Result of word similarity and analogy prediction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82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Deriving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for estimating </a:t>
            </a:r>
            <a:r>
              <a:rPr lang="en-US" altLang="zh-TW" dirty="0" smtClean="0">
                <a:solidFill>
                  <a:srgbClr val="0000FF"/>
                </a:solidFill>
              </a:rPr>
              <a:t>word similarity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FF"/>
                </a:solidFill>
              </a:rPr>
              <a:t>analogy prediction </a:t>
            </a:r>
            <a:r>
              <a:rPr lang="en-US" altLang="zh-TW" dirty="0" smtClean="0"/>
              <a:t>on open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open datasets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result of word similarity and analogy prediction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Word Embedding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Word2Vec</a:t>
            </a:r>
          </a:p>
          <a:p>
            <a:r>
              <a:rPr lang="en-US" altLang="zh-TW" dirty="0" err="1" smtClean="0"/>
              <a:t>GloVe</a:t>
            </a:r>
            <a:endParaRPr lang="en-US" altLang="zh-TW" dirty="0" smtClean="0"/>
          </a:p>
          <a:p>
            <a:r>
              <a:rPr lang="en-US" altLang="zh-TW" dirty="0" err="1" smtClean="0"/>
              <a:t>fastText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21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WordSimilarity-353 Corpus</a:t>
            </a:r>
            <a:r>
              <a:rPr lang="en-US" altLang="zh-TW" dirty="0" smtClean="0"/>
              <a:t>] by Evgeniy </a:t>
            </a:r>
            <a:r>
              <a:rPr lang="en-US" altLang="zh-TW" dirty="0" err="1" smtClean="0"/>
              <a:t>Gabrilovich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gabrilovich.com/resources/data/wordsim353/wordsim353.html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/>
              <a:t>Two sets of word pairs with their similarity scores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Bigger Analogy Test Set (BATS)</a:t>
            </a:r>
            <a:r>
              <a:rPr lang="en-US" altLang="zh-TW" dirty="0" smtClean="0"/>
              <a:t>] by </a:t>
            </a:r>
            <a:r>
              <a:rPr lang="hsb-DE" altLang="zh-TW" dirty="0"/>
              <a:t>Vecto team</a:t>
            </a:r>
          </a:p>
          <a:p>
            <a:pPr lvl="2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http://vecto.space/projects/BATS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 </a:t>
            </a:r>
          </a:p>
          <a:p>
            <a:pPr lvl="2"/>
            <a:r>
              <a:rPr lang="en-US" altLang="zh-TW" dirty="0" smtClean="0"/>
              <a:t>99,200 </a:t>
            </a:r>
            <a:r>
              <a:rPr lang="en-US" altLang="zh-TW" dirty="0"/>
              <a:t>questions in 40 morphological and </a:t>
            </a:r>
            <a:r>
              <a:rPr lang="en-US" altLang="zh-TW" dirty="0" smtClean="0"/>
              <a:t>semantic </a:t>
            </a:r>
            <a:r>
              <a:rPr lang="hsb-DE" altLang="zh-TW" dirty="0" smtClean="0"/>
              <a:t>categories</a:t>
            </a:r>
            <a:endParaRPr lang="en-US" altLang="zh-TW" dirty="0" smtClean="0"/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WordSim-353: Each set is available in two formats: CSV or Tab-delimited</a:t>
            </a:r>
          </a:p>
          <a:p>
            <a:pPr lvl="2"/>
            <a:r>
              <a:rPr lang="en-US" altLang="zh-TW" dirty="0" smtClean="0"/>
              <a:t>The first two columns: word pairs</a:t>
            </a:r>
          </a:p>
          <a:p>
            <a:pPr lvl="2"/>
            <a:r>
              <a:rPr lang="en-US" altLang="zh-TW" dirty="0" smtClean="0"/>
              <a:t>The third column: mean score for similarity</a:t>
            </a:r>
          </a:p>
          <a:p>
            <a:pPr lvl="1"/>
            <a:r>
              <a:rPr lang="en-US" altLang="zh-TW" dirty="0" smtClean="0"/>
              <a:t>BATS: Word pairs with 40 different relations in 40 files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Tasks: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(40pt) (1) Deriving a word embedding model</a:t>
            </a:r>
          </a:p>
          <a:p>
            <a:pPr lvl="1"/>
            <a:r>
              <a:rPr lang="en-US" altLang="zh-TW" dirty="0" smtClean="0"/>
              <a:t>Either fine-tuning a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model</a:t>
            </a:r>
          </a:p>
          <a:p>
            <a:pPr lvl="1"/>
            <a:r>
              <a:rPr lang="en-US" altLang="zh-TW" dirty="0" smtClean="0"/>
              <a:t>Or training a new model</a:t>
            </a:r>
          </a:p>
          <a:p>
            <a:r>
              <a:rPr lang="en-US" altLang="zh-TW" dirty="0"/>
              <a:t>(30pt</a:t>
            </a:r>
            <a:r>
              <a:rPr lang="en-US" altLang="zh-TW" dirty="0" smtClean="0"/>
              <a:t>) (2) Using word embedding for word similarity estimation</a:t>
            </a:r>
          </a:p>
          <a:p>
            <a:r>
              <a:rPr lang="en-US" altLang="zh-TW" dirty="0"/>
              <a:t>(30pt</a:t>
            </a:r>
            <a:r>
              <a:rPr lang="en-US" altLang="zh-TW" dirty="0" smtClean="0"/>
              <a:t>) (3) </a:t>
            </a:r>
            <a:r>
              <a:rPr lang="en-US" altLang="zh-TW" dirty="0"/>
              <a:t>Using word embedding for </a:t>
            </a:r>
            <a:r>
              <a:rPr lang="en-US" altLang="zh-TW" dirty="0" smtClean="0"/>
              <a:t>analogy prediction</a:t>
            </a:r>
          </a:p>
          <a:p>
            <a:r>
              <a:rPr lang="en-US" altLang="zh-TW" dirty="0" smtClean="0"/>
              <a:t>Optional:</a:t>
            </a:r>
          </a:p>
          <a:p>
            <a:pPr lvl="1"/>
            <a:r>
              <a:rPr lang="en-US" altLang="zh-TW" dirty="0" smtClean="0"/>
              <a:t>(25pt) (4) Compare with other document similarity estimation methods</a:t>
            </a:r>
          </a:p>
          <a:p>
            <a:pPr lvl="2"/>
            <a:r>
              <a:rPr lang="en-US" altLang="zh-TW" dirty="0" smtClean="0"/>
              <a:t>For example, co-occurrence matrix with TF-IDF, SVD, …</a:t>
            </a:r>
          </a:p>
          <a:p>
            <a:pPr lvl="1"/>
            <a:r>
              <a:rPr lang="en-US" altLang="zh-TW" dirty="0" smtClean="0"/>
              <a:t>(25pt) (5) Apply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in other tasks</a:t>
            </a:r>
          </a:p>
          <a:p>
            <a:pPr lvl="2"/>
            <a:r>
              <a:rPr lang="en-US" altLang="zh-TW" dirty="0" smtClean="0"/>
              <a:t>For example, classification, NER, …</a:t>
            </a:r>
          </a:p>
        </p:txBody>
      </p:sp>
    </p:spTree>
    <p:extLst>
      <p:ext uri="{BB962C8B-B14F-4D97-AF65-F5344CB8AC3E}">
        <p14:creationId xmlns:p14="http://schemas.microsoft.com/office/powerpoint/2010/main" val="15546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the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write your own models or call existing APIs in your program</a:t>
            </a:r>
          </a:p>
          <a:p>
            <a:r>
              <a:rPr lang="en-US" altLang="zh-TW" dirty="0"/>
              <a:t>The program could be written in any programming language</a:t>
            </a:r>
          </a:p>
          <a:p>
            <a:r>
              <a:rPr lang="en-US" altLang="zh-TW" dirty="0"/>
              <a:t>Please specify the platform and compilation instructions in your documentation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00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</a:p>
          <a:p>
            <a:pPr lvl="1"/>
            <a:r>
              <a:rPr lang="en-US" altLang="zh-TW" dirty="0" smtClean="0"/>
              <a:t>Word </a:t>
            </a:r>
            <a:r>
              <a:rPr lang="en-US" altLang="zh-TW" dirty="0" err="1" smtClean="0"/>
              <a:t>embeddings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Word similarity</a:t>
            </a:r>
          </a:p>
          <a:p>
            <a:pPr lvl="2"/>
            <a:r>
              <a:rPr lang="en-US" altLang="zh-TW" dirty="0" smtClean="0"/>
              <a:t>Correlation on WordSim353</a:t>
            </a:r>
          </a:p>
          <a:p>
            <a:pPr lvl="1"/>
            <a:r>
              <a:rPr lang="en-US" altLang="zh-TW" dirty="0" smtClean="0"/>
              <a:t>Analogy prediction</a:t>
            </a:r>
          </a:p>
          <a:p>
            <a:pPr lvl="2"/>
            <a:r>
              <a:rPr lang="en-US" altLang="zh-TW" dirty="0" smtClean="0"/>
              <a:t>Accuracy for BATS categories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train your Word2Vec models using packages like genism</a:t>
            </a:r>
          </a:p>
          <a:p>
            <a:r>
              <a:rPr lang="en-US" altLang="zh-TW" dirty="0" smtClean="0"/>
              <a:t>You can also implement your own codes using platforms like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You can use the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from the following:</a:t>
            </a:r>
          </a:p>
          <a:p>
            <a:pPr lvl="1"/>
            <a:r>
              <a:rPr lang="en-US" altLang="zh-TW" dirty="0" err="1" smtClean="0"/>
              <a:t>GloVe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https://nlp.stanford.edu/projects/glove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Pretrained</a:t>
            </a:r>
            <a:r>
              <a:rPr lang="en-US" altLang="zh-TW" dirty="0" smtClean="0"/>
              <a:t> on Twitter, Wikipedia, …</a:t>
            </a:r>
          </a:p>
          <a:p>
            <a:pPr lvl="1"/>
            <a:r>
              <a:rPr lang="en-US" altLang="zh-TW" dirty="0" smtClean="0"/>
              <a:t>Word2Vec: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on Google News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538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Natural Language Processing and Text Mining: HW#3</vt:lpstr>
      <vt:lpstr>Programming Exercise #3: Word Embeddings</vt:lpstr>
      <vt:lpstr>Tasks and Data </vt:lpstr>
      <vt:lpstr>Example Word Embedding Models</vt:lpstr>
      <vt:lpstr>Input Data </vt:lpstr>
      <vt:lpstr>Tasks in this Homework</vt:lpstr>
      <vt:lpstr>Note on the implementation</vt:lpstr>
      <vt:lpstr>Output </vt:lpstr>
      <vt:lpstr>Implementation Issues</vt:lpstr>
      <vt:lpstr>Notes on Analogy Prediction</vt:lpstr>
      <vt:lpstr>Homework Submission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51</cp:revision>
  <dcterms:created xsi:type="dcterms:W3CDTF">2017-03-16T10:08:31Z</dcterms:created>
  <dcterms:modified xsi:type="dcterms:W3CDTF">2023-05-17T01:27:07Z</dcterms:modified>
</cp:coreProperties>
</file>