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62" r:id="rId24"/>
    <p:sldId id="267" r:id="rId25"/>
    <p:sldId id="283" r:id="rId26"/>
    <p:sldId id="266" r:id="rId27"/>
    <p:sldId id="264" r:id="rId28"/>
    <p:sldId id="265" r:id="rId29"/>
  </p:sldIdLst>
  <p:sldSz cx="9144000" cy="6858000" type="screen4x3"/>
  <p:notesSz cx="7315200" cy="96012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1B9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16.10.2017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9852-19DD-4355-9C04-7CF0C40F89C6}" type="datetimeFigureOut">
              <a:rPr lang="bg-BG" smtClean="0"/>
              <a:pPr/>
              <a:t>16.10.2017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  <p:pic>
        <p:nvPicPr>
          <p:cNvPr id="7" name="Picture 6" descr="KCNE8wSn_400x400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100392" y="6165304"/>
            <a:ext cx="608856" cy="60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9WhxblmO_400x400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23528" y="6021288"/>
            <a:ext cx="720080" cy="720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ava.bee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atube.blogspot.bg/2010/12/project-lombok-creating-custom.html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Making our daily job easy </a:t>
            </a:r>
            <a:br>
              <a:rPr lang="en-US" b="1" dirty="0" smtClean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92176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by reducing boilerplate code using Project Lombok</a:t>
            </a:r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Doychin Bondzhev</a:t>
            </a:r>
            <a:endParaRPr lang="bg-B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@AllArgsConsutructor</a:t>
            </a:r>
            <a:r>
              <a:rPr lang="en-US" dirty="0"/>
              <a:t> – </a:t>
            </a:r>
            <a:r>
              <a:rPr lang="en-US" dirty="0" smtClean="0"/>
              <a:t>generates </a:t>
            </a:r>
            <a:r>
              <a:rPr lang="en-US" dirty="0"/>
              <a:t>constructor that will have all non-static fields as parameters</a:t>
            </a:r>
            <a:endParaRPr lang="bg-BG" dirty="0"/>
          </a:p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@NoArgsConstructor</a:t>
            </a:r>
            <a:r>
              <a:rPr lang="en-US" dirty="0"/>
              <a:t> – </a:t>
            </a:r>
            <a:r>
              <a:rPr lang="en-US" dirty="0" smtClean="0"/>
              <a:t>generates </a:t>
            </a:r>
            <a:r>
              <a:rPr lang="en-US" dirty="0"/>
              <a:t>default empty constructor</a:t>
            </a:r>
            <a:endParaRPr lang="bg-BG" dirty="0"/>
          </a:p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@RequiredArgsConstructor</a:t>
            </a:r>
            <a:r>
              <a:rPr lang="en-US" dirty="0"/>
              <a:t> – </a:t>
            </a:r>
            <a:r>
              <a:rPr lang="en-US" dirty="0" smtClean="0"/>
              <a:t>generates </a:t>
            </a:r>
            <a:r>
              <a:rPr lang="en-US" dirty="0"/>
              <a:t>constructor that will have as parameters all final 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@NonNull</a:t>
            </a:r>
            <a:r>
              <a:rPr lang="en-US" dirty="0"/>
              <a:t> </a:t>
            </a:r>
            <a:r>
              <a:rPr lang="en-US" dirty="0" smtClean="0"/>
              <a:t>fields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Common parameters</a:t>
            </a:r>
          </a:p>
          <a:p>
            <a:pPr lvl="1"/>
            <a:r>
              <a:rPr lang="en-US" b="1" dirty="0" smtClean="0"/>
              <a:t>access</a:t>
            </a:r>
            <a:r>
              <a:rPr lang="en-US" dirty="0" smtClean="0"/>
              <a:t> – parameter to set the access level for the generated constructor. By default it is public</a:t>
            </a:r>
          </a:p>
          <a:p>
            <a:pPr lvl="1"/>
            <a:r>
              <a:rPr lang="en-US" b="1" dirty="0" smtClean="0"/>
              <a:t>staticName</a:t>
            </a:r>
            <a:r>
              <a:rPr lang="en-US" dirty="0" smtClean="0"/>
              <a:t> – if set the generated constructor will be private and Lombok will add static method with the same set of parameters that will call the corresponding private constructor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@Data</a:t>
            </a:r>
            <a:r>
              <a:rPr lang="en-US" dirty="0" smtClean="0"/>
              <a:t> - one annotation to </a:t>
            </a:r>
            <a:br>
              <a:rPr lang="en-US" dirty="0" smtClean="0"/>
            </a:br>
            <a:r>
              <a:rPr lang="en-US" dirty="0" smtClean="0"/>
              <a:t>rule them all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on class as shortcut 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@ToString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@EqualsAndHashCode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@Getter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@Setter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@RequiredArgsConstructor</a:t>
            </a:r>
          </a:p>
          <a:p>
            <a:r>
              <a:rPr lang="en-US" dirty="0" smtClean="0"/>
              <a:t>You can customize parameters for any of the above annotations by adding it and providing the necessary values</a:t>
            </a:r>
          </a:p>
          <a:p>
            <a:r>
              <a:rPr lang="en-US" b="1" dirty="0" smtClean="0"/>
              <a:t>staticConstructor</a:t>
            </a:r>
            <a:r>
              <a:rPr lang="en-US" dirty="0"/>
              <a:t> </a:t>
            </a:r>
            <a:r>
              <a:rPr lang="en-US" dirty="0" smtClean="0"/>
              <a:t>– a parameter that tells Lombok to generate static constructor method and constructor for the class to be private. The name of the method is the value of staticConstructor parameter.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we can use </a:t>
            </a:r>
            <a:br>
              <a:rPr lang="en-US" dirty="0" smtClean="0"/>
            </a:br>
            <a:r>
              <a:rPr lang="en-US" dirty="0" smtClean="0"/>
              <a:t>these annotations?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class that conforms to Java Bean specification</a:t>
            </a:r>
          </a:p>
          <a:p>
            <a:pPr lvl="1"/>
            <a:r>
              <a:rPr lang="en-US" dirty="0" smtClean="0"/>
              <a:t>DTO classes</a:t>
            </a:r>
          </a:p>
          <a:p>
            <a:pPr lvl="1"/>
            <a:r>
              <a:rPr lang="en-US" dirty="0" smtClean="0"/>
              <a:t>JPA entity beans</a:t>
            </a:r>
          </a:p>
          <a:p>
            <a:pPr lvl="1"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thing to note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Be careful with relational fields that build bi-directional relations between classes.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Must use </a:t>
            </a:r>
            <a:r>
              <a:rPr lang="en-US" b="1" dirty="0" smtClean="0"/>
              <a:t>of</a:t>
            </a:r>
            <a:r>
              <a:rPr lang="en-US" dirty="0" smtClean="0"/>
              <a:t> or </a:t>
            </a:r>
            <a:r>
              <a:rPr lang="en-US" b="1" dirty="0" smtClean="0"/>
              <a:t>exclude</a:t>
            </a:r>
            <a:r>
              <a:rPr lang="en-US" dirty="0" smtClean="0"/>
              <a:t> parameters 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@EqualsAndHashCode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@ToString</a:t>
            </a:r>
            <a:r>
              <a:rPr lang="en-US" dirty="0" smtClean="0"/>
              <a:t> in order to avoid </a:t>
            </a:r>
            <a:r>
              <a:rPr lang="en-US" b="1" dirty="0" smtClean="0"/>
              <a:t>StackOverflowError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immutable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@Value</a:t>
            </a:r>
            <a:r>
              <a:rPr lang="en-US" dirty="0" smtClean="0"/>
              <a:t> – equivalent to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@Data</a:t>
            </a:r>
            <a:r>
              <a:rPr lang="en-US" dirty="0" smtClean="0"/>
              <a:t> but for immutable classes</a:t>
            </a:r>
          </a:p>
          <a:p>
            <a:r>
              <a:rPr lang="en-US" dirty="0" smtClean="0"/>
              <a:t>Converts all non-final fields to final and provides only get methods to access them.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@Wither</a:t>
            </a:r>
            <a:r>
              <a:rPr lang="en-US" dirty="0" smtClean="0"/>
              <a:t> annotation placed on a field adds </a:t>
            </a:r>
            <a:r>
              <a:rPr lang="en-US" b="1" dirty="0" smtClean="0"/>
              <a:t>“set”</a:t>
            </a:r>
            <a:r>
              <a:rPr lang="en-US" dirty="0" smtClean="0"/>
              <a:t> method that returns new instance of the class with changed value in that field.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Builders made easy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@Builder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– annotation that generates builder API for your data class</a:t>
            </a:r>
          </a:p>
          <a:p>
            <a:r>
              <a:rPr lang="en-US" dirty="0" smtClean="0"/>
              <a:t>This annotation has parameters to customize Builder class name, build and builder method names 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@Singular </a:t>
            </a:r>
            <a:r>
              <a:rPr lang="en-US" dirty="0" smtClean="0"/>
              <a:t>– annotation used on fields that are collections from </a:t>
            </a:r>
            <a:r>
              <a:rPr lang="en-US" b="1" dirty="0" smtClean="0"/>
              <a:t>java.util</a:t>
            </a:r>
            <a:r>
              <a:rPr lang="en-US" dirty="0" smtClean="0"/>
              <a:t> or </a:t>
            </a:r>
            <a:r>
              <a:rPr lang="en-US" b="1" dirty="0" smtClean="0"/>
              <a:t>com.google.common.collect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smtClean="0"/>
              <a:t>Note: This annotation requires from you to provide values for all fields including for those having initial value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@Builder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@Builder.DEFAULTS </a:t>
            </a:r>
            <a:r>
              <a:rPr lang="en-US" dirty="0" smtClean="0"/>
              <a:t>– a new annotation that is supposed to “help” with initial values </a:t>
            </a:r>
          </a:p>
          <a:p>
            <a:pPr lvl="1"/>
            <a:r>
              <a:rPr lang="en-US" b="1" dirty="0" smtClean="0"/>
              <a:t>Better don’t use it</a:t>
            </a:r>
            <a:r>
              <a:rPr lang="en-US" dirty="0" smtClean="0"/>
              <a:t>. It breaks your code when you try to directly create instance of your class.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@Synchronized</a:t>
            </a:r>
            <a:endParaRPr lang="bg-B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 methods but does not synchronize on </a:t>
            </a:r>
            <a:r>
              <a:rPr lang="en-US" b="1" dirty="0" smtClean="0"/>
              <a:t>this</a:t>
            </a:r>
            <a:r>
              <a:rPr lang="en-US" dirty="0" smtClean="0"/>
              <a:t> like </a:t>
            </a:r>
            <a:r>
              <a:rPr lang="en-US" b="1" dirty="0" smtClean="0"/>
              <a:t>synchronized</a:t>
            </a:r>
            <a:r>
              <a:rPr lang="en-US" dirty="0" smtClean="0"/>
              <a:t> method modifier</a:t>
            </a:r>
          </a:p>
          <a:p>
            <a:r>
              <a:rPr lang="en-US" dirty="0" smtClean="0"/>
              <a:t>Synchronizes on private field </a:t>
            </a:r>
            <a:r>
              <a:rPr lang="en-US" b="1" dirty="0" smtClean="0">
                <a:solidFill>
                  <a:srgbClr val="1911B9"/>
                </a:solidFill>
              </a:rPr>
              <a:t>$lock </a:t>
            </a:r>
            <a:r>
              <a:rPr lang="en-US" dirty="0" smtClean="0"/>
              <a:t>which is automatically created if it is missing </a:t>
            </a:r>
          </a:p>
          <a:p>
            <a:r>
              <a:rPr lang="en-US" dirty="0" smtClean="0"/>
              <a:t>You can specify another field to use for synchronization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try-with-resource without </a:t>
            </a:r>
            <a:r>
              <a:rPr lang="en-US" b="1" dirty="0" smtClean="0"/>
              <a:t>java.io.Closeable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Code before compilation: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1911B9"/>
                </a:solidFill>
              </a:rPr>
              <a:t>public class</a:t>
            </a:r>
            <a:r>
              <a:rPr lang="en-US" b="1" dirty="0" smtClean="0"/>
              <a:t> </a:t>
            </a:r>
            <a:r>
              <a:rPr lang="en-US" dirty="0" err="1" smtClean="0"/>
              <a:t>CleanupExample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1911B9"/>
                </a:solidFill>
              </a:rPr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@Cleanup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 smtClean="0">
                <a:solidFill>
                  <a:srgbClr val="92D050"/>
                </a:solidFill>
              </a:rPr>
              <a:t>dispose</a:t>
            </a:r>
            <a:r>
              <a:rPr lang="en-US" b="1" dirty="0" smtClean="0"/>
              <a:t>"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RAllocator</a:t>
            </a:r>
            <a:r>
              <a:rPr lang="en-US" dirty="0" smtClean="0"/>
              <a:t> allocator = </a:t>
            </a:r>
            <a:r>
              <a:rPr lang="en-US" b="1" dirty="0" smtClean="0">
                <a:solidFill>
                  <a:srgbClr val="1911B9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en-US" dirty="0" err="1" smtClean="0"/>
              <a:t>RAllocator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allocator.doSomethingWithResource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1911B9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dirty="0" err="1" smtClean="0"/>
              <a:t>RAllocator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1911B9"/>
                </a:solidFill>
              </a:rPr>
              <a:t>void</a:t>
            </a:r>
            <a:r>
              <a:rPr lang="en-US" b="1" dirty="0" smtClean="0"/>
              <a:t> </a:t>
            </a:r>
            <a:r>
              <a:rPr lang="en-US" dirty="0" err="1" smtClean="0"/>
              <a:t>doSomethingWithResource</a:t>
            </a:r>
            <a:r>
              <a:rPr lang="en-US" dirty="0" smtClean="0"/>
              <a:t>() {}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1911B9"/>
                </a:solidFill>
              </a:rPr>
              <a:t>void</a:t>
            </a:r>
            <a:r>
              <a:rPr lang="en-US" b="1" dirty="0" smtClean="0"/>
              <a:t> </a:t>
            </a:r>
            <a:r>
              <a:rPr lang="en-US" dirty="0" smtClean="0"/>
              <a:t>dispose() {}</a:t>
            </a:r>
          </a:p>
          <a:p>
            <a:pPr>
              <a:buNone/>
            </a:pPr>
            <a:r>
              <a:rPr lang="en-US" dirty="0" smtClean="0"/>
              <a:t>}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1556792"/>
            <a:ext cx="4392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Code after compilation:</a:t>
            </a:r>
          </a:p>
          <a:p>
            <a:endParaRPr lang="en-US" sz="1400" b="1" dirty="0" smtClean="0"/>
          </a:p>
          <a:p>
            <a:r>
              <a:rPr lang="en-US" sz="1400" b="1" dirty="0" smtClean="0">
                <a:solidFill>
                  <a:srgbClr val="1911B9"/>
                </a:solidFill>
              </a:rPr>
              <a:t>public class </a:t>
            </a:r>
            <a:r>
              <a:rPr lang="en-US" sz="1400" dirty="0" err="1" smtClean="0"/>
              <a:t>CleanupExample</a:t>
            </a:r>
            <a:r>
              <a:rPr lang="en-US" sz="1400" dirty="0" smtClean="0"/>
              <a:t> {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b="1" dirty="0" smtClean="0">
                <a:solidFill>
                  <a:srgbClr val="1911B9"/>
                </a:solidFill>
              </a:rPr>
              <a:t>public</a:t>
            </a:r>
            <a:r>
              <a:rPr lang="en-US" sz="1400" b="1" dirty="0" smtClean="0"/>
              <a:t> </a:t>
            </a:r>
            <a:r>
              <a:rPr lang="en-US" sz="1400" dirty="0" err="1" smtClean="0"/>
              <a:t>CleanupExample</a:t>
            </a:r>
            <a:r>
              <a:rPr lang="en-US" sz="1400" dirty="0" smtClean="0"/>
              <a:t>() {}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b="1" dirty="0" smtClean="0">
                <a:solidFill>
                  <a:srgbClr val="1911B9"/>
                </a:solidFill>
              </a:rPr>
              <a:t>public static void </a:t>
            </a:r>
            <a:r>
              <a:rPr lang="en-US" sz="1400" dirty="0" smtClean="0"/>
              <a:t>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  <a:br>
              <a:rPr lang="en-US" sz="1400" dirty="0" smtClean="0"/>
            </a:br>
            <a:r>
              <a:rPr lang="en-US" sz="1400" dirty="0" smtClean="0"/>
              <a:t>      </a:t>
            </a:r>
            <a:r>
              <a:rPr lang="en-US" sz="1400" dirty="0" err="1" smtClean="0"/>
              <a:t>Rallocator</a:t>
            </a:r>
            <a:r>
              <a:rPr lang="en-US" sz="1400" dirty="0" smtClean="0"/>
              <a:t> allocator = </a:t>
            </a:r>
            <a:r>
              <a:rPr lang="en-US" sz="1400" b="1" dirty="0" smtClean="0">
                <a:solidFill>
                  <a:srgbClr val="1911B9"/>
                </a:solidFill>
              </a:rPr>
              <a:t>new</a:t>
            </a:r>
            <a:r>
              <a:rPr lang="en-US" sz="1400" b="1" dirty="0" smtClean="0"/>
              <a:t> </a:t>
            </a:r>
            <a:r>
              <a:rPr lang="en-US" sz="1400" dirty="0" err="1" smtClean="0"/>
              <a:t>RAllocator</a:t>
            </a:r>
            <a:r>
              <a:rPr lang="en-US" sz="1400" dirty="0" smtClean="0"/>
              <a:t> ();</a:t>
            </a:r>
            <a:br>
              <a:rPr lang="en-US" sz="1400" dirty="0" smtClean="0"/>
            </a:br>
            <a:r>
              <a:rPr lang="en-US" sz="1400" dirty="0" smtClean="0"/>
              <a:t>      </a:t>
            </a:r>
            <a:r>
              <a:rPr lang="en-US" sz="1400" b="1" dirty="0" smtClean="0">
                <a:solidFill>
                  <a:srgbClr val="1911B9"/>
                </a:solidFill>
              </a:rPr>
              <a:t>try</a:t>
            </a:r>
            <a:r>
              <a:rPr lang="en-US" sz="1400" b="1" dirty="0" smtClean="0"/>
              <a:t> </a:t>
            </a:r>
            <a:r>
              <a:rPr lang="en-US" sz="1400" dirty="0" smtClean="0"/>
              <a:t>{</a:t>
            </a:r>
            <a:br>
              <a:rPr lang="en-US" sz="1400" dirty="0" smtClean="0"/>
            </a:br>
            <a:r>
              <a:rPr lang="en-US" sz="1400" dirty="0" smtClean="0"/>
              <a:t>          </a:t>
            </a:r>
            <a:r>
              <a:rPr lang="en-US" sz="1400" dirty="0" err="1" smtClean="0"/>
              <a:t>allocator.doSomethingWithResource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      } </a:t>
            </a:r>
            <a:r>
              <a:rPr lang="en-US" sz="1400" b="1" dirty="0" smtClean="0">
                <a:solidFill>
                  <a:srgbClr val="1911B9"/>
                </a:solidFill>
              </a:rPr>
              <a:t>finally</a:t>
            </a:r>
            <a:r>
              <a:rPr lang="en-US" sz="1400" b="1" dirty="0" smtClean="0"/>
              <a:t> </a:t>
            </a:r>
            <a:r>
              <a:rPr lang="en-US" sz="1400" dirty="0" smtClean="0"/>
              <a:t>{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b="1" dirty="0" smtClean="0">
                <a:solidFill>
                  <a:srgbClr val="1911B9"/>
                </a:solidFill>
              </a:rPr>
              <a:t>if</a:t>
            </a:r>
            <a:r>
              <a:rPr lang="en-US" sz="1400" b="1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Collections.singletonList</a:t>
            </a:r>
            <a:r>
              <a:rPr lang="en-US" sz="1400" dirty="0" smtClean="0"/>
              <a:t>(allocator).get(0) != </a:t>
            </a:r>
            <a:r>
              <a:rPr lang="en-US" sz="1400" b="1" dirty="0" smtClean="0">
                <a:solidFill>
                  <a:srgbClr val="1911B9"/>
                </a:solidFill>
              </a:rPr>
              <a:t>null</a:t>
            </a:r>
            <a:r>
              <a:rPr lang="en-US" sz="1400" dirty="0" smtClean="0"/>
              <a:t>) {</a:t>
            </a:r>
            <a:br>
              <a:rPr lang="en-US" sz="1400" dirty="0" smtClean="0"/>
            </a:br>
            <a:r>
              <a:rPr lang="en-US" sz="1400" dirty="0" smtClean="0"/>
              <a:t>             </a:t>
            </a:r>
            <a:r>
              <a:rPr lang="en-US" sz="1400" dirty="0" err="1" smtClean="0"/>
              <a:t>allocator.dispose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        }</a:t>
            </a:r>
            <a:br>
              <a:rPr lang="en-US" sz="1400" dirty="0" smtClean="0"/>
            </a:br>
            <a:r>
              <a:rPr lang="en-US" sz="1400" dirty="0" smtClean="0"/>
              <a:t>      }</a:t>
            </a:r>
            <a:br>
              <a:rPr lang="en-US" sz="1400" dirty="0" smtClean="0"/>
            </a:br>
            <a:r>
              <a:rPr lang="en-US" sz="1400" dirty="0" smtClean="0"/>
              <a:t>   }</a:t>
            </a:r>
            <a:br>
              <a:rPr lang="en-US" sz="1400" dirty="0" smtClean="0"/>
            </a:b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>
                <a:solidFill>
                  <a:srgbClr val="1911B9"/>
                </a:solidFill>
              </a:rPr>
              <a:t>class</a:t>
            </a:r>
            <a:r>
              <a:rPr lang="en-US" sz="1400" b="1" dirty="0" smtClean="0"/>
              <a:t> </a:t>
            </a:r>
            <a:r>
              <a:rPr lang="en-US" sz="1400" dirty="0" err="1" smtClean="0"/>
              <a:t>RAllocator</a:t>
            </a:r>
            <a:r>
              <a:rPr lang="en-US" sz="1400" dirty="0" smtClean="0"/>
              <a:t> {</a:t>
            </a:r>
          </a:p>
          <a:p>
            <a:pPr>
              <a:buNone/>
            </a:pPr>
            <a:r>
              <a:rPr lang="en-US" sz="1400" b="1" dirty="0" smtClean="0"/>
              <a:t>    </a:t>
            </a:r>
            <a:r>
              <a:rPr lang="en-US" sz="1400" b="1" dirty="0" smtClean="0">
                <a:solidFill>
                  <a:srgbClr val="1911B9"/>
                </a:solidFill>
              </a:rPr>
              <a:t>void</a:t>
            </a:r>
            <a:r>
              <a:rPr lang="en-US" sz="1400" b="1" dirty="0" smtClean="0"/>
              <a:t> </a:t>
            </a:r>
            <a:r>
              <a:rPr lang="en-US" sz="1400" dirty="0" err="1" smtClean="0"/>
              <a:t>doSomethingWithResource</a:t>
            </a:r>
            <a:r>
              <a:rPr lang="en-US" sz="1400" dirty="0" smtClean="0"/>
              <a:t>() {}</a:t>
            </a:r>
          </a:p>
          <a:p>
            <a:pPr>
              <a:buNone/>
            </a:pPr>
            <a:r>
              <a:rPr lang="en-US" sz="1400" b="1" dirty="0" smtClean="0"/>
              <a:t>    </a:t>
            </a:r>
            <a:r>
              <a:rPr lang="en-US" sz="1400" b="1" dirty="0" smtClean="0">
                <a:solidFill>
                  <a:srgbClr val="1911B9"/>
                </a:solidFill>
              </a:rPr>
              <a:t>void</a:t>
            </a:r>
            <a:r>
              <a:rPr lang="en-US" sz="1400" b="1" dirty="0" smtClean="0"/>
              <a:t> </a:t>
            </a:r>
            <a:r>
              <a:rPr lang="en-US" sz="1400" dirty="0" smtClean="0"/>
              <a:t>dispose() {}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@Log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@Log4j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</a:rPr>
              <a:t>CommonsLog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@JBossLog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</a:rPr>
              <a:t>Log4j2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</a:rPr>
              <a:t>Slf4j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 smtClean="0">
                <a:solidFill>
                  <a:schemeClr val="bg2">
                    <a:lumMod val="50000"/>
                  </a:schemeClr>
                </a:solidFill>
              </a:rPr>
              <a:t>XSlf4j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– add and initialize </a:t>
            </a:r>
            <a:r>
              <a:rPr lang="en-US" b="1" dirty="0" smtClean="0"/>
              <a:t>private static final log</a:t>
            </a:r>
            <a:r>
              <a:rPr lang="en-US" dirty="0" smtClean="0"/>
              <a:t> field to your code for the corresponding logging framework</a:t>
            </a:r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 work in my own company - </a:t>
            </a:r>
            <a:r>
              <a:rPr lang="en-US" b="1" dirty="0" smtClean="0"/>
              <a:t>dSoft-Bulgaria</a:t>
            </a:r>
          </a:p>
          <a:p>
            <a:r>
              <a:rPr lang="en-US" dirty="0" smtClean="0"/>
              <a:t>Member of Bulgarian Java User Group – </a:t>
            </a:r>
            <a:r>
              <a:rPr lang="en-US" b="1" dirty="0" smtClean="0"/>
              <a:t>just like all other Java Developers in Bulgaria</a:t>
            </a:r>
          </a:p>
          <a:p>
            <a:r>
              <a:rPr lang="en-US" dirty="0" smtClean="0"/>
              <a:t>Organizer of Java Beer events in </a:t>
            </a:r>
            <a:r>
              <a:rPr lang="en-US" b="1" dirty="0" smtClean="0"/>
              <a:t>Plovdiv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http://www.java.beer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member of JSR-377 expert group</a:t>
            </a:r>
          </a:p>
          <a:p>
            <a:pPr lvl="1"/>
            <a:r>
              <a:rPr lang="en-US" dirty="0" smtClean="0"/>
              <a:t>Desktop|Embedded Application API</a:t>
            </a:r>
            <a:endParaRPr lang="bg-BG" dirty="0"/>
          </a:p>
        </p:txBody>
      </p:sp>
      <p:pic>
        <p:nvPicPr>
          <p:cNvPr id="4" name="Picture 3" descr="ju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3284984"/>
            <a:ext cx="1298389" cy="1188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@NonNull</a:t>
            </a:r>
            <a:r>
              <a:rPr lang="en-US" b="1" dirty="0" smtClean="0"/>
              <a:t> – </a:t>
            </a:r>
            <a:r>
              <a:rPr lang="en-US" dirty="0" smtClean="0"/>
              <a:t>automatic null check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when used on method parameter it adds check in the code to generate </a:t>
            </a:r>
            <a:r>
              <a:rPr lang="en-US" b="1" dirty="0" smtClean="0"/>
              <a:t>NullPointerException</a:t>
            </a:r>
            <a:r>
              <a:rPr lang="en-US" dirty="0" smtClean="0"/>
              <a:t> in case parameter is </a:t>
            </a:r>
            <a:r>
              <a:rPr lang="en-US" b="1" dirty="0" smtClean="0"/>
              <a:t>null</a:t>
            </a:r>
            <a:r>
              <a:rPr lang="en-US" dirty="0" smtClean="0"/>
              <a:t>. The message of the exception contains the name of the parameter.</a:t>
            </a:r>
          </a:p>
          <a:p>
            <a:pPr lvl="1"/>
            <a:r>
              <a:rPr lang="en-US" dirty="0" smtClean="0"/>
              <a:t>when used on field it indicates that this field should not be null and all methods that set value to this field </a:t>
            </a:r>
            <a:r>
              <a:rPr lang="en-US" b="1" dirty="0" smtClean="0"/>
              <a:t>will contain null check</a:t>
            </a:r>
            <a:endParaRPr lang="bg-BG" b="1" dirty="0" smtClean="0"/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useful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74867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@SneakyThrows</a:t>
            </a:r>
            <a:r>
              <a:rPr lang="en-US" b="1" dirty="0" smtClean="0"/>
              <a:t> </a:t>
            </a:r>
            <a:r>
              <a:rPr lang="en-US" dirty="0" smtClean="0"/>
              <a:t>- throw checked exceptions without </a:t>
            </a:r>
            <a:r>
              <a:rPr lang="en-US" b="1" dirty="0" smtClean="0"/>
              <a:t>throws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420888"/>
            <a:ext cx="4176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 code</a:t>
            </a:r>
          </a:p>
          <a:p>
            <a:endParaRPr lang="en-US" b="1" dirty="0"/>
          </a:p>
          <a:p>
            <a:r>
              <a:rPr lang="en-US" b="1" dirty="0" smtClean="0"/>
              <a:t>public class </a:t>
            </a:r>
            <a:r>
              <a:rPr lang="en-US" dirty="0" smtClean="0"/>
              <a:t>SneakyThrowExample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public static void </a:t>
            </a:r>
            <a:r>
              <a:rPr lang="en-US" dirty="0" smtClean="0"/>
              <a:t>main(String[] args)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/>
              <a:t>new </a:t>
            </a:r>
            <a:r>
              <a:rPr lang="en-US" dirty="0" smtClean="0"/>
              <a:t>SneakyThrowExample();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@SneakyThrows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public </a:t>
            </a:r>
            <a:r>
              <a:rPr lang="en-US" dirty="0" smtClean="0"/>
              <a:t>SneakyThrowExample()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/>
              <a:t>throw new </a:t>
            </a:r>
            <a:r>
              <a:rPr lang="en-US" dirty="0" smtClean="0"/>
              <a:t>Exception();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8024" y="2348880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Compiled code from class file</a:t>
            </a:r>
          </a:p>
          <a:p>
            <a:endParaRPr lang="en-US" b="1" dirty="0"/>
          </a:p>
          <a:p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dirty="0" smtClean="0"/>
              <a:t>SneakyThrowExample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public static void </a:t>
            </a:r>
            <a:r>
              <a:rPr lang="en-US" dirty="0" smtClean="0"/>
              <a:t>main(String[] args)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new </a:t>
            </a:r>
            <a:r>
              <a:rPr lang="en-US" dirty="0" smtClean="0"/>
              <a:t>SneakyThrowExample();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public </a:t>
            </a:r>
            <a:r>
              <a:rPr lang="en-US" dirty="0" smtClean="0"/>
              <a:t>SneakyThrowExample()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try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/>
              <a:t>throw new </a:t>
            </a:r>
            <a:r>
              <a:rPr lang="en-US" dirty="0" smtClean="0"/>
              <a:t>Exception();</a:t>
            </a:r>
            <a:br>
              <a:rPr lang="en-US" dirty="0" smtClean="0"/>
            </a:br>
            <a:r>
              <a:rPr lang="en-US" dirty="0" smtClean="0"/>
              <a:t>        } </a:t>
            </a:r>
            <a:r>
              <a:rPr lang="en-US" b="1" dirty="0"/>
              <a:t>catch </a:t>
            </a:r>
            <a:r>
              <a:rPr lang="en-US" dirty="0" smtClean="0"/>
              <a:t>(Throwable ex)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/>
              <a:t>throw </a:t>
            </a:r>
            <a:r>
              <a:rPr lang="en-US" dirty="0" smtClean="0"/>
              <a:t>ex;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@Accessors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chain – </a:t>
            </a:r>
            <a:r>
              <a:rPr lang="en-US" dirty="0" smtClean="0"/>
              <a:t>set this parameter to </a:t>
            </a:r>
            <a:r>
              <a:rPr lang="en-US" b="1" dirty="0" smtClean="0"/>
              <a:t>true</a:t>
            </a:r>
            <a:r>
              <a:rPr lang="en-US" dirty="0" smtClean="0"/>
              <a:t> to have your setter methods return </a:t>
            </a:r>
            <a:r>
              <a:rPr lang="en-US" b="1" dirty="0" smtClean="0"/>
              <a:t>this.</a:t>
            </a:r>
          </a:p>
          <a:p>
            <a:r>
              <a:rPr lang="en-US" b="1" dirty="0" smtClean="0"/>
              <a:t>fluent</a:t>
            </a:r>
            <a:r>
              <a:rPr lang="en-US" dirty="0" smtClean="0"/>
              <a:t> – Set this parameter to </a:t>
            </a:r>
            <a:r>
              <a:rPr lang="en-US" b="1" dirty="0" smtClean="0"/>
              <a:t>true</a:t>
            </a:r>
            <a:r>
              <a:rPr lang="en-US" dirty="0" smtClean="0"/>
              <a:t> if you prefer fluent API instead of </a:t>
            </a:r>
            <a:r>
              <a:rPr lang="en-US" b="1" dirty="0" smtClean="0"/>
              <a:t>get/set</a:t>
            </a:r>
            <a:r>
              <a:rPr lang="en-US" dirty="0" smtClean="0"/>
              <a:t> naming schema. This sets </a:t>
            </a:r>
            <a:r>
              <a:rPr lang="en-US" b="1" dirty="0" smtClean="0"/>
              <a:t>chain </a:t>
            </a:r>
            <a:r>
              <a:rPr lang="en-US" dirty="0" smtClean="0"/>
              <a:t>to</a:t>
            </a:r>
            <a:r>
              <a:rPr lang="en-US" b="1" dirty="0" smtClean="0"/>
              <a:t> true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prefix</a:t>
            </a:r>
            <a:r>
              <a:rPr lang="en-US" dirty="0" smtClean="0"/>
              <a:t> – comma separated list of prefixes used in the naming of your fields. Lombok will remove the prefix from the field name when evaluating the name for the corresponding get/set method</a:t>
            </a:r>
          </a:p>
          <a:p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bg-BG" dirty="0"/>
          </a:p>
        </p:txBody>
      </p:sp>
      <p:pic>
        <p:nvPicPr>
          <p:cNvPr id="7" name="Content Placeholder 6" descr="lombok_step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08008"/>
            <a:ext cx="3183124" cy="5985288"/>
          </a:xfrm>
        </p:spPr>
      </p:pic>
      <p:sp>
        <p:nvSpPr>
          <p:cNvPr id="8" name="TextBox 7"/>
          <p:cNvSpPr txBox="1"/>
          <p:nvPr/>
        </p:nvSpPr>
        <p:spPr>
          <a:xfrm>
            <a:off x="3347864" y="2132856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Lombok works at annotation processing level and provides access to Abstract Syntax Tree to it’s annotation handlers.</a:t>
            </a:r>
          </a:p>
          <a:p>
            <a:endParaRPr lang="en-US" dirty="0" smtClean="0"/>
          </a:p>
          <a:p>
            <a:r>
              <a:rPr lang="en-US" dirty="0" smtClean="0"/>
              <a:t>The annotation handlers do their magic by altering that AST – adding classes, fields, methods and expressions to generate the necessary code.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your own extensions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 a fork from Lombok source code on </a:t>
            </a:r>
            <a:r>
              <a:rPr lang="en-US" b="1" dirty="0" smtClean="0"/>
              <a:t>github</a:t>
            </a:r>
          </a:p>
          <a:p>
            <a:pPr lvl="1">
              <a:buNone/>
            </a:pPr>
            <a:endParaRPr lang="en-US" b="1" dirty="0" smtClean="0"/>
          </a:p>
          <a:p>
            <a:pPr lvl="1"/>
            <a:r>
              <a:rPr lang="en-US" dirty="0" smtClean="0"/>
              <a:t>Add your code in the corresponding packages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Build distribution and use it in your projects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Contribute back your code if you think it can be used by others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your IDE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IDE’s are </a:t>
            </a:r>
          </a:p>
          <a:p>
            <a:pPr lvl="1"/>
            <a:r>
              <a:rPr lang="en-US" b="1" dirty="0" smtClean="0"/>
              <a:t>Eclipse </a:t>
            </a:r>
            <a:r>
              <a:rPr lang="en-US" dirty="0" smtClean="0"/>
              <a:t>and other eclipse based IDE– supported by lombok installer</a:t>
            </a:r>
          </a:p>
          <a:p>
            <a:pPr lvl="1"/>
            <a:r>
              <a:rPr lang="en-US" b="1" dirty="0" err="1" smtClean="0"/>
              <a:t>NetBeans</a:t>
            </a:r>
            <a:r>
              <a:rPr lang="en-US" dirty="0" smtClean="0"/>
              <a:t> – just add </a:t>
            </a:r>
            <a:r>
              <a:rPr lang="en-US" b="1" dirty="0" smtClean="0"/>
              <a:t>lombok.jar</a:t>
            </a:r>
            <a:r>
              <a:rPr lang="en-US" dirty="0" smtClean="0"/>
              <a:t> to your project libraries and </a:t>
            </a:r>
            <a:r>
              <a:rPr lang="en-US" b="1" dirty="0" smtClean="0"/>
              <a:t>enable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7C80"/>
                </a:solidFill>
              </a:rPr>
              <a:t>annotation processing in Editor</a:t>
            </a:r>
          </a:p>
          <a:p>
            <a:pPr lvl="1"/>
            <a:r>
              <a:rPr lang="en-US" b="1" dirty="0" err="1" smtClean="0"/>
              <a:t>IntelliJ</a:t>
            </a:r>
            <a:r>
              <a:rPr lang="en-US" dirty="0" smtClean="0"/>
              <a:t> – requires third-party plug-in that is available in </a:t>
            </a:r>
            <a:r>
              <a:rPr lang="en-US" dirty="0" err="1" smtClean="0"/>
              <a:t>IntelliJ</a:t>
            </a:r>
            <a:r>
              <a:rPr lang="en-US" dirty="0" smtClean="0"/>
              <a:t> repositories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https://projectlombok.org</a:t>
            </a:r>
            <a:endParaRPr lang="en-US" dirty="0" smtClean="0"/>
          </a:p>
          <a:p>
            <a:r>
              <a:rPr lang="en-US" dirty="0" smtClean="0"/>
              <a:t>How to create extensions (old but gives general idea what to do)  </a:t>
            </a:r>
            <a:r>
              <a:rPr lang="en-US" dirty="0" smtClean="0">
                <a:hlinkClick r:id="rId3"/>
              </a:rPr>
              <a:t>https://notatube.blogspot.bg/2010/12/project-lombok-creating-custom.html</a:t>
            </a:r>
            <a:endParaRPr lang="en-US" dirty="0" smtClean="0"/>
          </a:p>
          <a:p>
            <a:r>
              <a:rPr lang="en-US" dirty="0" smtClean="0"/>
              <a:t>YouTube – lots of tutorials and presentations from other conferences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53265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Thank you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make our job easier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We need to write lots of code.</a:t>
            </a:r>
          </a:p>
          <a:p>
            <a:pPr lvl="1"/>
            <a:r>
              <a:rPr lang="en-US" dirty="0" smtClean="0"/>
              <a:t>We also need to read/review other people’s code</a:t>
            </a:r>
          </a:p>
          <a:p>
            <a:pPr lvl="1"/>
            <a:r>
              <a:rPr lang="en-US" dirty="0" smtClean="0"/>
              <a:t>We have lots of code that does not add value. It is there just because of the requirements of the Java language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Use IDE to generate that code</a:t>
            </a:r>
          </a:p>
          <a:p>
            <a:pPr lvl="1"/>
            <a:r>
              <a:rPr lang="en-US" dirty="0" smtClean="0"/>
              <a:t>Use another language that provides the necessary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are Java developers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We want to use our favorite language</a:t>
            </a:r>
          </a:p>
        </p:txBody>
      </p:sp>
      <p:pic>
        <p:nvPicPr>
          <p:cNvPr id="6" name="Picture 5" descr="Emoji_Icon_-_Sunglasses_cool_emoji.png?1121405201986512440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620688"/>
            <a:ext cx="620688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 in Java?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Use Project Lombok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https://projectlombok.org/</a:t>
            </a:r>
            <a:endParaRPr lang="bg-B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Lombok?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84984"/>
            <a:ext cx="8229600" cy="1180728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It is a library that gives us a set of annotations </a:t>
            </a:r>
          </a:p>
          <a:p>
            <a:pPr algn="ctr">
              <a:buNone/>
            </a:pPr>
            <a:r>
              <a:rPr lang="en-US" dirty="0" smtClean="0"/>
              <a:t>to help us get rid of all boilerplate code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Lombok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Download lombok.jar from </a:t>
            </a:r>
            <a:r>
              <a:rPr lang="en-US" dirty="0" smtClean="0">
                <a:hlinkClick r:id="rId2"/>
              </a:rPr>
              <a:t>h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ttps://projectlombok.org/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add it to your build class</a:t>
            </a:r>
            <a:r>
              <a:rPr lang="bg-BG" dirty="0" smtClean="0"/>
              <a:t> </a:t>
            </a:r>
            <a:r>
              <a:rPr lang="en-US" dirty="0" smtClean="0"/>
              <a:t>path.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Use it with maven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&lt;dependency&gt;</a:t>
            </a:r>
          </a:p>
          <a:p>
            <a:pPr lvl="1">
              <a:buNone/>
            </a:pPr>
            <a:r>
              <a:rPr lang="en-US" b="1" dirty="0" smtClean="0"/>
              <a:t>		&lt;groupId&gt;org.projectlombok&lt;/groupId&gt; 	&lt;artifactId&gt;lombok&lt;/artifactId&gt; </a:t>
            </a:r>
          </a:p>
          <a:p>
            <a:pPr lvl="1">
              <a:buNone/>
            </a:pPr>
            <a:r>
              <a:rPr lang="en-US" b="1" dirty="0" smtClean="0"/>
              <a:t>		&lt;version&gt;</a:t>
            </a:r>
            <a:r>
              <a:rPr lang="en-US" b="1" dirty="0" smtClean="0">
                <a:solidFill>
                  <a:srgbClr val="FF0000"/>
                </a:solidFill>
              </a:rPr>
              <a:t>1.16.18</a:t>
            </a:r>
            <a:r>
              <a:rPr lang="en-US" b="1" dirty="0" smtClean="0"/>
              <a:t>&lt;/version&gt; </a:t>
            </a:r>
          </a:p>
          <a:p>
            <a:pPr lvl="1">
              <a:buNone/>
            </a:pPr>
            <a:r>
              <a:rPr lang="en-US" b="1" dirty="0" smtClean="0"/>
              <a:t>		&lt;scope&gt;provided&lt;/scope&gt; </a:t>
            </a:r>
          </a:p>
          <a:p>
            <a:pPr lvl="1">
              <a:buNone/>
            </a:pPr>
            <a:r>
              <a:rPr lang="bg-BG" b="1" dirty="0" smtClean="0"/>
              <a:t>	</a:t>
            </a:r>
            <a:r>
              <a:rPr lang="en-US" b="1" dirty="0" smtClean="0"/>
              <a:t>&lt;/dependency&gt;</a:t>
            </a:r>
          </a:p>
          <a:p>
            <a:r>
              <a:rPr lang="en-US" dirty="0" smtClean="0"/>
              <a:t>Gradle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provided group: 'org.projectlombok', name: 'lombok', version: '</a:t>
            </a:r>
            <a:r>
              <a:rPr lang="en-US" b="1" dirty="0" smtClean="0">
                <a:solidFill>
                  <a:srgbClr val="FF0000"/>
                </a:solidFill>
              </a:rPr>
              <a:t>1.16.18</a:t>
            </a:r>
            <a:r>
              <a:rPr lang="en-US" b="1" dirty="0" smtClean="0"/>
              <a:t>'</a:t>
            </a:r>
          </a:p>
          <a:p>
            <a:r>
              <a:rPr lang="en-US" dirty="0" smtClean="0"/>
              <a:t>Ant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&lt;javac srcdir="src" destdir="build" source="1.8"&gt; </a:t>
            </a:r>
          </a:p>
          <a:p>
            <a:pPr>
              <a:buNone/>
            </a:pPr>
            <a:r>
              <a:rPr lang="en-US" b="1" dirty="0" smtClean="0"/>
              <a:t>		&lt;classpath location="lib/lombok.jar" /&gt; </a:t>
            </a:r>
          </a:p>
          <a:p>
            <a:pPr>
              <a:buNone/>
            </a:pPr>
            <a:r>
              <a:rPr lang="en-US" b="1" dirty="0" smtClean="0"/>
              <a:t>	&lt;/javac&gt;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@Setter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on </a:t>
            </a:r>
            <a:r>
              <a:rPr lang="en-US" b="1" dirty="0" smtClean="0"/>
              <a:t>class</a:t>
            </a:r>
            <a:r>
              <a:rPr lang="en-US" dirty="0" smtClean="0"/>
              <a:t> or </a:t>
            </a:r>
            <a:r>
              <a:rPr lang="en-US" b="1" dirty="0" smtClean="0"/>
              <a:t>field</a:t>
            </a:r>
          </a:p>
          <a:p>
            <a:r>
              <a:rPr lang="en-US" dirty="0" smtClean="0"/>
              <a:t>When used on </a:t>
            </a:r>
            <a:r>
              <a:rPr lang="en-US" b="1" dirty="0" smtClean="0"/>
              <a:t>class</a:t>
            </a:r>
            <a:r>
              <a:rPr lang="en-US" dirty="0" smtClean="0"/>
              <a:t> Lombok generates get/set methods to all non-static fields </a:t>
            </a:r>
          </a:p>
          <a:p>
            <a:r>
              <a:rPr lang="en-US" dirty="0" smtClean="0"/>
              <a:t>When used on </a:t>
            </a:r>
            <a:r>
              <a:rPr lang="en-US" b="1" dirty="0" smtClean="0"/>
              <a:t>field</a:t>
            </a:r>
            <a:r>
              <a:rPr lang="en-US" dirty="0" smtClean="0"/>
              <a:t> Lombok generates get/set methods for that field</a:t>
            </a:r>
          </a:p>
          <a:p>
            <a:r>
              <a:rPr lang="en-US" dirty="0" smtClean="0"/>
              <a:t>Has one parameter that tells what access level to use for get/set methods</a:t>
            </a:r>
          </a:p>
          <a:p>
            <a:r>
              <a:rPr lang="en-US" dirty="0" smtClean="0"/>
              <a:t>By default access level is 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Next are equals(), hashCode() and toString()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@EqualsAndHashCode</a:t>
            </a:r>
            <a:r>
              <a:rPr lang="en-US" sz="2400" dirty="0" smtClean="0"/>
              <a:t> tells Lombok to generate for us equals() and hashCode()</a:t>
            </a:r>
          </a:p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@ToString</a:t>
            </a:r>
            <a:r>
              <a:rPr lang="en-US" sz="2400" dirty="0" smtClean="0"/>
              <a:t> tells Lombok to generate toString()</a:t>
            </a:r>
          </a:p>
          <a:p>
            <a:r>
              <a:rPr lang="en-US" sz="2400" b="1" dirty="0" smtClean="0"/>
              <a:t>callSuper</a:t>
            </a:r>
            <a:r>
              <a:rPr lang="en-US" sz="2400" dirty="0" smtClean="0"/>
              <a:t> – This parameter indicates that call to the corresponding super method must be included during the evaluation of the corresponding method</a:t>
            </a:r>
          </a:p>
          <a:p>
            <a:r>
              <a:rPr lang="en-US" sz="2400" b="1" dirty="0" smtClean="0"/>
              <a:t>of</a:t>
            </a:r>
            <a:r>
              <a:rPr lang="en-US" sz="2400" dirty="0" smtClean="0"/>
              <a:t> – comma separated list of field names to include in the evaluation of </a:t>
            </a:r>
            <a:r>
              <a:rPr lang="en-US" sz="2400" b="1" dirty="0" smtClean="0"/>
              <a:t>hashCode()</a:t>
            </a:r>
            <a:r>
              <a:rPr lang="en-US" sz="2400" dirty="0" smtClean="0"/>
              <a:t>, </a:t>
            </a:r>
            <a:r>
              <a:rPr lang="en-US" sz="2400" b="1" dirty="0" smtClean="0"/>
              <a:t>equals()</a:t>
            </a:r>
            <a:r>
              <a:rPr lang="en-US" sz="2400" dirty="0" smtClean="0"/>
              <a:t> and </a:t>
            </a:r>
            <a:r>
              <a:rPr lang="en-US" sz="2400" b="1" dirty="0" smtClean="0"/>
              <a:t>toString()</a:t>
            </a:r>
            <a:endParaRPr lang="bg-BG" sz="2400" b="1" dirty="0" smtClean="0"/>
          </a:p>
          <a:p>
            <a:r>
              <a:rPr lang="en-US" sz="2400" b="1" dirty="0" smtClean="0"/>
              <a:t>exclude</a:t>
            </a:r>
            <a:r>
              <a:rPr lang="en-US" sz="2400" dirty="0" smtClean="0"/>
              <a:t> – comma separated list of field names to exclude from the evaluation of </a:t>
            </a:r>
            <a:r>
              <a:rPr lang="en-US" sz="2400" b="1" dirty="0" smtClean="0"/>
              <a:t>hashCode()</a:t>
            </a:r>
            <a:r>
              <a:rPr lang="en-US" sz="2400" dirty="0" smtClean="0"/>
              <a:t>, </a:t>
            </a:r>
            <a:r>
              <a:rPr lang="en-US" sz="2400" b="1" dirty="0" smtClean="0"/>
              <a:t>equals()</a:t>
            </a:r>
            <a:r>
              <a:rPr lang="en-US" sz="2400" dirty="0" smtClean="0"/>
              <a:t> and </a:t>
            </a:r>
            <a:r>
              <a:rPr lang="en-US" sz="2400" b="1" dirty="0" smtClean="0"/>
              <a:t>toString()</a:t>
            </a:r>
          </a:p>
          <a:p>
            <a:r>
              <a:rPr lang="en-US" sz="2400" dirty="0" smtClean="0"/>
              <a:t>Last two can’t be used at the same time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1202</Words>
  <Application>Microsoft Office PowerPoint</Application>
  <PresentationFormat>On-screen Show (4:3)</PresentationFormat>
  <Paragraphs>163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Making our daily job easy  </vt:lpstr>
      <vt:lpstr>Who am I</vt:lpstr>
      <vt:lpstr>How to make our job easier</vt:lpstr>
      <vt:lpstr>But we are Java developers</vt:lpstr>
      <vt:lpstr>How to do it in Java?</vt:lpstr>
      <vt:lpstr>What is Project Lombok?</vt:lpstr>
      <vt:lpstr>How to use Lombok</vt:lpstr>
      <vt:lpstr>@Getter and @Setter</vt:lpstr>
      <vt:lpstr>Next are equals(), hashCode() and toString()</vt:lpstr>
      <vt:lpstr>Constructors</vt:lpstr>
      <vt:lpstr>@Data - one annotation to  rule them all</vt:lpstr>
      <vt:lpstr>Where we can use  these annotations?</vt:lpstr>
      <vt:lpstr>One thing to note</vt:lpstr>
      <vt:lpstr>Creating immutable classes</vt:lpstr>
      <vt:lpstr>Builders made easy</vt:lpstr>
      <vt:lpstr>More for @Builder</vt:lpstr>
      <vt:lpstr>@Synchronized</vt:lpstr>
      <vt:lpstr>try-with-resource without java.io.Closeable</vt:lpstr>
      <vt:lpstr>Other useful annotations</vt:lpstr>
      <vt:lpstr>Other useful annotations</vt:lpstr>
      <vt:lpstr>Other useful annotations</vt:lpstr>
      <vt:lpstr>@Accessors</vt:lpstr>
      <vt:lpstr>How it works</vt:lpstr>
      <vt:lpstr>How to add your own extensions</vt:lpstr>
      <vt:lpstr>Integration with your IDE</vt:lpstr>
      <vt:lpstr>Resources</vt:lpstr>
      <vt:lpstr>Q &amp; A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Doychin Bondzhev</dc:creator>
  <cp:lastModifiedBy>doychin</cp:lastModifiedBy>
  <cp:revision>228</cp:revision>
  <dcterms:created xsi:type="dcterms:W3CDTF">2017-10-14T13:48:39Z</dcterms:created>
  <dcterms:modified xsi:type="dcterms:W3CDTF">2017-10-16T19:13:23Z</dcterms:modified>
</cp:coreProperties>
</file>