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0" r:id="rId5"/>
    <p:sldId id="277" r:id="rId6"/>
    <p:sldId id="269" r:id="rId7"/>
    <p:sldId id="271" r:id="rId8"/>
    <p:sldId id="257" r:id="rId9"/>
    <p:sldId id="258" r:id="rId10"/>
    <p:sldId id="259" r:id="rId11"/>
    <p:sldId id="263" r:id="rId12"/>
    <p:sldId id="267" r:id="rId13"/>
    <p:sldId id="268" r:id="rId14"/>
    <p:sldId id="262" r:id="rId15"/>
    <p:sldId id="278" r:id="rId16"/>
    <p:sldId id="279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4FEEC-8290-4688-B090-8C69939D0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DDDBC9-881F-4FA5-A2D8-1366F453D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E5D46-31F5-4CB9-851A-07766EE2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F01F-B4E2-41FB-838C-E7592C8E816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48326-3A5A-4F6C-9EA3-6CC27DB4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41972-76CA-464A-80ED-BCDFC83C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8AC0-8454-4546-9FEE-67F2C0CD3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4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80D0A-8A6F-4D3D-9EDE-AFD9BE01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AA1A82-187E-4411-AB5C-1639A7A78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5B747-6CA5-4715-A201-A2D88D85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F01F-B4E2-41FB-838C-E7592C8E816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20B42-D9C9-4CE1-A45E-42BCA6FC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E92D0-904F-421A-9613-5562D3FC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8AC0-8454-4546-9FEE-67F2C0CD3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2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D2E4AC-309B-4A23-954C-F773B87C4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E524E1-D7C2-4590-8D15-7105B6FDB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61B99-5E59-470A-BBA7-2393997C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F01F-B4E2-41FB-838C-E7592C8E816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F5E88-375E-4430-B048-56A93624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B4462-0B76-4EC7-9E3E-78709102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8AC0-8454-4546-9FEE-67F2C0CD3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E9CFE-7E18-46EE-B3E0-605EDBDB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C05BD-7FFD-4F38-9BBB-248ED295F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65B8B-0442-4C76-9E49-0C2E88FD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F01F-B4E2-41FB-838C-E7592C8E816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AC844B-2A6E-4FD8-AEAD-6DF9F33E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F5FC5-664D-41DB-AC80-7C61200B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8AC0-8454-4546-9FEE-67F2C0CD3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3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F705D-12B9-44E3-AA66-D6E96CF8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B3D35-418C-429D-9B96-F57B9F7D8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6AEBAC-366F-45AD-89E1-E6891A31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F01F-B4E2-41FB-838C-E7592C8E816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6795B-DB2C-449D-A292-BF96F9F3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9FC4E-1910-406B-AA26-DB35A943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8AC0-8454-4546-9FEE-67F2C0CD3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4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4A442-883F-4DE4-8455-D65338F8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76B958-47A1-47DE-984B-6596B5151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79176D-827F-464B-BAB0-A226420CD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B04E6-A4DB-460D-8E34-BE62F376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F01F-B4E2-41FB-838C-E7592C8E816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8C168-50E7-4625-954D-7E2A0A20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2B552C-44EB-4CB5-9B5C-E9B41151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8AC0-8454-4546-9FEE-67F2C0CD3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0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7F971-37B5-42C3-A04A-FB5DD7F4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4B2CCD-9273-4831-A3CE-B2958AD78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E0159-963E-4044-A8E0-FC2C2DB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58C127-D013-43F4-952E-A4262AF3A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D5AA86-1F0A-4A93-8ED1-E3E8B3FC3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3E0920-84A5-4134-8420-059191F6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F01F-B4E2-41FB-838C-E7592C8E816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67CA22-DA30-483C-9E53-CFF71146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AC6084-32DB-4CB9-A3C8-F6B0CEAB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8AC0-8454-4546-9FEE-67F2C0CD3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47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1285B-5689-4393-93A7-9748900B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221FED-70AF-48DE-9274-BFF9816D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F01F-B4E2-41FB-838C-E7592C8E816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DF6290-1B1A-43DF-BA0A-6C810E57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83BFA9-39DF-48AF-92AD-35C3478A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8AC0-8454-4546-9FEE-67F2C0CD3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64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F7EDDF-3294-45AE-B4D7-9674C6CF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F01F-B4E2-41FB-838C-E7592C8E816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157D37-ED56-469C-9371-EE1A0AB7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5B42B6-585E-4B3C-8AD9-532ED892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8AC0-8454-4546-9FEE-67F2C0CD3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8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4A3E6-5F3E-4150-B055-BC90773A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0D4AF-4C05-44ED-A7EC-22ADC23E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61E855-A994-4182-84E0-1DA1B9096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60CF59-D5EA-4883-950D-542C503A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F01F-B4E2-41FB-838C-E7592C8E816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5D90A0-576D-4D29-BE86-4C8AB963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844F2-B567-49D8-8761-F22F1EF9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8AC0-8454-4546-9FEE-67F2C0CD3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B75DC-1FC4-43FE-B6DB-24FB1591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95D0DA-98E3-4E67-B284-3FDE3C23E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D8748F-5A2D-4C5A-A560-CC9030221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17E4D1-293D-47A0-8FC4-24A20781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F01F-B4E2-41FB-838C-E7592C8E816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5F29E1-8D30-4845-B087-2FD3863C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BAD915-004B-4EFB-9FB6-6734D2D8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8AC0-8454-4546-9FEE-67F2C0CD3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54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516DBE-2FD2-4E6C-A956-90456D8C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E4D6E-1EE9-4394-AABD-E296B2AA9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B19A6-1313-4AAF-A107-6939CB151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5F01F-B4E2-41FB-838C-E7592C8E816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B5D1B-B014-43DD-ADC4-E93465B5C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12F6F-BC7B-4343-888B-9D25F443D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68AC0-8454-4546-9FEE-67F2C0CD3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09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74B782-8053-4BBB-AAB1-1838C3A8CD52}"/>
              </a:ext>
            </a:extLst>
          </p:cNvPr>
          <p:cNvSpPr txBox="1"/>
          <p:nvPr/>
        </p:nvSpPr>
        <p:spPr>
          <a:xfrm>
            <a:off x="2217668" y="1072355"/>
            <a:ext cx="8058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j-lt"/>
              </a:rPr>
              <a:t>보건 지표 </a:t>
            </a:r>
            <a:r>
              <a:rPr lang="en-US" altLang="ko-KR" sz="4400" b="1" dirty="0">
                <a:latin typeface="+mj-lt"/>
              </a:rPr>
              <a:t>2 :</a:t>
            </a:r>
            <a:r>
              <a:rPr lang="ko-KR" altLang="en-US" sz="4400" b="1" dirty="0">
                <a:latin typeface="+mj-lt"/>
              </a:rPr>
              <a:t> 모성 사망률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5E568-A64F-4D49-A7CB-AF2B2651E5AC}"/>
              </a:ext>
            </a:extLst>
          </p:cNvPr>
          <p:cNvSpPr txBox="1"/>
          <p:nvPr/>
        </p:nvSpPr>
        <p:spPr>
          <a:xfrm>
            <a:off x="5657418" y="20900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김도연</a:t>
            </a:r>
          </a:p>
        </p:txBody>
      </p:sp>
    </p:spTree>
    <p:extLst>
      <p:ext uri="{BB962C8B-B14F-4D97-AF65-F5344CB8AC3E}">
        <p14:creationId xmlns:p14="http://schemas.microsoft.com/office/powerpoint/2010/main" val="804802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CECEC6-288C-4406-A56B-CD1855B3E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2156"/>
            <a:ext cx="12192000" cy="3573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A327B0-C294-4818-BB47-993E6E753397}"/>
              </a:ext>
            </a:extLst>
          </p:cNvPr>
          <p:cNvSpPr txBox="1"/>
          <p:nvPr/>
        </p:nvSpPr>
        <p:spPr>
          <a:xfrm>
            <a:off x="320634" y="288874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GDP</a:t>
            </a:r>
            <a:r>
              <a:rPr lang="ko-KR" altLang="en-US" sz="2400" b="1" dirty="0"/>
              <a:t> 데이터 </a:t>
            </a:r>
            <a:r>
              <a:rPr lang="ko-KR" altLang="en-US" sz="2400" b="1" dirty="0" err="1"/>
              <a:t>전처리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14DC7-ACBD-4E0A-98BA-BADF23201500}"/>
              </a:ext>
            </a:extLst>
          </p:cNvPr>
          <p:cNvSpPr txBox="1"/>
          <p:nvPr/>
        </p:nvSpPr>
        <p:spPr>
          <a:xfrm>
            <a:off x="11520813" y="6459334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- 10 -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306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25551C0-BF93-468D-8774-0A68D071F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5" y="1643309"/>
            <a:ext cx="5534025" cy="4295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B56EF7-84FC-4D8D-A015-49CDB92AA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43309"/>
            <a:ext cx="5188898" cy="4073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A048D5-6CE5-4000-B1BE-8625F5BC3DE8}"/>
              </a:ext>
            </a:extLst>
          </p:cNvPr>
          <p:cNvSpPr txBox="1"/>
          <p:nvPr/>
        </p:nvSpPr>
        <p:spPr>
          <a:xfrm>
            <a:off x="320634" y="288874"/>
            <a:ext cx="388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GDP – </a:t>
            </a:r>
            <a:r>
              <a:rPr lang="ko-KR" altLang="en-US" sz="2400" b="1" dirty="0"/>
              <a:t>모성 사망률 관계성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33C5D1-100A-4B44-92D1-CC799D859BED}"/>
              </a:ext>
            </a:extLst>
          </p:cNvPr>
          <p:cNvSpPr/>
          <p:nvPr/>
        </p:nvSpPr>
        <p:spPr>
          <a:xfrm>
            <a:off x="6096000" y="2428505"/>
            <a:ext cx="4116779" cy="3384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924AAC-E8C3-4E72-84BA-0E24D25FFB87}"/>
              </a:ext>
            </a:extLst>
          </p:cNvPr>
          <p:cNvSpPr txBox="1"/>
          <p:nvPr/>
        </p:nvSpPr>
        <p:spPr>
          <a:xfrm>
            <a:off x="89377" y="6417988"/>
            <a:ext cx="412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모성 사망률 데이터 </a:t>
            </a:r>
            <a:r>
              <a:rPr lang="en-US" altLang="ko-KR" dirty="0"/>
              <a:t>– GDP</a:t>
            </a:r>
            <a:r>
              <a:rPr lang="ko-KR" altLang="en-US" dirty="0"/>
              <a:t> 관계</a:t>
            </a:r>
            <a:r>
              <a:rPr lang="en-US" altLang="ko-KR" dirty="0"/>
              <a:t>.. </a:t>
            </a:r>
            <a:r>
              <a:rPr lang="ko-KR" altLang="en-US" dirty="0"/>
              <a:t>없음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D8A1C2-6843-489A-9754-CCFD748FBE11}"/>
              </a:ext>
            </a:extLst>
          </p:cNvPr>
          <p:cNvSpPr txBox="1"/>
          <p:nvPr/>
        </p:nvSpPr>
        <p:spPr>
          <a:xfrm>
            <a:off x="11520813" y="6459334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- 11 -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465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0F7A52-DD0B-4657-8DB1-4B0789522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62" y="1190502"/>
            <a:ext cx="4787931" cy="48807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89FD0A-1857-4E9C-B796-EAA5A97E9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147" y="315246"/>
            <a:ext cx="4199948" cy="31137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23FDD2-A765-49C2-9203-5F05CBE0D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898" y="3470564"/>
            <a:ext cx="4390446" cy="3277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D01B65-A963-4B6B-91F0-B96AB54A38FE}"/>
              </a:ext>
            </a:extLst>
          </p:cNvPr>
          <p:cNvSpPr txBox="1"/>
          <p:nvPr/>
        </p:nvSpPr>
        <p:spPr>
          <a:xfrm>
            <a:off x="320634" y="288874"/>
            <a:ext cx="3979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GDP – </a:t>
            </a:r>
            <a:r>
              <a:rPr lang="ko-KR" altLang="en-US" sz="2400" b="1" dirty="0"/>
              <a:t>모성 사망률 </a:t>
            </a:r>
            <a:r>
              <a:rPr lang="en-US" altLang="ko-KR" sz="2400" b="1" dirty="0"/>
              <a:t>Scatter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BF678-DDE4-4D73-A487-60FC1C6831DF}"/>
              </a:ext>
            </a:extLst>
          </p:cNvPr>
          <p:cNvSpPr txBox="1"/>
          <p:nvPr/>
        </p:nvSpPr>
        <p:spPr>
          <a:xfrm>
            <a:off x="11520813" y="6459334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- 12 -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4207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6E9B6FB-56B7-496C-B67E-99CE8BB49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83" y="1281112"/>
            <a:ext cx="5524500" cy="4295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8CC011-BB66-44D5-9AF5-BCD6DD1D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367" y="1281111"/>
            <a:ext cx="5486400" cy="4295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733134-6C95-4908-9C60-16DDDA888B0D}"/>
              </a:ext>
            </a:extLst>
          </p:cNvPr>
          <p:cNvSpPr txBox="1"/>
          <p:nvPr/>
        </p:nvSpPr>
        <p:spPr>
          <a:xfrm>
            <a:off x="320634" y="288874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모성사망률 데이터 </a:t>
            </a:r>
            <a:r>
              <a:rPr lang="ko-KR" altLang="en-US" sz="2400" b="1" dirty="0" err="1"/>
              <a:t>전처리</a:t>
            </a:r>
            <a:endParaRPr lang="ko-KR" altLang="en-US" sz="24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DD88F1D-188D-47A1-AFC5-656248F54CFE}"/>
              </a:ext>
            </a:extLst>
          </p:cNvPr>
          <p:cNvGrpSpPr/>
          <p:nvPr/>
        </p:nvGrpSpPr>
        <p:grpSpPr>
          <a:xfrm>
            <a:off x="1897446" y="1056942"/>
            <a:ext cx="7516274" cy="4744112"/>
            <a:chOff x="1897446" y="1056942"/>
            <a:chExt cx="7516274" cy="474411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7533AF3-CF2B-4178-B348-6DA46FBB6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7446" y="1056942"/>
              <a:ext cx="7516274" cy="4744112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EA547EE-1DB5-4A99-B2E9-C5D008E5BE4F}"/>
                </a:ext>
              </a:extLst>
            </p:cNvPr>
            <p:cNvSpPr/>
            <p:nvPr/>
          </p:nvSpPr>
          <p:spPr>
            <a:xfrm>
              <a:off x="1944949" y="1953493"/>
              <a:ext cx="4835863" cy="3146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A3752E-78F5-4099-9AC5-FB29CB46980A}"/>
                </a:ext>
              </a:extLst>
            </p:cNvPr>
            <p:cNvSpPr txBox="1"/>
            <p:nvPr/>
          </p:nvSpPr>
          <p:spPr>
            <a:xfrm>
              <a:off x="6804344" y="1898972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+ 0.006033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9749586-B554-4F2A-A236-E6A833DD0BD5}"/>
              </a:ext>
            </a:extLst>
          </p:cNvPr>
          <p:cNvSpPr txBox="1"/>
          <p:nvPr/>
        </p:nvSpPr>
        <p:spPr>
          <a:xfrm>
            <a:off x="11520813" y="6459334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- 13 -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719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94171D0-EF2E-42E0-96B5-E634831DC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1" t="1385" r="5546"/>
          <a:stretch/>
        </p:blipFill>
        <p:spPr>
          <a:xfrm>
            <a:off x="732733" y="943464"/>
            <a:ext cx="5891095" cy="54685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0C43692-CE81-4CDF-95E1-899D4743B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260" y="1861148"/>
            <a:ext cx="4676775" cy="3895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750442-66FD-49A3-8D75-371901504453}"/>
              </a:ext>
            </a:extLst>
          </p:cNvPr>
          <p:cNvSpPr txBox="1"/>
          <p:nvPr/>
        </p:nvSpPr>
        <p:spPr>
          <a:xfrm>
            <a:off x="320634" y="288874"/>
            <a:ext cx="5697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개발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선진</a:t>
            </a:r>
            <a:r>
              <a:rPr lang="en-US" altLang="ko-KR" sz="2400" b="1" dirty="0"/>
              <a:t> – </a:t>
            </a:r>
            <a:r>
              <a:rPr lang="ko-KR" altLang="en-US" sz="2400" b="1" dirty="0"/>
              <a:t>모성 사망률 관계성</a:t>
            </a:r>
            <a:r>
              <a:rPr lang="en-US" altLang="ko-KR" sz="2400" b="1" dirty="0"/>
              <a:t> - ? ? ?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4BE7A-42A5-47D3-ADC2-EBB599D972AB}"/>
              </a:ext>
            </a:extLst>
          </p:cNvPr>
          <p:cNvSpPr txBox="1"/>
          <p:nvPr/>
        </p:nvSpPr>
        <p:spPr>
          <a:xfrm>
            <a:off x="11520813" y="6459334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- 14 -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50159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18CC011-BB66-44D5-9AF5-BCD6DD1D9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1" y="1232202"/>
            <a:ext cx="6339132" cy="49634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733134-6C95-4908-9C60-16DDDA888B0D}"/>
              </a:ext>
            </a:extLst>
          </p:cNvPr>
          <p:cNvSpPr txBox="1"/>
          <p:nvPr/>
        </p:nvSpPr>
        <p:spPr>
          <a:xfrm>
            <a:off x="320634" y="288874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모성사망률 데이터 </a:t>
            </a:r>
            <a:r>
              <a:rPr lang="ko-KR" altLang="en-US" sz="2400" b="1" dirty="0" err="1"/>
              <a:t>전처리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CDAEC9-31EC-49FA-9857-014142A4B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373" y="1821646"/>
            <a:ext cx="5046451" cy="32147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6CE0A5D-142A-4FB2-A00E-F90D478F2BBB}"/>
              </a:ext>
            </a:extLst>
          </p:cNvPr>
          <p:cNvSpPr/>
          <p:nvPr/>
        </p:nvSpPr>
        <p:spPr>
          <a:xfrm>
            <a:off x="3918856" y="3071490"/>
            <a:ext cx="1780674" cy="715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9E01E-536F-4E60-A2D6-3F35B3C37320}"/>
              </a:ext>
            </a:extLst>
          </p:cNvPr>
          <p:cNvSpPr txBox="1"/>
          <p:nvPr/>
        </p:nvSpPr>
        <p:spPr>
          <a:xfrm>
            <a:off x="11520813" y="6459334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- 15 -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4838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E733134-6C95-4908-9C60-16DDDA888B0D}"/>
              </a:ext>
            </a:extLst>
          </p:cNvPr>
          <p:cNvSpPr txBox="1"/>
          <p:nvPr/>
        </p:nvSpPr>
        <p:spPr>
          <a:xfrm>
            <a:off x="320634" y="288874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모성사망률 데이터 </a:t>
            </a:r>
            <a:r>
              <a:rPr lang="ko-KR" altLang="en-US" sz="2400" b="1" dirty="0" err="1"/>
              <a:t>전처리</a:t>
            </a:r>
            <a:endParaRPr lang="ko-KR" altLang="en-US" sz="24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31954C-C812-436A-8C9A-B5C0E0BFEC84}"/>
              </a:ext>
            </a:extLst>
          </p:cNvPr>
          <p:cNvGrpSpPr/>
          <p:nvPr/>
        </p:nvGrpSpPr>
        <p:grpSpPr>
          <a:xfrm>
            <a:off x="577725" y="1540043"/>
            <a:ext cx="5348686" cy="4361522"/>
            <a:chOff x="385011" y="1232202"/>
            <a:chExt cx="6339132" cy="496345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18CC011-BB66-44D5-9AF5-BCD6DD1D9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11" y="1232202"/>
              <a:ext cx="6339132" cy="4963452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6CE0A5D-142A-4FB2-A00E-F90D478F2BBB}"/>
                </a:ext>
              </a:extLst>
            </p:cNvPr>
            <p:cNvSpPr/>
            <p:nvPr/>
          </p:nvSpPr>
          <p:spPr>
            <a:xfrm>
              <a:off x="3918856" y="3071490"/>
              <a:ext cx="1780674" cy="7150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451824A-5B0D-44E0-85D1-DFA0409AFD19}"/>
              </a:ext>
            </a:extLst>
          </p:cNvPr>
          <p:cNvSpPr txBox="1"/>
          <p:nvPr/>
        </p:nvSpPr>
        <p:spPr>
          <a:xfrm>
            <a:off x="5825990" y="2143104"/>
            <a:ext cx="5788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나이지리아가 모성 사망률이 높은 이유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dirty="0"/>
              <a:t>1. </a:t>
            </a:r>
            <a:r>
              <a:rPr lang="ko-KR" altLang="en-US" dirty="0"/>
              <a:t>낮은 임금으로 인한</a:t>
            </a:r>
            <a:r>
              <a:rPr lang="en-US" altLang="ko-KR" dirty="0"/>
              <a:t> </a:t>
            </a:r>
            <a:r>
              <a:rPr lang="ko-KR" altLang="en-US" dirty="0"/>
              <a:t>의사의 해외 유출</a:t>
            </a:r>
          </a:p>
          <a:p>
            <a:pPr algn="ctr"/>
            <a:r>
              <a:rPr lang="en-US" altLang="ko-KR" dirty="0"/>
              <a:t>2. </a:t>
            </a:r>
            <a:r>
              <a:rPr lang="ko-KR" altLang="en-US" dirty="0"/>
              <a:t>다산과 조혼 </a:t>
            </a:r>
            <a:r>
              <a:rPr lang="ko-KR" altLang="en-US" dirty="0" err="1"/>
              <a:t>강요받는</a:t>
            </a:r>
            <a:r>
              <a:rPr lang="ko-KR" altLang="en-US" dirty="0"/>
              <a:t> 문화임에도</a:t>
            </a:r>
            <a:endParaRPr lang="en-US" altLang="ko-KR" dirty="0"/>
          </a:p>
          <a:p>
            <a:pPr algn="ctr"/>
            <a:r>
              <a:rPr lang="ko-KR" altLang="en-US" dirty="0"/>
              <a:t>의사에게 가기 매우 힘든 환경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F377A5-3917-4101-8C67-5AD0B92B5932}"/>
              </a:ext>
            </a:extLst>
          </p:cNvPr>
          <p:cNvSpPr txBox="1"/>
          <p:nvPr/>
        </p:nvSpPr>
        <p:spPr>
          <a:xfrm>
            <a:off x="6937065" y="4279760"/>
            <a:ext cx="351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나라의 의료인력과 문화적 요인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24D15411-BF9E-4C69-9E3D-DABDB479FD6C}"/>
              </a:ext>
            </a:extLst>
          </p:cNvPr>
          <p:cNvSpPr/>
          <p:nvPr/>
        </p:nvSpPr>
        <p:spPr>
          <a:xfrm>
            <a:off x="8556171" y="3815616"/>
            <a:ext cx="275007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0707CF-F8BC-495B-AE07-46B77664C693}"/>
              </a:ext>
            </a:extLst>
          </p:cNvPr>
          <p:cNvSpPr txBox="1"/>
          <p:nvPr/>
        </p:nvSpPr>
        <p:spPr>
          <a:xfrm>
            <a:off x="11520813" y="6459334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- 16 -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4706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7953F-0F9B-4805-AB16-3155AFCA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6908"/>
            <a:ext cx="10515600" cy="236136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모성 사망률은 </a:t>
            </a:r>
            <a:r>
              <a:rPr lang="en-US" altLang="ko-KR" dirty="0"/>
              <a:t>GDP </a:t>
            </a:r>
            <a:r>
              <a:rPr lang="ko-KR" altLang="en-US" dirty="0"/>
              <a:t>또는 나라의 개발 수준에 관계가 없다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모성 사망률은 개발 수준 이외 다른 것에 더 영향을 받는다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	</a:t>
            </a:r>
            <a:r>
              <a:rPr lang="en-US" altLang="ko-KR" sz="1800" dirty="0"/>
              <a:t>ex) </a:t>
            </a:r>
            <a:r>
              <a:rPr lang="ko-KR" altLang="en-US" sz="1800" dirty="0"/>
              <a:t>나이지리아 </a:t>
            </a:r>
            <a:r>
              <a:rPr lang="en-US" altLang="ko-KR" sz="1800" dirty="0"/>
              <a:t>(</a:t>
            </a:r>
            <a:r>
              <a:rPr lang="ko-KR" altLang="en-US" sz="1800" dirty="0"/>
              <a:t>문화적</a:t>
            </a:r>
            <a:r>
              <a:rPr lang="en-US" altLang="ko-KR" sz="1800" dirty="0"/>
              <a:t>, </a:t>
            </a:r>
            <a:r>
              <a:rPr lang="ko-KR" altLang="en-US" sz="1800" dirty="0"/>
              <a:t>사회적 요인</a:t>
            </a:r>
            <a:r>
              <a:rPr lang="en-US" altLang="ko-KR" sz="1800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DAB978-07D1-4C87-A88C-D32E8563267F}"/>
              </a:ext>
            </a:extLst>
          </p:cNvPr>
          <p:cNvSpPr txBox="1"/>
          <p:nvPr/>
        </p:nvSpPr>
        <p:spPr>
          <a:xfrm>
            <a:off x="3166352" y="1773626"/>
            <a:ext cx="58592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j-lt"/>
              </a:rPr>
              <a:t>모성 사망률 분석 결론</a:t>
            </a:r>
          </a:p>
        </p:txBody>
      </p:sp>
    </p:spTree>
    <p:extLst>
      <p:ext uri="{BB962C8B-B14F-4D97-AF65-F5344CB8AC3E}">
        <p14:creationId xmlns:p14="http://schemas.microsoft.com/office/powerpoint/2010/main" val="98759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4682BFB-D5D0-48D7-B8B2-8FB140E9F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5" y="1175658"/>
            <a:ext cx="11406190" cy="51663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B0E955-EA30-4752-B2B3-A17CF599C0B4}"/>
              </a:ext>
            </a:extLst>
          </p:cNvPr>
          <p:cNvSpPr txBox="1"/>
          <p:nvPr/>
        </p:nvSpPr>
        <p:spPr>
          <a:xfrm>
            <a:off x="320634" y="288874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모성사망률 데이터 </a:t>
            </a:r>
            <a:r>
              <a:rPr lang="ko-KR" altLang="en-US" sz="2400" b="1" dirty="0" err="1"/>
              <a:t>전처리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1B8A4F-8DC7-4D20-93CF-7F733B18E4CA}"/>
              </a:ext>
            </a:extLst>
          </p:cNvPr>
          <p:cNvSpPr txBox="1"/>
          <p:nvPr/>
        </p:nvSpPr>
        <p:spPr>
          <a:xfrm>
            <a:off x="11520813" y="6459334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- 2 -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06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AC7D831-131A-4072-BE49-61D94B03B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92" y="267196"/>
            <a:ext cx="8439616" cy="6315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3DAD6B-05F0-4218-A358-2E2DD3BF44BE}"/>
              </a:ext>
            </a:extLst>
          </p:cNvPr>
          <p:cNvSpPr txBox="1"/>
          <p:nvPr/>
        </p:nvSpPr>
        <p:spPr>
          <a:xfrm>
            <a:off x="206334" y="267196"/>
            <a:ext cx="553998" cy="39074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400" b="1" dirty="0"/>
              <a:t>모성사망률 데이터 </a:t>
            </a:r>
            <a:r>
              <a:rPr lang="ko-KR" altLang="en-US" sz="2400" b="1" dirty="0" err="1"/>
              <a:t>전처리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B499E-9603-4DCD-916D-0AD6EE3336E9}"/>
              </a:ext>
            </a:extLst>
          </p:cNvPr>
          <p:cNvSpPr txBox="1"/>
          <p:nvPr/>
        </p:nvSpPr>
        <p:spPr>
          <a:xfrm>
            <a:off x="11520813" y="6459334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- 3 -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1483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5EAD27-0BF7-45D0-A660-21C5D09E7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929" y="326825"/>
            <a:ext cx="6234141" cy="62043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0D88AE-4B7F-41BE-862A-FC80A767CDEE}"/>
              </a:ext>
            </a:extLst>
          </p:cNvPr>
          <p:cNvSpPr txBox="1"/>
          <p:nvPr/>
        </p:nvSpPr>
        <p:spPr>
          <a:xfrm>
            <a:off x="206334" y="267196"/>
            <a:ext cx="553998" cy="39074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400" b="1" dirty="0"/>
              <a:t>모성사망률 데이터 </a:t>
            </a:r>
            <a:r>
              <a:rPr lang="ko-KR" altLang="en-US" sz="2400" b="1" dirty="0" err="1"/>
              <a:t>전처리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8C7590-520B-4E4F-ABB8-982E0D501B08}"/>
              </a:ext>
            </a:extLst>
          </p:cNvPr>
          <p:cNvSpPr txBox="1"/>
          <p:nvPr/>
        </p:nvSpPr>
        <p:spPr>
          <a:xfrm>
            <a:off x="11520813" y="6459334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- 4 -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595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891E88-2AA5-4BA5-B439-FC87416EA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95113"/>
            <a:ext cx="5745479" cy="46677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5EAD27-0BF7-45D0-A660-21C5D09E7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83" y="900650"/>
            <a:ext cx="5250960" cy="5225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0B4BC5-4E76-41E0-AEAC-B9022FE79823}"/>
              </a:ext>
            </a:extLst>
          </p:cNvPr>
          <p:cNvSpPr txBox="1"/>
          <p:nvPr/>
        </p:nvSpPr>
        <p:spPr>
          <a:xfrm>
            <a:off x="320634" y="288874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모성사망률 데이터 </a:t>
            </a:r>
            <a:r>
              <a:rPr lang="ko-KR" altLang="en-US" sz="2400" b="1" dirty="0" err="1"/>
              <a:t>전처리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01359-475F-484A-B27B-CA101213B69C}"/>
              </a:ext>
            </a:extLst>
          </p:cNvPr>
          <p:cNvSpPr txBox="1"/>
          <p:nvPr/>
        </p:nvSpPr>
        <p:spPr>
          <a:xfrm>
            <a:off x="11520813" y="6459334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- 5 -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5958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A8A112-01A3-4A34-B532-2662E70C4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331"/>
            <a:ext cx="12192000" cy="40573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1134D3-6558-47FE-87F5-501B33E9CF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2"/>
          <a:stretch/>
        </p:blipFill>
        <p:spPr>
          <a:xfrm>
            <a:off x="114794" y="1969212"/>
            <a:ext cx="12077206" cy="33589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80B962-3C6B-4384-8CEF-603D9B515FE3}"/>
              </a:ext>
            </a:extLst>
          </p:cNvPr>
          <p:cNvSpPr txBox="1"/>
          <p:nvPr/>
        </p:nvSpPr>
        <p:spPr>
          <a:xfrm>
            <a:off x="320634" y="288874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모성사망률 데이터 </a:t>
            </a:r>
            <a:r>
              <a:rPr lang="ko-KR" altLang="en-US" sz="2400" b="1" dirty="0" err="1"/>
              <a:t>전처리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34DB6-5ED0-486F-8ED6-60F857251B3B}"/>
              </a:ext>
            </a:extLst>
          </p:cNvPr>
          <p:cNvSpPr txBox="1"/>
          <p:nvPr/>
        </p:nvSpPr>
        <p:spPr>
          <a:xfrm>
            <a:off x="11520813" y="6459334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- 6 -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5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DCABF5-05B2-48E0-8DA1-2C81C9B874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76"/>
          <a:stretch/>
        </p:blipFill>
        <p:spPr>
          <a:xfrm>
            <a:off x="913641" y="385010"/>
            <a:ext cx="6836410" cy="50051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778ED7-4851-40B8-90E2-88765B0FA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14" r="47151"/>
          <a:stretch/>
        </p:blipFill>
        <p:spPr>
          <a:xfrm>
            <a:off x="7860704" y="2107245"/>
            <a:ext cx="3980076" cy="2643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816697-F78F-4445-8306-0AC56A4825C6}"/>
              </a:ext>
            </a:extLst>
          </p:cNvPr>
          <p:cNvSpPr txBox="1"/>
          <p:nvPr/>
        </p:nvSpPr>
        <p:spPr>
          <a:xfrm>
            <a:off x="89377" y="6417988"/>
            <a:ext cx="694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모성 사망률 데이터 </a:t>
            </a:r>
            <a:r>
              <a:rPr lang="en-US" altLang="ko-KR" dirty="0"/>
              <a:t>– GDP</a:t>
            </a:r>
            <a:r>
              <a:rPr lang="ko-KR" altLang="en-US" dirty="0"/>
              <a:t>데이터 간의 데이터 차이 파악 및 수정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DF4091-C1C6-474E-8BDF-58F5BC7CA759}"/>
              </a:ext>
            </a:extLst>
          </p:cNvPr>
          <p:cNvSpPr txBox="1"/>
          <p:nvPr/>
        </p:nvSpPr>
        <p:spPr>
          <a:xfrm>
            <a:off x="206334" y="267196"/>
            <a:ext cx="553998" cy="29264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400" b="1" dirty="0"/>
              <a:t>온갖 데이터 </a:t>
            </a:r>
            <a:r>
              <a:rPr lang="ko-KR" altLang="en-US" sz="2400" b="1" dirty="0" err="1"/>
              <a:t>전처리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FC885-9C8D-4F66-ABE5-23B4CF4A9009}"/>
              </a:ext>
            </a:extLst>
          </p:cNvPr>
          <p:cNvSpPr txBox="1"/>
          <p:nvPr/>
        </p:nvSpPr>
        <p:spPr>
          <a:xfrm>
            <a:off x="11520813" y="6459334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- 7 -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306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701995-0CC2-45F3-B550-3F9EDAF356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76"/>
          <a:stretch/>
        </p:blipFill>
        <p:spPr>
          <a:xfrm>
            <a:off x="1181596" y="1888600"/>
            <a:ext cx="4233552" cy="33589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168BE3-718B-4576-ADD6-1BFBE5C84E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14" r="53803"/>
          <a:stretch/>
        </p:blipFill>
        <p:spPr>
          <a:xfrm>
            <a:off x="5996819" y="1688813"/>
            <a:ext cx="4791913" cy="3662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DD683D-8DDE-4063-8AD1-DC89A0BDC859}"/>
              </a:ext>
            </a:extLst>
          </p:cNvPr>
          <p:cNvSpPr txBox="1"/>
          <p:nvPr/>
        </p:nvSpPr>
        <p:spPr>
          <a:xfrm>
            <a:off x="320634" y="288874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모성사망률 데이터 </a:t>
            </a:r>
            <a:r>
              <a:rPr lang="ko-KR" altLang="en-US" sz="2400" b="1" dirty="0" err="1"/>
              <a:t>전처리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921BAD-77D3-4431-9689-054BE1070362}"/>
              </a:ext>
            </a:extLst>
          </p:cNvPr>
          <p:cNvSpPr txBox="1"/>
          <p:nvPr/>
        </p:nvSpPr>
        <p:spPr>
          <a:xfrm>
            <a:off x="11520813" y="6459334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- 8 -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9474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56FE3D-4FDF-45D1-A5AA-5E6845007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10" y="1973362"/>
            <a:ext cx="4096322" cy="1533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D222AB-6B85-42B4-BBE7-66D4E2A52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28" y="933124"/>
            <a:ext cx="5242872" cy="51479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4E27E8-AF75-4D16-9351-1DA4D804B5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93"/>
          <a:stretch/>
        </p:blipFill>
        <p:spPr>
          <a:xfrm>
            <a:off x="6724514" y="564076"/>
            <a:ext cx="4109247" cy="55635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16C9A8-A62C-4FD0-A341-083F079FBA27}"/>
              </a:ext>
            </a:extLst>
          </p:cNvPr>
          <p:cNvSpPr txBox="1"/>
          <p:nvPr/>
        </p:nvSpPr>
        <p:spPr>
          <a:xfrm>
            <a:off x="89377" y="6417988"/>
            <a:ext cx="694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모성 사망률 데이터 </a:t>
            </a:r>
            <a:r>
              <a:rPr lang="en-US" altLang="ko-KR" dirty="0"/>
              <a:t>– GDP</a:t>
            </a:r>
            <a:r>
              <a:rPr lang="ko-KR" altLang="en-US" dirty="0"/>
              <a:t>데이터 간의 데이터 차이 파악 및 수정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4E144A-8727-4BC1-9C23-824A04FE7BDE}"/>
              </a:ext>
            </a:extLst>
          </p:cNvPr>
          <p:cNvSpPr txBox="1"/>
          <p:nvPr/>
        </p:nvSpPr>
        <p:spPr>
          <a:xfrm>
            <a:off x="320634" y="288874"/>
            <a:ext cx="444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GDP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+</a:t>
            </a:r>
            <a:r>
              <a:rPr lang="ko-KR" altLang="en-US" sz="2400" b="1" dirty="0"/>
              <a:t> 모성 사망률 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2B69D-11E3-4C5F-BD04-7A722574AF5C}"/>
              </a:ext>
            </a:extLst>
          </p:cNvPr>
          <p:cNvSpPr txBox="1"/>
          <p:nvPr/>
        </p:nvSpPr>
        <p:spPr>
          <a:xfrm>
            <a:off x="11520813" y="6459334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- 9 -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059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211</Words>
  <Application>Microsoft Office PowerPoint</Application>
  <PresentationFormat>와이드스크린</PresentationFormat>
  <Paragraphs>46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정은</dc:creator>
  <cp:lastModifiedBy>정은</cp:lastModifiedBy>
  <cp:revision>9</cp:revision>
  <dcterms:created xsi:type="dcterms:W3CDTF">2024-07-25T02:19:57Z</dcterms:created>
  <dcterms:modified xsi:type="dcterms:W3CDTF">2024-07-25T03:58:53Z</dcterms:modified>
</cp:coreProperties>
</file>