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3" r:id="rId8"/>
    <p:sldId id="265" r:id="rId9"/>
    <p:sldId id="267" r:id="rId10"/>
    <p:sldId id="266" r:id="rId11"/>
    <p:sldId id="268" r:id="rId12"/>
    <p:sldId id="262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D38"/>
    <a:srgbClr val="EAF4E4"/>
    <a:srgbClr val="E8EFD9"/>
    <a:srgbClr val="DBE6C4"/>
    <a:srgbClr val="C9DAA6"/>
    <a:srgbClr val="B0C97D"/>
    <a:srgbClr val="93B64E"/>
    <a:srgbClr val="D4E2B8"/>
    <a:srgbClr val="C5D8A0"/>
    <a:srgbClr val="B3CC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B9160-12B0-4571-9DAE-DD78BF4EE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C97F9C-0C8A-438E-92DB-1762B884C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66B3AB-7E6B-467F-8169-A3B8E592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21AE-00AD-4B08-95BC-57B841B4335E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4F95B-4AE7-4C6E-8EA3-41C3250F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7ED395-B5DA-42A2-BFB5-91A89DD9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D07D-857C-4FDF-9A56-F7F3AF140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60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5.png"/><Relationship Id="rId18" Type="http://schemas.microsoft.com/office/2007/relationships/hdphoto" Target="../media/hdphoto7.wdp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microsoft.com/office/2007/relationships/hdphoto" Target="../media/hdphoto4.wdp"/><Relationship Id="rId17" Type="http://schemas.openxmlformats.org/officeDocument/2006/relationships/image" Target="../media/image27.png"/><Relationship Id="rId2" Type="http://schemas.openxmlformats.org/officeDocument/2006/relationships/image" Target="../media/image11.png"/><Relationship Id="rId16" Type="http://schemas.microsoft.com/office/2007/relationships/hdphoto" Target="../media/hdphoto6.wdp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26.png"/><Relationship Id="rId10" Type="http://schemas.openxmlformats.org/officeDocument/2006/relationships/image" Target="../media/image23.jpeg"/><Relationship Id="rId4" Type="http://schemas.microsoft.com/office/2007/relationships/hdphoto" Target="../media/hdphoto1.wdp"/><Relationship Id="rId9" Type="http://schemas.openxmlformats.org/officeDocument/2006/relationships/image" Target="../media/image22.png"/><Relationship Id="rId1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microsoft.com/office/2007/relationships/hdphoto" Target="../media/hdphoto12.wdp"/><Relationship Id="rId3" Type="http://schemas.openxmlformats.org/officeDocument/2006/relationships/image" Target="../media/image29.png"/><Relationship Id="rId21" Type="http://schemas.microsoft.com/office/2007/relationships/hdphoto" Target="../media/hdphoto10.wdp"/><Relationship Id="rId7" Type="http://schemas.openxmlformats.org/officeDocument/2006/relationships/image" Target="../media/image33.png"/><Relationship Id="rId12" Type="http://schemas.microsoft.com/office/2007/relationships/hdphoto" Target="../media/hdphoto8.wdp"/><Relationship Id="rId17" Type="http://schemas.openxmlformats.org/officeDocument/2006/relationships/image" Target="../media/image41.png"/><Relationship Id="rId25" Type="http://schemas.openxmlformats.org/officeDocument/2006/relationships/image" Target="../media/image46.png"/><Relationship Id="rId2" Type="http://schemas.openxmlformats.org/officeDocument/2006/relationships/image" Target="../media/image28.png"/><Relationship Id="rId16" Type="http://schemas.openxmlformats.org/officeDocument/2006/relationships/image" Target="../media/image40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24" Type="http://schemas.openxmlformats.org/officeDocument/2006/relationships/image" Target="../media/image45.png"/><Relationship Id="rId5" Type="http://schemas.openxmlformats.org/officeDocument/2006/relationships/image" Target="../media/image31.png"/><Relationship Id="rId15" Type="http://schemas.openxmlformats.org/officeDocument/2006/relationships/image" Target="../media/image39.png"/><Relationship Id="rId23" Type="http://schemas.microsoft.com/office/2007/relationships/hdphoto" Target="../media/hdphoto11.wdp"/><Relationship Id="rId10" Type="http://schemas.openxmlformats.org/officeDocument/2006/relationships/image" Target="../media/image11.png"/><Relationship Id="rId19" Type="http://schemas.microsoft.com/office/2007/relationships/hdphoto" Target="../media/hdphoto9.wdp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38.png"/><Relationship Id="rId22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5.wdp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4.wdp"/><Relationship Id="rId5" Type="http://schemas.openxmlformats.org/officeDocument/2006/relationships/image" Target="../media/image48.png"/><Relationship Id="rId10" Type="http://schemas.microsoft.com/office/2007/relationships/hdphoto" Target="../media/hdphoto16.wdp"/><Relationship Id="rId4" Type="http://schemas.microsoft.com/office/2007/relationships/hdphoto" Target="../media/hdphoto13.wdp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533817" y="3955287"/>
            <a:ext cx="19747903" cy="12772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700" b="1" kern="0" spc="-500" dirty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기후를 통한 주가 예측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30600" y="8724900"/>
            <a:ext cx="3665543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200" dirty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TeamC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49200" y="9410700"/>
            <a:ext cx="49139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kern="0" spc="-100" dirty="0" err="1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김원중</a:t>
            </a:r>
            <a:r>
              <a:rPr lang="en-US" sz="2000" kern="0" spc="-100" dirty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000" kern="0" spc="-100" dirty="0" err="1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류제우</a:t>
            </a:r>
            <a:r>
              <a:rPr lang="en-US" sz="2000" kern="0" spc="-100" dirty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000" kern="0" spc="-100" dirty="0" err="1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유일심</a:t>
            </a:r>
            <a:r>
              <a:rPr lang="en-US" sz="2000" kern="0" spc="-100" dirty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이지혜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677" y="5997657"/>
            <a:ext cx="928702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kern="0" spc="-200" dirty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기후와 관련된 현상들과 주가의 연관성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89761" y="766745"/>
            <a:ext cx="736583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200" dirty="0">
                <a:solidFill>
                  <a:srgbClr val="478C5C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Gmarket Sans Medium" pitchFamily="34" charset="0"/>
              </a:rPr>
              <a:t>TeamC 'SecondProject'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419600" y="5324890"/>
            <a:ext cx="10834703" cy="400110"/>
            <a:chOff x="6211215" y="5527182"/>
            <a:chExt cx="5863284" cy="1758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1215" y="5527182"/>
              <a:ext cx="5863284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75360" y="-469646"/>
            <a:ext cx="5416968" cy="4735422"/>
            <a:chOff x="15285954" y="-932374"/>
            <a:chExt cx="5416968" cy="47354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74460" y="3186922"/>
            <a:ext cx="897711" cy="3422863"/>
            <a:chOff x="16434989" y="2822406"/>
            <a:chExt cx="897711" cy="342286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/>
          <p:nvPr/>
        </p:nvSpPr>
        <p:spPr>
          <a:xfrm>
            <a:off x="1008542" y="1000607"/>
            <a:ext cx="1440546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b="1" kern="0" spc="-4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중간 진행상황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859725" y="2130969"/>
            <a:ext cx="8724174" cy="152788"/>
            <a:chOff x="1277935" y="2362202"/>
            <a:chExt cx="8724174" cy="15278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35" y="2362202"/>
              <a:ext cx="8724174" cy="152788"/>
            </a:xfrm>
            <a:prstGeom prst="rect">
              <a:avLst/>
            </a:prstGeom>
          </p:spPr>
        </p:pic>
      </p:grpSp>
      <p:grpSp>
        <p:nvGrpSpPr>
          <p:cNvPr id="28" name="그룹 1002">
            <a:extLst>
              <a:ext uri="{FF2B5EF4-FFF2-40B4-BE49-F238E27FC236}">
                <a16:creationId xmlns:a16="http://schemas.microsoft.com/office/drawing/2014/main" id="{311C8DAF-AB1E-4F6C-BAA1-8CEB53F4EC09}"/>
              </a:ext>
            </a:extLst>
          </p:cNvPr>
          <p:cNvGrpSpPr/>
          <p:nvPr/>
        </p:nvGrpSpPr>
        <p:grpSpPr>
          <a:xfrm>
            <a:off x="1011371" y="2942633"/>
            <a:ext cx="16262972" cy="6280151"/>
            <a:chOff x="1011371" y="2942633"/>
            <a:chExt cx="16262972" cy="6280151"/>
          </a:xfrm>
        </p:grpSpPr>
        <p:pic>
          <p:nvPicPr>
            <p:cNvPr id="30" name="Object 7">
              <a:extLst>
                <a:ext uri="{FF2B5EF4-FFF2-40B4-BE49-F238E27FC236}">
                  <a16:creationId xmlns:a16="http://schemas.microsoft.com/office/drawing/2014/main" id="{925F5203-D0E4-4053-B634-9FD8A5F91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1371" y="2942633"/>
              <a:ext cx="16262972" cy="6280151"/>
            </a:xfrm>
            <a:prstGeom prst="rect">
              <a:avLst/>
            </a:prstGeom>
          </p:spPr>
        </p:pic>
      </p:grpSp>
      <p:sp>
        <p:nvSpPr>
          <p:cNvPr id="31" name="Object 10">
            <a:extLst>
              <a:ext uri="{FF2B5EF4-FFF2-40B4-BE49-F238E27FC236}">
                <a16:creationId xmlns:a16="http://schemas.microsoft.com/office/drawing/2014/main" id="{D18C7B9C-7007-44DE-B0A1-DD0842A34C5B}"/>
              </a:ext>
            </a:extLst>
          </p:cNvPr>
          <p:cNvSpPr txBox="1"/>
          <p:nvPr/>
        </p:nvSpPr>
        <p:spPr>
          <a:xfrm>
            <a:off x="1595928" y="3771900"/>
            <a:ext cx="14987260" cy="25405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국내 및 주변국 기상 데이터와 산불</a:t>
            </a:r>
            <a:r>
              <a:rPr lang="en-US" altLang="ko-KR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, </a:t>
            </a:r>
            <a:r>
              <a:rPr lang="ko-KR" alt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전염병 데이터에 대해 각 정부 기관에서 수집</a:t>
            </a:r>
            <a:endParaRPr lang="en-US" altLang="ko-KR" sz="2800" kern="0" spc="-100" dirty="0">
              <a:solidFill>
                <a:srgbClr val="206D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CJK KR Regular" pitchFamily="34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재난 상황에 대해 역할을 나누고 데이터 </a:t>
            </a:r>
            <a:r>
              <a:rPr lang="ko-KR" altLang="en-US" sz="2800" dirty="0" err="1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28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개별 진행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git</a:t>
            </a:r>
            <a:r>
              <a:rPr lang="ko-KR" altLang="en-US" sz="28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28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branch </a:t>
            </a:r>
            <a:r>
              <a:rPr lang="ko-KR" altLang="en-US" sz="28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나눠서 형상관리 가능하도록 설정</a:t>
            </a:r>
            <a:endParaRPr lang="en-US" sz="2800" dirty="0">
              <a:solidFill>
                <a:srgbClr val="206D3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3D5D3E91-F9AC-4C6D-A5A5-DFEC5703C36F}"/>
              </a:ext>
            </a:extLst>
          </p:cNvPr>
          <p:cNvSpPr txBox="1"/>
          <p:nvPr/>
        </p:nvSpPr>
        <p:spPr>
          <a:xfrm>
            <a:off x="1595928" y="6524556"/>
            <a:ext cx="8767272" cy="14521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류제우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조율 및 서포트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추가 수집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이지혜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장마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황사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가뭄 테마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모델링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E2133795-4FA0-402F-B746-D21AC641BB51}"/>
              </a:ext>
            </a:extLst>
          </p:cNvPr>
          <p:cNvSpPr txBox="1"/>
          <p:nvPr/>
        </p:nvSpPr>
        <p:spPr>
          <a:xfrm>
            <a:off x="8999342" y="6466920"/>
            <a:ext cx="8275001" cy="14521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김원중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전염병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산불 테마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모델링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유일심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열대야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폭염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모델링</a:t>
            </a:r>
            <a:endParaRPr 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52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/>
          <p:nvPr/>
        </p:nvSpPr>
        <p:spPr>
          <a:xfrm>
            <a:off x="1008542" y="1000607"/>
            <a:ext cx="1440546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b="1" kern="0" spc="-4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중간 진행상황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859725" y="2130969"/>
            <a:ext cx="8724174" cy="152788"/>
            <a:chOff x="1277935" y="2362202"/>
            <a:chExt cx="8724174" cy="15278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35" y="2362202"/>
              <a:ext cx="8724174" cy="152788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41D7D91-B505-44A8-B9DC-C882E6680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04" y="2398456"/>
            <a:ext cx="8410575" cy="51103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FDCBEB-0C8F-4C37-9573-B4A7E3B95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100" y="647700"/>
            <a:ext cx="9972495" cy="51834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28A2643-5EFB-4F28-B290-F030D2F97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4968292"/>
            <a:ext cx="8076567" cy="514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78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2660" y="3694711"/>
            <a:ext cx="6940395" cy="12772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700" kern="0" spc="-5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감사합니다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8613" y="5466667"/>
            <a:ext cx="759698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질문이 있다면 말씀해주세요.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9505" y="562650"/>
            <a:ext cx="2232905" cy="2178136"/>
            <a:chOff x="889505" y="562650"/>
            <a:chExt cx="2232905" cy="21781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505" y="562650"/>
              <a:ext cx="2232905" cy="21781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65027" y="1220831"/>
            <a:ext cx="197067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b="1" kern="0" spc="-300" dirty="0">
                <a:solidFill>
                  <a:srgbClr val="478C5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목차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6950" y="4785836"/>
            <a:ext cx="418751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동기</a:t>
            </a:r>
            <a:endParaRPr 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2197" y="4785836"/>
            <a:ext cx="459833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목표</a:t>
            </a:r>
            <a:endParaRPr 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65461" y="4570393"/>
            <a:ext cx="2477735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데이터 소스 및 </a:t>
            </a:r>
          </a:p>
          <a:p>
            <a:r>
              <a:rPr lang="en-US" sz="2800" b="1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적용기술</a:t>
            </a:r>
            <a:endParaRPr 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30236" y="4570393"/>
            <a:ext cx="2825693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프로세스 일정 및 </a:t>
            </a:r>
          </a:p>
          <a:p>
            <a:r>
              <a:rPr lang="en-US" sz="2800" b="1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역할 분담 </a:t>
            </a:r>
            <a:endParaRPr 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010127" y="5054931"/>
            <a:ext cx="2139362" cy="175853"/>
            <a:chOff x="272387" y="5054931"/>
            <a:chExt cx="2139362" cy="1758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72387" y="5054931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297400" y="8115300"/>
            <a:ext cx="491544" cy="1874196"/>
            <a:chOff x="16478898" y="8580105"/>
            <a:chExt cx="491544" cy="187419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78898" y="8580105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86973" y="5054931"/>
            <a:ext cx="2139362" cy="175853"/>
            <a:chOff x="4249233" y="5054931"/>
            <a:chExt cx="2139362" cy="1758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4249233" y="5054931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906842" y="5054931"/>
            <a:ext cx="2139362" cy="175853"/>
            <a:chOff x="8226079" y="5054931"/>
            <a:chExt cx="2139362" cy="17585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8226079" y="5054931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34240" y="5054931"/>
            <a:ext cx="2139362" cy="175853"/>
            <a:chOff x="12202925" y="5054931"/>
            <a:chExt cx="2139362" cy="17585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202925" y="5054931"/>
              <a:ext cx="2139362" cy="1758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267" y="722717"/>
            <a:ext cx="501153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b="1" kern="0" spc="-4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프로젝트 동기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0" y="1338270"/>
            <a:ext cx="24384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시작 배경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008267" y="1862681"/>
            <a:ext cx="8918865" cy="163007"/>
            <a:chOff x="1008267" y="1862681"/>
            <a:chExt cx="8918865" cy="16300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08267" y="1862681"/>
              <a:ext cx="8918865" cy="1630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1371" y="2932553"/>
            <a:ext cx="16262972" cy="5475790"/>
            <a:chOff x="1011371" y="2942633"/>
            <a:chExt cx="16262972" cy="628015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1371" y="2942633"/>
              <a:ext cx="16262972" cy="628015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05000" y="3804426"/>
            <a:ext cx="14249400" cy="3240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기후는 우리의 삶에 많은 영향을 미친다</a:t>
            </a:r>
            <a:r>
              <a:rPr lang="en-US" altLang="ko-KR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. </a:t>
            </a:r>
            <a:r>
              <a:rPr lang="ko-KR" alt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기후에 따라 의식주가 변하고 급격한 기후변화로 인해 피해를 입기도 한다</a:t>
            </a:r>
            <a:r>
              <a:rPr lang="en-US" altLang="ko-KR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. </a:t>
            </a:r>
            <a:r>
              <a:rPr lang="ko-KR" alt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이런 점을 바탕으로 기후데이터를 분석하여 주가에 영향을 미치는 상황들을 파악하고 주가를 예측해보고자 한다</a:t>
            </a:r>
            <a:r>
              <a:rPr lang="en-US" altLang="ko-KR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단순하게 기후변화라는 큰 틀로 놓고 보면 연관성이 명확하지 않아 주가에 확실하게 영향을 줄 수 있는 재난 요인을 탐색하여 주가에 어떤 영향을 주는지 알아보려 한다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그룹 1013"/>
          <p:cNvGrpSpPr/>
          <p:nvPr/>
        </p:nvGrpSpPr>
        <p:grpSpPr>
          <a:xfrm>
            <a:off x="1068998" y="1923947"/>
            <a:ext cx="8724174" cy="152788"/>
            <a:chOff x="1277935" y="2362202"/>
            <a:chExt cx="8724174" cy="15278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35" y="2362202"/>
              <a:ext cx="8724174" cy="152788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973EC8D-DD05-4023-AD94-137A4457E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832158"/>
            <a:ext cx="9184752" cy="10040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85C6F6-5AC8-4EEA-BA6B-02AF1E373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458" y="2547975"/>
            <a:ext cx="12392025" cy="1228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5F98FB-6ED6-4D08-BBEC-04A52B5F1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0458" y="3314700"/>
            <a:ext cx="6629400" cy="61599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7784E6-D509-4FE6-A4D4-FC4CDA1DF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458" y="5045983"/>
            <a:ext cx="6638925" cy="809625"/>
          </a:xfrm>
          <a:prstGeom prst="rect">
            <a:avLst/>
          </a:prstGeom>
        </p:spPr>
      </p:pic>
      <p:sp>
        <p:nvSpPr>
          <p:cNvPr id="40" name="Object 2">
            <a:extLst>
              <a:ext uri="{FF2B5EF4-FFF2-40B4-BE49-F238E27FC236}">
                <a16:creationId xmlns:a16="http://schemas.microsoft.com/office/drawing/2014/main" id="{121715BC-3FE5-47EF-A596-FD7B0A5BD4D1}"/>
              </a:ext>
            </a:extLst>
          </p:cNvPr>
          <p:cNvSpPr txBox="1"/>
          <p:nvPr/>
        </p:nvSpPr>
        <p:spPr>
          <a:xfrm>
            <a:off x="1008267" y="722717"/>
            <a:ext cx="904078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b="1" kern="0" spc="-400" dirty="0" err="1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프로젝트</a:t>
            </a:r>
            <a:r>
              <a:rPr lang="en-US" sz="6000" b="1" kern="0" spc="-4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 </a:t>
            </a:r>
            <a:r>
              <a:rPr lang="ko-KR" altLang="en-US" sz="6000" b="1" kern="0" spc="-4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동기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Object 3">
            <a:extLst>
              <a:ext uri="{FF2B5EF4-FFF2-40B4-BE49-F238E27FC236}">
                <a16:creationId xmlns:a16="http://schemas.microsoft.com/office/drawing/2014/main" id="{F5BA1B7F-7BF8-424B-B97B-DB732CF26693}"/>
              </a:ext>
            </a:extLst>
          </p:cNvPr>
          <p:cNvSpPr txBox="1"/>
          <p:nvPr/>
        </p:nvSpPr>
        <p:spPr>
          <a:xfrm>
            <a:off x="8001000" y="1418948"/>
            <a:ext cx="24384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kern="0" spc="-400" dirty="0" err="1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프로젝트</a:t>
            </a:r>
            <a:r>
              <a:rPr lang="en-US" altLang="ko-KR" sz="2000" kern="0" spc="-4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 </a:t>
            </a:r>
            <a:r>
              <a:rPr lang="ko-KR" altLang="en-US" sz="2000" kern="0" spc="-4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근거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6AFE32BC-F136-4BA8-A8B8-AFAD2EC973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3598" r="47126" b="41310"/>
          <a:stretch/>
        </p:blipFill>
        <p:spPr>
          <a:xfrm>
            <a:off x="9917723" y="6037213"/>
            <a:ext cx="7990357" cy="714961"/>
          </a:xfrm>
          <a:prstGeom prst="rect">
            <a:avLst/>
          </a:prstGeom>
        </p:spPr>
      </p:pic>
      <p:pic>
        <p:nvPicPr>
          <p:cNvPr id="4098" name="Picture 2" descr="미국 대선 기후변화 관련주 테마주 DMS 휴켐스 주가 전망 : 네이버 블로그">
            <a:extLst>
              <a:ext uri="{FF2B5EF4-FFF2-40B4-BE49-F238E27FC236}">
                <a16:creationId xmlns:a16="http://schemas.microsoft.com/office/drawing/2014/main" id="{FEE2748E-6282-4631-A822-76F802D5E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258" y="606538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기후/자연재해 관련주 - 폭설(태경비케이 대동공업 백광산업 광림 계양전기 광명전기 제룡전기 선도전기 세명전기 일진전기 ) : 네이버  블로그">
            <a:extLst>
              <a:ext uri="{FF2B5EF4-FFF2-40B4-BE49-F238E27FC236}">
                <a16:creationId xmlns:a16="http://schemas.microsoft.com/office/drawing/2014/main" id="{12474919-912E-41D4-815C-279D8211E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858" y="74483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친환경관련주 탄소테마주 엑시트투자그룹 추천으로 수익중! : 네이버 블로그">
            <a:extLst>
              <a:ext uri="{FF2B5EF4-FFF2-40B4-BE49-F238E27FC236}">
                <a16:creationId xmlns:a16="http://schemas.microsoft.com/office/drawing/2014/main" id="{17E05D9F-AA27-4CB9-B582-1BF620EE9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069" y="5948561"/>
            <a:ext cx="2376773" cy="237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267" y="722717"/>
            <a:ext cx="904078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b="1" kern="0" spc="-4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프로젝트 목표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88049" y="1256049"/>
            <a:ext cx="2539083" cy="4584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200" dirty="0" err="1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</a:t>
            </a:r>
            <a:r>
              <a:rPr lang="ko-KR" altLang="en-US" sz="2400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의</a:t>
            </a:r>
            <a:r>
              <a:rPr lang="en-US" sz="2400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400" kern="0" spc="-2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방향성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008267" y="1862681"/>
            <a:ext cx="8918865" cy="163007"/>
            <a:chOff x="1008267" y="1862681"/>
            <a:chExt cx="8918865" cy="16300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08267" y="1862681"/>
              <a:ext cx="8918865" cy="1630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1371" y="2942633"/>
            <a:ext cx="16262972" cy="6280151"/>
            <a:chOff x="1011371" y="2942633"/>
            <a:chExt cx="16262972" cy="628015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1371" y="2942633"/>
              <a:ext cx="16262972" cy="628015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595928" y="4381569"/>
            <a:ext cx="14987260" cy="34022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기후데이터를 이용해 기후와 </a:t>
            </a:r>
            <a:r>
              <a:rPr lang="en-US" sz="2800" kern="0" spc="-100" dirty="0" err="1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재난의</a:t>
            </a:r>
            <a:r>
              <a:rPr 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 </a:t>
            </a:r>
            <a:r>
              <a:rPr lang="en-US" sz="2800" kern="0" spc="-100" dirty="0" err="1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연관성을</a:t>
            </a:r>
            <a:r>
              <a:rPr 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 </a:t>
            </a:r>
            <a:r>
              <a:rPr lang="ko-KR" alt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탐색한다</a:t>
            </a:r>
            <a:r>
              <a:rPr lang="en-US" altLang="ko-KR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.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재난이 주가에 어떻게 영향을 미칠지</a:t>
            </a:r>
            <a:r>
              <a:rPr lang="en-US" altLang="ko-KR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 </a:t>
            </a:r>
            <a:r>
              <a:rPr lang="ko-KR" alt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재난과 주가의 연관성을 찾아본다</a:t>
            </a:r>
            <a:r>
              <a:rPr lang="en-US" altLang="ko-KR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. 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결과를 바탕으로 투자전략을 세워서 수익률을 예측해본다</a:t>
            </a:r>
            <a:r>
              <a:rPr lang="en-US" altLang="ko-KR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.</a:t>
            </a:r>
            <a:r>
              <a:rPr lang="en-US" sz="2800" kern="0" spc="-1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 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27FF3D5-4EAB-41F6-8931-4F591FA5CE50}"/>
              </a:ext>
            </a:extLst>
          </p:cNvPr>
          <p:cNvGrpSpPr/>
          <p:nvPr/>
        </p:nvGrpSpPr>
        <p:grpSpPr>
          <a:xfrm>
            <a:off x="326390" y="722717"/>
            <a:ext cx="16434523" cy="9188915"/>
            <a:chOff x="326390" y="722717"/>
            <a:chExt cx="16434523" cy="9188915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011821" y="1923947"/>
              <a:ext cx="8724174" cy="152789"/>
              <a:chOff x="1277935" y="2362202"/>
              <a:chExt cx="8724174" cy="15278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  <p:sp>
          <p:nvSpPr>
            <p:cNvPr id="40" name="Object 2">
              <a:extLst>
                <a:ext uri="{FF2B5EF4-FFF2-40B4-BE49-F238E27FC236}">
                  <a16:creationId xmlns:a16="http://schemas.microsoft.com/office/drawing/2014/main" id="{121715BC-3FE5-47EF-A596-FD7B0A5BD4D1}"/>
                </a:ext>
              </a:extLst>
            </p:cNvPr>
            <p:cNvSpPr txBox="1"/>
            <p:nvPr/>
          </p:nvSpPr>
          <p:spPr>
            <a:xfrm>
              <a:off x="1008268" y="722717"/>
              <a:ext cx="9040784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6000" b="1" kern="0" spc="-401" dirty="0" err="1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Light" pitchFamily="34" charset="0"/>
                </a:rPr>
                <a:t>프로젝트</a:t>
              </a:r>
              <a:r>
                <a:rPr lang="en-US" sz="6000" b="1" kern="0" spc="-401" dirty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Light" pitchFamily="34" charset="0"/>
                </a:rPr>
                <a:t> </a:t>
              </a:r>
              <a:r>
                <a:rPr lang="ko-KR" altLang="en-US" sz="6000" b="1" kern="0" spc="-401" dirty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Light" pitchFamily="34" charset="0"/>
                </a:rPr>
                <a:t>목표</a:t>
              </a:r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Object 3">
              <a:extLst>
                <a:ext uri="{FF2B5EF4-FFF2-40B4-BE49-F238E27FC236}">
                  <a16:creationId xmlns:a16="http://schemas.microsoft.com/office/drawing/2014/main" id="{F5BA1B7F-7BF8-424B-B97B-DB732CF26693}"/>
                </a:ext>
              </a:extLst>
            </p:cNvPr>
            <p:cNvSpPr txBox="1"/>
            <p:nvPr/>
          </p:nvSpPr>
          <p:spPr>
            <a:xfrm>
              <a:off x="7086600" y="1418948"/>
              <a:ext cx="3276600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2000" kern="0" dirty="0" err="1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Light" pitchFamily="34" charset="0"/>
                </a:rPr>
                <a:t>프로젝트</a:t>
              </a:r>
              <a:r>
                <a:rPr lang="en-US" altLang="ko-KR" sz="2000" kern="0" dirty="0">
                  <a:solidFill>
                    <a:srgbClr val="206D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Light" pitchFamily="34" charset="0"/>
                </a:rPr>
                <a:t> </a:t>
              </a:r>
              <a:r>
                <a:rPr lang="ko-KR" altLang="en-US" sz="2000" kern="0" dirty="0">
                  <a:solidFill>
                    <a:srgbClr val="206D38"/>
                  </a:solidFill>
                  <a:latin typeface="HY나무M" panose="02030600000101010101" pitchFamily="18" charset="-127"/>
                  <a:ea typeface="HY나무M" panose="02030600000101010101" pitchFamily="18" charset="-127"/>
                  <a:cs typeface="Gmarket Sans Light" pitchFamily="34" charset="0"/>
                </a:rPr>
                <a:t> </a:t>
              </a:r>
              <a:r>
                <a:rPr lang="en-US" altLang="ko-KR" sz="2000" kern="0" dirty="0">
                  <a:solidFill>
                    <a:srgbClr val="206D38"/>
                  </a:solidFill>
                  <a:latin typeface="HY나무M" panose="02030600000101010101" pitchFamily="18" charset="-127"/>
                  <a:ea typeface="HY나무M" panose="02030600000101010101" pitchFamily="18" charset="-127"/>
                  <a:cs typeface="Gmarket Sans Light" pitchFamily="34" charset="0"/>
                </a:rPr>
                <a:t>Frame work</a:t>
              </a:r>
              <a:endParaRPr lang="en-US" altLang="ko-KR" sz="2000" dirty="0">
                <a:latin typeface="HY나무M" panose="02030600000101010101" pitchFamily="18" charset="-127"/>
                <a:ea typeface="HY나무M" panose="02030600000101010101" pitchFamily="18" charset="-127"/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732C4452-1D42-4373-A193-85036F712174}"/>
                </a:ext>
              </a:extLst>
            </p:cNvPr>
            <p:cNvSpPr/>
            <p:nvPr/>
          </p:nvSpPr>
          <p:spPr>
            <a:xfrm>
              <a:off x="794871" y="4485878"/>
              <a:ext cx="2400300" cy="24003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기후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3CB1C63-259B-40FF-B961-77616AD9C46D}"/>
                </a:ext>
              </a:extLst>
            </p:cNvPr>
            <p:cNvSpPr/>
            <p:nvPr/>
          </p:nvSpPr>
          <p:spPr>
            <a:xfrm>
              <a:off x="4207937" y="2361056"/>
              <a:ext cx="1353618" cy="1353618"/>
            </a:xfrm>
            <a:prstGeom prst="ellipse">
              <a:avLst/>
            </a:prstGeom>
            <a:solidFill>
              <a:srgbClr val="93B64E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장마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3159A8F-3FA6-4E01-A90A-C921F5151587}"/>
                </a:ext>
              </a:extLst>
            </p:cNvPr>
            <p:cNvSpPr/>
            <p:nvPr/>
          </p:nvSpPr>
          <p:spPr>
            <a:xfrm>
              <a:off x="5189928" y="3957098"/>
              <a:ext cx="1353618" cy="1353618"/>
            </a:xfrm>
            <a:prstGeom prst="ellipse">
              <a:avLst/>
            </a:prstGeom>
            <a:solidFill>
              <a:srgbClr val="B3CC82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전염병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02745CB-D2E9-4718-85BF-3AF052DE4A82}"/>
                </a:ext>
              </a:extLst>
            </p:cNvPr>
            <p:cNvSpPr/>
            <p:nvPr/>
          </p:nvSpPr>
          <p:spPr>
            <a:xfrm>
              <a:off x="5189928" y="5731596"/>
              <a:ext cx="1353618" cy="1353618"/>
            </a:xfrm>
            <a:prstGeom prst="ellipse">
              <a:avLst/>
            </a:prstGeom>
            <a:solidFill>
              <a:srgbClr val="CFDEB0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한파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51C75BC-ADD9-4C1F-B92F-ECBB6CD1B30C}"/>
                </a:ext>
              </a:extLst>
            </p:cNvPr>
            <p:cNvSpPr/>
            <p:nvPr/>
          </p:nvSpPr>
          <p:spPr>
            <a:xfrm>
              <a:off x="4207937" y="7460526"/>
              <a:ext cx="1353618" cy="1353618"/>
            </a:xfrm>
            <a:prstGeom prst="ellipse">
              <a:avLst/>
            </a:prstGeom>
            <a:solidFill>
              <a:srgbClr val="E1EBCD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가뭄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99DC1A9-85E0-44EE-A4C7-6E3A9393B099}"/>
                </a:ext>
              </a:extLst>
            </p:cNvPr>
            <p:cNvSpPr/>
            <p:nvPr/>
          </p:nvSpPr>
          <p:spPr>
            <a:xfrm>
              <a:off x="8864379" y="4619228"/>
              <a:ext cx="2997642" cy="2133600"/>
            </a:xfrm>
            <a:prstGeom prst="roundRect">
              <a:avLst/>
            </a:prstGeom>
            <a:solidFill>
              <a:srgbClr val="EBE34B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재난의 </a:t>
              </a:r>
              <a:r>
                <a:rPr lang="ko-KR" altLang="en-US" sz="2400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관련주</a:t>
              </a:r>
              <a:endPara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주가예측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73BD681-3A77-4141-9308-E00791A2AA58}"/>
                </a:ext>
              </a:extLst>
            </p:cNvPr>
            <p:cNvSpPr/>
            <p:nvPr/>
          </p:nvSpPr>
          <p:spPr>
            <a:xfrm>
              <a:off x="13708841" y="4619228"/>
              <a:ext cx="2997642" cy="21336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투자전략수립</a:t>
              </a:r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7799712E-4E0B-4E89-84B3-B86A242C09CC}"/>
                </a:ext>
              </a:extLst>
            </p:cNvPr>
            <p:cNvSpPr/>
            <p:nvPr/>
          </p:nvSpPr>
          <p:spPr>
            <a:xfrm>
              <a:off x="12420600" y="5143501"/>
              <a:ext cx="898230" cy="964031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107F99D-F2BE-4784-AD83-153068926B7F}"/>
                </a:ext>
              </a:extLst>
            </p:cNvPr>
            <p:cNvCxnSpPr>
              <a:cxnSpLocks/>
              <a:stCxn id="2" idx="6"/>
              <a:endCxn id="11" idx="3"/>
            </p:cNvCxnSpPr>
            <p:nvPr/>
          </p:nvCxnSpPr>
          <p:spPr>
            <a:xfrm flipV="1">
              <a:off x="3195172" y="3516440"/>
              <a:ext cx="1211000" cy="2169588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7797CD8-D3BA-4529-90D9-07AA36813770}"/>
                </a:ext>
              </a:extLst>
            </p:cNvPr>
            <p:cNvCxnSpPr>
              <a:stCxn id="2" idx="6"/>
              <a:endCxn id="13" idx="2"/>
            </p:cNvCxnSpPr>
            <p:nvPr/>
          </p:nvCxnSpPr>
          <p:spPr>
            <a:xfrm flipV="1">
              <a:off x="3195171" y="4633908"/>
              <a:ext cx="1994757" cy="1052121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33BBC90-98BB-4D01-88E1-1775E3428FB9}"/>
                </a:ext>
              </a:extLst>
            </p:cNvPr>
            <p:cNvCxnSpPr>
              <a:stCxn id="2" idx="6"/>
              <a:endCxn id="14" idx="2"/>
            </p:cNvCxnSpPr>
            <p:nvPr/>
          </p:nvCxnSpPr>
          <p:spPr>
            <a:xfrm>
              <a:off x="3195171" y="5686030"/>
              <a:ext cx="1994757" cy="722378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E63C7A4-4133-4EC8-9B66-E2E80726A9CD}"/>
                </a:ext>
              </a:extLst>
            </p:cNvPr>
            <p:cNvCxnSpPr>
              <a:stCxn id="2" idx="6"/>
              <a:endCxn id="15" idx="1"/>
            </p:cNvCxnSpPr>
            <p:nvPr/>
          </p:nvCxnSpPr>
          <p:spPr>
            <a:xfrm>
              <a:off x="3195172" y="5686029"/>
              <a:ext cx="1211000" cy="1972731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78BF92E3-C508-4E74-9A31-67815D11AED2}"/>
                </a:ext>
              </a:extLst>
            </p:cNvPr>
            <p:cNvCxnSpPr>
              <a:stCxn id="11" idx="6"/>
              <a:endCxn id="16" idx="1"/>
            </p:cNvCxnSpPr>
            <p:nvPr/>
          </p:nvCxnSpPr>
          <p:spPr>
            <a:xfrm>
              <a:off x="5561555" y="3037865"/>
              <a:ext cx="3302825" cy="2648165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252E8A3-FF35-4E0F-8827-6B80155CB2C3}"/>
                </a:ext>
              </a:extLst>
            </p:cNvPr>
            <p:cNvCxnSpPr>
              <a:stCxn id="13" idx="6"/>
              <a:endCxn id="16" idx="1"/>
            </p:cNvCxnSpPr>
            <p:nvPr/>
          </p:nvCxnSpPr>
          <p:spPr>
            <a:xfrm>
              <a:off x="6543546" y="4633908"/>
              <a:ext cx="2320833" cy="1052121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BFBA343-78D9-49B5-AA89-6474DA12BC15}"/>
                </a:ext>
              </a:extLst>
            </p:cNvPr>
            <p:cNvCxnSpPr>
              <a:stCxn id="14" idx="6"/>
              <a:endCxn id="16" idx="1"/>
            </p:cNvCxnSpPr>
            <p:nvPr/>
          </p:nvCxnSpPr>
          <p:spPr>
            <a:xfrm flipV="1">
              <a:off x="6543546" y="5686030"/>
              <a:ext cx="2320833" cy="722378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01B77AA3-6C05-4267-850B-4ACDC2361A1C}"/>
                </a:ext>
              </a:extLst>
            </p:cNvPr>
            <p:cNvCxnSpPr>
              <a:stCxn id="15" idx="6"/>
              <a:endCxn id="16" idx="1"/>
            </p:cNvCxnSpPr>
            <p:nvPr/>
          </p:nvCxnSpPr>
          <p:spPr>
            <a:xfrm flipV="1">
              <a:off x="5561555" y="5686030"/>
              <a:ext cx="3302825" cy="2451308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7" name="그림 1006">
              <a:extLst>
                <a:ext uri="{FF2B5EF4-FFF2-40B4-BE49-F238E27FC236}">
                  <a16:creationId xmlns:a16="http://schemas.microsoft.com/office/drawing/2014/main" id="{0A6E0196-C436-4545-8716-93CA3B7FD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46559" y="8558216"/>
              <a:ext cx="1353416" cy="1353416"/>
            </a:xfrm>
            <a:prstGeom prst="rect">
              <a:avLst/>
            </a:prstGeom>
          </p:spPr>
        </p:pic>
        <p:pic>
          <p:nvPicPr>
            <p:cNvPr id="1009" name="그림 1008">
              <a:extLst>
                <a:ext uri="{FF2B5EF4-FFF2-40B4-BE49-F238E27FC236}">
                  <a16:creationId xmlns:a16="http://schemas.microsoft.com/office/drawing/2014/main" id="{E8C74C81-0D13-4559-AFD0-5325F9A38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86" b="98633" l="0" r="98828">
                          <a14:foregroundMark x1="18750" y1="28906" x2="18750" y2="28906"/>
                          <a14:foregroundMark x1="17578" y1="40820" x2="17578" y2="40820"/>
                          <a14:foregroundMark x1="26563" y1="36914" x2="26563" y2="36914"/>
                          <a14:foregroundMark x1="32227" y1="53711" x2="32227" y2="53711"/>
                          <a14:foregroundMark x1="28906" y1="34961" x2="28320" y2="79883"/>
                          <a14:foregroundMark x1="60938" y1="37305" x2="61328" y2="61719"/>
                          <a14:foregroundMark x1="60352" y1="14063" x2="60742" y2="27148"/>
                          <a14:foregroundMark x1="36328" y1="24414" x2="27734" y2="26563"/>
                          <a14:foregroundMark x1="44336" y1="72656" x2="44336" y2="72656"/>
                          <a14:foregroundMark x1="21484" y1="71875" x2="21484" y2="71875"/>
                          <a14:foregroundMark x1="77734" y1="23828" x2="77734" y2="23828"/>
                          <a14:foregroundMark x1="79102" y1="21289" x2="79102" y2="26953"/>
                          <a14:foregroundMark x1="33398" y1="76367" x2="35938" y2="86133"/>
                          <a14:foregroundMark x1="77344" y1="60742" x2="79688" y2="66992"/>
                          <a14:foregroundMark x1="68359" y1="20313" x2="69336" y2="17383"/>
                          <a14:foregroundMark x1="57422" y1="16406" x2="58984" y2="12500"/>
                          <a14:foregroundMark x1="50000" y1="20117" x2="49023" y2="18555"/>
                          <a14:foregroundMark x1="84180" y1="43164" x2="90430" y2="44141"/>
                          <a14:foregroundMark x1="81250" y1="32813" x2="84180" y2="32813"/>
                          <a14:foregroundMark x1="82813" y1="53125" x2="85352" y2="54492"/>
                          <a14:foregroundMark x1="68359" y1="66797" x2="69727" y2="70313"/>
                          <a14:foregroundMark x1="60352" y1="69141" x2="60352" y2="7539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87284" y="2832928"/>
              <a:ext cx="1490243" cy="1490243"/>
            </a:xfrm>
            <a:prstGeom prst="rect">
              <a:avLst/>
            </a:prstGeom>
          </p:spPr>
        </p:pic>
        <p:pic>
          <p:nvPicPr>
            <p:cNvPr id="1011" name="그림 1010">
              <a:extLst>
                <a:ext uri="{FF2B5EF4-FFF2-40B4-BE49-F238E27FC236}">
                  <a16:creationId xmlns:a16="http://schemas.microsoft.com/office/drawing/2014/main" id="{E3C0FCD9-B5AB-4005-BE5E-FAC15D5A9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99805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21038" y="2724994"/>
              <a:ext cx="1211000" cy="1211000"/>
            </a:xfrm>
            <a:prstGeom prst="rect">
              <a:avLst/>
            </a:prstGeom>
          </p:spPr>
        </p:pic>
        <p:pic>
          <p:nvPicPr>
            <p:cNvPr id="1028" name="Picture 4" descr="주식 시장 - 무료 비즈니스 및 금융개 아이콘">
              <a:extLst>
                <a:ext uri="{FF2B5EF4-FFF2-40B4-BE49-F238E27FC236}">
                  <a16:creationId xmlns:a16="http://schemas.microsoft.com/office/drawing/2014/main" id="{279A863C-E750-4EB2-9915-99B6ADBD51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2830" y="2817797"/>
              <a:ext cx="1668083" cy="1668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서대문구청 티스토리 블로그">
              <a:extLst>
                <a:ext uri="{FF2B5EF4-FFF2-40B4-BE49-F238E27FC236}">
                  <a16:creationId xmlns:a16="http://schemas.microsoft.com/office/drawing/2014/main" id="{FAD2B4B9-C90A-422F-98A6-6B4C8AB4D7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7282071"/>
              <a:ext cx="1587969" cy="1464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4" name="그림 1013">
              <a:extLst>
                <a:ext uri="{FF2B5EF4-FFF2-40B4-BE49-F238E27FC236}">
                  <a16:creationId xmlns:a16="http://schemas.microsoft.com/office/drawing/2014/main" id="{11C42129-4CF4-4C14-A6C3-BF9DA2274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16211" y1="19922" x2="16211" y2="19922"/>
                          <a14:foregroundMark x1="89063" y1="22070" x2="89063" y2="2207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87106" y="7008932"/>
              <a:ext cx="1490243" cy="1490243"/>
            </a:xfrm>
            <a:prstGeom prst="rect">
              <a:avLst/>
            </a:prstGeom>
          </p:spPr>
        </p:pic>
        <p:pic>
          <p:nvPicPr>
            <p:cNvPr id="1016" name="그림 1015">
              <a:extLst>
                <a:ext uri="{FF2B5EF4-FFF2-40B4-BE49-F238E27FC236}">
                  <a16:creationId xmlns:a16="http://schemas.microsoft.com/office/drawing/2014/main" id="{CDFB6448-8402-4D04-82EE-695BD8579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6250" b="83984" l="2344" r="98633">
                          <a14:foregroundMark x1="38281" y1="45898" x2="38281" y2="45898"/>
                          <a14:foregroundMark x1="69531" y1="43359" x2="69531" y2="43359"/>
                          <a14:foregroundMark x1="44141" y1="79102" x2="44141" y2="7910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6390" y="3327572"/>
              <a:ext cx="1250910" cy="125091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3F16139-37B9-435F-B6B9-E2F9BB9AF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563" b="93750" l="1367" r="100000">
                          <a14:foregroundMark x1="21094" y1="55664" x2="21094" y2="55664"/>
                          <a14:foregroundMark x1="35156" y1="61719" x2="35156" y2="61719"/>
                          <a14:foregroundMark x1="23047" y1="57227" x2="23047" y2="57227"/>
                          <a14:foregroundMark x1="8789" y1="53125" x2="10742" y2="59180"/>
                          <a14:foregroundMark x1="55273" y1="60156" x2="61133" y2="67383"/>
                          <a14:foregroundMark x1="68164" y1="58789" x2="68359" y2="69141"/>
                          <a14:foregroundMark x1="92773" y1="61719" x2="11133" y2="64063"/>
                          <a14:foregroundMark x1="11133" y1="69336" x2="11133" y2="69336"/>
                          <a14:foregroundMark x1="20508" y1="69922" x2="84180" y2="72461"/>
                          <a14:foregroundMark x1="78711" y1="68555" x2="78711" y2="68555"/>
                          <a14:foregroundMark x1="91992" y1="67969" x2="91992" y2="67969"/>
                          <a14:foregroundMark x1="85742" y1="53711" x2="85742" y2="53711"/>
                          <a14:foregroundMark x1="89063" y1="53125" x2="94727" y2="59766"/>
                          <a14:foregroundMark x1="76758" y1="55664" x2="89648" y2="59180"/>
                          <a14:foregroundMark x1="95898" y1="65625" x2="84180" y2="75781"/>
                          <a14:foregroundMark x1="77148" y1="51758" x2="85547" y2="50391"/>
                          <a14:foregroundMark x1="12500" y1="49805" x2="6055" y2="69336"/>
                          <a14:foregroundMark x1="16602" y1="48047" x2="28125" y2="60156"/>
                          <a14:foregroundMark x1="28125" y1="75195" x2="36523" y2="74414"/>
                          <a14:foregroundMark x1="32617" y1="57227" x2="40625" y2="59766"/>
                          <a14:foregroundMark x1="64453" y1="58984" x2="73438" y2="57031"/>
                          <a14:foregroundMark x1="72266" y1="75977" x2="72266" y2="759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26537" y="8494199"/>
              <a:ext cx="1211000" cy="121100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E60E4121-C351-4DE7-B6EF-D7F30B81E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586" b="98242" l="3125" r="94336">
                          <a14:foregroundMark x1="20898" y1="13672" x2="20898" y2="13672"/>
                          <a14:foregroundMark x1="79102" y1="14844" x2="79102" y2="148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253903" y="2331367"/>
              <a:ext cx="1033382" cy="1033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191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3889" y="3111142"/>
            <a:ext cx="5132359" cy="5132359"/>
            <a:chOff x="12023889" y="3830247"/>
            <a:chExt cx="5132359" cy="5132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9" y="3830247"/>
              <a:ext cx="5132359" cy="5132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4069" y="3198023"/>
            <a:ext cx="5132359" cy="5132359"/>
            <a:chOff x="1104069" y="3917128"/>
            <a:chExt cx="5132359" cy="51323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1104069" y="3917128"/>
              <a:ext cx="5132359" cy="5132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63979" y="3198023"/>
            <a:ext cx="5132359" cy="5132359"/>
            <a:chOff x="6563979" y="3917128"/>
            <a:chExt cx="5132359" cy="51323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563979" y="3917128"/>
              <a:ext cx="5132359" cy="5132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5516" y="3785943"/>
            <a:ext cx="1060810" cy="1060810"/>
            <a:chOff x="1515515" y="4505047"/>
            <a:chExt cx="1189439" cy="118943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515515" y="4505047"/>
              <a:ext cx="1189439" cy="1189439"/>
              <a:chOff x="1515515" y="4505047"/>
              <a:chExt cx="1189439" cy="118943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15515" y="4505047"/>
                <a:ext cx="1189439" cy="118943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827111" y="4663285"/>
              <a:ext cx="566247" cy="872962"/>
              <a:chOff x="1827111" y="4663285"/>
              <a:chExt cx="566247" cy="87296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827111" y="4663285"/>
                <a:ext cx="566247" cy="87296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2380491" y="3785942"/>
            <a:ext cx="1189439" cy="1189439"/>
            <a:chOff x="12380491" y="4505047"/>
            <a:chExt cx="1189439" cy="118943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2380491" y="4505047"/>
              <a:ext cx="1189439" cy="1189439"/>
              <a:chOff x="12380491" y="4505047"/>
              <a:chExt cx="1189439" cy="118943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380491" y="4505047"/>
                <a:ext cx="1189439" cy="118943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2608744" y="4691533"/>
              <a:ext cx="705611" cy="844714"/>
              <a:chOff x="12608744" y="4691533"/>
              <a:chExt cx="705611" cy="84471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608744" y="4691533"/>
                <a:ext cx="705611" cy="844714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7021835" y="3785942"/>
            <a:ext cx="1189439" cy="1189439"/>
            <a:chOff x="7021835" y="4505047"/>
            <a:chExt cx="1189439" cy="118943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021835" y="4505047"/>
              <a:ext cx="1189439" cy="1189439"/>
              <a:chOff x="7021835" y="4505047"/>
              <a:chExt cx="1189439" cy="118943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021835" y="4505047"/>
                <a:ext cx="1189439" cy="118943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7166192" y="4696140"/>
              <a:ext cx="861110" cy="840107"/>
              <a:chOff x="7166192" y="4696140"/>
              <a:chExt cx="861110" cy="840107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166192" y="4696140"/>
                <a:ext cx="861110" cy="840107"/>
              </a:xfrm>
              <a:prstGeom prst="rect">
                <a:avLst/>
              </a:prstGeom>
            </p:spPr>
          </p:pic>
        </p:grpSp>
      </p:grpSp>
      <p:sp>
        <p:nvSpPr>
          <p:cNvPr id="36" name="Object 36"/>
          <p:cNvSpPr txBox="1"/>
          <p:nvPr/>
        </p:nvSpPr>
        <p:spPr>
          <a:xfrm>
            <a:off x="2903876" y="3931085"/>
            <a:ext cx="3641328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b="1" kern="0" spc="-3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데이터 확보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08542" y="1000607"/>
            <a:ext cx="1440546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b="1" kern="0" spc="-4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데이터 소스 및 적용기술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13" name="그룹 1013"/>
          <p:cNvGrpSpPr/>
          <p:nvPr/>
        </p:nvGrpSpPr>
        <p:grpSpPr>
          <a:xfrm>
            <a:off x="859725" y="2130969"/>
            <a:ext cx="8724174" cy="152788"/>
            <a:chOff x="1277935" y="2362202"/>
            <a:chExt cx="8724174" cy="15278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77935" y="2362202"/>
              <a:ext cx="8724174" cy="152788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8446086" y="3931085"/>
            <a:ext cx="3791178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b="1" kern="0" spc="-3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데이터 전처리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806762" y="3931085"/>
            <a:ext cx="2498049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b="1" kern="0" spc="-300" dirty="0" err="1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예측</a:t>
            </a:r>
            <a:r>
              <a:rPr lang="en-US" sz="2900" b="1" kern="0" spc="-3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 </a:t>
            </a:r>
            <a:r>
              <a:rPr lang="ko-KR" altLang="en-US" sz="2900" b="1" kern="0" spc="-3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및 시각화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2" descr="Python으로 웹 스크레이퍼를 구축하는 데 필요한 유일한 단계별 가이드">
            <a:extLst>
              <a:ext uri="{FF2B5EF4-FFF2-40B4-BE49-F238E27FC236}">
                <a16:creationId xmlns:a16="http://schemas.microsoft.com/office/drawing/2014/main" id="{23DEF212-838F-4EA7-8CFB-1322F768C7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6579" b="94064" l="20512" r="36233">
                        <a14:foregroundMark x1="23481" y1="87234" x2="23481" y2="87234"/>
                        <a14:foregroundMark x1="24586" y1="88298" x2="24586" y2="88298"/>
                        <a14:foregroundMark x1="27348" y1="89007" x2="27348" y2="89007"/>
                        <a14:foregroundMark x1="29282" y1="88652" x2="29282" y2="88652"/>
                        <a14:backgroundMark x1="25691" y1="70922" x2="25691" y2="70922"/>
                        <a14:backgroundMark x1="29972" y1="73759" x2="29972" y2="73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47" t="40643" r="61802"/>
          <a:stretch/>
        </p:blipFill>
        <p:spPr bwMode="auto">
          <a:xfrm>
            <a:off x="1742146" y="5077883"/>
            <a:ext cx="1618347" cy="190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Python으로 웹 스크레이퍼를 구축하는 데 필요한 유일한 단계별 가이드">
            <a:extLst>
              <a:ext uri="{FF2B5EF4-FFF2-40B4-BE49-F238E27FC236}">
                <a16:creationId xmlns:a16="http://schemas.microsoft.com/office/drawing/2014/main" id="{EE3F150F-B9D5-46BC-BFD5-AA34671F0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55" b="27305" l="35221" r="66989">
                        <a14:foregroundMark x1="37017" y1="14184" x2="37017" y2="14184"/>
                        <a14:foregroundMark x1="42127" y1="14539" x2="42127" y2="14539"/>
                        <a14:foregroundMark x1="44337" y1="15603" x2="44337" y2="15603"/>
                        <a14:foregroundMark x1="47238" y1="16667" x2="47238" y2="16667"/>
                        <a14:foregroundMark x1="48895" y1="12411" x2="48895" y2="12411"/>
                        <a14:foregroundMark x1="50276" y1="14184" x2="50276" y2="14184"/>
                        <a14:foregroundMark x1="50276" y1="10638" x2="50276" y2="10638"/>
                        <a14:foregroundMark x1="51657" y1="12411" x2="51657" y2="12411"/>
                        <a14:foregroundMark x1="53453" y1="15603" x2="53453" y2="15603"/>
                        <a14:foregroundMark x1="56215" y1="14184" x2="56215" y2="14184"/>
                        <a14:foregroundMark x1="60635" y1="13830" x2="60635" y2="13830"/>
                        <a14:foregroundMark x1="62293" y1="17730" x2="62293" y2="17730"/>
                        <a14:foregroundMark x1="64641" y1="17376" x2="64641" y2="173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28" r="31952" b="69813"/>
          <a:stretch/>
        </p:blipFill>
        <p:spPr bwMode="auto">
          <a:xfrm>
            <a:off x="2432161" y="6944698"/>
            <a:ext cx="2366299" cy="83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WorkingWithPython - Page 2 of 2 - 파이썬 실무">
            <a:extLst>
              <a:ext uri="{FF2B5EF4-FFF2-40B4-BE49-F238E27FC236}">
                <a16:creationId xmlns:a16="http://schemas.microsoft.com/office/drawing/2014/main" id="{E174E3E5-B6CD-4BE4-A01F-4792C342B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130" y="4871064"/>
            <a:ext cx="2042892" cy="112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Project Jupyter | Home">
            <a:extLst>
              <a:ext uri="{FF2B5EF4-FFF2-40B4-BE49-F238E27FC236}">
                <a16:creationId xmlns:a16="http://schemas.microsoft.com/office/drawing/2014/main" id="{30015CBE-A123-403B-A3E6-D573BCF38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911" y="6258921"/>
            <a:ext cx="1377203" cy="72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Python으로 웹 스크레이퍼를 구축하는 데 필요한 유일한 단계별 가이드">
            <a:extLst>
              <a:ext uri="{FF2B5EF4-FFF2-40B4-BE49-F238E27FC236}">
                <a16:creationId xmlns:a16="http://schemas.microsoft.com/office/drawing/2014/main" id="{4B7F5755-5C0C-4461-9AD8-BC564F6CF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4894" b="51418" l="8011" r="41989">
                        <a14:foregroundMark x1="24309" y1="32624" x2="24309" y2="32624"/>
                        <a14:foregroundMark x1="27762" y1="35816" x2="27762" y2="35816"/>
                        <a14:foregroundMark x1="30939" y1="34397" x2="30939" y2="34397"/>
                        <a14:foregroundMark x1="35773" y1="34397" x2="35773" y2="34397"/>
                        <a14:foregroundMark x1="39917" y1="36879" x2="39917" y2="368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47" t="14524" r="57216" b="46403"/>
          <a:stretch/>
        </p:blipFill>
        <p:spPr bwMode="auto">
          <a:xfrm>
            <a:off x="7733607" y="6886756"/>
            <a:ext cx="2391622" cy="101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Python으로 웹 스크레이퍼를 구축하는 데 필요한 유일한 단계별 가이드">
            <a:extLst>
              <a:ext uri="{FF2B5EF4-FFF2-40B4-BE49-F238E27FC236}">
                <a16:creationId xmlns:a16="http://schemas.microsoft.com/office/drawing/2014/main" id="{D37A0B44-F651-4C85-BEF5-DE47A1B3F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3050" b="48582" l="61602" r="90470">
                        <a14:foregroundMark x1="63674" y1="34043" x2="63674" y2="34043"/>
                        <a14:foregroundMark x1="65193" y1="27305" x2="65193" y2="27305"/>
                        <a14:foregroundMark x1="65331" y1="33688" x2="65331" y2="33688"/>
                        <a14:foregroundMark x1="65193" y1="39716" x2="65193" y2="39716"/>
                        <a14:foregroundMark x1="66575" y1="32979" x2="66575" y2="32979"/>
                        <a14:foregroundMark x1="66298" y1="37589" x2="66298" y2="37589"/>
                        <a14:foregroundMark x1="66575" y1="42199" x2="66575" y2="42199"/>
                        <a14:foregroundMark x1="67956" y1="33688" x2="67956" y2="33688"/>
                        <a14:foregroundMark x1="71133" y1="36525" x2="71133" y2="36525"/>
                        <a14:foregroundMark x1="76381" y1="36170" x2="76381" y2="36170"/>
                        <a14:foregroundMark x1="77624" y1="33688" x2="77624" y2="33688"/>
                        <a14:foregroundMark x1="84669" y1="32624" x2="84669" y2="32624"/>
                        <a14:foregroundMark x1="88950" y1="35106" x2="88950" y2="351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825" t="20264" r="8343" b="47657"/>
          <a:stretch/>
        </p:blipFill>
        <p:spPr bwMode="auto">
          <a:xfrm>
            <a:off x="8709042" y="6000581"/>
            <a:ext cx="2601097" cy="105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0" descr="윈도우10에 파이썬 2.7 설치하기 — The S/W Developer">
            <a:extLst>
              <a:ext uri="{FF2B5EF4-FFF2-40B4-BE49-F238E27FC236}">
                <a16:creationId xmlns:a16="http://schemas.microsoft.com/office/drawing/2014/main" id="{876D4AD1-5EA9-4D16-9233-2F99BF7D7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51600" y1="33871" x2="51600" y2="33871"/>
                        <a14:foregroundMark x1="54122" y1="35887" x2="54122" y2="35887"/>
                        <a14:foregroundMark x1="60912" y1="29839" x2="60912" y2="29839"/>
                        <a14:foregroundMark x1="64791" y1="29435" x2="64791" y2="29435"/>
                        <a14:foregroundMark x1="70805" y1="35484" x2="70805" y2="35484"/>
                        <a14:foregroundMark x1="77304" y1="32863" x2="77304" y2="32863"/>
                        <a14:foregroundMark x1="47236" y1="53831" x2="47236" y2="53831"/>
                        <a14:foregroundMark x1="51115" y1="57460" x2="51115" y2="57460"/>
                        <a14:foregroundMark x1="50824" y1="60887" x2="50824" y2="60887"/>
                        <a14:foregroundMark x1="55286" y1="60081" x2="55286" y2="60081"/>
                        <a14:foregroundMark x1="56547" y1="57661" x2="56547" y2="57661"/>
                        <a14:foregroundMark x1="60039" y1="57056" x2="60039" y2="57056"/>
                        <a14:foregroundMark x1="63725" y1="58871" x2="63725" y2="58871"/>
                        <a14:foregroundMark x1="65276" y1="56855" x2="65276" y2="56855"/>
                        <a14:foregroundMark x1="70417" y1="57460" x2="70417" y2="57460"/>
                        <a14:foregroundMark x1="75170" y1="57258" x2="75170" y2="57258"/>
                        <a14:foregroundMark x1="75170" y1="54032" x2="75170" y2="54032"/>
                        <a14:foregroundMark x1="77013" y1="57460" x2="77013" y2="57460"/>
                        <a14:foregroundMark x1="80601" y1="56855" x2="80601" y2="568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594" y="5076069"/>
            <a:ext cx="2954447" cy="142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2" descr="Matplotlib スタイルによるグラフの見た目の変更 – Helve Tech Blog">
            <a:extLst>
              <a:ext uri="{FF2B5EF4-FFF2-40B4-BE49-F238E27FC236}">
                <a16:creationId xmlns:a16="http://schemas.microsoft.com/office/drawing/2014/main" id="{296F9A90-7C01-4870-B56F-5C2F928B0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2000" b="98000" l="0" r="98000">
                        <a14:foregroundMark x1="11500" y1="80500" x2="11500" y2="80500"/>
                        <a14:foregroundMark x1="25500" y1="89000" x2="25500" y2="89000"/>
                        <a14:foregroundMark x1="37500" y1="83000" x2="37500" y2="83000"/>
                        <a14:foregroundMark x1="43000" y1="92000" x2="43000" y2="92000"/>
                        <a14:foregroundMark x1="54500" y1="82000" x2="54500" y2="82000"/>
                        <a14:foregroundMark x1="65000" y1="86500" x2="65000" y2="86500"/>
                        <a14:foregroundMark x1="70500" y1="85000" x2="70500" y2="85000"/>
                        <a14:foregroundMark x1="77000" y1="83000" x2="77000" y2="83000"/>
                        <a14:foregroundMark x1="80500" y1="88500" x2="80500" y2="88500"/>
                        <a14:foregroundMark x1="83000" y1="80000" x2="83000" y2="80000"/>
                        <a14:foregroundMark x1="88000" y1="85000" x2="88000" y2="85000"/>
                        <a14:foregroundMark x1="22500" y1="80000" x2="22500" y2="80000"/>
                        <a14:foregroundMark x1="81500" y1="30000" x2="81500" y2="30000"/>
                        <a14:foregroundMark x1="34000" y1="11500" x2="34000" y2="11500"/>
                        <a14:foregroundMark x1="49500" y1="85000" x2="49500" y2="85000"/>
                        <a14:foregroundMark x1="88000" y1="80500" x2="88000" y2="80500"/>
                        <a14:foregroundMark x1="26000" y1="58500" x2="26000" y2="58500"/>
                        <a14:foregroundMark x1="34500" y1="65500" x2="34500" y2="65500"/>
                        <a14:foregroundMark x1="45000" y1="70000" x2="45000" y2="70000"/>
                        <a14:foregroundMark x1="33000" y1="84000" x2="33000" y2="84000"/>
                        <a14:backgroundMark x1="71000" y1="65500" x2="71000" y2="65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709" y="4975161"/>
            <a:ext cx="1573291" cy="157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4" descr="Python Bootcamp for Data Science 2021 Numpy Pandas &amp;amp; Seaborn">
            <a:extLst>
              <a:ext uri="{FF2B5EF4-FFF2-40B4-BE49-F238E27FC236}">
                <a16:creationId xmlns:a16="http://schemas.microsoft.com/office/drawing/2014/main" id="{71453EBB-28B4-4CB4-96A3-D9A6B98E27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36148" b="70074" l="42167" r="59917">
                        <a14:foregroundMark x1="44167" y1="65333" x2="44167" y2="65333"/>
                        <a14:foregroundMark x1="46167" y1="66222" x2="46167" y2="66222"/>
                        <a14:foregroundMark x1="48333" y1="66963" x2="48333" y2="66963"/>
                        <a14:foregroundMark x1="50667" y1="65037" x2="50667" y2="65037"/>
                        <a14:foregroundMark x1="53417" y1="65926" x2="53417" y2="65926"/>
                        <a14:foregroundMark x1="56000" y1="65037" x2="56000" y2="65037"/>
                        <a14:foregroundMark x1="57417" y1="65037" x2="57417" y2="65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965" t="33945" r="37859" b="25755"/>
          <a:stretch/>
        </p:blipFill>
        <p:spPr bwMode="auto">
          <a:xfrm>
            <a:off x="14961095" y="4569629"/>
            <a:ext cx="1573291" cy="160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플로틀리(Plotly) - 파이썬 데이터 시각화 - 정우일 블로그">
            <a:extLst>
              <a:ext uri="{FF2B5EF4-FFF2-40B4-BE49-F238E27FC236}">
                <a16:creationId xmlns:a16="http://schemas.microsoft.com/office/drawing/2014/main" id="{0391A3FF-2519-4C7E-9E2C-0E49EB3AA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785" y="6664123"/>
            <a:ext cx="1344834" cy="12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머신러닝 Scikit-Learn 사용법 요약 - 아무튼 워라밸">
            <a:extLst>
              <a:ext uri="{FF2B5EF4-FFF2-40B4-BE49-F238E27FC236}">
                <a16:creationId xmlns:a16="http://schemas.microsoft.com/office/drawing/2014/main" id="{1598D8E0-A2BD-4013-93EE-D5B2BA321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10000" b="90000" l="10000" r="90000">
                        <a14:foregroundMark x1="33000" y1="59750" x2="33000" y2="59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545" y="5589567"/>
            <a:ext cx="4285974" cy="285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50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/>
          <p:nvPr/>
        </p:nvSpPr>
        <p:spPr>
          <a:xfrm>
            <a:off x="1008542" y="1000607"/>
            <a:ext cx="1440546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b="1" kern="0" spc="-4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프로세스 일정 및 역할분담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859725" y="2130969"/>
            <a:ext cx="8724174" cy="152788"/>
            <a:chOff x="1277935" y="2362202"/>
            <a:chExt cx="8724174" cy="15278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35" y="2362202"/>
              <a:ext cx="8724174" cy="152788"/>
            </a:xfrm>
            <a:prstGeom prst="rect">
              <a:avLst/>
            </a:prstGeom>
          </p:spPr>
        </p:pic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EA41F96-01C9-4654-A01F-BD23D63D6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459629"/>
              </p:ext>
            </p:extLst>
          </p:nvPr>
        </p:nvGraphicFramePr>
        <p:xfrm>
          <a:off x="1219200" y="2781300"/>
          <a:ext cx="15581926" cy="5855024"/>
        </p:xfrm>
        <a:graphic>
          <a:graphicData uri="http://schemas.openxmlformats.org/drawingml/2006/table">
            <a:tbl>
              <a:tblPr firstRow="1"/>
              <a:tblGrid>
                <a:gridCol w="1058487">
                  <a:extLst>
                    <a:ext uri="{9D8B030D-6E8A-4147-A177-3AD203B41FA5}">
                      <a16:colId xmlns:a16="http://schemas.microsoft.com/office/drawing/2014/main" val="3831698326"/>
                    </a:ext>
                  </a:extLst>
                </a:gridCol>
                <a:gridCol w="3150847">
                  <a:extLst>
                    <a:ext uri="{9D8B030D-6E8A-4147-A177-3AD203B41FA5}">
                      <a16:colId xmlns:a16="http://schemas.microsoft.com/office/drawing/2014/main" val="3679544141"/>
                    </a:ext>
                  </a:extLst>
                </a:gridCol>
                <a:gridCol w="1624656">
                  <a:extLst>
                    <a:ext uri="{9D8B030D-6E8A-4147-A177-3AD203B41FA5}">
                      <a16:colId xmlns:a16="http://schemas.microsoft.com/office/drawing/2014/main" val="577927448"/>
                    </a:ext>
                  </a:extLst>
                </a:gridCol>
                <a:gridCol w="1624656">
                  <a:extLst>
                    <a:ext uri="{9D8B030D-6E8A-4147-A177-3AD203B41FA5}">
                      <a16:colId xmlns:a16="http://schemas.microsoft.com/office/drawing/2014/main" val="1808851088"/>
                    </a:ext>
                  </a:extLst>
                </a:gridCol>
                <a:gridCol w="1624656">
                  <a:extLst>
                    <a:ext uri="{9D8B030D-6E8A-4147-A177-3AD203B41FA5}">
                      <a16:colId xmlns:a16="http://schemas.microsoft.com/office/drawing/2014/main" val="98388825"/>
                    </a:ext>
                  </a:extLst>
                </a:gridCol>
                <a:gridCol w="1624656">
                  <a:extLst>
                    <a:ext uri="{9D8B030D-6E8A-4147-A177-3AD203B41FA5}">
                      <a16:colId xmlns:a16="http://schemas.microsoft.com/office/drawing/2014/main" val="166790148"/>
                    </a:ext>
                  </a:extLst>
                </a:gridCol>
                <a:gridCol w="1624656">
                  <a:extLst>
                    <a:ext uri="{9D8B030D-6E8A-4147-A177-3AD203B41FA5}">
                      <a16:colId xmlns:a16="http://schemas.microsoft.com/office/drawing/2014/main" val="2047579338"/>
                    </a:ext>
                  </a:extLst>
                </a:gridCol>
                <a:gridCol w="1624656">
                  <a:extLst>
                    <a:ext uri="{9D8B030D-6E8A-4147-A177-3AD203B41FA5}">
                      <a16:colId xmlns:a16="http://schemas.microsoft.com/office/drawing/2014/main" val="1415812336"/>
                    </a:ext>
                  </a:extLst>
                </a:gridCol>
                <a:gridCol w="1624656">
                  <a:extLst>
                    <a:ext uri="{9D8B030D-6E8A-4147-A177-3AD203B41FA5}">
                      <a16:colId xmlns:a16="http://schemas.microsoft.com/office/drawing/2014/main" val="3556354827"/>
                    </a:ext>
                  </a:extLst>
                </a:gridCol>
              </a:tblGrid>
              <a:tr h="69273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2022-03-07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2022-03-08</a:t>
                      </a:r>
                    </a:p>
                  </a:txBody>
                  <a:tcPr marL="7951" marR="7951" marT="79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2022-03-09</a:t>
                      </a:r>
                    </a:p>
                  </a:txBody>
                  <a:tcPr marL="7951" marR="7951" marT="79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2022-03-10</a:t>
                      </a:r>
                    </a:p>
                  </a:txBody>
                  <a:tcPr marL="7951" marR="7951" marT="79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2022-03-11</a:t>
                      </a:r>
                    </a:p>
                  </a:txBody>
                  <a:tcPr marL="7951" marR="7951" marT="79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2022-03-12</a:t>
                      </a:r>
                    </a:p>
                  </a:txBody>
                  <a:tcPr marL="7951" marR="7951" marT="79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2022-03-13</a:t>
                      </a:r>
                    </a:p>
                  </a:txBody>
                  <a:tcPr marL="7951" marR="7951" marT="79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3364"/>
                  </a:ext>
                </a:extLst>
              </a:tr>
              <a:tr h="46650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기후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706141"/>
                  </a:ext>
                </a:extLst>
              </a:tr>
              <a:tr h="466503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</a:t>
                      </a:r>
                      <a:r>
                        <a:rPr lang="ko-KR" alt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전처리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66078"/>
                  </a:ext>
                </a:extLst>
              </a:tr>
              <a:tr h="466503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 추출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853141"/>
                  </a:ext>
                </a:extLst>
              </a:tr>
              <a:tr h="466503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모델 생성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480985"/>
                  </a:ext>
                </a:extLst>
              </a:tr>
              <a:tr h="481882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재난 발생 예측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34034"/>
                  </a:ext>
                </a:extLst>
              </a:tr>
              <a:tr h="46650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6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736590"/>
                  </a:ext>
                </a:extLst>
              </a:tr>
              <a:tr h="46650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전처리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820177"/>
                  </a:ext>
                </a:extLst>
              </a:tr>
              <a:tr h="466503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 추출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930827"/>
                  </a:ext>
                </a:extLst>
              </a:tr>
              <a:tr h="466503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모델 생성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770176"/>
                  </a:ext>
                </a:extLst>
              </a:tr>
              <a:tr h="466503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투자전략 수립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6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023161"/>
                  </a:ext>
                </a:extLst>
              </a:tr>
              <a:tr h="4818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마무리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및 수익률 예측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951" marR="7951" marT="79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00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92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/>
          <p:nvPr/>
        </p:nvSpPr>
        <p:spPr>
          <a:xfrm>
            <a:off x="1008542" y="1000607"/>
            <a:ext cx="1440546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b="1" kern="0" spc="-40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프로세스 일정 및 역할분담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859725" y="2130969"/>
            <a:ext cx="8724174" cy="152788"/>
            <a:chOff x="1277935" y="2362202"/>
            <a:chExt cx="8724174" cy="15278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35" y="2362202"/>
              <a:ext cx="8724174" cy="152788"/>
            </a:xfrm>
            <a:prstGeom prst="rect">
              <a:avLst/>
            </a:prstGeom>
          </p:spPr>
        </p:pic>
      </p:grpSp>
      <p:sp>
        <p:nvSpPr>
          <p:cNvPr id="6" name="Object 3">
            <a:extLst>
              <a:ext uri="{FF2B5EF4-FFF2-40B4-BE49-F238E27FC236}">
                <a16:creationId xmlns:a16="http://schemas.microsoft.com/office/drawing/2014/main" id="{19AE3E25-388E-42A0-985C-B274675D3A67}"/>
              </a:ext>
            </a:extLst>
          </p:cNvPr>
          <p:cNvSpPr txBox="1"/>
          <p:nvPr/>
        </p:nvSpPr>
        <p:spPr>
          <a:xfrm>
            <a:off x="3243789" y="4820952"/>
            <a:ext cx="113969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kern="0" dirty="0" err="1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류제우</a:t>
            </a:r>
            <a:endParaRPr lang="en-US" altLang="ko-KR" sz="2400" b="1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D1BFE29-D063-471B-83CD-77A4E685DD39}"/>
              </a:ext>
            </a:extLst>
          </p:cNvPr>
          <p:cNvSpPr/>
          <p:nvPr/>
        </p:nvSpPr>
        <p:spPr>
          <a:xfrm>
            <a:off x="6172200" y="5464241"/>
            <a:ext cx="2126222" cy="4139170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29B50DE-4520-4976-8EC9-BDC456DE0F02}"/>
              </a:ext>
            </a:extLst>
          </p:cNvPr>
          <p:cNvSpPr/>
          <p:nvPr/>
        </p:nvSpPr>
        <p:spPr>
          <a:xfrm>
            <a:off x="2733218" y="5464241"/>
            <a:ext cx="2126222" cy="4139170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05FB504-F62E-4F5A-B4BE-F87DDB0FEC3E}"/>
              </a:ext>
            </a:extLst>
          </p:cNvPr>
          <p:cNvSpPr/>
          <p:nvPr/>
        </p:nvSpPr>
        <p:spPr>
          <a:xfrm>
            <a:off x="2793845" y="2679115"/>
            <a:ext cx="2004968" cy="200496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F906958-19F8-46C7-A2C4-1EE82B92414B}"/>
              </a:ext>
            </a:extLst>
          </p:cNvPr>
          <p:cNvSpPr/>
          <p:nvPr/>
        </p:nvSpPr>
        <p:spPr>
          <a:xfrm>
            <a:off x="6172200" y="2679115"/>
            <a:ext cx="2004968" cy="200496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13FBCC3-2240-4418-9100-0131406FC63F}"/>
              </a:ext>
            </a:extLst>
          </p:cNvPr>
          <p:cNvSpPr/>
          <p:nvPr/>
        </p:nvSpPr>
        <p:spPr>
          <a:xfrm>
            <a:off x="9550555" y="2679115"/>
            <a:ext cx="2004968" cy="200496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C26AF11-0487-43F5-9A11-2225E54291F8}"/>
              </a:ext>
            </a:extLst>
          </p:cNvPr>
          <p:cNvSpPr/>
          <p:nvPr/>
        </p:nvSpPr>
        <p:spPr>
          <a:xfrm>
            <a:off x="9550555" y="5464241"/>
            <a:ext cx="2126222" cy="4139170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3B65CA9-A92E-4DCF-88F8-37CF4E493D38}"/>
              </a:ext>
            </a:extLst>
          </p:cNvPr>
          <p:cNvSpPr/>
          <p:nvPr/>
        </p:nvSpPr>
        <p:spPr>
          <a:xfrm>
            <a:off x="12900431" y="2679115"/>
            <a:ext cx="2004968" cy="200496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E4F2B5F-98C9-4053-B739-78D5AEBC9209}"/>
              </a:ext>
            </a:extLst>
          </p:cNvPr>
          <p:cNvSpPr/>
          <p:nvPr/>
        </p:nvSpPr>
        <p:spPr>
          <a:xfrm>
            <a:off x="12900431" y="5464241"/>
            <a:ext cx="2126222" cy="4139170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D14E142E-1FF6-4F76-A4F8-3DB7A2993813}"/>
              </a:ext>
            </a:extLst>
          </p:cNvPr>
          <p:cNvSpPr txBox="1"/>
          <p:nvPr/>
        </p:nvSpPr>
        <p:spPr>
          <a:xfrm>
            <a:off x="6560633" y="4820952"/>
            <a:ext cx="113969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kern="0" dirty="0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이지혜</a:t>
            </a:r>
            <a:endParaRPr lang="en-US" altLang="ko-KR" sz="2400" b="1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C97D785-BA90-499E-8ACB-E468D15B5D46}"/>
              </a:ext>
            </a:extLst>
          </p:cNvPr>
          <p:cNvSpPr txBox="1"/>
          <p:nvPr/>
        </p:nvSpPr>
        <p:spPr>
          <a:xfrm>
            <a:off x="10017823" y="4820952"/>
            <a:ext cx="113969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kern="0" dirty="0" err="1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김원중</a:t>
            </a:r>
            <a:endParaRPr lang="en-US" altLang="ko-KR" sz="2400" b="1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27" name="Object 3">
            <a:extLst>
              <a:ext uri="{FF2B5EF4-FFF2-40B4-BE49-F238E27FC236}">
                <a16:creationId xmlns:a16="http://schemas.microsoft.com/office/drawing/2014/main" id="{57193E21-D3D9-435F-951A-0CB5D3F7A755}"/>
              </a:ext>
            </a:extLst>
          </p:cNvPr>
          <p:cNvSpPr txBox="1"/>
          <p:nvPr/>
        </p:nvSpPr>
        <p:spPr>
          <a:xfrm>
            <a:off x="13377269" y="4820952"/>
            <a:ext cx="113969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kern="0" dirty="0" err="1">
                <a:solidFill>
                  <a:srgbClr val="206D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유일심</a:t>
            </a:r>
            <a:endParaRPr lang="en-US" altLang="ko-KR" sz="2400" b="1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D50A8D82-FAFA-4EDE-8D95-A00297B1A76F}"/>
              </a:ext>
            </a:extLst>
          </p:cNvPr>
          <p:cNvSpPr txBox="1"/>
          <p:nvPr/>
        </p:nvSpPr>
        <p:spPr>
          <a:xfrm>
            <a:off x="6308628" y="5605486"/>
            <a:ext cx="1853365" cy="32644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장마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,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황사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가뭄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데이터탐색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특성 선정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모델 생성 및 평가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Object 3">
            <a:extLst>
              <a:ext uri="{FF2B5EF4-FFF2-40B4-BE49-F238E27FC236}">
                <a16:creationId xmlns:a16="http://schemas.microsoft.com/office/drawing/2014/main" id="{C0EF9521-D24A-494D-9692-9F35E94B6426}"/>
              </a:ext>
            </a:extLst>
          </p:cNvPr>
          <p:cNvSpPr txBox="1"/>
          <p:nvPr/>
        </p:nvSpPr>
        <p:spPr>
          <a:xfrm>
            <a:off x="2886954" y="5605486"/>
            <a:ext cx="1853365" cy="37261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프로젝트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  <a:cs typeface="Gmarket Sans Ligh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매니저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기후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데이터탐색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특성 선정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모델 생성 및 평가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7E570565-8908-4BB4-AF1A-8379D466C114}"/>
              </a:ext>
            </a:extLst>
          </p:cNvPr>
          <p:cNvSpPr txBox="1"/>
          <p:nvPr/>
        </p:nvSpPr>
        <p:spPr>
          <a:xfrm>
            <a:off x="9675264" y="5605486"/>
            <a:ext cx="1853365" cy="28028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전염병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,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산불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  <a:cs typeface="Gmarket Sans Ligh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데이터탐색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  <a:cs typeface="Gmarket Sans Ligh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특성 선정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모델 생성 및 평가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EEE399D7-6D42-441D-B256-D2317AAFCB68}"/>
              </a:ext>
            </a:extLst>
          </p:cNvPr>
          <p:cNvSpPr txBox="1"/>
          <p:nvPr/>
        </p:nvSpPr>
        <p:spPr>
          <a:xfrm>
            <a:off x="13052034" y="5605486"/>
            <a:ext cx="1853365" cy="32644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열대야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,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폭염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,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Gmarket Sans Light" pitchFamily="34" charset="0"/>
              </a:rPr>
              <a:t>한파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  <a:cs typeface="Gmarket Sans Ligh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데이터탐색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  <a:cs typeface="Gmarket Sans Ligh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특성 선정</a:t>
            </a: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모델 생성 및 평가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루피짤 - 스퀘어 카테고리">
            <a:extLst>
              <a:ext uri="{FF2B5EF4-FFF2-40B4-BE49-F238E27FC236}">
                <a16:creationId xmlns:a16="http://schemas.microsoft.com/office/drawing/2014/main" id="{A65CDB87-EE1C-48CC-A103-92E9EB553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350" r="9552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201" y="3053601"/>
            <a:ext cx="1492560" cy="12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깐깐징어 vs 징징이 | 하스스톤 인벤">
            <a:extLst>
              <a:ext uri="{FF2B5EF4-FFF2-40B4-BE49-F238E27FC236}">
                <a16:creationId xmlns:a16="http://schemas.microsoft.com/office/drawing/2014/main" id="{DDB3FBC5-394C-48D9-8FD6-044AA1578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8" b="100000" l="9524" r="8988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939" y="2835504"/>
            <a:ext cx="1653454" cy="165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권투 PNG 이미지 | PNGWing">
            <a:extLst>
              <a:ext uri="{FF2B5EF4-FFF2-40B4-BE49-F238E27FC236}">
                <a16:creationId xmlns:a16="http://schemas.microsoft.com/office/drawing/2014/main" id="{90F265E0-56E1-4031-BE12-A0489C8BD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3768" y="2995556"/>
            <a:ext cx="1858293" cy="139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고슴도치 스톡 사진 및 일러스트 - iStock">
            <a:extLst>
              <a:ext uri="{FF2B5EF4-FFF2-40B4-BE49-F238E27FC236}">
                <a16:creationId xmlns:a16="http://schemas.microsoft.com/office/drawing/2014/main" id="{5F6FCCEB-2BB7-4F1B-A3D1-FB88780BD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651" y="2774204"/>
            <a:ext cx="1774971" cy="177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93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420</Words>
  <Application>Microsoft Office PowerPoint</Application>
  <PresentationFormat>사용자 지정</PresentationFormat>
  <Paragraphs>167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Adobe Fan Heiti Std B</vt:lpstr>
      <vt:lpstr>HY나무M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lee doyeon</cp:lastModifiedBy>
  <cp:revision>21</cp:revision>
  <dcterms:created xsi:type="dcterms:W3CDTF">2022-03-06T17:28:38Z</dcterms:created>
  <dcterms:modified xsi:type="dcterms:W3CDTF">2022-03-08T05:57:03Z</dcterms:modified>
</cp:coreProperties>
</file>