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8" r:id="rId7"/>
    <p:sldId id="265" r:id="rId8"/>
    <p:sldId id="266" r:id="rId9"/>
    <p:sldId id="267" r:id="rId10"/>
    <p:sldId id="262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9F4"/>
    <a:srgbClr val="659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5.png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microsoft.com/office/2007/relationships/hdphoto" Target="../media/hdphoto3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4.wdp"/><Relationship Id="rId4" Type="http://schemas.openxmlformats.org/officeDocument/2006/relationships/image" Target="../media/image31.png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59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49" y="0"/>
            <a:ext cx="18341463" cy="10304762"/>
            <a:chOff x="-55749" y="0"/>
            <a:chExt cx="18341463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49" y="0"/>
              <a:ext cx="18341463" cy="1030476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86991" y="7373480"/>
            <a:ext cx="10585852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200" b="1" kern="0" spc="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“Hi </a:t>
            </a:r>
            <a:r>
              <a:rPr lang="ko-KR" altLang="en-US" sz="6200" b="1" kern="0" spc="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고슴도치</a:t>
            </a:r>
            <a:r>
              <a:rPr lang="en-US" altLang="ko-KR" sz="6200" b="1" kern="0" spc="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”</a:t>
            </a:r>
            <a:endParaRPr lang="en-US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8215" y="6516717"/>
            <a:ext cx="8044591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5800" b="1" kern="0" spc="300" dirty="0">
                <a:solidFill>
                  <a:srgbClr val="E0ECF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금융 </a:t>
            </a:r>
            <a:r>
              <a:rPr lang="ko-KR" altLang="en-US" sz="5800" b="1" kern="0" spc="300" dirty="0" err="1">
                <a:solidFill>
                  <a:srgbClr val="E0ECF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챗봇</a:t>
            </a:r>
            <a:endParaRPr lang="en-US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38095" y="1000000"/>
            <a:ext cx="4797478" cy="415498"/>
            <a:chOff x="1438095" y="1000000"/>
            <a:chExt cx="4797478" cy="415498"/>
          </a:xfrm>
        </p:grpSpPr>
        <p:sp>
          <p:nvSpPr>
            <p:cNvPr id="8" name="Object 8"/>
            <p:cNvSpPr txBox="1"/>
            <p:nvPr/>
          </p:nvSpPr>
          <p:spPr>
            <a:xfrm>
              <a:off x="2054909" y="1000000"/>
              <a:ext cx="4180664" cy="415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KoPubWorldDotum_Pro Medium" pitchFamily="34" charset="0"/>
                  <a:cs typeface="KoPubWorldDotum_Pro Medium" pitchFamily="34" charset="0"/>
                </a:rPr>
                <a:t>Fintech AI </a:t>
              </a:r>
              <a:r>
                <a:rPr lang="ko-KR" altLang="en-US" sz="2100" dirty="0">
                  <a:solidFill>
                    <a:srgbClr val="FFFFFF"/>
                  </a:solidFill>
                  <a:latin typeface="KoPubWorldDotum_Pro Medium" pitchFamily="34" charset="0"/>
                  <a:cs typeface="KoPubWorldDotum_Pro Medium" pitchFamily="34" charset="0"/>
                </a:rPr>
                <a:t>알고리즘 양성자 과정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438095" y="1026058"/>
              <a:ext cx="536090" cy="262708"/>
              <a:chOff x="1438095" y="1026058"/>
              <a:chExt cx="536090" cy="26270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38095" y="1026058"/>
                <a:ext cx="536090" cy="26270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59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0892" y="0"/>
            <a:ext cx="15915999" cy="10285714"/>
            <a:chOff x="250892" y="0"/>
            <a:chExt cx="1591599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92" y="0"/>
              <a:ext cx="1591599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12698" y="7686473"/>
            <a:ext cx="627454" cy="307481"/>
            <a:chOff x="12612698" y="7686473"/>
            <a:chExt cx="627454" cy="3074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2698" y="7686473"/>
              <a:ext cx="627454" cy="307481"/>
            </a:xfrm>
            <a:prstGeom prst="rect">
              <a:avLst/>
            </a:prstGeom>
          </p:spPr>
        </p:pic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D3FCE4FC-718A-2744-F838-02B6DAD99EB5}"/>
              </a:ext>
            </a:extLst>
          </p:cNvPr>
          <p:cNvSpPr txBox="1"/>
          <p:nvPr/>
        </p:nvSpPr>
        <p:spPr>
          <a:xfrm>
            <a:off x="13411200" y="7655547"/>
            <a:ext cx="3657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Fintech KDT4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81E4E03-3423-D7BA-6DBC-2CF5BD701222}"/>
              </a:ext>
            </a:extLst>
          </p:cNvPr>
          <p:cNvSpPr txBox="1"/>
          <p:nvPr/>
        </p:nvSpPr>
        <p:spPr>
          <a:xfrm>
            <a:off x="12420600" y="2419750"/>
            <a:ext cx="396240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59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3117" y="2933700"/>
            <a:ext cx="51145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kern="0" spc="-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CONTENTS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8095" y="1026058"/>
            <a:ext cx="536090" cy="262708"/>
            <a:chOff x="1438095" y="1026058"/>
            <a:chExt cx="536090" cy="2627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095" y="1026058"/>
              <a:ext cx="536090" cy="262708"/>
            </a:xfrm>
            <a:prstGeom prst="rect">
              <a:avLst/>
            </a:prstGeom>
          </p:spPr>
        </p:pic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2B92FCA3-E162-8358-5BD2-C9CAF9EE8126}"/>
              </a:ext>
            </a:extLst>
          </p:cNvPr>
          <p:cNvSpPr txBox="1"/>
          <p:nvPr/>
        </p:nvSpPr>
        <p:spPr>
          <a:xfrm>
            <a:off x="2104056" y="972746"/>
            <a:ext cx="329001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Fintech KDT4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0E33E309-976C-F974-EF89-21F65BA08C41}"/>
              </a:ext>
            </a:extLst>
          </p:cNvPr>
          <p:cNvSpPr txBox="1"/>
          <p:nvPr/>
        </p:nvSpPr>
        <p:spPr>
          <a:xfrm>
            <a:off x="10759778" y="3924300"/>
            <a:ext cx="6087841" cy="29518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01 </a:t>
            </a:r>
            <a:r>
              <a:rPr lang="ko-KR" altLang="en-US" sz="32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프로젝트 동기</a:t>
            </a:r>
            <a:endParaRPr lang="en-US" altLang="ko-KR" sz="3200" b="1" kern="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EXON Lv2 Gothic Bold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32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32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3200" b="1" kern="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sz="32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32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소스 및 적용기술</a:t>
            </a:r>
            <a:endParaRPr lang="en-US" altLang="ko-KR" sz="3200" b="1" kern="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sz="32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32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 및 역할분담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189759" y="2781300"/>
            <a:ext cx="54175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kern="0" spc="-100" dirty="0">
                <a:solidFill>
                  <a:srgbClr val="659AE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금융 </a:t>
            </a:r>
            <a:r>
              <a:rPr lang="ko-KR" altLang="en-US" sz="3600" b="1" kern="0" spc="-100" dirty="0" err="1">
                <a:solidFill>
                  <a:srgbClr val="659AE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챗봇</a:t>
            </a:r>
            <a:r>
              <a:rPr lang="ko-KR" altLang="en-US" sz="3600" b="1" kern="0" spc="-100" dirty="0">
                <a:solidFill>
                  <a:srgbClr val="659AE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 </a:t>
            </a:r>
            <a:r>
              <a:rPr lang="en-US" altLang="ko-KR" sz="3600" b="1" kern="0" spc="-100" dirty="0">
                <a:solidFill>
                  <a:srgbClr val="659AE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“Hi</a:t>
            </a:r>
            <a:r>
              <a:rPr lang="ko-KR" altLang="en-US" sz="3600" b="1" kern="0" spc="-100" dirty="0">
                <a:solidFill>
                  <a:srgbClr val="659AE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 고슴도치</a:t>
            </a:r>
            <a:r>
              <a:rPr lang="en-US" altLang="ko-KR" sz="3600" b="1" kern="0" spc="-100" dirty="0">
                <a:solidFill>
                  <a:srgbClr val="659AE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”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1438095" y="991914"/>
            <a:ext cx="416299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417AC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01.</a:t>
            </a:r>
          </a:p>
          <a:p>
            <a:r>
              <a:rPr lang="ko-KR" altLang="en-US" sz="3000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동기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2994" y="9258300"/>
            <a:ext cx="3775419" cy="369332"/>
            <a:chOff x="14692994" y="9208773"/>
            <a:chExt cx="3775419" cy="369332"/>
          </a:xfrm>
        </p:grpSpPr>
        <p:sp>
          <p:nvSpPr>
            <p:cNvPr id="11" name="Object 11"/>
            <p:cNvSpPr txBox="1"/>
            <p:nvPr/>
          </p:nvSpPr>
          <p:spPr>
            <a:xfrm>
              <a:off x="15178401" y="9208773"/>
              <a:ext cx="329001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Fintech KDT4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4692994" y="9229280"/>
              <a:ext cx="421881" cy="206741"/>
              <a:chOff x="14692994" y="9229280"/>
              <a:chExt cx="421881" cy="2067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692994" y="9229280"/>
                <a:ext cx="421881" cy="206741"/>
              </a:xfrm>
              <a:prstGeom prst="rect">
                <a:avLst/>
              </a:prstGeom>
            </p:spPr>
          </p:pic>
        </p:grpSp>
      </p:grpSp>
      <p:sp>
        <p:nvSpPr>
          <p:cNvPr id="33" name="Object 5">
            <a:extLst>
              <a:ext uri="{FF2B5EF4-FFF2-40B4-BE49-F238E27FC236}">
                <a16:creationId xmlns:a16="http://schemas.microsoft.com/office/drawing/2014/main" id="{7F987BD1-9CB3-8FA2-15DD-3777E82747DD}"/>
              </a:ext>
            </a:extLst>
          </p:cNvPr>
          <p:cNvSpPr txBox="1"/>
          <p:nvPr/>
        </p:nvSpPr>
        <p:spPr>
          <a:xfrm>
            <a:off x="5189758" y="3606398"/>
            <a:ext cx="11574242" cy="2594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주식투자를 하기 위해 많은 정보가 필요하지만 원하는 정보를 바로바로 찾아보기는 쉽지 않다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. </a:t>
            </a:r>
            <a:r>
              <a:rPr lang="ko-KR" altLang="en-US" sz="2800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챗봇을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 통해 필요한 정보를 간단한 대화로 바로 볼 수 있도록 종목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, 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테마 정보와 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AI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모델을 통한 추세와 예측 정보를 추천시스템과 함께 제공하려고 한다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.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/>
          <p:cNvSpPr txBox="1"/>
          <p:nvPr/>
        </p:nvSpPr>
        <p:spPr>
          <a:xfrm>
            <a:off x="1438095" y="991914"/>
            <a:ext cx="416299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417AC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01.</a:t>
            </a:r>
          </a:p>
          <a:p>
            <a:r>
              <a:rPr lang="ko-KR" altLang="en-US" sz="3000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동기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2994" y="9208773"/>
            <a:ext cx="3775419" cy="369332"/>
            <a:chOff x="14692994" y="9208773"/>
            <a:chExt cx="3775419" cy="369332"/>
          </a:xfrm>
        </p:grpSpPr>
        <p:sp>
          <p:nvSpPr>
            <p:cNvPr id="11" name="Object 11"/>
            <p:cNvSpPr txBox="1"/>
            <p:nvPr/>
          </p:nvSpPr>
          <p:spPr>
            <a:xfrm>
              <a:off x="15178401" y="9208773"/>
              <a:ext cx="329001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Fintech KDT4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기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TEAM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4692994" y="9229280"/>
              <a:ext cx="421881" cy="206741"/>
              <a:chOff x="14692994" y="9229280"/>
              <a:chExt cx="421881" cy="2067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692994" y="9229280"/>
                <a:ext cx="421881" cy="206741"/>
              </a:xfrm>
              <a:prstGeom prst="rect">
                <a:avLst/>
              </a:prstGeom>
            </p:spPr>
          </p:pic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C389911-5241-D645-18A5-94E6AA2B6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497" y="1340333"/>
            <a:ext cx="4162994" cy="73083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D146D3-9383-B093-B94C-EEF96177C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401" y="1581526"/>
            <a:ext cx="7113929" cy="17575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90B6FC-93BA-0256-2940-B8A38A14D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808" y="3155350"/>
            <a:ext cx="7197622" cy="20923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91932F-1EE2-473C-81CC-D20262507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1245" y="5060350"/>
            <a:ext cx="7208085" cy="35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4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/>
          <p:nvPr/>
        </p:nvSpPr>
        <p:spPr>
          <a:xfrm>
            <a:off x="1438095" y="991914"/>
            <a:ext cx="424716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417AC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02.</a:t>
            </a:r>
          </a:p>
          <a:p>
            <a:r>
              <a:rPr lang="ko-KR" altLang="en-US" sz="3000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프로젝트 목표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92994" y="9229280"/>
            <a:ext cx="421881" cy="206741"/>
            <a:chOff x="14692994" y="9229280"/>
            <a:chExt cx="421881" cy="20674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2994" y="9229280"/>
              <a:ext cx="421881" cy="206741"/>
            </a:xfrm>
            <a:prstGeom prst="rect">
              <a:avLst/>
            </a:prstGeom>
          </p:spPr>
        </p:pic>
      </p:grpSp>
      <p:sp>
        <p:nvSpPr>
          <p:cNvPr id="55" name="Object 11">
            <a:extLst>
              <a:ext uri="{FF2B5EF4-FFF2-40B4-BE49-F238E27FC236}">
                <a16:creationId xmlns:a16="http://schemas.microsoft.com/office/drawing/2014/main" id="{350BAC34-B181-5286-76F7-662299FEE389}"/>
              </a:ext>
            </a:extLst>
          </p:cNvPr>
          <p:cNvSpPr txBox="1"/>
          <p:nvPr/>
        </p:nvSpPr>
        <p:spPr>
          <a:xfrm>
            <a:off x="15178401" y="9208773"/>
            <a:ext cx="329001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Fintech KDT4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TEAM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820F1452-9755-416D-C1CE-68399F32AF0F}"/>
              </a:ext>
            </a:extLst>
          </p:cNvPr>
          <p:cNvSpPr txBox="1"/>
          <p:nvPr/>
        </p:nvSpPr>
        <p:spPr>
          <a:xfrm>
            <a:off x="5410200" y="2628900"/>
            <a:ext cx="11887200" cy="3902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데이터베이스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(DB)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구축을 통해 종목의 정보를 바로 제공할 수 있게 한다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kern="0" spc="-100" dirty="0">
              <a:latin typeface="맑은 고딕" panose="020B0503020000020004" pitchFamily="50" charset="-127"/>
              <a:ea typeface="맑은 고딕" panose="020B0503020000020004" pitchFamily="50" charset="-127"/>
              <a:cs typeface="NEXON Lv2 Gothic Bold" pitchFamily="34" charset="0"/>
            </a:endParaRPr>
          </a:p>
          <a:p>
            <a:pPr marL="355600" indent="-355600">
              <a:lnSpc>
                <a:spcPct val="200000"/>
              </a:lnSpc>
            </a:pP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2. 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뉴스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, 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공시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, 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재무데이터 등을 사용하여 모델을 구축하고 종목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, 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테마의 상승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 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또는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 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하락을 예측한다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kern="0" spc="-100" dirty="0">
              <a:latin typeface="맑은 고딕" panose="020B0503020000020004" pitchFamily="50" charset="-127"/>
              <a:ea typeface="맑은 고딕" panose="020B0503020000020004" pitchFamily="50" charset="-127"/>
              <a:cs typeface="NEXON Lv2 Gothic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3. DB 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정보와 예측 결과를 </a:t>
            </a:r>
            <a:r>
              <a:rPr lang="ko-KR" altLang="en-US" sz="2800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챗봇을</a:t>
            </a:r>
            <a:r>
              <a:rPr lang="ko-KR" altLang="en-US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 통해 구현한다</a:t>
            </a:r>
            <a:r>
              <a:rPr lang="en-US" altLang="ko-KR" sz="28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.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/>
          <p:nvPr/>
        </p:nvSpPr>
        <p:spPr>
          <a:xfrm>
            <a:off x="1438095" y="991914"/>
            <a:ext cx="424716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417AC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02.</a:t>
            </a:r>
          </a:p>
          <a:p>
            <a:r>
              <a:rPr lang="ko-KR" altLang="en-US" sz="3000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프로젝트 목표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92994" y="9229280"/>
            <a:ext cx="421881" cy="206741"/>
            <a:chOff x="14692994" y="9229280"/>
            <a:chExt cx="421881" cy="20674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2994" y="9229280"/>
              <a:ext cx="421881" cy="206741"/>
            </a:xfrm>
            <a:prstGeom prst="rect">
              <a:avLst/>
            </a:prstGeom>
          </p:spPr>
        </p:pic>
      </p:grpSp>
      <p:sp>
        <p:nvSpPr>
          <p:cNvPr id="55" name="Object 11">
            <a:extLst>
              <a:ext uri="{FF2B5EF4-FFF2-40B4-BE49-F238E27FC236}">
                <a16:creationId xmlns:a16="http://schemas.microsoft.com/office/drawing/2014/main" id="{350BAC34-B181-5286-76F7-662299FEE389}"/>
              </a:ext>
            </a:extLst>
          </p:cNvPr>
          <p:cNvSpPr txBox="1"/>
          <p:nvPr/>
        </p:nvSpPr>
        <p:spPr>
          <a:xfrm>
            <a:off x="15178401" y="9208773"/>
            <a:ext cx="329001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Fintech KDT4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TEAM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C4A9B546-E231-2F01-A7C7-44EB88ED9FD4}"/>
              </a:ext>
            </a:extLst>
          </p:cNvPr>
          <p:cNvSpPr/>
          <p:nvPr/>
        </p:nvSpPr>
        <p:spPr>
          <a:xfrm>
            <a:off x="6729000" y="451914"/>
            <a:ext cx="4320000" cy="1080000"/>
          </a:xfrm>
          <a:prstGeom prst="wedgeRoundRectCallout">
            <a:avLst>
              <a:gd name="adj1" fmla="val -47372"/>
              <a:gd name="adj2" fmla="val 807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삼성전자 주가 얼마야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17417155-B0CB-0E2B-68F5-B2C326142CB0}"/>
              </a:ext>
            </a:extLst>
          </p:cNvPr>
          <p:cNvSpPr/>
          <p:nvPr/>
        </p:nvSpPr>
        <p:spPr>
          <a:xfrm>
            <a:off x="11986800" y="927577"/>
            <a:ext cx="4320000" cy="1080000"/>
          </a:xfrm>
          <a:prstGeom prst="wedgeRoundRectCallout">
            <a:avLst>
              <a:gd name="adj1" fmla="val 44287"/>
              <a:gd name="adj2" fmla="val 81603"/>
              <a:gd name="adj3" fmla="val 16667"/>
            </a:avLst>
          </a:prstGeom>
          <a:solidFill>
            <a:srgbClr val="C4D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삼성전자 주가는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68,000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원입니다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6B89E608-21D9-A81A-1656-90C73EBAE7C9}"/>
              </a:ext>
            </a:extLst>
          </p:cNvPr>
          <p:cNvSpPr/>
          <p:nvPr/>
        </p:nvSpPr>
        <p:spPr>
          <a:xfrm>
            <a:off x="6729000" y="2115345"/>
            <a:ext cx="4320000" cy="1080000"/>
          </a:xfrm>
          <a:prstGeom prst="wedgeRoundRectCallout">
            <a:avLst>
              <a:gd name="adj1" fmla="val -48509"/>
              <a:gd name="adj2" fmla="val 807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지금 뜨는 테마가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뭐야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E7D8C783-F313-36A2-8BE9-2DD871BB7C5F}"/>
              </a:ext>
            </a:extLst>
          </p:cNvPr>
          <p:cNvSpPr/>
          <p:nvPr/>
        </p:nvSpPr>
        <p:spPr>
          <a:xfrm>
            <a:off x="6729000" y="3778776"/>
            <a:ext cx="4320000" cy="1080000"/>
          </a:xfrm>
          <a:prstGeom prst="wedgeRoundRectCallout">
            <a:avLst>
              <a:gd name="adj1" fmla="val -48130"/>
              <a:gd name="adj2" fmla="val 807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반도체 테마 종목 추천해줘</a:t>
            </a: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77773F8E-25B8-9E29-A6ED-94EED14DC4DB}"/>
              </a:ext>
            </a:extLst>
          </p:cNvPr>
          <p:cNvSpPr/>
          <p:nvPr/>
        </p:nvSpPr>
        <p:spPr>
          <a:xfrm>
            <a:off x="6729000" y="5442207"/>
            <a:ext cx="4320000" cy="1080000"/>
          </a:xfrm>
          <a:prstGeom prst="wedgeRoundRectCallout">
            <a:avLst>
              <a:gd name="adj1" fmla="val -48509"/>
              <a:gd name="adj2" fmla="val 7952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삼성전자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비율이 어떻게 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98B7F8EF-618A-913B-E8DC-E483B21B57F2}"/>
              </a:ext>
            </a:extLst>
          </p:cNvPr>
          <p:cNvSpPr/>
          <p:nvPr/>
        </p:nvSpPr>
        <p:spPr>
          <a:xfrm>
            <a:off x="6729000" y="7105640"/>
            <a:ext cx="4320000" cy="1080000"/>
          </a:xfrm>
          <a:prstGeom prst="wedgeRoundRectCallout">
            <a:avLst>
              <a:gd name="adj1" fmla="val -48888"/>
              <a:gd name="adj2" fmla="val 8331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삼성전자 추세가 어떨까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0A05510A-2F35-3BAB-8BAD-7F1345A5E726}"/>
              </a:ext>
            </a:extLst>
          </p:cNvPr>
          <p:cNvSpPr/>
          <p:nvPr/>
        </p:nvSpPr>
        <p:spPr>
          <a:xfrm>
            <a:off x="11986800" y="2634689"/>
            <a:ext cx="4320000" cy="1080000"/>
          </a:xfrm>
          <a:prstGeom prst="wedgeRoundRectCallout">
            <a:avLst>
              <a:gd name="adj1" fmla="val 46941"/>
              <a:gd name="adj2" fmla="val 81603"/>
              <a:gd name="adj3" fmla="val 16667"/>
            </a:avLst>
          </a:prstGeom>
          <a:solidFill>
            <a:srgbClr val="C4D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반도체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철강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엔터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446187D7-3F2C-1877-DBAC-907BCAC6B265}"/>
              </a:ext>
            </a:extLst>
          </p:cNvPr>
          <p:cNvSpPr/>
          <p:nvPr/>
        </p:nvSpPr>
        <p:spPr>
          <a:xfrm>
            <a:off x="11986800" y="4341801"/>
            <a:ext cx="4320000" cy="1080000"/>
          </a:xfrm>
          <a:prstGeom prst="wedgeRoundRectCallout">
            <a:avLst>
              <a:gd name="adj1" fmla="val 47320"/>
              <a:gd name="adj2" fmla="val 81603"/>
              <a:gd name="adj3" fmla="val 16667"/>
            </a:avLst>
          </a:prstGeom>
          <a:solidFill>
            <a:srgbClr val="C4D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삼성전자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하이닉스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동부하이텍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EC53157F-A71E-8A36-9CF0-45E3A3FE82AE}"/>
              </a:ext>
            </a:extLst>
          </p:cNvPr>
          <p:cNvSpPr/>
          <p:nvPr/>
        </p:nvSpPr>
        <p:spPr>
          <a:xfrm>
            <a:off x="11986800" y="6048913"/>
            <a:ext cx="4320000" cy="1080000"/>
          </a:xfrm>
          <a:prstGeom prst="wedgeRoundRectCallout">
            <a:avLst>
              <a:gd name="adj1" fmla="val 48078"/>
              <a:gd name="adj2" fmla="val 80339"/>
              <a:gd name="adj3" fmla="val 16667"/>
            </a:avLst>
          </a:prstGeom>
          <a:solidFill>
            <a:srgbClr val="C4D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10.45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 입니다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B67BD9D4-76F3-4243-6E67-610A30ED8CED}"/>
              </a:ext>
            </a:extLst>
          </p:cNvPr>
          <p:cNvSpPr/>
          <p:nvPr/>
        </p:nvSpPr>
        <p:spPr>
          <a:xfrm>
            <a:off x="11986800" y="7756026"/>
            <a:ext cx="4320000" cy="1080000"/>
          </a:xfrm>
          <a:prstGeom prst="wedgeRoundRectCallout">
            <a:avLst>
              <a:gd name="adj1" fmla="val 46941"/>
              <a:gd name="adj2" fmla="val 82867"/>
              <a:gd name="adj3" fmla="val 16667"/>
            </a:avLst>
          </a:prstGeom>
          <a:solidFill>
            <a:srgbClr val="C4D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2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달뒤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약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3%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오를 추세입니다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4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/>
          <p:nvPr/>
        </p:nvSpPr>
        <p:spPr>
          <a:xfrm>
            <a:off x="1438095" y="991914"/>
            <a:ext cx="424716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417AC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03.</a:t>
            </a:r>
          </a:p>
          <a:p>
            <a:r>
              <a:rPr lang="ko-KR" altLang="en-US" sz="3000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소스 및 적용기술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92994" y="9229280"/>
            <a:ext cx="421881" cy="206741"/>
            <a:chOff x="14692994" y="9229280"/>
            <a:chExt cx="421881" cy="20674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2994" y="9229280"/>
              <a:ext cx="421881" cy="206741"/>
            </a:xfrm>
            <a:prstGeom prst="rect">
              <a:avLst/>
            </a:prstGeom>
          </p:spPr>
        </p:pic>
      </p:grpSp>
      <p:sp>
        <p:nvSpPr>
          <p:cNvPr id="7" name="Object 11">
            <a:extLst>
              <a:ext uri="{FF2B5EF4-FFF2-40B4-BE49-F238E27FC236}">
                <a16:creationId xmlns:a16="http://schemas.microsoft.com/office/drawing/2014/main" id="{0FBDCE35-296A-2A7F-4989-BE3CD0B79D76}"/>
              </a:ext>
            </a:extLst>
          </p:cNvPr>
          <p:cNvSpPr txBox="1"/>
          <p:nvPr/>
        </p:nvSpPr>
        <p:spPr>
          <a:xfrm>
            <a:off x="15178401" y="9208773"/>
            <a:ext cx="329001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Fintech KDT4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TEAM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06BC88F-958E-CD93-A164-55ECA107F6EA}"/>
              </a:ext>
            </a:extLst>
          </p:cNvPr>
          <p:cNvSpPr/>
          <p:nvPr/>
        </p:nvSpPr>
        <p:spPr>
          <a:xfrm>
            <a:off x="5867400" y="495300"/>
            <a:ext cx="9311001" cy="2513521"/>
          </a:xfrm>
          <a:prstGeom prst="roundRect">
            <a:avLst/>
          </a:prstGeom>
          <a:noFill/>
          <a:ln w="38100">
            <a:solidFill>
              <a:srgbClr val="659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84EE58-C613-2B34-05AA-E9EF05A2BC9F}"/>
              </a:ext>
            </a:extLst>
          </p:cNvPr>
          <p:cNvSpPr/>
          <p:nvPr/>
        </p:nvSpPr>
        <p:spPr>
          <a:xfrm>
            <a:off x="8458200" y="3162300"/>
            <a:ext cx="9311001" cy="2513521"/>
          </a:xfrm>
          <a:prstGeom prst="roundRect">
            <a:avLst/>
          </a:prstGeom>
          <a:noFill/>
          <a:ln w="38100">
            <a:solidFill>
              <a:srgbClr val="659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D5A07F-AB95-DE01-4B75-50C06448B105}"/>
              </a:ext>
            </a:extLst>
          </p:cNvPr>
          <p:cNvSpPr/>
          <p:nvPr/>
        </p:nvSpPr>
        <p:spPr>
          <a:xfrm>
            <a:off x="5867400" y="5829300"/>
            <a:ext cx="9311001" cy="2513521"/>
          </a:xfrm>
          <a:prstGeom prst="roundRect">
            <a:avLst/>
          </a:prstGeom>
          <a:noFill/>
          <a:ln w="38100">
            <a:solidFill>
              <a:srgbClr val="659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54">
            <a:extLst>
              <a:ext uri="{FF2B5EF4-FFF2-40B4-BE49-F238E27FC236}">
                <a16:creationId xmlns:a16="http://schemas.microsoft.com/office/drawing/2014/main" id="{788B81B4-83D4-F7F6-9D27-9A0E5CDDBD01}"/>
              </a:ext>
            </a:extLst>
          </p:cNvPr>
          <p:cNvSpPr txBox="1"/>
          <p:nvPr/>
        </p:nvSpPr>
        <p:spPr>
          <a:xfrm>
            <a:off x="14401800" y="994645"/>
            <a:ext cx="4247160" cy="1301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수집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Gmarket Sans Bol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및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전처리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Gmarket Sans Bold" pitchFamily="34" charset="0"/>
            </a:endParaRPr>
          </a:p>
        </p:txBody>
      </p:sp>
      <p:sp>
        <p:nvSpPr>
          <p:cNvPr id="12" name="Object 54">
            <a:extLst>
              <a:ext uri="{FF2B5EF4-FFF2-40B4-BE49-F238E27FC236}">
                <a16:creationId xmlns:a16="http://schemas.microsoft.com/office/drawing/2014/main" id="{B73BC108-2B13-2657-023E-4700CC412E27}"/>
              </a:ext>
            </a:extLst>
          </p:cNvPr>
          <p:cNvSpPr txBox="1"/>
          <p:nvPr/>
        </p:nvSpPr>
        <p:spPr>
          <a:xfrm>
            <a:off x="4879423" y="4005526"/>
            <a:ext cx="4247160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분석 모델 구현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Gmarket Sans Bold" pitchFamily="34" charset="0"/>
            </a:endParaRPr>
          </a:p>
        </p:txBody>
      </p:sp>
      <p:sp>
        <p:nvSpPr>
          <p:cNvPr id="13" name="Object 54">
            <a:extLst>
              <a:ext uri="{FF2B5EF4-FFF2-40B4-BE49-F238E27FC236}">
                <a16:creationId xmlns:a16="http://schemas.microsoft.com/office/drawing/2014/main" id="{4E5A2A9F-5229-210F-86E9-850E33194E06}"/>
              </a:ext>
            </a:extLst>
          </p:cNvPr>
          <p:cNvSpPr txBox="1"/>
          <p:nvPr/>
        </p:nvSpPr>
        <p:spPr>
          <a:xfrm>
            <a:off x="14369143" y="6630294"/>
            <a:ext cx="4247160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결과 및 시각화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Gmarket Sans Bold" pitchFamily="34" charset="0"/>
            </a:endParaRPr>
          </a:p>
        </p:txBody>
      </p:sp>
      <p:pic>
        <p:nvPicPr>
          <p:cNvPr id="14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08A2E4C1-7C8A-6829-B742-400075718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79" b="94064" l="20512" r="36233">
                        <a14:foregroundMark x1="23481" y1="87234" x2="23481" y2="87234"/>
                        <a14:foregroundMark x1="24586" y1="88298" x2="24586" y2="88298"/>
                        <a14:foregroundMark x1="27348" y1="89007" x2="27348" y2="89007"/>
                        <a14:foregroundMark x1="29282" y1="88652" x2="29282" y2="88652"/>
                        <a14:backgroundMark x1="25691" y1="70922" x2="25691" y2="70922"/>
                        <a14:backgroundMark x1="29972" y1="73759" x2="29972" y2="73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40643" r="61802"/>
          <a:stretch/>
        </p:blipFill>
        <p:spPr bwMode="auto">
          <a:xfrm>
            <a:off x="6188031" y="653632"/>
            <a:ext cx="1034416" cy="121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orkingWithPython - Page 2 of 2 - 파이썬 실무">
            <a:extLst>
              <a:ext uri="{FF2B5EF4-FFF2-40B4-BE49-F238E27FC236}">
                <a16:creationId xmlns:a16="http://schemas.microsoft.com/office/drawing/2014/main" id="{45EEEE5F-1E6B-619F-3B1F-73C94DE25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506" y="571215"/>
            <a:ext cx="1369772" cy="7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Project Jupyter | Home">
            <a:extLst>
              <a:ext uri="{FF2B5EF4-FFF2-40B4-BE49-F238E27FC236}">
                <a16:creationId xmlns:a16="http://schemas.microsoft.com/office/drawing/2014/main" id="{CBA85673-9B07-DF2E-E5A2-FBAA2285A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340" y="1870677"/>
            <a:ext cx="1821100" cy="9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C36072-B060-21B6-4BE4-9C9C3502C78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47215" y="929597"/>
            <a:ext cx="2345779" cy="8607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991ACC-EDCC-2140-B7C3-EAF95AE9515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55721" y="3934844"/>
            <a:ext cx="2657476" cy="13287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017F60-F9FA-E8EC-F4F3-C180D00A967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l="4134" t="17511" b="19748"/>
          <a:stretch/>
        </p:blipFill>
        <p:spPr>
          <a:xfrm>
            <a:off x="8949075" y="3558699"/>
            <a:ext cx="2299042" cy="752317"/>
          </a:xfrm>
          <a:prstGeom prst="rect">
            <a:avLst/>
          </a:prstGeom>
        </p:spPr>
      </p:pic>
      <p:pic>
        <p:nvPicPr>
          <p:cNvPr id="20" name="Picture 2" descr="머신러닝 Scikit-Learn 사용법 요약 - 아무튼 워라밸">
            <a:extLst>
              <a:ext uri="{FF2B5EF4-FFF2-40B4-BE49-F238E27FC236}">
                <a16:creationId xmlns:a16="http://schemas.microsoft.com/office/drawing/2014/main" id="{AFB63641-0266-ACF1-ABD8-694E7868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3000" y1="59750" x2="33000" y2="5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741" y="3012254"/>
            <a:ext cx="2434748" cy="16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B48BCC4-DE88-8F7F-2DA7-282B486EB4C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r="1845"/>
          <a:stretch/>
        </p:blipFill>
        <p:spPr>
          <a:xfrm>
            <a:off x="9412198" y="4442853"/>
            <a:ext cx="1367270" cy="634542"/>
          </a:xfrm>
          <a:prstGeom prst="rect">
            <a:avLst/>
          </a:prstGeom>
        </p:spPr>
      </p:pic>
      <p:pic>
        <p:nvPicPr>
          <p:cNvPr id="22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C7A24554-55AF-934C-272A-5E734424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" b="27305" l="35221" r="66989">
                        <a14:foregroundMark x1="37017" y1="14184" x2="37017" y2="14184"/>
                        <a14:foregroundMark x1="42127" y1="14539" x2="42127" y2="14539"/>
                        <a14:foregroundMark x1="44337" y1="15603" x2="44337" y2="15603"/>
                        <a14:foregroundMark x1="47238" y1="16667" x2="47238" y2="16667"/>
                        <a14:foregroundMark x1="48895" y1="12411" x2="48895" y2="12411"/>
                        <a14:foregroundMark x1="50276" y1="14184" x2="50276" y2="14184"/>
                        <a14:foregroundMark x1="50276" y1="10638" x2="50276" y2="10638"/>
                        <a14:foregroundMark x1="51657" y1="12411" x2="51657" y2="12411"/>
                        <a14:foregroundMark x1="53453" y1="15603" x2="53453" y2="15603"/>
                        <a14:foregroundMark x1="56215" y1="14184" x2="56215" y2="14184"/>
                        <a14:foregroundMark x1="60635" y1="13830" x2="60635" y2="13830"/>
                        <a14:foregroundMark x1="62293" y1="17730" x2="62293" y2="17730"/>
                        <a14:foregroundMark x1="64641" y1="17376" x2="64641" y2="17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28" r="31952" b="69813"/>
          <a:stretch/>
        </p:blipFill>
        <p:spPr bwMode="auto">
          <a:xfrm>
            <a:off x="8323583" y="2185912"/>
            <a:ext cx="1862801" cy="6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윈도우10에 파이썬 2.7 설치하기 — The S/W Developer">
            <a:extLst>
              <a:ext uri="{FF2B5EF4-FFF2-40B4-BE49-F238E27FC236}">
                <a16:creationId xmlns:a16="http://schemas.microsoft.com/office/drawing/2014/main" id="{0003F834-224A-D50E-2D06-D49A3271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51600" y1="33871" x2="51600" y2="33871"/>
                        <a14:foregroundMark x1="54122" y1="35887" x2="54122" y2="35887"/>
                        <a14:foregroundMark x1="60912" y1="29839" x2="60912" y2="29839"/>
                        <a14:foregroundMark x1="64791" y1="29435" x2="64791" y2="29435"/>
                        <a14:foregroundMark x1="70805" y1="35484" x2="70805" y2="35484"/>
                        <a14:foregroundMark x1="77304" y1="32863" x2="77304" y2="32863"/>
                        <a14:foregroundMark x1="47236" y1="53831" x2="47236" y2="53831"/>
                        <a14:foregroundMark x1="51115" y1="57460" x2="51115" y2="57460"/>
                        <a14:foregroundMark x1="50824" y1="60887" x2="50824" y2="60887"/>
                        <a14:foregroundMark x1="55286" y1="60081" x2="55286" y2="60081"/>
                        <a14:foregroundMark x1="56547" y1="57661" x2="56547" y2="57661"/>
                        <a14:foregroundMark x1="60039" y1="57056" x2="60039" y2="57056"/>
                        <a14:foregroundMark x1="63725" y1="58871" x2="63725" y2="58871"/>
                        <a14:foregroundMark x1="65276" y1="56855" x2="65276" y2="56855"/>
                        <a14:foregroundMark x1="70417" y1="57460" x2="70417" y2="57460"/>
                        <a14:foregroundMark x1="75170" y1="57258" x2="75170" y2="57258"/>
                        <a14:foregroundMark x1="75170" y1="54032" x2="75170" y2="54032"/>
                        <a14:foregroundMark x1="77013" y1="57460" x2="77013" y2="57460"/>
                        <a14:foregroundMark x1="80601" y1="56855" x2="80601" y2="5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76" y="2096527"/>
            <a:ext cx="2130150" cy="102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D0894AC-3328-73CF-635E-041D1CE95718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6188" y="6132519"/>
            <a:ext cx="2788795" cy="975861"/>
          </a:xfrm>
          <a:prstGeom prst="rect">
            <a:avLst/>
          </a:prstGeom>
        </p:spPr>
      </p:pic>
      <p:pic>
        <p:nvPicPr>
          <p:cNvPr id="25" name="Picture 4" descr="Python] Numpy가 빠른 이유-2편 (PyObject와 메모리 구조 관점에서)">
            <a:extLst>
              <a:ext uri="{FF2B5EF4-FFF2-40B4-BE49-F238E27FC236}">
                <a16:creationId xmlns:a16="http://schemas.microsoft.com/office/drawing/2014/main" id="{765FD6E6-FFE7-15FC-BEA5-77B14CE15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943" y="1633724"/>
            <a:ext cx="1286729" cy="12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Web App with Streamlit and Python - Ruslan Magana  Vsevolodovna">
            <a:extLst>
              <a:ext uri="{FF2B5EF4-FFF2-40B4-BE49-F238E27FC236}">
                <a16:creationId xmlns:a16="http://schemas.microsoft.com/office/drawing/2014/main" id="{C1DDFC8B-B56F-0010-D7A6-3C811DA2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12" y="6928005"/>
            <a:ext cx="3994580" cy="129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📈 Time Series forecasting with Prophet | Kaggle">
            <a:extLst>
              <a:ext uri="{FF2B5EF4-FFF2-40B4-BE49-F238E27FC236}">
                <a16:creationId xmlns:a16="http://schemas.microsoft.com/office/drawing/2014/main" id="{0F8C06A5-929D-22D9-6AD9-DA4C8ECEE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165" y="3477475"/>
            <a:ext cx="1658353" cy="4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lenium 크롤링, KoNLPy을 이용한 과제 중 발생한 오류들과 해결🤔">
            <a:extLst>
              <a:ext uri="{FF2B5EF4-FFF2-40B4-BE49-F238E27FC236}">
                <a16:creationId xmlns:a16="http://schemas.microsoft.com/office/drawing/2014/main" id="{2EFDC463-5CED-9936-12D3-074B89BC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386" y="4423172"/>
            <a:ext cx="1439500" cy="11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란 무엇입니까? | AWS">
            <a:extLst>
              <a:ext uri="{FF2B5EF4-FFF2-40B4-BE49-F238E27FC236}">
                <a16:creationId xmlns:a16="http://schemas.microsoft.com/office/drawing/2014/main" id="{84884AEF-399C-9A5F-4504-E40FFDC7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694" y="4234402"/>
            <a:ext cx="2657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legram Review | PCMag">
            <a:extLst>
              <a:ext uri="{FF2B5EF4-FFF2-40B4-BE49-F238E27FC236}">
                <a16:creationId xmlns:a16="http://schemas.microsoft.com/office/drawing/2014/main" id="{3B302D22-D9B1-CA2F-3411-B14797B0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734" y="6129534"/>
            <a:ext cx="3377782" cy="18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AAB3CEE2-49CD-C147-04E4-34E43371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18" y="585184"/>
            <a:ext cx="2835375" cy="148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yTorch] Autograd-03 : Practice01">
            <a:extLst>
              <a:ext uri="{FF2B5EF4-FFF2-40B4-BE49-F238E27FC236}">
                <a16:creationId xmlns:a16="http://schemas.microsoft.com/office/drawing/2014/main" id="{7E884A87-DFC6-F0BC-66A1-0C7CDAC7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784" y="3132128"/>
            <a:ext cx="2243475" cy="112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ATABASE] MySQL이란 + 명령어">
            <a:extLst>
              <a:ext uri="{FF2B5EF4-FFF2-40B4-BE49-F238E27FC236}">
                <a16:creationId xmlns:a16="http://schemas.microsoft.com/office/drawing/2014/main" id="{F74C6047-3B3A-E9C2-C3F7-F7C8C04F4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56" y="1430970"/>
            <a:ext cx="1617761" cy="8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ull requests · mwaskom/seaborn · GitHub">
            <a:extLst>
              <a:ext uri="{FF2B5EF4-FFF2-40B4-BE49-F238E27FC236}">
                <a16:creationId xmlns:a16="http://schemas.microsoft.com/office/drawing/2014/main" id="{E8BA8254-D930-A4C4-4D9A-60EF2453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749" y="6062053"/>
            <a:ext cx="2479285" cy="12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28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/>
          <p:nvPr/>
        </p:nvSpPr>
        <p:spPr>
          <a:xfrm>
            <a:off x="1438095" y="991914"/>
            <a:ext cx="424716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417AC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04.</a:t>
            </a:r>
          </a:p>
          <a:p>
            <a:r>
              <a:rPr lang="ko-KR" altLang="en-US" sz="3000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 및</a:t>
            </a:r>
            <a:endParaRPr lang="en-US" altLang="ko-KR" sz="3000" dirty="0">
              <a:solidFill>
                <a:srgbClr val="9E9E9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역할분담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92994" y="9229280"/>
            <a:ext cx="421881" cy="206741"/>
            <a:chOff x="14692994" y="9229280"/>
            <a:chExt cx="421881" cy="20674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2994" y="9229280"/>
              <a:ext cx="421881" cy="206741"/>
            </a:xfrm>
            <a:prstGeom prst="rect">
              <a:avLst/>
            </a:prstGeom>
          </p:spPr>
        </p:pic>
      </p:grpSp>
      <p:sp>
        <p:nvSpPr>
          <p:cNvPr id="7" name="Object 11">
            <a:extLst>
              <a:ext uri="{FF2B5EF4-FFF2-40B4-BE49-F238E27FC236}">
                <a16:creationId xmlns:a16="http://schemas.microsoft.com/office/drawing/2014/main" id="{0FBDCE35-296A-2A7F-4989-BE3CD0B79D76}"/>
              </a:ext>
            </a:extLst>
          </p:cNvPr>
          <p:cNvSpPr txBox="1"/>
          <p:nvPr/>
        </p:nvSpPr>
        <p:spPr>
          <a:xfrm>
            <a:off x="15178401" y="9208773"/>
            <a:ext cx="329001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Fintech KDT4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TEAM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363EFD-8815-E82E-D110-BD8B24ECE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08825"/>
              </p:ext>
            </p:extLst>
          </p:nvPr>
        </p:nvGraphicFramePr>
        <p:xfrm>
          <a:off x="5181600" y="858598"/>
          <a:ext cx="12496802" cy="8122049"/>
        </p:xfrm>
        <a:graphic>
          <a:graphicData uri="http://schemas.openxmlformats.org/drawingml/2006/table">
            <a:tbl>
              <a:tblPr/>
              <a:tblGrid>
                <a:gridCol w="1616251">
                  <a:extLst>
                    <a:ext uri="{9D8B030D-6E8A-4147-A177-3AD203B41FA5}">
                      <a16:colId xmlns:a16="http://schemas.microsoft.com/office/drawing/2014/main" val="372663715"/>
                    </a:ext>
                  </a:extLst>
                </a:gridCol>
                <a:gridCol w="1407972">
                  <a:extLst>
                    <a:ext uri="{9D8B030D-6E8A-4147-A177-3AD203B41FA5}">
                      <a16:colId xmlns:a16="http://schemas.microsoft.com/office/drawing/2014/main" val="3506421579"/>
                    </a:ext>
                  </a:extLst>
                </a:gridCol>
                <a:gridCol w="2538377">
                  <a:extLst>
                    <a:ext uri="{9D8B030D-6E8A-4147-A177-3AD203B41FA5}">
                      <a16:colId xmlns:a16="http://schemas.microsoft.com/office/drawing/2014/main" val="2257368513"/>
                    </a:ext>
                  </a:extLst>
                </a:gridCol>
                <a:gridCol w="410867">
                  <a:extLst>
                    <a:ext uri="{9D8B030D-6E8A-4147-A177-3AD203B41FA5}">
                      <a16:colId xmlns:a16="http://schemas.microsoft.com/office/drawing/2014/main" val="2457964997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1536725061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3322141250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407690147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1824413458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1173140700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4042837226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3549615138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783939260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492660222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712802083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3664701962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039783319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776476888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78093042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1550354537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213376784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3875819090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515760824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427646088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54134227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3444578279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3349277712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48689201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994309957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515132966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2925898638"/>
                    </a:ext>
                  </a:extLst>
                </a:gridCol>
                <a:gridCol w="241605">
                  <a:extLst>
                    <a:ext uri="{9D8B030D-6E8A-4147-A177-3AD203B41FA5}">
                      <a16:colId xmlns:a16="http://schemas.microsoft.com/office/drawing/2014/main" val="1998137267"/>
                    </a:ext>
                  </a:extLst>
                </a:gridCol>
              </a:tblGrid>
              <a:tr h="62021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2022-05-25 ~ 2022-06-01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2022-06-02 ~ 2022-06-09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2022-06-10 ~ 2022-06-17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2022-06-18 ~ 2022-06-21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37796"/>
                  </a:ext>
                </a:extLst>
              </a:tr>
              <a:tr h="6968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및 문헌 조사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공매도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195885"/>
                  </a:ext>
                </a:extLst>
              </a:tr>
              <a:tr h="696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097399"/>
                  </a:ext>
                </a:extLst>
              </a:tr>
              <a:tr h="696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수익모델 문헌 조사 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80815"/>
                  </a:ext>
                </a:extLst>
              </a:tr>
              <a:tr h="104189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예측모델 구축 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개별종목 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재무제표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퀀트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NLP,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공매도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MLDL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581295"/>
                  </a:ext>
                </a:extLst>
              </a:tr>
              <a:tr h="696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추천 및 각 종목 추세 예측 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233148"/>
                  </a:ext>
                </a:extLst>
              </a:tr>
              <a:tr h="431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감성점수 종목 추천 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084314"/>
                  </a:ext>
                </a:extLst>
              </a:tr>
              <a:tr h="696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 공시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NLP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테마모델 구축 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88670"/>
                  </a:ext>
                </a:extLst>
              </a:tr>
              <a:tr h="696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강세 추세 테마 종목 추천 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912345"/>
                  </a:ext>
                </a:extLst>
              </a:tr>
              <a:tr h="431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퀀트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퀀트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방식 비교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334301"/>
                  </a:ext>
                </a:extLst>
              </a:tr>
              <a:tr h="4507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챗봇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챗봇 모델 학습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분석범위 별 키워드 추출 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98437"/>
                  </a:ext>
                </a:extLst>
              </a:tr>
              <a:tr h="431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s2s, BERT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모델 구현 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791651"/>
                  </a:ext>
                </a:extLst>
              </a:tr>
              <a:tr h="43114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정리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48" marR="5448" marT="5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5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90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/>
          <p:nvPr/>
        </p:nvSpPr>
        <p:spPr>
          <a:xfrm>
            <a:off x="1438095" y="991914"/>
            <a:ext cx="424716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417AC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04.</a:t>
            </a:r>
          </a:p>
          <a:p>
            <a:r>
              <a:rPr lang="ko-KR" altLang="en-US" sz="3000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 및</a:t>
            </a:r>
            <a:endParaRPr lang="en-US" altLang="ko-KR" sz="3000" dirty="0">
              <a:solidFill>
                <a:srgbClr val="9E9E9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역할분담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92994" y="9229280"/>
            <a:ext cx="421881" cy="206741"/>
            <a:chOff x="14692994" y="9229280"/>
            <a:chExt cx="421881" cy="20674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2994" y="9229280"/>
              <a:ext cx="421881" cy="206741"/>
            </a:xfrm>
            <a:prstGeom prst="rect">
              <a:avLst/>
            </a:prstGeom>
          </p:spPr>
        </p:pic>
      </p:grpSp>
      <p:sp>
        <p:nvSpPr>
          <p:cNvPr id="7" name="Object 11">
            <a:extLst>
              <a:ext uri="{FF2B5EF4-FFF2-40B4-BE49-F238E27FC236}">
                <a16:creationId xmlns:a16="http://schemas.microsoft.com/office/drawing/2014/main" id="{0FBDCE35-296A-2A7F-4989-BE3CD0B79D76}"/>
              </a:ext>
            </a:extLst>
          </p:cNvPr>
          <p:cNvSpPr txBox="1"/>
          <p:nvPr/>
        </p:nvSpPr>
        <p:spPr>
          <a:xfrm>
            <a:off x="15178401" y="9208773"/>
            <a:ext cx="329001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Fintech KDT4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TEAM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4ED6B4-EDE6-A9A9-12D3-3EB2EC4CE6C3}"/>
              </a:ext>
            </a:extLst>
          </p:cNvPr>
          <p:cNvSpPr/>
          <p:nvPr/>
        </p:nvSpPr>
        <p:spPr>
          <a:xfrm>
            <a:off x="4951791" y="5142857"/>
            <a:ext cx="3583818" cy="3734443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9C8F2B-55DF-09FD-3C70-40FD6AAB0CC3}"/>
              </a:ext>
            </a:extLst>
          </p:cNvPr>
          <p:cNvSpPr/>
          <p:nvPr/>
        </p:nvSpPr>
        <p:spPr>
          <a:xfrm>
            <a:off x="5402842" y="1517040"/>
            <a:ext cx="2620705" cy="262070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C0ED03-46DC-0086-3B9A-C01E428D95D2}"/>
              </a:ext>
            </a:extLst>
          </p:cNvPr>
          <p:cNvSpPr/>
          <p:nvPr/>
        </p:nvSpPr>
        <p:spPr>
          <a:xfrm>
            <a:off x="9456522" y="5142857"/>
            <a:ext cx="3583818" cy="3734443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78F5ED-E9B4-C522-B709-18294EA08742}"/>
              </a:ext>
            </a:extLst>
          </p:cNvPr>
          <p:cNvSpPr/>
          <p:nvPr/>
        </p:nvSpPr>
        <p:spPr>
          <a:xfrm>
            <a:off x="13865982" y="5142857"/>
            <a:ext cx="3583818" cy="3734443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497C6F95-8671-C165-6DFA-DF7954E1B5FD}"/>
              </a:ext>
            </a:extLst>
          </p:cNvPr>
          <p:cNvSpPr txBox="1"/>
          <p:nvPr/>
        </p:nvSpPr>
        <p:spPr>
          <a:xfrm>
            <a:off x="5924547" y="4393912"/>
            <a:ext cx="163830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300" dirty="0">
                <a:solidFill>
                  <a:srgbClr val="659AE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이지혜</a:t>
            </a:r>
            <a:endParaRPr lang="en-US" sz="2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52C5C9E3-F997-A20A-091A-A2919DA5AC6E}"/>
              </a:ext>
            </a:extLst>
          </p:cNvPr>
          <p:cNvSpPr txBox="1"/>
          <p:nvPr/>
        </p:nvSpPr>
        <p:spPr>
          <a:xfrm>
            <a:off x="10429278" y="4393912"/>
            <a:ext cx="163830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300" dirty="0" err="1">
                <a:solidFill>
                  <a:srgbClr val="659AE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김원중</a:t>
            </a:r>
            <a:endParaRPr lang="en-US" sz="2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225DAF69-1253-CCAA-439D-F4E09F0B0BF4}"/>
              </a:ext>
            </a:extLst>
          </p:cNvPr>
          <p:cNvSpPr txBox="1"/>
          <p:nvPr/>
        </p:nvSpPr>
        <p:spPr>
          <a:xfrm>
            <a:off x="14838738" y="4393912"/>
            <a:ext cx="163830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300" dirty="0" err="1">
                <a:solidFill>
                  <a:srgbClr val="659AE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EXON Lv2 Gothic Bold" pitchFamily="34" charset="0"/>
              </a:rPr>
              <a:t>유일심</a:t>
            </a:r>
            <a:endParaRPr lang="en-US" sz="2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54">
            <a:extLst>
              <a:ext uri="{FF2B5EF4-FFF2-40B4-BE49-F238E27FC236}">
                <a16:creationId xmlns:a16="http://schemas.microsoft.com/office/drawing/2014/main" id="{848525F2-D438-3440-9F1A-486D6122FC96}"/>
              </a:ext>
            </a:extLst>
          </p:cNvPr>
          <p:cNvSpPr txBox="1"/>
          <p:nvPr/>
        </p:nvSpPr>
        <p:spPr>
          <a:xfrm>
            <a:off x="4628115" y="5278608"/>
            <a:ext cx="4247160" cy="3344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수집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Gmarket Sans Bol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분석 및 구현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추천시스템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Backtesting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54">
            <a:extLst>
              <a:ext uri="{FF2B5EF4-FFF2-40B4-BE49-F238E27FC236}">
                <a16:creationId xmlns:a16="http://schemas.microsoft.com/office/drawing/2014/main" id="{7C269650-EC29-8962-D1A1-53FEDF1121A2}"/>
              </a:ext>
            </a:extLst>
          </p:cNvPr>
          <p:cNvSpPr txBox="1"/>
          <p:nvPr/>
        </p:nvSpPr>
        <p:spPr>
          <a:xfrm>
            <a:off x="9124851" y="5278608"/>
            <a:ext cx="4247160" cy="3344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수집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Gmarket Sans Bol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분석 및 구현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추천시스템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Backtesting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54">
            <a:extLst>
              <a:ext uri="{FF2B5EF4-FFF2-40B4-BE49-F238E27FC236}">
                <a16:creationId xmlns:a16="http://schemas.microsoft.com/office/drawing/2014/main" id="{37CA9B9A-9CD7-0E8F-9DB0-C1EB8FE13742}"/>
              </a:ext>
            </a:extLst>
          </p:cNvPr>
          <p:cNvSpPr txBox="1"/>
          <p:nvPr/>
        </p:nvSpPr>
        <p:spPr>
          <a:xfrm>
            <a:off x="13534311" y="5278608"/>
            <a:ext cx="4247160" cy="3344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수집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Gmarket Sans Bol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분석 및 구현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추천시스템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Backtesting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0B6640-9180-2335-921E-AE3F8E7E0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76" b="100000" l="9976" r="89549">
                        <a14:foregroundMark x1="40855" y1="47743" x2="40855" y2="47743"/>
                        <a14:foregroundMark x1="38717" y1="49406" x2="42043" y2="49406"/>
                        <a14:foregroundMark x1="37292" y1="46318" x2="42043" y2="543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6951" y="1352870"/>
            <a:ext cx="2620704" cy="2620704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37C51EB-C775-C61D-5967-E2D7636CAE1E}"/>
              </a:ext>
            </a:extLst>
          </p:cNvPr>
          <p:cNvSpPr/>
          <p:nvPr/>
        </p:nvSpPr>
        <p:spPr>
          <a:xfrm>
            <a:off x="14347538" y="1517040"/>
            <a:ext cx="2620705" cy="262070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812EC-FAEA-C9A2-7826-3E43EEA1A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949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73806" y="1724401"/>
            <a:ext cx="2276099" cy="2276099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C9582CC-7BC7-67FC-8B2F-8A43A8F62A61}"/>
              </a:ext>
            </a:extLst>
          </p:cNvPr>
          <p:cNvSpPr/>
          <p:nvPr/>
        </p:nvSpPr>
        <p:spPr>
          <a:xfrm>
            <a:off x="9773716" y="1517040"/>
            <a:ext cx="2620705" cy="262070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FB73CFD-EF26-3DD4-36F7-70D1DA76A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5378" y="1323907"/>
            <a:ext cx="2813838" cy="28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733</Words>
  <Application>Microsoft Office PowerPoint</Application>
  <PresentationFormat>사용자 지정</PresentationFormat>
  <Paragraphs>436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KoPubWorldDotum_Pro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doyeon</cp:lastModifiedBy>
  <cp:revision>24</cp:revision>
  <dcterms:created xsi:type="dcterms:W3CDTF">2022-05-24T18:56:11Z</dcterms:created>
  <dcterms:modified xsi:type="dcterms:W3CDTF">2022-06-24T05:44:06Z</dcterms:modified>
</cp:coreProperties>
</file>