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  <p:sldId id="262" r:id="rId9"/>
    <p:sldId id="265" r:id="rId10"/>
    <p:sldId id="268" r:id="rId11"/>
    <p:sldId id="269" r:id="rId12"/>
    <p:sldId id="270" r:id="rId13"/>
    <p:sldId id="26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A7D"/>
    <a:srgbClr val="1F4763"/>
    <a:srgbClr val="DEE3EA"/>
    <a:srgbClr val="FCFCF6"/>
    <a:srgbClr val="FEFEFC"/>
    <a:srgbClr val="FBFBF3"/>
    <a:srgbClr val="F7F7E5"/>
    <a:srgbClr val="0C2E53"/>
    <a:srgbClr val="09859C"/>
    <a:srgbClr val="082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626E9-60B6-4780-A470-1AECA50B1FD9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BD620E6D-F82E-4FE2-A475-AACDAE657192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데이터수집</a:t>
          </a:r>
        </a:p>
      </dgm:t>
    </dgm:pt>
    <dgm:pt modelId="{2725606D-07BB-4826-9F22-2E0346C0CE53}" type="par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ECD5D3EE-7930-4930-BFA8-F2651D4C2878}" type="sibTrans" cxnId="{5A23214B-85EA-43C6-A56F-CA0DFC789CFA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31DD9B-02A5-44EB-8173-D98FD38B48CF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데이터전처리</a:t>
          </a:r>
          <a:endParaRPr lang="ko-KR" altLang="en-US" sz="1600" b="1" dirty="0"/>
        </a:p>
      </dgm:t>
    </dgm:pt>
    <dgm:pt modelId="{FAC11E1E-EBF9-4B2D-9719-D6FB0855CC77}" type="par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5FEEB336-9DF7-4418-A4E3-6C841CEE9584}" type="sibTrans" cxnId="{972E246C-E4AE-4733-8333-9E6096796E51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2CB5E48B-B090-46E5-9D90-63060C7C2B23}">
      <dgm:prSet phldrT="[텍스트]" custT="1"/>
      <dgm:spPr/>
      <dgm:t>
        <a:bodyPr/>
        <a:lstStyle/>
        <a:p>
          <a:pPr latinLnBrk="1"/>
          <a:r>
            <a:rPr lang="ko-KR" altLang="en-US" sz="1600" b="1" dirty="0" err="1"/>
            <a:t>공식대입</a:t>
          </a:r>
          <a:endParaRPr lang="ko-KR" altLang="en-US" sz="1600" b="1" dirty="0"/>
        </a:p>
      </dgm:t>
    </dgm:pt>
    <dgm:pt modelId="{7489AAE7-C201-4C3D-8F2F-A9EB47800BDF}" type="par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5581036-1682-45BE-A1E1-8AACE6CC9822}" type="sibTrans" cxnId="{2C58B75C-7D95-49EE-A45B-EA3E074FA93E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F7A449B-A273-47FE-93B3-F9E2D5FB91A9}">
      <dgm:prSet custT="1"/>
      <dgm:spPr/>
      <dgm:t>
        <a:bodyPr/>
        <a:lstStyle/>
        <a:p>
          <a:pPr latinLnBrk="1"/>
          <a:r>
            <a:rPr lang="ko-KR" altLang="en-US" sz="1600" b="1" dirty="0"/>
            <a:t>수익률비교</a:t>
          </a:r>
        </a:p>
      </dgm:t>
    </dgm:pt>
    <dgm:pt modelId="{FC33A309-2114-4F74-B59F-BF1F889775C6}" type="par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21D8543-83B5-4FBD-BD8A-EB8CABC771A8}" type="sibTrans" cxnId="{A58BEA5C-8655-4A8F-9B7B-0B12A7678B2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D2B79123-7229-44AB-8503-A9CCC2FB8372}" type="pres">
      <dgm:prSet presAssocID="{9D8626E9-60B6-4780-A470-1AECA50B1FD9}" presName="Name0" presStyleCnt="0">
        <dgm:presLayoutVars>
          <dgm:dir/>
          <dgm:animLvl val="lvl"/>
          <dgm:resizeHandles val="exact"/>
        </dgm:presLayoutVars>
      </dgm:prSet>
      <dgm:spPr/>
    </dgm:pt>
    <dgm:pt modelId="{48975EAD-0239-40AF-86F4-7E27E616BE1E}" type="pres">
      <dgm:prSet presAssocID="{BD620E6D-F82E-4FE2-A475-AACDAE6571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8A85D0E-F084-4610-82DE-3E340C48AB3E}" type="pres">
      <dgm:prSet presAssocID="{ECD5D3EE-7930-4930-BFA8-F2651D4C2878}" presName="parTxOnlySpace" presStyleCnt="0"/>
      <dgm:spPr/>
    </dgm:pt>
    <dgm:pt modelId="{12913DBE-FDE8-448E-907B-0FD71C6DDEF7}" type="pres">
      <dgm:prSet presAssocID="{2C31DD9B-02A5-44EB-8173-D98FD38B48C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2917597-1B23-4BDF-A182-4FBEB270DCCE}" type="pres">
      <dgm:prSet presAssocID="{5FEEB336-9DF7-4418-A4E3-6C841CEE9584}" presName="parTxOnlySpace" presStyleCnt="0"/>
      <dgm:spPr/>
    </dgm:pt>
    <dgm:pt modelId="{6F257CE8-F8B6-4794-B997-73AA45FBE80D}" type="pres">
      <dgm:prSet presAssocID="{2CB5E48B-B090-46E5-9D90-63060C7C2B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E11E21-793A-4810-AD6A-BC76CC9C0BDB}" type="pres">
      <dgm:prSet presAssocID="{85581036-1682-45BE-A1E1-8AACE6CC9822}" presName="parTxOnlySpace" presStyleCnt="0"/>
      <dgm:spPr/>
    </dgm:pt>
    <dgm:pt modelId="{655E3D0F-332F-4283-B275-FEE6F0F00F25}" type="pres">
      <dgm:prSet presAssocID="{4F7A449B-A273-47FE-93B3-F9E2D5FB91A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CF714-A7BF-42D2-9E21-864C8DC0FACA}" type="presOf" srcId="{BD620E6D-F82E-4FE2-A475-AACDAE657192}" destId="{48975EAD-0239-40AF-86F4-7E27E616BE1E}" srcOrd="0" destOrd="0" presId="urn:microsoft.com/office/officeart/2005/8/layout/chevron1"/>
    <dgm:cxn modelId="{2C58B75C-7D95-49EE-A45B-EA3E074FA93E}" srcId="{9D8626E9-60B6-4780-A470-1AECA50B1FD9}" destId="{2CB5E48B-B090-46E5-9D90-63060C7C2B23}" srcOrd="2" destOrd="0" parTransId="{7489AAE7-C201-4C3D-8F2F-A9EB47800BDF}" sibTransId="{85581036-1682-45BE-A1E1-8AACE6CC9822}"/>
    <dgm:cxn modelId="{A58BEA5C-8655-4A8F-9B7B-0B12A7678B2F}" srcId="{9D8626E9-60B6-4780-A470-1AECA50B1FD9}" destId="{4F7A449B-A273-47FE-93B3-F9E2D5FB91A9}" srcOrd="3" destOrd="0" parTransId="{FC33A309-2114-4F74-B59F-BF1F889775C6}" sibTransId="{821D8543-83B5-4FBD-BD8A-EB8CABC771A8}"/>
    <dgm:cxn modelId="{2812BB60-B67D-43D9-834A-6070B4A88758}" type="presOf" srcId="{9D8626E9-60B6-4780-A470-1AECA50B1FD9}" destId="{D2B79123-7229-44AB-8503-A9CCC2FB8372}" srcOrd="0" destOrd="0" presId="urn:microsoft.com/office/officeart/2005/8/layout/chevron1"/>
    <dgm:cxn modelId="{7DA2B348-5013-46BA-88A3-62D228F440A9}" type="presOf" srcId="{4F7A449B-A273-47FE-93B3-F9E2D5FB91A9}" destId="{655E3D0F-332F-4283-B275-FEE6F0F00F25}" srcOrd="0" destOrd="0" presId="urn:microsoft.com/office/officeart/2005/8/layout/chevron1"/>
    <dgm:cxn modelId="{5A23214B-85EA-43C6-A56F-CA0DFC789CFA}" srcId="{9D8626E9-60B6-4780-A470-1AECA50B1FD9}" destId="{BD620E6D-F82E-4FE2-A475-AACDAE657192}" srcOrd="0" destOrd="0" parTransId="{2725606D-07BB-4826-9F22-2E0346C0CE53}" sibTransId="{ECD5D3EE-7930-4930-BFA8-F2651D4C2878}"/>
    <dgm:cxn modelId="{972E246C-E4AE-4733-8333-9E6096796E51}" srcId="{9D8626E9-60B6-4780-A470-1AECA50B1FD9}" destId="{2C31DD9B-02A5-44EB-8173-D98FD38B48CF}" srcOrd="1" destOrd="0" parTransId="{FAC11E1E-EBF9-4B2D-9719-D6FB0855CC77}" sibTransId="{5FEEB336-9DF7-4418-A4E3-6C841CEE9584}"/>
    <dgm:cxn modelId="{9BC15479-27A5-4164-966D-E7452745E91D}" type="presOf" srcId="{2CB5E48B-B090-46E5-9D90-63060C7C2B23}" destId="{6F257CE8-F8B6-4794-B997-73AA45FBE80D}" srcOrd="0" destOrd="0" presId="urn:microsoft.com/office/officeart/2005/8/layout/chevron1"/>
    <dgm:cxn modelId="{3B1AB5BF-1930-4868-A5AF-320F9E0FA539}" type="presOf" srcId="{2C31DD9B-02A5-44EB-8173-D98FD38B48CF}" destId="{12913DBE-FDE8-448E-907B-0FD71C6DDEF7}" srcOrd="0" destOrd="0" presId="urn:microsoft.com/office/officeart/2005/8/layout/chevron1"/>
    <dgm:cxn modelId="{CD4DC053-E543-4C64-AF8B-2D19D574026F}" type="presParOf" srcId="{D2B79123-7229-44AB-8503-A9CCC2FB8372}" destId="{48975EAD-0239-40AF-86F4-7E27E616BE1E}" srcOrd="0" destOrd="0" presId="urn:microsoft.com/office/officeart/2005/8/layout/chevron1"/>
    <dgm:cxn modelId="{42568755-AD41-45B5-9366-0C2A962687BF}" type="presParOf" srcId="{D2B79123-7229-44AB-8503-A9CCC2FB8372}" destId="{E8A85D0E-F084-4610-82DE-3E340C48AB3E}" srcOrd="1" destOrd="0" presId="urn:microsoft.com/office/officeart/2005/8/layout/chevron1"/>
    <dgm:cxn modelId="{249255AF-BBF8-4653-99F3-76148F080026}" type="presParOf" srcId="{D2B79123-7229-44AB-8503-A9CCC2FB8372}" destId="{12913DBE-FDE8-448E-907B-0FD71C6DDEF7}" srcOrd="2" destOrd="0" presId="urn:microsoft.com/office/officeart/2005/8/layout/chevron1"/>
    <dgm:cxn modelId="{C5448E1F-7F07-46F7-BC5D-30573631E6CF}" type="presParOf" srcId="{D2B79123-7229-44AB-8503-A9CCC2FB8372}" destId="{32917597-1B23-4BDF-A182-4FBEB270DCCE}" srcOrd="3" destOrd="0" presId="urn:microsoft.com/office/officeart/2005/8/layout/chevron1"/>
    <dgm:cxn modelId="{CFAF64D7-3F9E-4BF7-BA3D-038154795B96}" type="presParOf" srcId="{D2B79123-7229-44AB-8503-A9CCC2FB8372}" destId="{6F257CE8-F8B6-4794-B997-73AA45FBE80D}" srcOrd="4" destOrd="0" presId="urn:microsoft.com/office/officeart/2005/8/layout/chevron1"/>
    <dgm:cxn modelId="{AA39E5ED-744C-4BCC-AA8E-C4D90CE066E9}" type="presParOf" srcId="{D2B79123-7229-44AB-8503-A9CCC2FB8372}" destId="{83E11E21-793A-4810-AD6A-BC76CC9C0BDB}" srcOrd="5" destOrd="0" presId="urn:microsoft.com/office/officeart/2005/8/layout/chevron1"/>
    <dgm:cxn modelId="{C1B06EC1-7501-4E4D-9179-E07B9603D601}" type="presParOf" srcId="{D2B79123-7229-44AB-8503-A9CCC2FB8372}" destId="{655E3D0F-332F-4283-B275-FEE6F0F00F2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5EAD-0239-40AF-86F4-7E27E616BE1E}">
      <dsp:nvSpPr>
        <dsp:cNvPr id="0" name=""/>
        <dsp:cNvSpPr/>
      </dsp:nvSpPr>
      <dsp:spPr>
        <a:xfrm>
          <a:off x="4408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데이터수집</a:t>
          </a:r>
        </a:p>
      </dsp:txBody>
      <dsp:txXfrm>
        <a:off x="517600" y="2196141"/>
        <a:ext cx="1539575" cy="1026383"/>
      </dsp:txXfrm>
    </dsp:sp>
    <dsp:sp modelId="{12913DBE-FDE8-448E-907B-0FD71C6DDEF7}">
      <dsp:nvSpPr>
        <dsp:cNvPr id="0" name=""/>
        <dsp:cNvSpPr/>
      </dsp:nvSpPr>
      <dsp:spPr>
        <a:xfrm>
          <a:off x="2313770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데이터전처리</a:t>
          </a:r>
          <a:endParaRPr lang="ko-KR" altLang="en-US" sz="1600" b="1" kern="1200" dirty="0"/>
        </a:p>
      </dsp:txBody>
      <dsp:txXfrm>
        <a:off x="2826962" y="2196141"/>
        <a:ext cx="1539575" cy="1026383"/>
      </dsp:txXfrm>
    </dsp:sp>
    <dsp:sp modelId="{6F257CE8-F8B6-4794-B997-73AA45FBE80D}">
      <dsp:nvSpPr>
        <dsp:cNvPr id="0" name=""/>
        <dsp:cNvSpPr/>
      </dsp:nvSpPr>
      <dsp:spPr>
        <a:xfrm>
          <a:off x="4623133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공식대입</a:t>
          </a:r>
          <a:endParaRPr lang="ko-KR" altLang="en-US" sz="1600" b="1" kern="1200" dirty="0"/>
        </a:p>
      </dsp:txBody>
      <dsp:txXfrm>
        <a:off x="5136325" y="2196141"/>
        <a:ext cx="1539575" cy="1026383"/>
      </dsp:txXfrm>
    </dsp:sp>
    <dsp:sp modelId="{655E3D0F-332F-4283-B275-FEE6F0F00F25}">
      <dsp:nvSpPr>
        <dsp:cNvPr id="0" name=""/>
        <dsp:cNvSpPr/>
      </dsp:nvSpPr>
      <dsp:spPr>
        <a:xfrm>
          <a:off x="6932496" y="2196141"/>
          <a:ext cx="2565958" cy="1026383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수익률비교</a:t>
          </a:r>
        </a:p>
      </dsp:txBody>
      <dsp:txXfrm>
        <a:off x="7445688" y="2196141"/>
        <a:ext cx="1539575" cy="10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한국 주식시장의 특징을 알고 투자해야 : 네이버 포스트">
            <a:extLst>
              <a:ext uri="{FF2B5EF4-FFF2-40B4-BE49-F238E27FC236}">
                <a16:creationId xmlns:a16="http://schemas.microsoft.com/office/drawing/2014/main" id="{19EB5120-CE3F-498B-895B-ADC1D06AE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884D-B9FD-42E6-A0FF-D2D5DFD1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1CD51-AD32-46BB-BCAC-E5DCFA6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952F-9AE2-421C-BA98-4F8235CD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BDB58-91D3-4F91-A722-A5C666C56186}"/>
              </a:ext>
            </a:extLst>
          </p:cNvPr>
          <p:cNvSpPr/>
          <p:nvPr userDrawn="1"/>
        </p:nvSpPr>
        <p:spPr>
          <a:xfrm>
            <a:off x="0" y="0"/>
            <a:ext cx="12192000" cy="70108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2FD5-7969-400F-A2CF-7E20697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A64DF-6765-4CE2-8911-25B45100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FBDB-6A89-45B1-ADD5-BC91EB0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F806D-8364-469D-BE0D-6C78B09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AB1A8-2BE8-4BE0-9DED-330B109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506-07DE-48B3-971A-F2760B55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4CA0D-1633-47B9-BD1E-441FB03E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2FC32-CEAF-4852-A46F-CA83F43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14-05D3-454D-B860-F404396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4018F-879C-477E-83E4-6319EB1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B4F2-D67C-46F7-8F59-F29C7C7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859E4-5F45-4583-8357-2E089CA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9E5E9-AD73-45EA-B9FF-B3202B2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CA2A-DDB9-4CA9-B9C1-88EC8B8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4783-3902-4ECE-8D6A-E7B8B2C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7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C3F7-2208-4C9E-A4F5-621167A0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48BF7-812C-47BD-8B85-53CA8B88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BD15-581B-47D5-925E-97E663B4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CBD6-C284-4A99-AEEA-3BCE921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340C0-2562-4105-AAE5-8B6EF2E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00A-7484-4C4A-B05A-BBEE583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7FE2F-302C-4A87-B115-600560AE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10498-C7DB-4648-8DAA-B0721405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7D3B-5873-4E14-823B-BD905747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AFEE-EF1B-4307-AC66-9DD10B8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EC229-4A43-4960-A4E3-0B0D42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ABC7A-426E-48AA-B39C-9439C19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B7284-8705-4B69-B096-CF5EEBE0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69402-B96F-4A93-A6EA-69D9759D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EA-8CA9-49A4-8A84-6F1966F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CBD363-CB58-4942-AADB-5A3FC3E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29015A-022A-4C39-8947-5D985AC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E2F060-97E7-41E2-845E-F3478E9D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1284B-F279-4C7B-8F66-0CFAB556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F6C7-8123-44E6-880B-A385E19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90C5B-4C52-4944-98F2-66E4769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DF1CF-C254-47E4-8061-BF6C461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C8EA4-E312-41F5-B95D-5B49E69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009E-FCD2-466B-B0BA-6B9194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87BB-D605-4F00-BA9D-9A13D6E8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90B3D-21EA-4D95-BC0F-2C3DA43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809B-7137-4E94-BD69-2A794A08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4E15-B977-43F4-8D5D-8DB9398F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E0A17-E9B6-4B31-8837-8421DECA4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78888-5ED8-41F4-9DE8-51CE76D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A3606-3133-44B8-8643-A6EB795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C7479-F5BB-4673-88B3-E47FFA9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840D-DAA6-487A-9D07-AC2FF926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E565-8C08-4795-B066-5563EA24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9F137-2180-4843-854D-84D9B92C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4AD52-CAFE-406F-A873-19B8832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23481-BEB9-418F-87EF-824B53E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BD44C-9C52-4458-A4FC-33C5242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829E-DE74-4E92-A0BE-278AAA28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9C67-7724-46F7-9938-29E91163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A42-CD73-41DE-BF2D-BCE8DC1D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56B5-DBE1-4DE0-B782-58E67217B0B7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3BFC2-5C93-4F0B-901F-631A12FA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6135A-46A1-4D08-9D75-8466D9E45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C30D-FCDF-4EC4-A1BB-B5AE4D6B8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fss.or.k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CE53-424C-4772-8705-F9AC98FFDDB3}"/>
              </a:ext>
            </a:extLst>
          </p:cNvPr>
          <p:cNvSpPr txBox="1"/>
          <p:nvPr/>
        </p:nvSpPr>
        <p:spPr>
          <a:xfrm>
            <a:off x="645952" y="964734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마법의 공식 분석 및 검증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B7ED6-2C1E-4DFE-AEB0-2266CF664808}"/>
              </a:ext>
            </a:extLst>
          </p:cNvPr>
          <p:cNvSpPr txBox="1"/>
          <p:nvPr/>
        </p:nvSpPr>
        <p:spPr>
          <a:xfrm>
            <a:off x="645952" y="343732"/>
            <a:ext cx="22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Project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5D18C-771E-4E18-A65C-F15720EADB8E}"/>
              </a:ext>
            </a:extLst>
          </p:cNvPr>
          <p:cNvSpPr txBox="1"/>
          <p:nvPr/>
        </p:nvSpPr>
        <p:spPr>
          <a:xfrm>
            <a:off x="11073467" y="6098579"/>
            <a:ext cx="8835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A</a:t>
            </a:r>
            <a:r>
              <a:rPr lang="ko-KR" altLang="en-US" sz="3200" b="1" dirty="0">
                <a:ln w="19050">
                  <a:noFill/>
                </a:ln>
                <a:solidFill>
                  <a:schemeClr val="bg1"/>
                </a:solidFill>
                <a:effectLst/>
                <a:latin typeface="+mn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9564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38509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28352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388409" y="940999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각 종목별 재무제표 데이터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87FC5-3349-4463-832C-12D36C819C48}"/>
              </a:ext>
            </a:extLst>
          </p:cNvPr>
          <p:cNvSpPr txBox="1"/>
          <p:nvPr/>
        </p:nvSpPr>
        <p:spPr>
          <a:xfrm>
            <a:off x="388409" y="1389448"/>
            <a:ext cx="1127933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우선주를 제외한 종목명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을 추출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하고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F79A5-1C1F-4BA9-B4C4-2FC46CC5A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9"/>
          <a:stretch/>
        </p:blipFill>
        <p:spPr>
          <a:xfrm>
            <a:off x="258381" y="1862407"/>
            <a:ext cx="5419344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68DF9-9D58-43A2-B297-8A10FFC40734}"/>
              </a:ext>
            </a:extLst>
          </p:cNvPr>
          <p:cNvSpPr txBox="1"/>
          <p:nvPr/>
        </p:nvSpPr>
        <p:spPr>
          <a:xfrm>
            <a:off x="5404441" y="950814"/>
            <a:ext cx="660468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DART(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  <a:hlinkClick r:id="rId3"/>
              </a:rPr>
              <a:t>https://dart.fss.or.kr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 있는 재무제표 파일을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+mn-ea"/>
              </a:rPr>
              <a:t>dart_fss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모듈을 이용해 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수정요청이 많은 회사를 제외한 종목별 데이터를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xlsx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파일로 수집하였다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0426FD-2A01-4516-A41D-5A1F2BE57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6"/>
          <a:stretch/>
        </p:blipFill>
        <p:spPr>
          <a:xfrm>
            <a:off x="5954806" y="1843740"/>
            <a:ext cx="605431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565941" y="4140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1F4763"/>
                </a:solidFill>
                <a:latin typeface="+mn-ea"/>
              </a:rPr>
              <a:t>데이터 수집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155784" y="484625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155784" y="876481"/>
            <a:ext cx="112793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종목별 주가 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C3D18-2BA1-483C-B778-FC001C596B10}"/>
              </a:ext>
            </a:extLst>
          </p:cNvPr>
          <p:cNvSpPr txBox="1"/>
          <p:nvPr/>
        </p:nvSpPr>
        <p:spPr>
          <a:xfrm>
            <a:off x="155784" y="1340661"/>
            <a:ext cx="1127933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네이버 증권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374151"/>
                </a:solidFill>
                <a:latin typeface="+mn-ea"/>
                <a:hlinkClick r:id="rId2"/>
              </a:rPr>
              <a:t>https://finance.naver.com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에서 </a:t>
            </a:r>
            <a:r>
              <a:rPr lang="en-US" altLang="ko-KR" sz="1600" b="1" dirty="0">
                <a:solidFill>
                  <a:srgbClr val="374151"/>
                </a:solidFill>
                <a:latin typeface="+mn-ea"/>
              </a:rPr>
              <a:t>crawling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 하여 각 종목별로 매년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월 첫 거래일의 종가를 종목별 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csv</a:t>
            </a: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파일로 수집하였다</a:t>
            </a:r>
            <a:r>
              <a:rPr lang="en-US" altLang="ko-KR" sz="1400" dirty="0">
                <a:solidFill>
                  <a:srgbClr val="374151"/>
                </a:solidFill>
                <a:latin typeface="+mn-ea"/>
              </a:rPr>
              <a:t>.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41CA6-CFF8-4141-B3C7-CBCC6E4C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9" y="1981019"/>
            <a:ext cx="6257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0B8FA5-9D4A-45AB-96EE-7406F719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1" y="257175"/>
            <a:ext cx="9153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최종결과물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144FB-83DE-4883-9080-F98BA5CA71E6}"/>
              </a:ext>
            </a:extLst>
          </p:cNvPr>
          <p:cNvSpPr txBox="1"/>
          <p:nvPr/>
        </p:nvSpPr>
        <p:spPr>
          <a:xfrm>
            <a:off x="819443" y="1394674"/>
            <a:ext cx="1003591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발표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PPT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소스코드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47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A387F0-0A99-4B40-B013-CB8C5D85ECD0}"/>
              </a:ext>
            </a:extLst>
          </p:cNvPr>
          <p:cNvSpPr/>
          <p:nvPr/>
        </p:nvSpPr>
        <p:spPr>
          <a:xfrm>
            <a:off x="2370174" y="2223083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2CC7FF-C0A6-4D04-80CB-FA336F204EDF}"/>
              </a:ext>
            </a:extLst>
          </p:cNvPr>
          <p:cNvSpPr/>
          <p:nvPr/>
        </p:nvSpPr>
        <p:spPr>
          <a:xfrm>
            <a:off x="2370174" y="4278386"/>
            <a:ext cx="7730171" cy="50334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8E23C-5B5E-4EED-98B9-AEB95FC3896A}"/>
              </a:ext>
            </a:extLst>
          </p:cNvPr>
          <p:cNvSpPr txBox="1"/>
          <p:nvPr/>
        </p:nvSpPr>
        <p:spPr>
          <a:xfrm>
            <a:off x="3528598" y="2654764"/>
            <a:ext cx="5134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300" dirty="0">
                <a:solidFill>
                  <a:schemeClr val="bg1"/>
                </a:solidFill>
              </a:rPr>
              <a:t>Thank You</a:t>
            </a:r>
            <a:endParaRPr lang="ko-KR" altLang="en-US" sz="72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3178A4-EED5-4C49-BC5A-C5DFC2DC9888}"/>
              </a:ext>
            </a:extLst>
          </p:cNvPr>
          <p:cNvSpPr/>
          <p:nvPr/>
        </p:nvSpPr>
        <p:spPr>
          <a:xfrm>
            <a:off x="0" y="0"/>
            <a:ext cx="4806892" cy="6858000"/>
          </a:xfrm>
          <a:prstGeom prst="rect">
            <a:avLst/>
          </a:prstGeom>
          <a:solidFill>
            <a:srgbClr val="275A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5CC4-EDFF-4867-A43C-6299B07E6D44}"/>
              </a:ext>
            </a:extLst>
          </p:cNvPr>
          <p:cNvSpPr txBox="1"/>
          <p:nvPr/>
        </p:nvSpPr>
        <p:spPr>
          <a:xfrm>
            <a:off x="1465796" y="2759978"/>
            <a:ext cx="2001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EE52E-E679-4BC4-BAE9-D00674F37958}"/>
              </a:ext>
            </a:extLst>
          </p:cNvPr>
          <p:cNvSpPr/>
          <p:nvPr/>
        </p:nvSpPr>
        <p:spPr>
          <a:xfrm>
            <a:off x="1287994" y="2642532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31BAC-76B2-4AFD-9FA3-9B419D7B1B88}"/>
              </a:ext>
            </a:extLst>
          </p:cNvPr>
          <p:cNvSpPr/>
          <p:nvPr/>
        </p:nvSpPr>
        <p:spPr>
          <a:xfrm>
            <a:off x="1287994" y="3406140"/>
            <a:ext cx="2357306" cy="45719"/>
          </a:xfrm>
          <a:prstGeom prst="rect">
            <a:avLst/>
          </a:prstGeom>
          <a:solidFill>
            <a:srgbClr val="FCF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1EDD-CD4E-4D29-A1F2-23E17A32A502}"/>
              </a:ext>
            </a:extLst>
          </p:cNvPr>
          <p:cNvSpPr txBox="1"/>
          <p:nvPr/>
        </p:nvSpPr>
        <p:spPr>
          <a:xfrm>
            <a:off x="5419288" y="914400"/>
            <a:ext cx="59506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마법의 공식이란</a:t>
            </a:r>
            <a:r>
              <a:rPr lang="en-US" altLang="ko-KR" dirty="0"/>
              <a:t>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프로젝트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목표 및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동기 및 프로젝트의 의미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필요한 데이터 소스 및 저장장소 데이터별 확보 방법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적용기술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프로세스 및 일정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참가인원 및 업무 분담 내용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최종 결과물</a:t>
            </a: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529898"/>
            <a:ext cx="785209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고담 캐피털의 설립자이자 경영 파트너인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&lt;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주식시장을 이기는 작은 책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&gt;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의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저자 조엘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+mn-ea"/>
              </a:rPr>
              <a:t>그린블라트는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1985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 창립 이래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2005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년까지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약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20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년간 연간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40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퍼센트의 수익률</a:t>
            </a:r>
            <a:r>
              <a:rPr lang="ko-KR" altLang="en-US" sz="16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올렸다고 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시장 수익률을 웃도는 수치입니다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br>
              <a:rPr lang="ko-KR" altLang="en-US" sz="1600" dirty="0">
                <a:latin typeface="+mn-ea"/>
              </a:rPr>
            </a:b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그는 수익률의 비결로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마법 공식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을 꼽습니다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감정을 배제하고 철저히 실적에 대입한 공식에 의거해 선별된 종목으로 </a:t>
            </a:r>
            <a:endParaRPr lang="en-US" altLang="ko-KR" sz="1600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구성된 포트폴리오를 가져가는 것이 바로 저자의 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마법 공식</a:t>
            </a:r>
            <a:r>
              <a:rPr lang="en-US" altLang="ko-KR" sz="1600" b="1" i="0" dirty="0">
                <a:solidFill>
                  <a:srgbClr val="1F4763"/>
                </a:solidFill>
                <a:effectLst/>
                <a:latin typeface="+mn-ea"/>
              </a:rPr>
              <a:t>'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모멘텀이나 테마를 보는 것이 아니라 실적으로 평가하는 가치 투자이자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일종의 </a:t>
            </a:r>
            <a:r>
              <a:rPr lang="ko-KR" altLang="en-US" sz="1600" b="1" i="0" dirty="0" err="1">
                <a:solidFill>
                  <a:srgbClr val="1F4763"/>
                </a:solidFill>
                <a:effectLst/>
                <a:latin typeface="+mn-ea"/>
              </a:rPr>
              <a:t>퀀트</a:t>
            </a:r>
            <a:r>
              <a:rPr lang="ko-KR" altLang="en-US" sz="1600" b="0" i="0" dirty="0">
                <a:solidFill>
                  <a:srgbClr val="1F4763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rgbClr val="1F4763"/>
                </a:solidFill>
                <a:effectLst/>
                <a:latin typeface="+mn-ea"/>
              </a:rPr>
              <a:t>투자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+mn-ea"/>
              </a:rPr>
              <a:t>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br>
              <a:rPr lang="ko-KR" altLang="en-US" sz="1600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782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dirty="0">
                <a:latin typeface="+mn-ea"/>
              </a:rPr>
              <a:t>Joel </a:t>
            </a:r>
            <a:r>
              <a:rPr lang="en-US" altLang="ko-KR" sz="2800" b="1" dirty="0" err="1">
                <a:latin typeface="+mn-ea"/>
              </a:rPr>
              <a:t>greenblatt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b="1" dirty="0">
                <a:solidFill>
                  <a:srgbClr val="1F4763"/>
                </a:solidFill>
                <a:latin typeface="+mn-ea"/>
              </a:rPr>
              <a:t>“Magic Formula Investing”</a:t>
            </a:r>
            <a:endParaRPr lang="ko-KR" altLang="en-US" sz="2800" b="1" dirty="0">
              <a:solidFill>
                <a:srgbClr val="1F4763"/>
              </a:solidFill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조엘 그린블랫 - 나무위키">
            <a:extLst>
              <a:ext uri="{FF2B5EF4-FFF2-40B4-BE49-F238E27FC236}">
                <a16:creationId xmlns:a16="http://schemas.microsoft.com/office/drawing/2014/main" id="{E1D60ED9-10F6-40F4-9EF1-92117AB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41" y="2238877"/>
            <a:ext cx="3281791" cy="21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B4F8-8374-41EE-8C0D-F2B59A008DCF}"/>
              </a:ext>
            </a:extLst>
          </p:cNvPr>
          <p:cNvSpPr txBox="1"/>
          <p:nvPr/>
        </p:nvSpPr>
        <p:spPr>
          <a:xfrm>
            <a:off x="746620" y="1314996"/>
            <a:ext cx="93788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자본수익률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(ROE)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높은 순서로 순위를 매기고 주가수익률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(PER)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낮은 순서로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20" y="63756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>
                <a:latin typeface="+mn-ea"/>
              </a:rPr>
              <a:t>마법의 공식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2585862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PER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3176656"/>
            <a:ext cx="760042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주당 순이익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(EPS: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당기순이익을 주식수로 나눈 값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으로 나눈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822121" y="392104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ROE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822120" y="4511834"/>
            <a:ext cx="906011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기업의 수익성을 나타내는 지표의 하나로서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주주가 갖고 있는 지분에 대한 이익의 창출 정도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'(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당기순이익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자기자본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) × 100'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8589-F39D-4322-BA09-383EE47CF738}"/>
              </a:ext>
            </a:extLst>
          </p:cNvPr>
          <p:cNvSpPr txBox="1"/>
          <p:nvPr/>
        </p:nvSpPr>
        <p:spPr>
          <a:xfrm>
            <a:off x="746619" y="63756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1.0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303915-D389-435C-8B0C-3B3F6C153171}"/>
              </a:ext>
            </a:extLst>
          </p:cNvPr>
          <p:cNvSpPr/>
          <p:nvPr/>
        </p:nvSpPr>
        <p:spPr>
          <a:xfrm>
            <a:off x="356550" y="80480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99C1-1A9D-47B1-96C2-F1B2E0D43869}"/>
              </a:ext>
            </a:extLst>
          </p:cNvPr>
          <p:cNvSpPr txBox="1"/>
          <p:nvPr/>
        </p:nvSpPr>
        <p:spPr>
          <a:xfrm>
            <a:off x="822121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PBR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343BB-B361-461A-99A4-29299D0481FA}"/>
              </a:ext>
            </a:extLst>
          </p:cNvPr>
          <p:cNvSpPr txBox="1"/>
          <p:nvPr/>
        </p:nvSpPr>
        <p:spPr>
          <a:xfrm>
            <a:off x="822121" y="5585624"/>
            <a:ext cx="265092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‘주가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÷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주당순자산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60F3F-05FD-4163-9AB4-2A0A9FB49B41}"/>
              </a:ext>
            </a:extLst>
          </p:cNvPr>
          <p:cNvSpPr txBox="1"/>
          <p:nvPr/>
        </p:nvSpPr>
        <p:spPr>
          <a:xfrm>
            <a:off x="6509857" y="4994830"/>
            <a:ext cx="110734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1F4763"/>
                </a:solidFill>
                <a:effectLst/>
                <a:latin typeface="+mn-ea"/>
              </a:rPr>
              <a:t>GP/A</a:t>
            </a:r>
            <a:endParaRPr lang="ko-KR" altLang="en-US" sz="2400" b="1" i="0" dirty="0">
              <a:solidFill>
                <a:srgbClr val="1F4763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1ABD-FD13-4566-A61B-D636815FE3DC}"/>
              </a:ext>
            </a:extLst>
          </p:cNvPr>
          <p:cNvSpPr txBox="1"/>
          <p:nvPr/>
        </p:nvSpPr>
        <p:spPr>
          <a:xfrm>
            <a:off x="6509857" y="5585624"/>
            <a:ext cx="4848838" cy="43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매출총이익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(Gross Profit)÷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총자산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(Assets)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EE063-BD3D-4CA2-92BA-66D5111AE503}"/>
              </a:ext>
            </a:extLst>
          </p:cNvPr>
          <p:cNvSpPr txBox="1"/>
          <p:nvPr/>
        </p:nvSpPr>
        <p:spPr>
          <a:xfrm>
            <a:off x="746619" y="123622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그 합의 순위가 높은 상위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30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위 주식들을 분산 투자 하는 방법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454CC-C681-4616-AFF6-123D57C96E88}"/>
              </a:ext>
            </a:extLst>
          </p:cNvPr>
          <p:cNvSpPr txBox="1"/>
          <p:nvPr/>
        </p:nvSpPr>
        <p:spPr>
          <a:xfrm>
            <a:off x="746619" y="2694773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 b="1" dirty="0">
                <a:latin typeface="+mn-ea"/>
              </a:rPr>
              <a:t>신마법의 공식 </a:t>
            </a:r>
            <a:r>
              <a:rPr lang="en-US" altLang="ko-KR" sz="2800" b="1" dirty="0">
                <a:latin typeface="+mn-ea"/>
              </a:rPr>
              <a:t>2.0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39351B-9310-4441-812C-09F09ACCF7C1}"/>
              </a:ext>
            </a:extLst>
          </p:cNvPr>
          <p:cNvSpPr/>
          <p:nvPr/>
        </p:nvSpPr>
        <p:spPr>
          <a:xfrm>
            <a:off x="356550" y="2862016"/>
            <a:ext cx="151540" cy="151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71C01-FC5E-4EC8-8B8C-E8F07DBC031B}"/>
              </a:ext>
            </a:extLst>
          </p:cNvPr>
          <p:cNvSpPr txBox="1"/>
          <p:nvPr/>
        </p:nvSpPr>
        <p:spPr>
          <a:xfrm>
            <a:off x="746619" y="3293436"/>
            <a:ext cx="107630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PBR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이 낮은 순서로 순위를 매기고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GP/A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가 높은 순으로 순위를 매겨서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그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중 소형주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시가총액 하위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20%)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의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기업만 분산 투자 하는 방법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2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751913" y="588188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프로젝트 내용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코스피와 코스닥에 존재하는 모든 기업들의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10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년치 재무제표를 받아온 후 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마법의 공식과 신마법의 공식을 활용하여 매년 투자할 종목들을 선정한다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매년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일의 모든 기업들의 종가를 받아온 후 선정한 종목들로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74151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년마다 포트폴리오의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리밸런싱을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진행하며 수익률을 계산한다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최종 목표 및 결과물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각 공식들의 수익률과 시장 수익률을 비교해보며 유의미한 결과를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얻을 수 있는지 확인한 후 공식에 추가적인 조정을 하여 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더 좋은 수익률을 얻을 수 있는 새로운 공식을 도출해 낸다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B573-0AC3-464C-B909-5EC22054E5CC}"/>
              </a:ext>
            </a:extLst>
          </p:cNvPr>
          <p:cNvSpPr txBox="1"/>
          <p:nvPr/>
        </p:nvSpPr>
        <p:spPr>
          <a:xfrm>
            <a:off x="662729" y="588188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동기 및 프로젝트의 의미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17DE175C-04EA-4E33-8C2F-C0CC22F9C123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2DAA7-0007-4CCA-813D-5C01CDB9A559}"/>
              </a:ext>
            </a:extLst>
          </p:cNvPr>
          <p:cNvSpPr txBox="1"/>
          <p:nvPr/>
        </p:nvSpPr>
        <p:spPr>
          <a:xfrm>
            <a:off x="662729" y="1318446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호재나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악재같은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뉴스나 사람의 감정을 배제하고 특정 조건을 설정한 후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기계적인 매매를 실행하는 기법이 흥미로워 프로젝트를 진행하게 되었다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한국시장에서는 마법의 공식이 어떤 결과를 얻을 수 있는지 확인할 수 있으며</a:t>
            </a:r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세부 조건들을 변경해가며 어떤 조건에서 더 나은 수익이 보장되는지 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알아볼 수 있다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F6E62-8639-4342-96E3-7B988A7ADAF4}"/>
              </a:ext>
            </a:extLst>
          </p:cNvPr>
          <p:cNvSpPr txBox="1"/>
          <p:nvPr/>
        </p:nvSpPr>
        <p:spPr>
          <a:xfrm>
            <a:off x="812829" y="3379884"/>
            <a:ext cx="1051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필요한 데이터 소스 및 저장장소 및 데이터별 확보 방법 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EFA3A9E1-C68C-4529-A338-B6587D7D30D3}"/>
              </a:ext>
            </a:extLst>
          </p:cNvPr>
          <p:cNvSpPr/>
          <p:nvPr/>
        </p:nvSpPr>
        <p:spPr>
          <a:xfrm>
            <a:off x="402672" y="3481286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01E36-081D-4347-91F5-31D322642315}"/>
              </a:ext>
            </a:extLst>
          </p:cNvPr>
          <p:cNvSpPr txBox="1"/>
          <p:nvPr/>
        </p:nvSpPr>
        <p:spPr>
          <a:xfrm>
            <a:off x="662729" y="4167024"/>
            <a:ext cx="989900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기업별 재무제표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 – Dart-</a:t>
            </a:r>
            <a:r>
              <a:rPr lang="en-US" altLang="ko-KR" dirty="0" err="1">
                <a:solidFill>
                  <a:srgbClr val="374151"/>
                </a:solidFill>
                <a:latin typeface="+mn-ea"/>
              </a:rPr>
              <a:t>fss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Dart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에서 데이터를 얻는다</a:t>
            </a:r>
            <a:endParaRPr lang="ko-KR" altLang="en-US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주가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–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네이버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파이낸스에서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+mn-ea"/>
              </a:rPr>
              <a:t>웹크롤링을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 활용하여 데이터를 얻는다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4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4DEF8-736E-419C-8C54-43184FB7056E}"/>
              </a:ext>
            </a:extLst>
          </p:cNvPr>
          <p:cNvSpPr txBox="1"/>
          <p:nvPr/>
        </p:nvSpPr>
        <p:spPr>
          <a:xfrm>
            <a:off x="662729" y="58818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적용기술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446B7901-7E32-4ABC-BF68-D679374B3778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BA621-5CD2-4D24-AD9B-2613700BBEE9}"/>
              </a:ext>
            </a:extLst>
          </p:cNvPr>
          <p:cNvSpPr txBox="1"/>
          <p:nvPr/>
        </p:nvSpPr>
        <p:spPr>
          <a:xfrm>
            <a:off x="662729" y="1375328"/>
            <a:ext cx="98990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+mn-ea"/>
              </a:rPr>
              <a:t>데이터 수집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 Requests,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BeautifulSoup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Selenium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dirty="0" err="1">
                <a:solidFill>
                  <a:srgbClr val="374151"/>
                </a:solidFill>
                <a:latin typeface="+mn-ea"/>
              </a:rPr>
              <a:t>전처리</a:t>
            </a:r>
            <a:r>
              <a:rPr lang="ko-KR" altLang="en-US" dirty="0">
                <a:solidFill>
                  <a:srgbClr val="37415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Pandas,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Numpy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시각화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+mn-ea"/>
              </a:rPr>
              <a:t>Matplot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+mn-ea"/>
              </a:rPr>
              <a:t>, Seaborn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4151"/>
                </a:solidFill>
                <a:latin typeface="+mn-ea"/>
              </a:rPr>
              <a:t>데이터 베이스 </a:t>
            </a:r>
            <a:r>
              <a:rPr lang="en-US" altLang="ko-KR" dirty="0">
                <a:solidFill>
                  <a:srgbClr val="374151"/>
                </a:solidFill>
                <a:latin typeface="+mn-ea"/>
              </a:rPr>
              <a:t>- MySQL</a:t>
            </a:r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EECA4-2BA0-4620-B8CE-E4A6E18EDA05}"/>
              </a:ext>
            </a:extLst>
          </p:cNvPr>
          <p:cNvSpPr txBox="1"/>
          <p:nvPr/>
        </p:nvSpPr>
        <p:spPr>
          <a:xfrm>
            <a:off x="662729" y="3489497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프로세스 및 일정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738066F6-C171-43D0-9D95-A7E00C975D62}"/>
              </a:ext>
            </a:extLst>
          </p:cNvPr>
          <p:cNvSpPr/>
          <p:nvPr/>
        </p:nvSpPr>
        <p:spPr>
          <a:xfrm>
            <a:off x="402672" y="3590899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3B806C9-7D93-4E7D-828E-59A618EA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245329"/>
              </p:ext>
            </p:extLst>
          </p:nvPr>
        </p:nvGraphicFramePr>
        <p:xfrm>
          <a:off x="1545438" y="2464576"/>
          <a:ext cx="9502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2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6502D56-6EA2-4BE9-9D16-1814392FFB34}"/>
              </a:ext>
            </a:extLst>
          </p:cNvPr>
          <p:cNvSpPr/>
          <p:nvPr/>
        </p:nvSpPr>
        <p:spPr>
          <a:xfrm>
            <a:off x="50935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1265A84-152B-4683-B80E-65AC9C0D37ED}"/>
              </a:ext>
            </a:extLst>
          </p:cNvPr>
          <p:cNvSpPr/>
          <p:nvPr/>
        </p:nvSpPr>
        <p:spPr>
          <a:xfrm>
            <a:off x="8452417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7F655-8C17-4C07-84C1-2BD6C14E53D0}"/>
              </a:ext>
            </a:extLst>
          </p:cNvPr>
          <p:cNvSpPr/>
          <p:nvPr/>
        </p:nvSpPr>
        <p:spPr>
          <a:xfrm>
            <a:off x="1654535" y="4303552"/>
            <a:ext cx="2126222" cy="1815075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9981E-237E-480D-9E06-8041F99FE35F}"/>
              </a:ext>
            </a:extLst>
          </p:cNvPr>
          <p:cNvSpPr/>
          <p:nvPr/>
        </p:nvSpPr>
        <p:spPr>
          <a:xfrm>
            <a:off x="0" y="0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6051-9CE2-4D73-8EFB-01DB2253892E}"/>
              </a:ext>
            </a:extLst>
          </p:cNvPr>
          <p:cNvSpPr/>
          <p:nvPr/>
        </p:nvSpPr>
        <p:spPr>
          <a:xfrm>
            <a:off x="0" y="6589552"/>
            <a:ext cx="12192000" cy="268448"/>
          </a:xfrm>
          <a:prstGeom prst="rect">
            <a:avLst/>
          </a:prstGeom>
          <a:solidFill>
            <a:srgbClr val="275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28D58-5FC6-4742-AA77-13258D8BB9AD}"/>
              </a:ext>
            </a:extLst>
          </p:cNvPr>
          <p:cNvGrpSpPr/>
          <p:nvPr/>
        </p:nvGrpSpPr>
        <p:grpSpPr>
          <a:xfrm>
            <a:off x="1715162" y="1518426"/>
            <a:ext cx="2004968" cy="2004968"/>
            <a:chOff x="1715162" y="1518426"/>
            <a:chExt cx="2004968" cy="200496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B2E34D4-1AF7-4628-9F47-11FB833713F8}"/>
                </a:ext>
              </a:extLst>
            </p:cNvPr>
            <p:cNvSpPr/>
            <p:nvPr/>
          </p:nvSpPr>
          <p:spPr>
            <a:xfrm>
              <a:off x="171516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사람 픽토그램.AI :: Web Design Curating">
              <a:extLst>
                <a:ext uri="{FF2B5EF4-FFF2-40B4-BE49-F238E27FC236}">
                  <a16:creationId xmlns:a16="http://schemas.microsoft.com/office/drawing/2014/main" id="{3590C801-59FB-4AF1-A780-12B3B05031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210359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3915E1-E45A-4F17-991D-B2C7F32EF9D6}"/>
              </a:ext>
            </a:extLst>
          </p:cNvPr>
          <p:cNvSpPr txBox="1"/>
          <p:nvPr/>
        </p:nvSpPr>
        <p:spPr>
          <a:xfrm>
            <a:off x="662729" y="588188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F4763"/>
                </a:solidFill>
                <a:latin typeface="+mn-ea"/>
              </a:rPr>
              <a:t> 참가 인원 및 업무 분담 내용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25ADBE64-188C-41D9-8B6A-97361534BD67}"/>
              </a:ext>
            </a:extLst>
          </p:cNvPr>
          <p:cNvSpPr/>
          <p:nvPr/>
        </p:nvSpPr>
        <p:spPr>
          <a:xfrm>
            <a:off x="402672" y="689590"/>
            <a:ext cx="260058" cy="381969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3B0E85-30ED-4B57-BE6D-9262B67C626A}"/>
              </a:ext>
            </a:extLst>
          </p:cNvPr>
          <p:cNvGrpSpPr/>
          <p:nvPr/>
        </p:nvGrpSpPr>
        <p:grpSpPr>
          <a:xfrm>
            <a:off x="5093517" y="1518426"/>
            <a:ext cx="2004968" cy="2004968"/>
            <a:chOff x="5093517" y="1518426"/>
            <a:chExt cx="2004968" cy="20049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B801B3-CD8C-44B4-BEE2-F69751CE9496}"/>
                </a:ext>
              </a:extLst>
            </p:cNvPr>
            <p:cNvSpPr/>
            <p:nvPr/>
          </p:nvSpPr>
          <p:spPr>
            <a:xfrm>
              <a:off x="5093517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사람 픽토그램.AI :: Web Design Curating">
              <a:extLst>
                <a:ext uri="{FF2B5EF4-FFF2-40B4-BE49-F238E27FC236}">
                  <a16:creationId xmlns:a16="http://schemas.microsoft.com/office/drawing/2014/main" id="{EDBA5B6A-156E-4D69-B696-AA0F2A08A7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5481950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EE3255-8068-4CE9-B790-25B473E3EE1A}"/>
              </a:ext>
            </a:extLst>
          </p:cNvPr>
          <p:cNvGrpSpPr/>
          <p:nvPr/>
        </p:nvGrpSpPr>
        <p:grpSpPr>
          <a:xfrm>
            <a:off x="8471872" y="1518426"/>
            <a:ext cx="2004968" cy="2004968"/>
            <a:chOff x="8471872" y="1518426"/>
            <a:chExt cx="2004968" cy="20049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8C70918-7BA4-4C20-B53A-A9570A191B67}"/>
                </a:ext>
              </a:extLst>
            </p:cNvPr>
            <p:cNvSpPr/>
            <p:nvPr/>
          </p:nvSpPr>
          <p:spPr>
            <a:xfrm>
              <a:off x="8471872" y="1518426"/>
              <a:ext cx="2004968" cy="2004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사람 픽토그램.AI :: Web Design Curating">
              <a:extLst>
                <a:ext uri="{FF2B5EF4-FFF2-40B4-BE49-F238E27FC236}">
                  <a16:creationId xmlns:a16="http://schemas.microsoft.com/office/drawing/2014/main" id="{6132FA98-9691-4E0C-BB1F-3C06A733A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089" r="45801">
                          <a14:foregroundMark x1="26705" y1="27752" x2="26705" y2="277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10"/>
            <a:stretch/>
          </p:blipFill>
          <p:spPr bwMode="auto">
            <a:xfrm>
              <a:off x="8860305" y="1518426"/>
              <a:ext cx="1228102" cy="199277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C0B9FC7-6747-47F6-B72E-F152AB8BB7B6}"/>
              </a:ext>
            </a:extLst>
          </p:cNvPr>
          <p:cNvSpPr txBox="1"/>
          <p:nvPr/>
        </p:nvSpPr>
        <p:spPr>
          <a:xfrm>
            <a:off x="1457007" y="4490790"/>
            <a:ext cx="240383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데이터분석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12687-24F5-4412-995D-A8A844996D96}"/>
              </a:ext>
            </a:extLst>
          </p:cNvPr>
          <p:cNvSpPr txBox="1"/>
          <p:nvPr/>
        </p:nvSpPr>
        <p:spPr>
          <a:xfrm>
            <a:off x="4894084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6C15-5233-4FFE-9338-FCCCDEAF57DE}"/>
              </a:ext>
            </a:extLst>
          </p:cNvPr>
          <p:cNvSpPr txBox="1"/>
          <p:nvPr/>
        </p:nvSpPr>
        <p:spPr>
          <a:xfrm>
            <a:off x="8331161" y="4490790"/>
            <a:ext cx="240383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데이터 수집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 </a:t>
            </a:r>
            <a:r>
              <a:rPr lang="ko-KR" altLang="en-US" sz="1400" dirty="0" err="1">
                <a:solidFill>
                  <a:srgbClr val="374151"/>
                </a:solidFill>
                <a:latin typeface="+mn-ea"/>
              </a:rPr>
              <a:t>전처리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데이터탐색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374151"/>
                </a:solidFill>
                <a:latin typeface="+mn-ea"/>
              </a:rPr>
              <a:t>데이터분석</a:t>
            </a:r>
            <a:endParaRPr lang="en-US" altLang="ko-KR" sz="1400" dirty="0">
              <a:solidFill>
                <a:srgbClr val="37415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2DD42-4881-45E8-8916-BDAD6BE5E2EB}"/>
              </a:ext>
            </a:extLst>
          </p:cNvPr>
          <p:cNvSpPr txBox="1"/>
          <p:nvPr/>
        </p:nvSpPr>
        <p:spPr>
          <a:xfrm>
            <a:off x="1515730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최제민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B5AB5-63D5-4450-8090-46BE1006479A}"/>
              </a:ext>
            </a:extLst>
          </p:cNvPr>
          <p:cNvSpPr txBox="1"/>
          <p:nvPr/>
        </p:nvSpPr>
        <p:spPr>
          <a:xfrm>
            <a:off x="495471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이지혜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D33CF-1C4E-4277-95A0-26E46419A47F}"/>
              </a:ext>
            </a:extLst>
          </p:cNvPr>
          <p:cNvSpPr txBox="1"/>
          <p:nvPr/>
        </p:nvSpPr>
        <p:spPr>
          <a:xfrm>
            <a:off x="8313242" y="3621610"/>
            <a:ext cx="240383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박건후</a:t>
            </a:r>
            <a:endParaRPr lang="en-US" altLang="ko-KR" sz="2400" b="1" i="0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576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지혜 이</cp:lastModifiedBy>
  <cp:revision>21</cp:revision>
  <dcterms:created xsi:type="dcterms:W3CDTF">2022-02-11T05:30:04Z</dcterms:created>
  <dcterms:modified xsi:type="dcterms:W3CDTF">2022-02-15T13:38:18Z</dcterms:modified>
</cp:coreProperties>
</file>